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813" r:id="rId4"/>
  </p:sldMasterIdLst>
  <p:notesMasterIdLst>
    <p:notesMasterId r:id="rId29"/>
  </p:notesMasterIdLst>
  <p:sldIdLst>
    <p:sldId id="331" r:id="rId5"/>
    <p:sldId id="334" r:id="rId6"/>
    <p:sldId id="338" r:id="rId7"/>
    <p:sldId id="360" r:id="rId8"/>
    <p:sldId id="335" r:id="rId9"/>
    <p:sldId id="339" r:id="rId10"/>
    <p:sldId id="336" r:id="rId11"/>
    <p:sldId id="357" r:id="rId12"/>
    <p:sldId id="352" r:id="rId13"/>
    <p:sldId id="354" r:id="rId14"/>
    <p:sldId id="343" r:id="rId15"/>
    <p:sldId id="351" r:id="rId16"/>
    <p:sldId id="358" r:id="rId17"/>
    <p:sldId id="359" r:id="rId18"/>
    <p:sldId id="332" r:id="rId19"/>
    <p:sldId id="341" r:id="rId20"/>
    <p:sldId id="344" r:id="rId21"/>
    <p:sldId id="345" r:id="rId22"/>
    <p:sldId id="346" r:id="rId23"/>
    <p:sldId id="347" r:id="rId24"/>
    <p:sldId id="348" r:id="rId25"/>
    <p:sldId id="337" r:id="rId26"/>
    <p:sldId id="333" r:id="rId27"/>
    <p:sldId id="350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RIA Manon" initials="OM" lastIdx="2" clrIdx="0">
    <p:extLst>
      <p:ext uri="{19B8F6BF-5375-455C-9EA6-DF929625EA0E}">
        <p15:presenceInfo xmlns:p15="http://schemas.microsoft.com/office/powerpoint/2012/main" userId="S-1-5-21-749500498-3661345255-3323565099-6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6FF"/>
    <a:srgbClr val="00926C"/>
    <a:srgbClr val="FF9D0D"/>
    <a:srgbClr val="1A8C99"/>
    <a:srgbClr val="439FD8"/>
    <a:srgbClr val="27B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76" autoAdjust="0"/>
  </p:normalViewPr>
  <p:slideViewPr>
    <p:cSldViewPr snapToGrid="0">
      <p:cViewPr varScale="1">
        <p:scale>
          <a:sx n="74" d="100"/>
          <a:sy n="74" d="100"/>
        </p:scale>
        <p:origin x="1060" y="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114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9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9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5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81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168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3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882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8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0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5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001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19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968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16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15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46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6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27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4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6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www.linkedin.com/company/11198211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twitter.com/pressecereq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cereq.fr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900FE4-B72C-4F9F-910F-92EFF7966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1011627"/>
            <a:ext cx="1726954" cy="67175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64EFA96-12AE-4C2F-8266-EB36F9D0C1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9370651A-0D8A-4ECA-A348-0D52CA87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371949"/>
            <a:ext cx="3240000" cy="447947"/>
          </a:xfrm>
          <a:prstGeom prst="rect">
            <a:avLst/>
          </a:prstGeom>
        </p:spPr>
        <p:txBody>
          <a:bodyPr/>
          <a:lstStyle>
            <a:lvl1pPr>
              <a:defRPr sz="1150"/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E2C259D0-5E70-49A1-B61B-6D24A8471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859782"/>
            <a:ext cx="8027850" cy="12720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3250" b="1" cap="none" baseline="0"/>
            </a:lvl1pPr>
            <a:lvl2pPr marL="92075" indent="0" algn="ctr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5459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A7CE1E-8E5E-4E73-A3CB-1A73CC36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975" y="627019"/>
            <a:ext cx="1906954" cy="7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E86FE69-7F3A-4968-AD6A-34059C1CF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900FE4-B72C-4F9F-910F-92EFF7966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1011627"/>
            <a:ext cx="1726954" cy="671750"/>
          </a:xfrm>
          <a:prstGeom prst="rect">
            <a:avLst/>
          </a:prstGeom>
        </p:spPr>
      </p:pic>
      <p:pic>
        <p:nvPicPr>
          <p:cNvPr id="13" name="image3.jpg">
            <a:extLst>
              <a:ext uri="{FF2B5EF4-FFF2-40B4-BE49-F238E27FC236}">
                <a16:creationId xmlns:a16="http://schemas.microsoft.com/office/drawing/2014/main" id="{A81AD96C-8BFC-4FCE-91BF-816114E62F8A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572797" y="3876431"/>
            <a:ext cx="1438275" cy="1266825"/>
          </a:xfrm>
          <a:prstGeom prst="rect">
            <a:avLst/>
          </a:prstGeom>
          <a:ln/>
        </p:spPr>
      </p:pic>
      <p:pic>
        <p:nvPicPr>
          <p:cNvPr id="2050" name="Image 3">
            <a:hlinkClick r:id="rId5"/>
            <a:extLst>
              <a:ext uri="{FF2B5EF4-FFF2-40B4-BE49-F238E27FC236}">
                <a16:creationId xmlns:a16="http://schemas.microsoft.com/office/drawing/2014/main" id="{2F22D0AE-4B85-4811-A721-924DBF865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68" y="3378917"/>
            <a:ext cx="2190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4">
            <a:hlinkClick r:id="rId7"/>
            <a:extLst>
              <a:ext uri="{FF2B5EF4-FFF2-40B4-BE49-F238E27FC236}">
                <a16:creationId xmlns:a16="http://schemas.microsoft.com/office/drawing/2014/main" id="{925F69FE-70DF-4AC4-B25D-EC92A3BD7C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2" y="3374830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28EEBF6-3AB9-493D-B936-3798922DD6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3931" y="2967794"/>
            <a:ext cx="4853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d’infos &amp; tous les travaux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1A8C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www.cereq.fr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rgbClr val="1A8C99"/>
              </a:solidFill>
              <a:effectLst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4EFA96-12AE-4C2F-8266-EB36F9D0C1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BB3E9-3A2E-4B6E-9D22-785C6F2A9C9C}"/>
              </a:ext>
            </a:extLst>
          </p:cNvPr>
          <p:cNvSpPr/>
          <p:nvPr userDrawn="1"/>
        </p:nvSpPr>
        <p:spPr>
          <a:xfrm>
            <a:off x="5648134" y="4542194"/>
            <a:ext cx="28733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Établissement public national sous la tutelle du ministère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chargé de l’</a:t>
            </a:r>
            <a:r>
              <a:rPr kumimoji="0" lang="fr-FR" sz="700" b="0" i="1" u="none" strike="noStrike" kern="1200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ducation et du ministère chargé de l’Emploi</a:t>
            </a:r>
            <a:r>
              <a:rPr kumimoji="0" lang="fr-FR" altLang="fr-FR" sz="8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fr-FR" altLang="fr-FR" sz="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8F86CE-07A9-42D0-B4CB-6B411DDFCC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73" y="3967195"/>
            <a:ext cx="4853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Depuis 1971 |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Mieux connaître les liens formation – emploi – travail,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 collectif scientifique au service de l’action publique.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31/03/2022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CB9EE2-F0A7-451C-BBFB-D0D1FB4E22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0003" y="261180"/>
            <a:ext cx="756610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DED24-0CBF-422F-8F9A-BFCA3651A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2139702"/>
            <a:ext cx="8424000" cy="1080120"/>
          </a:xfrm>
        </p:spPr>
        <p:txBody>
          <a:bodyPr/>
          <a:lstStyle/>
          <a:p>
            <a:pPr algn="ctr"/>
            <a:r>
              <a:rPr lang="fr-FR" sz="2400" dirty="0"/>
              <a:t>CONCEPTION ET évaluation D’UN OUTIL DE COLLECTE MULTIMODE (INTERNET/Téléphone) : </a:t>
            </a:r>
          </a:p>
          <a:p>
            <a:pPr algn="ctr"/>
            <a:r>
              <a:rPr lang="fr-FR" sz="2000" i="1" dirty="0"/>
              <a:t>QUELLES Spécificités POUR QUELS Résultats ?</a:t>
            </a:r>
            <a:endParaRPr lang="fr-FR" sz="20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8BBC8D-7435-4A57-9E79-D008930E45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0A5CA-B9EB-48AA-B6ED-FB6C656AC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5E4DC-8776-4590-B5AC-828374E13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6" name="Sous-titre 8">
            <a:extLst>
              <a:ext uri="{FF2B5EF4-FFF2-40B4-BE49-F238E27FC236}">
                <a16:creationId xmlns:a16="http://schemas.microsoft.com/office/drawing/2014/main" id="{637186A4-CE9C-499B-8946-B6FEDF9655D5}"/>
              </a:ext>
            </a:extLst>
          </p:cNvPr>
          <p:cNvSpPr txBox="1">
            <a:spLocks/>
          </p:cNvSpPr>
          <p:nvPr/>
        </p:nvSpPr>
        <p:spPr bwMode="gray">
          <a:xfrm>
            <a:off x="0" y="3075806"/>
            <a:ext cx="9144000" cy="10081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50000"/>
              </a:lnSpc>
            </a:pPr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Journées de méthodologie statistique de l’Insee </a:t>
            </a:r>
          </a:p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31 mars 2022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8">
            <a:extLst>
              <a:ext uri="{FF2B5EF4-FFF2-40B4-BE49-F238E27FC236}">
                <a16:creationId xmlns:a16="http://schemas.microsoft.com/office/drawing/2014/main" id="{90EEE4D0-0E47-4CB7-8822-EF028B41F85F}"/>
              </a:ext>
            </a:extLst>
          </p:cNvPr>
          <p:cNvSpPr txBox="1">
            <a:spLocks/>
          </p:cNvSpPr>
          <p:nvPr/>
        </p:nvSpPr>
        <p:spPr>
          <a:xfrm>
            <a:off x="16429" y="4064314"/>
            <a:ext cx="9144000" cy="7201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N. Bouvet, G.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Dabet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fr-FR" sz="1200" b="1" u="sng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E. Gaubert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Z.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Mazari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fr-FR" sz="1200" b="1" u="sng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M. </a:t>
            </a:r>
            <a:r>
              <a:rPr lang="fr-FR" sz="1200" b="1" u="sng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Olaria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I.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Oujia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M. Vignale, E.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Wierup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 </a:t>
            </a:r>
            <a:endParaRPr lang="fr-FR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C293718-4318-4A0B-8636-73D79C2C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99065"/>
            <a:ext cx="2565648" cy="6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/>
              <a:t>Faciliter la compréhension des questions et minimiser l’apparition d’effets de mesure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Charte d’écriture du questionnaire multimode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lnSpc>
                <a:spcPct val="150000"/>
              </a:lnSpc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QCM : tableau Oui /Non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2BA268FA-D881-43D7-9DA9-52341029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511228-B6DD-464D-8889-1D8638AFB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200" r="32281" b="55334"/>
          <a:stretch/>
        </p:blipFill>
        <p:spPr>
          <a:xfrm>
            <a:off x="1259632" y="2148666"/>
            <a:ext cx="6934343" cy="25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 dirty="0"/>
              <a:t>Comment l’interface de l’outil de collecte doit-elle être construite ?</a:t>
            </a: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Une ergonomie pensée pour une collecte multimode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851670"/>
            <a:ext cx="8424334" cy="2736304"/>
          </a:xfrm>
        </p:spPr>
        <p:txBody>
          <a:bodyPr/>
          <a:lstStyle/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Faciliter la lecture des questions </a:t>
            </a:r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/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Faciliter le remplissage</a:t>
            </a:r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/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Minimiser le risque d’abandon lié à un outil trop difficile à prendre en main</a:t>
            </a:r>
          </a:p>
          <a:p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207B6CF-79F8-407B-8781-902CF43A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23372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69E28209-25A9-43E8-BADD-14C14C12A779}"/>
              </a:ext>
            </a:extLst>
          </p:cNvPr>
          <p:cNvGrpSpPr/>
          <p:nvPr/>
        </p:nvGrpSpPr>
        <p:grpSpPr>
          <a:xfrm>
            <a:off x="244753" y="761489"/>
            <a:ext cx="8575397" cy="3934497"/>
            <a:chOff x="244753" y="761489"/>
            <a:chExt cx="8575397" cy="3934497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C588F91-3206-42F2-A50D-244F5B73A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211" r="9248"/>
            <a:stretch/>
          </p:blipFill>
          <p:spPr>
            <a:xfrm>
              <a:off x="244753" y="3327104"/>
              <a:ext cx="8571863" cy="136888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9E426BE-E429-41BF-98B1-5DC1B860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248" b="44635"/>
            <a:stretch/>
          </p:blipFill>
          <p:spPr>
            <a:xfrm>
              <a:off x="248287" y="761489"/>
              <a:ext cx="8571863" cy="263254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C36001C7-95F1-46D9-BD6A-4ACA03795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374" t="42810" b="50000"/>
            <a:stretch/>
          </p:blipFill>
          <p:spPr>
            <a:xfrm>
              <a:off x="7706159" y="2789307"/>
              <a:ext cx="1003665" cy="341876"/>
            </a:xfrm>
            <a:prstGeom prst="rect">
              <a:avLst/>
            </a:prstGeom>
          </p:spPr>
        </p:pic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207B6CF-79F8-407B-8781-902CF43A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AD19989-3655-4C85-BC0D-64C65858A604}"/>
              </a:ext>
            </a:extLst>
          </p:cNvPr>
          <p:cNvSpPr/>
          <p:nvPr/>
        </p:nvSpPr>
        <p:spPr>
          <a:xfrm>
            <a:off x="1871700" y="1667904"/>
            <a:ext cx="2734515" cy="176794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10F4132-510A-4C6C-B276-22507A7AFA17}"/>
              </a:ext>
            </a:extLst>
          </p:cNvPr>
          <p:cNvSpPr/>
          <p:nvPr/>
        </p:nvSpPr>
        <p:spPr>
          <a:xfrm>
            <a:off x="1907043" y="827769"/>
            <a:ext cx="1800861" cy="360040"/>
          </a:xfrm>
          <a:prstGeom prst="roundRect">
            <a:avLst/>
          </a:prstGeom>
          <a:noFill/>
          <a:ln>
            <a:solidFill>
              <a:srgbClr val="009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28647CD-3EB8-4599-BECD-A519162ACA51}"/>
              </a:ext>
            </a:extLst>
          </p:cNvPr>
          <p:cNvSpPr/>
          <p:nvPr/>
        </p:nvSpPr>
        <p:spPr>
          <a:xfrm>
            <a:off x="215516" y="1347614"/>
            <a:ext cx="1562327" cy="3398047"/>
          </a:xfrm>
          <a:prstGeom prst="roundRect">
            <a:avLst/>
          </a:prstGeom>
          <a:noFill/>
          <a:ln>
            <a:solidFill>
              <a:srgbClr val="009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3F1D227-4FBA-4A6A-9968-61788D12E7B6}"/>
              </a:ext>
            </a:extLst>
          </p:cNvPr>
          <p:cNvSpPr/>
          <p:nvPr/>
        </p:nvSpPr>
        <p:spPr>
          <a:xfrm>
            <a:off x="3591994" y="1298936"/>
            <a:ext cx="468052" cy="216024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81A4754-381E-4806-B174-21D07250E52E}"/>
              </a:ext>
            </a:extLst>
          </p:cNvPr>
          <p:cNvSpPr/>
          <p:nvPr/>
        </p:nvSpPr>
        <p:spPr>
          <a:xfrm>
            <a:off x="4680012" y="2169109"/>
            <a:ext cx="2212668" cy="800917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438A71-A477-4AED-8486-AD6C9A9619E9}"/>
              </a:ext>
            </a:extLst>
          </p:cNvPr>
          <p:cNvSpPr txBox="1"/>
          <p:nvPr/>
        </p:nvSpPr>
        <p:spPr>
          <a:xfrm>
            <a:off x="5612582" y="3346257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Loi de </a:t>
            </a:r>
            <a:r>
              <a:rPr lang="fr-FR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Fitts</a:t>
            </a:r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E7F406C-D574-49CD-8EC8-D4B66E007FD0}"/>
              </a:ext>
            </a:extLst>
          </p:cNvPr>
          <p:cNvSpPr txBox="1"/>
          <p:nvPr/>
        </p:nvSpPr>
        <p:spPr>
          <a:xfrm>
            <a:off x="5616116" y="3669135"/>
            <a:ext cx="18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926C"/>
                </a:solidFill>
              </a:rPr>
              <a:t>Loi de Gestalt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B898FC6-405C-4D46-84DA-09C6B7AD4A57}"/>
              </a:ext>
            </a:extLst>
          </p:cNvPr>
          <p:cNvSpPr txBox="1"/>
          <p:nvPr/>
        </p:nvSpPr>
        <p:spPr>
          <a:xfrm>
            <a:off x="5612582" y="4019981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66FF"/>
                </a:solidFill>
              </a:rPr>
              <a:t>L’affordance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AF70333-FA8A-4A8A-861D-76A09569F036}"/>
              </a:ext>
            </a:extLst>
          </p:cNvPr>
          <p:cNvSpPr txBox="1"/>
          <p:nvPr/>
        </p:nvSpPr>
        <p:spPr>
          <a:xfrm>
            <a:off x="5616116" y="4376329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C000"/>
                </a:solidFill>
              </a:rPr>
              <a:t>Loi de </a:t>
            </a:r>
            <a:r>
              <a:rPr lang="fr-FR" err="1">
                <a:solidFill>
                  <a:srgbClr val="FFC000"/>
                </a:solidFill>
              </a:rPr>
              <a:t>Hick</a:t>
            </a:r>
            <a:r>
              <a:rPr lang="fr-FR">
                <a:solidFill>
                  <a:srgbClr val="FFC000"/>
                </a:solidFill>
              </a:rPr>
              <a:t>-Hyman ou  Miller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42607B3-B13E-474D-A9DB-C5D48565AAF0}"/>
              </a:ext>
            </a:extLst>
          </p:cNvPr>
          <p:cNvSpPr/>
          <p:nvPr/>
        </p:nvSpPr>
        <p:spPr>
          <a:xfrm>
            <a:off x="1835696" y="1254089"/>
            <a:ext cx="5257246" cy="208035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56E119F-EF4D-41B4-876D-1A0561C48BCF}"/>
              </a:ext>
            </a:extLst>
          </p:cNvPr>
          <p:cNvSpPr/>
          <p:nvPr/>
        </p:nvSpPr>
        <p:spPr>
          <a:xfrm>
            <a:off x="4572711" y="2298095"/>
            <a:ext cx="2447561" cy="535573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207B6CF-79F8-407B-8781-902CF43A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D2B677-4783-4BB9-BEBC-3EDE9A695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87" t="-301" r="6287" b="301"/>
          <a:stretch/>
        </p:blipFill>
        <p:spPr>
          <a:xfrm>
            <a:off x="107504" y="123478"/>
            <a:ext cx="8823181" cy="45725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2E692F-F3AF-4459-B0F2-36BB6F0BC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31" r="183" b="95980"/>
          <a:stretch/>
        </p:blipFill>
        <p:spPr>
          <a:xfrm>
            <a:off x="8244408" y="157695"/>
            <a:ext cx="709770" cy="1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1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207B6CF-79F8-407B-8781-902CF43A5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044A5-D756-4EDD-AF0D-DFD3D219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7273" b="-11942"/>
          <a:stretch/>
        </p:blipFill>
        <p:spPr>
          <a:xfrm>
            <a:off x="-508" y="-164554"/>
            <a:ext cx="9144000" cy="53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50B349AE-3370-4939-BE64-72E78B869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6355" b="6806"/>
          <a:stretch/>
        </p:blipFill>
        <p:spPr>
          <a:xfrm>
            <a:off x="0" y="738000"/>
            <a:ext cx="9144000" cy="4443958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/>
              <a:t>Évaluation de l’outil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0E96EAC8-33A8-4E11-A12F-B9866F7F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285" y="4797631"/>
            <a:ext cx="1170000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49733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/>
              <a:t>Mode de collecte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Quel(s) mode(s) d’utilisation de l’outil par les enquêtés ?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4EC1A591-26F8-47E4-B9B8-97DDF74E5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72F9D7E8-3F26-41F0-9D29-271F1A4F5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382533"/>
              </p:ext>
            </p:extLst>
          </p:nvPr>
        </p:nvGraphicFramePr>
        <p:xfrm>
          <a:off x="2141891" y="1297446"/>
          <a:ext cx="4788533" cy="370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1E7B2242-FC14-46A7-9CBA-6602FFAD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649" y="2571750"/>
            <a:ext cx="894920" cy="8949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D6C0E17-B683-4072-AD43-FCB3F708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741" y="2519194"/>
            <a:ext cx="985669" cy="104919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282E434-9C59-405D-B2ED-FB110F65D717}"/>
              </a:ext>
            </a:extLst>
          </p:cNvPr>
          <p:cNvSpPr txBox="1"/>
          <p:nvPr/>
        </p:nvSpPr>
        <p:spPr>
          <a:xfrm>
            <a:off x="6595079" y="1942290"/>
            <a:ext cx="14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25 – 35 ans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C49CAA3-BCF1-4E11-9931-5D0BE7370A41}"/>
              </a:ext>
            </a:extLst>
          </p:cNvPr>
          <p:cNvSpPr txBox="1"/>
          <p:nvPr/>
        </p:nvSpPr>
        <p:spPr>
          <a:xfrm>
            <a:off x="1121894" y="1949997"/>
            <a:ext cx="143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15 – 24 ans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27D7C558-B00B-4F61-B935-063B91BC7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077" y="2609846"/>
            <a:ext cx="939732" cy="89492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CECC206-0B4A-484A-8A34-873CE3F47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043" y="2813120"/>
            <a:ext cx="651739" cy="620661"/>
          </a:xfrm>
          <a:prstGeom prst="rect">
            <a:avLst/>
          </a:prstGeom>
        </p:spPr>
      </p:pic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CCCF476A-36D4-4481-822B-5F5097B3291D}"/>
              </a:ext>
            </a:extLst>
          </p:cNvPr>
          <p:cNvCxnSpPr/>
          <p:nvPr/>
        </p:nvCxnSpPr>
        <p:spPr>
          <a:xfrm>
            <a:off x="5544108" y="3255826"/>
            <a:ext cx="1386316" cy="576064"/>
          </a:xfrm>
          <a:prstGeom prst="bentConnector3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0D826886-8EE5-41F4-92FF-8E868E857B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11" r="15964"/>
          <a:stretch/>
        </p:blipFill>
        <p:spPr>
          <a:xfrm>
            <a:off x="2853743" y="1279078"/>
            <a:ext cx="3293227" cy="3706689"/>
          </a:xfrm>
          <a:prstGeom prst="rect">
            <a:avLst/>
          </a:prstGeom>
        </p:spPr>
      </p:pic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1F4E06EB-0B7F-47A5-B2A0-0237D55E427B}"/>
              </a:ext>
            </a:extLst>
          </p:cNvPr>
          <p:cNvCxnSpPr/>
          <p:nvPr/>
        </p:nvCxnSpPr>
        <p:spPr>
          <a:xfrm rot="10800000" flipV="1">
            <a:off x="2253533" y="3255392"/>
            <a:ext cx="1188132" cy="542124"/>
          </a:xfrm>
          <a:prstGeom prst="bentConnector3">
            <a:avLst/>
          </a:prstGeom>
          <a:ln w="12700">
            <a:solidFill>
              <a:srgbClr val="FF9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F2C1ADC-401A-4FBC-8B1C-B2FA7E2AE066}"/>
              </a:ext>
            </a:extLst>
          </p:cNvPr>
          <p:cNvSpPr txBox="1"/>
          <p:nvPr/>
        </p:nvSpPr>
        <p:spPr>
          <a:xfrm>
            <a:off x="7909426" y="2443788"/>
            <a:ext cx="46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++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38C6BD-E5C6-4F5C-8474-BAED788B6ABF}"/>
              </a:ext>
            </a:extLst>
          </p:cNvPr>
          <p:cNvSpPr txBox="1"/>
          <p:nvPr/>
        </p:nvSpPr>
        <p:spPr>
          <a:xfrm>
            <a:off x="1364685" y="2600528"/>
            <a:ext cx="46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- -</a:t>
            </a:r>
          </a:p>
        </p:txBody>
      </p:sp>
    </p:spTree>
    <p:extLst>
      <p:ext uri="{BB962C8B-B14F-4D97-AF65-F5344CB8AC3E}">
        <p14:creationId xmlns:p14="http://schemas.microsoft.com/office/powerpoint/2010/main" val="13023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L’étude des abandons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2756159"/>
            <a:ext cx="4248150" cy="1772634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fr-FR" sz="1800" dirty="0"/>
              <a:t>Survie :               71 %  </a:t>
            </a:r>
          </a:p>
          <a:p>
            <a:pPr algn="ctr">
              <a:spcAft>
                <a:spcPts val="0"/>
              </a:spcAft>
            </a:pPr>
            <a:r>
              <a:rPr lang="fr-FR" sz="1800" dirty="0"/>
              <a:t>   </a:t>
            </a:r>
          </a:p>
          <a:p>
            <a:pPr algn="ctr">
              <a:spcAft>
                <a:spcPts val="1200"/>
              </a:spcAft>
            </a:pPr>
            <a:r>
              <a:rPr lang="fr-FR" sz="1800" dirty="0"/>
              <a:t>                            51 %</a:t>
            </a:r>
          </a:p>
          <a:p>
            <a:pPr algn="ctr">
              <a:spcAft>
                <a:spcPts val="600"/>
              </a:spcAft>
            </a:pPr>
            <a:endParaRPr lang="fr-FR" sz="1800" dirty="0"/>
          </a:p>
          <a:p>
            <a:pPr algn="ctr">
              <a:spcAft>
                <a:spcPts val="1200"/>
              </a:spcAft>
            </a:pPr>
            <a:r>
              <a:rPr lang="fr-FR" sz="1800" dirty="0"/>
              <a:t>Cause : temps de chargement au niveau du calendrier</a:t>
            </a:r>
          </a:p>
          <a:p>
            <a:r>
              <a:rPr lang="fr-FR" dirty="0"/>
              <a:t>	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F99995F-E8DC-466A-8AC5-0B12A218B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CA7312-7F6B-4CA7-AF64-39A1854B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29" b="9829"/>
          <a:stretch/>
        </p:blipFill>
        <p:spPr>
          <a:xfrm>
            <a:off x="1927320" y="1735220"/>
            <a:ext cx="1041210" cy="836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7B9EF2-D24A-44A2-9986-A9570F01D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46" y="1735220"/>
            <a:ext cx="836172" cy="8361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45D0A2-FC1D-436A-85C9-2F7CFCCE1D87}"/>
              </a:ext>
            </a:extLst>
          </p:cNvPr>
          <p:cNvSpPr txBox="1"/>
          <p:nvPr/>
        </p:nvSpPr>
        <p:spPr>
          <a:xfrm>
            <a:off x="4572000" y="2869908"/>
            <a:ext cx="41764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dirty="0"/>
              <a:t>Survie : 52 %</a:t>
            </a:r>
          </a:p>
          <a:p>
            <a:pPr algn="ctr">
              <a:spcAft>
                <a:spcPts val="1200"/>
              </a:spcAft>
            </a:pPr>
            <a:r>
              <a:rPr lang="fr-FR" dirty="0"/>
              <a:t>Cause : protocole</a:t>
            </a:r>
          </a:p>
          <a:p>
            <a:pPr algn="ctr">
              <a:spcAft>
                <a:spcPts val="1200"/>
              </a:spcAft>
            </a:pP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66A5BEA-9715-4760-AC94-C61A4E3332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56" b="9981"/>
          <a:stretch/>
        </p:blipFill>
        <p:spPr>
          <a:xfrm>
            <a:off x="2261685" y="2773775"/>
            <a:ext cx="656975" cy="4977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53641A-550B-4839-B4C3-2DFDBB58DF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138" y="3463476"/>
            <a:ext cx="540060" cy="51130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2DBB05-6C11-431E-903B-DFDCB185F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8E917B4-4AA4-4289-A12B-7355A6512703}"/>
              </a:ext>
            </a:extLst>
          </p:cNvPr>
          <p:cNvCxnSpPr/>
          <p:nvPr/>
        </p:nvCxnSpPr>
        <p:spPr>
          <a:xfrm>
            <a:off x="3302493" y="3974779"/>
            <a:ext cx="0" cy="3600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6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165AA3D-1DA0-4481-9D60-60D8C232E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61CFEE4-DFED-494B-A74A-451EB1A21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Le remplissage du calendrier 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E1FAB30-802E-4510-AD6C-82F10DFC56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3147814"/>
            <a:ext cx="4248472" cy="1440159"/>
          </a:xfrm>
        </p:spPr>
        <p:txBody>
          <a:bodyPr/>
          <a:lstStyle/>
          <a:p>
            <a:pPr algn="ctr"/>
            <a:r>
              <a:rPr lang="fr-FR" sz="1600" dirty="0"/>
              <a:t>Pas d’effet dans la description</a:t>
            </a:r>
          </a:p>
          <a:p>
            <a:pPr algn="ctr"/>
            <a:r>
              <a:rPr lang="fr-FR" sz="1600" dirty="0"/>
              <a:t>Pas d’effet du support</a:t>
            </a:r>
          </a:p>
          <a:p>
            <a:pPr algn="ctr"/>
            <a:r>
              <a:rPr lang="fr-FR" sz="1600" dirty="0"/>
              <a:t>Temps de remplissage</a:t>
            </a:r>
          </a:p>
          <a:p>
            <a:pPr algn="ctr"/>
            <a:endParaRPr lang="fr-FR" sz="160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06534CC-D217-4978-9717-967E35567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0" y="3147814"/>
            <a:ext cx="4176184" cy="1440160"/>
          </a:xfrm>
        </p:spPr>
        <p:txBody>
          <a:bodyPr/>
          <a:lstStyle/>
          <a:p>
            <a:pPr algn="ctr"/>
            <a:r>
              <a:rPr lang="fr-FR" sz="1600" dirty="0"/>
              <a:t>Erreurs d’application des consignes :</a:t>
            </a:r>
          </a:p>
          <a:p>
            <a:pPr algn="ctr"/>
            <a:r>
              <a:rPr lang="fr-FR" sz="1600" dirty="0"/>
              <a:t>Internet [4 – 5</a:t>
            </a:r>
            <a:r>
              <a:rPr lang="fr-FR" dirty="0"/>
              <a:t>] x </a:t>
            </a:r>
            <a:r>
              <a:rPr lang="fr-FR" sz="1600" dirty="0"/>
              <a:t>Téléphone</a:t>
            </a:r>
          </a:p>
          <a:p>
            <a:pPr algn="ctr"/>
            <a:endParaRPr lang="fr-FR" sz="16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DA67A29-23B5-4647-BE39-826EB785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97" y="1955897"/>
            <a:ext cx="923079" cy="9230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3AED3B-9360-4C09-9516-A5C16030D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24" y="1955897"/>
            <a:ext cx="923079" cy="9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Intégration</a:t>
            </a:r>
            <a:r>
              <a:rPr lang="fr-FR"/>
              <a:t> PCS 2020 de l’INSEE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Efficacité de la liste PCS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6AB0F28F-A0E7-4A41-9729-A4C33A42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F843665B-290F-4D8F-87D1-5E89F05F3CEB}"/>
              </a:ext>
            </a:extLst>
          </p:cNvPr>
          <p:cNvSpPr txBox="1">
            <a:spLocks/>
          </p:cNvSpPr>
          <p:nvPr/>
        </p:nvSpPr>
        <p:spPr>
          <a:xfrm>
            <a:off x="4572000" y="2751770"/>
            <a:ext cx="4176184" cy="1836204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66C74FB-CCAE-4BB3-AD14-1AEFFEF26FE7}"/>
              </a:ext>
            </a:extLst>
          </p:cNvPr>
          <p:cNvSpPr txBox="1">
            <a:spLocks/>
          </p:cNvSpPr>
          <p:nvPr/>
        </p:nvSpPr>
        <p:spPr>
          <a:xfrm>
            <a:off x="323528" y="3147814"/>
            <a:ext cx="4248472" cy="144015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/>
              <a:t>Information précise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Internet ++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    70 %        25 %</a:t>
            </a:r>
          </a:p>
          <a:p>
            <a:pPr algn="ctr"/>
            <a:endParaRPr lang="fr-FR" sz="160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2B5A557-1A98-48DF-85A5-C4BCF55CB422}"/>
              </a:ext>
            </a:extLst>
          </p:cNvPr>
          <p:cNvSpPr txBox="1">
            <a:spLocks/>
          </p:cNvSpPr>
          <p:nvPr/>
        </p:nvSpPr>
        <p:spPr>
          <a:xfrm>
            <a:off x="4572000" y="3147814"/>
            <a:ext cx="4176184" cy="14401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>
                <a:cs typeface="Arial"/>
              </a:rPr>
              <a:t>Téléphone – –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     5 %</a:t>
            </a:r>
            <a:endParaRPr lang="fr-FR" sz="1600" dirty="0">
              <a:cs typeface="Arial"/>
            </a:endParaRPr>
          </a:p>
          <a:p>
            <a:pPr algn="ctr"/>
            <a:endParaRPr lang="fr-FR" sz="1600" dirty="0">
              <a:cs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2BCABBB-E67A-49FF-9406-61A199229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97" y="1955897"/>
            <a:ext cx="923079" cy="9230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D300B80-C283-4451-BBF2-20AD590F8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24" y="1955897"/>
            <a:ext cx="923079" cy="923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33D54E-2810-45FA-AD90-492DA388F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304" y="3972850"/>
            <a:ext cx="294514" cy="2945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DBE0A5-CC39-4994-B004-AF768BE1A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523" y="3578113"/>
            <a:ext cx="243810" cy="2438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DC504A1-BDA5-4F00-B779-5AE5DA849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296" y="3972851"/>
            <a:ext cx="294514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50B349AE-3370-4939-BE64-72E78B869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6355" b="6806"/>
          <a:stretch/>
        </p:blipFill>
        <p:spPr>
          <a:xfrm>
            <a:off x="0" y="738000"/>
            <a:ext cx="9144000" cy="4443958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dispositif Génération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07E84FAF-D54D-4A22-994C-F0A69E655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285" y="4797631"/>
            <a:ext cx="1170000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91856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Codification des adresses à la volée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Efficacité des webservices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CADD29EA-6B2F-4C07-AA51-D8498A327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A9D4CF82-486F-4990-B5CF-926614B010B1}"/>
              </a:ext>
            </a:extLst>
          </p:cNvPr>
          <p:cNvSpPr txBox="1">
            <a:spLocks/>
          </p:cNvSpPr>
          <p:nvPr/>
        </p:nvSpPr>
        <p:spPr>
          <a:xfrm>
            <a:off x="323528" y="3209616"/>
            <a:ext cx="4248472" cy="144015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/>
              <a:t>Information précise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Adresses :       74 %        6 %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Communes :       90 %        7 %  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fr-FR" sz="1600" dirty="0"/>
              <a:t>  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12BBBFA6-B2B6-4D3B-B776-702B8A639536}"/>
              </a:ext>
            </a:extLst>
          </p:cNvPr>
          <p:cNvSpPr txBox="1">
            <a:spLocks/>
          </p:cNvSpPr>
          <p:nvPr/>
        </p:nvSpPr>
        <p:spPr>
          <a:xfrm>
            <a:off x="4572000" y="3209616"/>
            <a:ext cx="4176184" cy="1440160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/>
              <a:t>        Temps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Adresses :       1 %      19 %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Communes :       3 %                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13E501-F52A-4FC9-84B4-BB38C059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97" y="2017699"/>
            <a:ext cx="923079" cy="9230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B2773A8-A606-418E-9968-380F89057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24" y="2017699"/>
            <a:ext cx="923079" cy="9230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62C8BE-ABDA-49DA-B39A-548E5CEA5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884" y="3638258"/>
            <a:ext cx="294514" cy="2945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B16CE25-9A38-4AE6-9EBD-490177899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074" y="4054353"/>
            <a:ext cx="294514" cy="2945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28C1CB6-AAE2-4BFA-8362-85A5F0A4A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195" y="3635181"/>
            <a:ext cx="294514" cy="29451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0B6B0D-BA46-4A3D-8D11-BA75EB41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195" y="4051276"/>
            <a:ext cx="294514" cy="2945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6E93E7-CCEB-4240-B314-6B49F15D3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938" y="4051276"/>
            <a:ext cx="243810" cy="2438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4C01929-77AD-4E02-A1CD-B86A476FC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938" y="3651011"/>
            <a:ext cx="243810" cy="243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9B15F5-C256-413C-B6D0-3E89704FF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925" y="3660380"/>
            <a:ext cx="243811" cy="24381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6D23354-E0D2-4EE4-8E55-0B727F456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1605" y="3262482"/>
            <a:ext cx="243810" cy="2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Appariement base SIRENE pour les entreprises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Efficacité des webservices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FA04B0C2-590C-45E1-B513-72DDFECA2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BEDC8D-69C2-4E09-AC4B-1B6D61610549}"/>
              </a:ext>
            </a:extLst>
          </p:cNvPr>
          <p:cNvSpPr txBox="1">
            <a:spLocks/>
          </p:cNvSpPr>
          <p:nvPr/>
        </p:nvSpPr>
        <p:spPr>
          <a:xfrm>
            <a:off x="323528" y="3147814"/>
            <a:ext cx="4248472" cy="1440159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/>
              <a:t>NAF : 5 positions au lieu de 2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Variables supplémentaires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75 %        24 %</a:t>
            </a:r>
          </a:p>
          <a:p>
            <a:pPr algn="ctr"/>
            <a:endParaRPr lang="fr-FR" sz="1600" dirty="0"/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7FF5EE63-C274-42DD-AFC4-CBDC7485A268}"/>
              </a:ext>
            </a:extLst>
          </p:cNvPr>
          <p:cNvSpPr txBox="1">
            <a:spLocks/>
          </p:cNvSpPr>
          <p:nvPr/>
        </p:nvSpPr>
        <p:spPr>
          <a:xfrm>
            <a:off x="4572000" y="3147814"/>
            <a:ext cx="4176184" cy="1440160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fr-FR" sz="1600" dirty="0"/>
              <a:t>Pas de réduction de temps</a:t>
            </a:r>
          </a:p>
          <a:p>
            <a:pPr algn="ctr">
              <a:spcAft>
                <a:spcPts val="1200"/>
              </a:spcAft>
            </a:pPr>
            <a:r>
              <a:rPr lang="fr-FR" sz="1600" dirty="0"/>
              <a:t>1 %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C7E31B-0F31-4958-91F1-26258CC6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97" y="1955897"/>
            <a:ext cx="923079" cy="9230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DA11C3-23FD-4C43-9A5C-5F78E6E2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224" y="1955897"/>
            <a:ext cx="923079" cy="92307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D457E9-7A73-430A-8C44-6854897F8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784" y="3964907"/>
            <a:ext cx="294514" cy="2945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D3DFAA6-A2EE-4EE9-85DA-6491A8680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852" y="3964907"/>
            <a:ext cx="294514" cy="2945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A441747-D3BC-4DB9-B69E-A53341B84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697" y="3588571"/>
            <a:ext cx="243810" cy="2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50B349AE-3370-4939-BE64-72E78B869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6355" b="6806"/>
          <a:stretch/>
        </p:blipFill>
        <p:spPr>
          <a:xfrm>
            <a:off x="0" y="738000"/>
            <a:ext cx="9144000" cy="4443958"/>
          </a:xfr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F0B724-A6B1-40F6-AEAC-2B1AD1EEF2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Conclusion / Bilan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</p:spTree>
    <p:extLst>
      <p:ext uri="{BB962C8B-B14F-4D97-AF65-F5344CB8AC3E}">
        <p14:creationId xmlns:p14="http://schemas.microsoft.com/office/powerpoint/2010/main" val="223328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CE5B0E89-EB0D-4189-A9AE-93C03981E2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E344637-0AF1-4318-9A46-E37380667A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1600"/>
              <a:t>Mais poursuivre les adaptations</a:t>
            </a:r>
          </a:p>
          <a:p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bilan satisfaisant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24EB5B7-B3E0-4E62-A307-519FFBC3F4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528" y="3577894"/>
            <a:ext cx="4248472" cy="1152128"/>
          </a:xfrm>
        </p:spPr>
        <p:txBody>
          <a:bodyPr/>
          <a:lstStyle/>
          <a:p>
            <a:pPr algn="ctr"/>
            <a:r>
              <a:rPr lang="fr-FR" sz="1600" dirty="0"/>
              <a:t>Mobile first ?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C0403FF-1E6C-4930-B31C-719E3871B2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1" y="3577894"/>
            <a:ext cx="4010931" cy="1152128"/>
          </a:xfrm>
        </p:spPr>
        <p:txBody>
          <a:bodyPr/>
          <a:lstStyle/>
          <a:p>
            <a:pPr algn="ctr"/>
            <a:r>
              <a:rPr lang="fr-FR" sz="1800" dirty="0"/>
              <a:t>QCM</a:t>
            </a:r>
          </a:p>
          <a:p>
            <a:pPr algn="ctr"/>
            <a:r>
              <a:rPr lang="fr-FR" sz="1800" dirty="0"/>
              <a:t>NSP / NVPD</a:t>
            </a:r>
          </a:p>
          <a:p>
            <a:pPr algn="ctr"/>
            <a:r>
              <a:rPr lang="fr-FR" sz="1800" dirty="0"/>
              <a:t>…..</a:t>
            </a:r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2CA0502-2DF4-45F2-A0CE-6D6CA9539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5" r="19603"/>
          <a:stretch/>
        </p:blipFill>
        <p:spPr>
          <a:xfrm>
            <a:off x="2033718" y="1932727"/>
            <a:ext cx="828092" cy="13468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97DB384-F00C-4389-A031-D4D20ACD4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596" y="1932343"/>
            <a:ext cx="1346886" cy="13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F0B724-A6B1-40F6-AEAC-2B1AD1EE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08/04/2022</a:t>
            </a:fld>
            <a:endParaRPr lang="fr-FR" cap="all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/>
              <a:t>Conclusion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62463" y="195263"/>
            <a:ext cx="4681537" cy="360362"/>
          </a:xfrm>
          <a:prstGeom prst="rect">
            <a:avLst/>
          </a:prstGeom>
        </p:spPr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10D4C713-006E-4FA7-B106-0486CE498E23}"/>
              </a:ext>
            </a:extLst>
          </p:cNvPr>
          <p:cNvSpPr txBox="1">
            <a:spLocks/>
          </p:cNvSpPr>
          <p:nvPr/>
        </p:nvSpPr>
        <p:spPr>
          <a:xfrm>
            <a:off x="94522" y="2247714"/>
            <a:ext cx="8424000" cy="1080120"/>
          </a:xfrm>
          <a:prstGeom prst="rect">
            <a:avLst/>
          </a:prstGeom>
        </p:spPr>
        <p:txBody>
          <a:bodyPr/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i="1" dirty="0"/>
              <a:t>MERCI</a:t>
            </a:r>
            <a:endParaRPr lang="fr-FR" sz="28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818042-249C-4108-8F4A-927824FA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19922"/>
            <a:ext cx="2565648" cy="6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Enquête nationale d’insertion professionnelle </a:t>
            </a:r>
            <a:r>
              <a:rPr lang="fr-FR"/>
              <a:t>des sortants tous </a:t>
            </a:r>
            <a:r>
              <a:rPr lang="fr-FR" dirty="0"/>
              <a:t>niveaux de formation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L’enquête Génération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3286B2-9B15-4A38-BE16-AD5FD2CC7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9" t="4053" r="28902" b="6676"/>
          <a:stretch/>
        </p:blipFill>
        <p:spPr>
          <a:xfrm>
            <a:off x="8135603" y="1580301"/>
            <a:ext cx="655539" cy="7887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8EBC24-D99B-4194-9728-D5C8EB51D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3" r="8585"/>
          <a:stretch/>
        </p:blipFill>
        <p:spPr>
          <a:xfrm>
            <a:off x="133649" y="1959682"/>
            <a:ext cx="7894735" cy="1871079"/>
          </a:xfrm>
          <a:prstGeom prst="rect">
            <a:avLst/>
          </a:prstGeom>
        </p:spPr>
      </p:pic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852C242D-2C59-41A0-BF80-F55DB8E25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A33D0E5-74AB-4D74-A779-65CEC2E42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747" y="3295349"/>
            <a:ext cx="683755" cy="68375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671E46F-9EA1-433D-9F18-4163F042B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591" y="2571750"/>
            <a:ext cx="612069" cy="6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251CF589-130F-47A1-97AC-FBD59045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4" y="111024"/>
            <a:ext cx="7350191" cy="467247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852C242D-2C59-41A0-BF80-F55DB8E25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98918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50B349AE-3370-4939-BE64-72E78B869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6355" b="6806"/>
          <a:stretch/>
        </p:blipFill>
        <p:spPr>
          <a:xfrm>
            <a:off x="0" y="738000"/>
            <a:ext cx="9144000" cy="4443958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Les enjeux de la construction de l’outil de collecte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8B155F2C-F5F3-414F-8B28-D25E64B3A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285" y="4797631"/>
            <a:ext cx="1170000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392307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S’adapter à notre public : jeunes, connectés, tous niveaux de qualification</a:t>
            </a:r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Fluidité du remplissage : questionnaire long</a:t>
            </a:r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Garantir la qualité des données</a:t>
            </a:r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Limiter les différents comportements de réponse selon le mode</a:t>
            </a:r>
          </a:p>
          <a:p>
            <a:pPr marL="377825" indent="-285750"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DA57F914-3DA6-4D71-BD50-77B1AA348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3DA2617-E570-4778-8149-33F79A2F6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3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50B349AE-3370-4939-BE64-72E78B8699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6355" b="6806"/>
          <a:stretch/>
        </p:blipFill>
        <p:spPr>
          <a:xfrm>
            <a:off x="0" y="738000"/>
            <a:ext cx="9144000" cy="4443958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6CE5F70-1BBC-416D-B5A0-CCCF3A35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/>
              <a:t>Les adaptations réalisées pour la collecte de l’enquête Génération 2017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491243-6FED-44DA-8E4A-4B0DAA95B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E0C119-9CA2-4663-8BC3-F6314D398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E9A89EB3-D136-42EA-8DD6-FABBC39BE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4285" y="4797631"/>
            <a:ext cx="1170000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378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/>
              <a:t>Faciliter la compréhension des questions et minimiser l’apparition d’effets de mesure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Charte d’écriture du questionnaire multimode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815666"/>
            <a:ext cx="8424334" cy="2772308"/>
          </a:xfrm>
        </p:spPr>
        <p:txBody>
          <a:bodyPr/>
          <a:lstStyle/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Formulations</a:t>
            </a:r>
            <a:r>
              <a:rPr lang="fr-FR" sz="1600"/>
              <a:t> identiques pour les deux modes</a:t>
            </a:r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/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Nombre de modalités : « principe du 7 plus ou moins 2 »  </a:t>
            </a:r>
            <a:r>
              <a:rPr lang="fr-FR" i="1"/>
              <a:t>(</a:t>
            </a:r>
            <a:r>
              <a:rPr lang="fr-FR" i="1">
                <a:ea typeface="+mn-lt"/>
                <a:cs typeface="+mn-lt"/>
              </a:rPr>
              <a:t>règle de Miller)</a:t>
            </a:r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/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Questions avec échelle de Lickert : pas de modalité centrale</a:t>
            </a:r>
            <a:endParaRPr lang="fr-FR" sz="1600">
              <a:cs typeface="Arial"/>
            </a:endParaRPr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endParaRPr lang="fr-FR" sz="1600"/>
          </a:p>
          <a:p>
            <a:pPr marL="377825" indent="-285750">
              <a:spcAft>
                <a:spcPts val="1200"/>
              </a:spcAft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/>
              <a:t>Limiter les modalités NSP / NVPD</a:t>
            </a:r>
            <a:endParaRPr lang="fr-FR" sz="1600">
              <a:cs typeface="Arial"/>
            </a:endParaRP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2BA268FA-D881-43D7-9DA9-52341029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</p:spTree>
    <p:extLst>
      <p:ext uri="{BB962C8B-B14F-4D97-AF65-F5344CB8AC3E}">
        <p14:creationId xmlns:p14="http://schemas.microsoft.com/office/powerpoint/2010/main" val="16666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/>
              <a:t>Faciliter la compréhension des questions et minimiser l’apparition d’effets de mesure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Charte d’écriture du questionnaire multimode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E287-EFD9-4B59-827A-0B829706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Équipe ingénierie et gestion d’enquêtes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lnSpc>
                <a:spcPct val="150000"/>
              </a:lnSpc>
              <a:buClr>
                <a:srgbClr val="1A8C99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Guidage : infos bulles, consignes, Pourquoi cette question</a:t>
            </a:r>
          </a:p>
        </p:txBody>
      </p:sp>
      <p:sp>
        <p:nvSpPr>
          <p:cNvPr id="18" name="Espace réservé de la date 2">
            <a:extLst>
              <a:ext uri="{FF2B5EF4-FFF2-40B4-BE49-F238E27FC236}">
                <a16:creationId xmlns:a16="http://schemas.microsoft.com/office/drawing/2014/main" id="{2BA268FA-D881-43D7-9DA9-523410291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210435" cy="345869"/>
          </a:xfrm>
        </p:spPr>
        <p:txBody>
          <a:bodyPr/>
          <a:lstStyle/>
          <a:p>
            <a:r>
              <a:rPr lang="fr-FR" cap="all"/>
              <a:t>31/03/2022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DB0456-F24F-482E-B625-7BD696AD3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9" t="1137" r="6047" b="61173"/>
          <a:stretch/>
        </p:blipFill>
        <p:spPr>
          <a:xfrm>
            <a:off x="310052" y="2389277"/>
            <a:ext cx="8451929" cy="20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AB8C23344F845B2D35B31222714BC" ma:contentTypeVersion="4" ma:contentTypeDescription="Create a new document." ma:contentTypeScope="" ma:versionID="29fadad522f2f80696ce4b91891e3712">
  <xsd:schema xmlns:xsd="http://www.w3.org/2001/XMLSchema" xmlns:xs="http://www.w3.org/2001/XMLSchema" xmlns:p="http://schemas.microsoft.com/office/2006/metadata/properties" xmlns:ns2="2827a2e1-abc2-4c06-82c2-015f84e93bb6" targetNamespace="http://schemas.microsoft.com/office/2006/metadata/properties" ma:root="true" ma:fieldsID="8a9cab4aca036f6471ab98f9de28af50" ns2:_="">
    <xsd:import namespace="2827a2e1-abc2-4c06-82c2-015f84e93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7a2e1-abc2-4c06-82c2-015f84e93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FCE0D-24C8-4726-BF50-84F2FC4A4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7a2e1-abc2-4c06-82c2-015f84e93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6191C1-D60C-410A-BD0E-8A07E30BB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B5570-F208-45C4-81E5-39A0C943B14F}">
  <ds:schemaRefs>
    <ds:schemaRef ds:uri="http://schemas.openxmlformats.org/package/2006/metadata/core-properties"/>
    <ds:schemaRef ds:uri="http://schemas.microsoft.com/office/2006/metadata/properties"/>
    <ds:schemaRef ds:uri="2827a2e1-abc2-4c06-82c2-015f84e93bb6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Céreq - Modèle présentation powerpoint</Template>
  <TotalTime>424</TotalTime>
  <Words>661</Words>
  <Application>Microsoft Office PowerPoint</Application>
  <PresentationFormat>Affichage à l'écran (16:9)</PresentationFormat>
  <Paragraphs>191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PREMIER MINISTRE</vt:lpstr>
      <vt:lpstr>Présentation PowerPoint</vt:lpstr>
      <vt:lpstr>Le dispositif Génération</vt:lpstr>
      <vt:lpstr>L’enquête Génération</vt:lpstr>
      <vt:lpstr>Présentation PowerPoint</vt:lpstr>
      <vt:lpstr>Les enjeux de la construction de l’outil de collecte</vt:lpstr>
      <vt:lpstr>Les enjeux </vt:lpstr>
      <vt:lpstr>Les adaptations réalisées pour la collecte de l’enquête Génération 2017</vt:lpstr>
      <vt:lpstr>Charte d’écriture du questionnaire multimode</vt:lpstr>
      <vt:lpstr>Charte d’écriture du questionnaire multimode</vt:lpstr>
      <vt:lpstr>Charte d’écriture du questionnaire multimode</vt:lpstr>
      <vt:lpstr>Une ergonomie pensée pour une collecte multimode</vt:lpstr>
      <vt:lpstr>Présentation PowerPoint</vt:lpstr>
      <vt:lpstr>Présentation PowerPoint</vt:lpstr>
      <vt:lpstr>Présentation PowerPoint</vt:lpstr>
      <vt:lpstr>Évaluation de l’outil </vt:lpstr>
      <vt:lpstr>Quel(s) mode(s) d’utilisation de l’outil par les enquêtés ?</vt:lpstr>
      <vt:lpstr>L’étude des abandons</vt:lpstr>
      <vt:lpstr>Le remplissage du calendrier </vt:lpstr>
      <vt:lpstr>Efficacité de la liste PCS </vt:lpstr>
      <vt:lpstr>Efficacité des webservices</vt:lpstr>
      <vt:lpstr>Efficacité des webservices</vt:lpstr>
      <vt:lpstr>Conclusion / Bilan</vt:lpstr>
      <vt:lpstr>Un bilan satisfaisant</vt:lpstr>
      <vt:lpstr>Conclusion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GIRARD-COUSSY Clémence</dc:creator>
  <cp:lastModifiedBy>VIGNALE Melanie</cp:lastModifiedBy>
  <cp:revision>23</cp:revision>
  <dcterms:created xsi:type="dcterms:W3CDTF">2021-03-29T09:01:31Z</dcterms:created>
  <dcterms:modified xsi:type="dcterms:W3CDTF">2022-04-08T20:31:34Z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0x0101004E3AB8C23344F845B2D35B31222714BC</vt:lpwstr>
  </property>
</Properties>
</file>