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3"/>
  </p:notesMasterIdLst>
  <p:sldIdLst>
    <p:sldId id="331" r:id="rId5"/>
    <p:sldId id="327" r:id="rId6"/>
    <p:sldId id="451" r:id="rId7"/>
    <p:sldId id="444" r:id="rId8"/>
    <p:sldId id="371" r:id="rId9"/>
    <p:sldId id="446" r:id="rId10"/>
    <p:sldId id="449" r:id="rId11"/>
    <p:sldId id="438" r:id="rId12"/>
    <p:sldId id="368" r:id="rId13"/>
    <p:sldId id="447" r:id="rId14"/>
    <p:sldId id="454" r:id="rId15"/>
    <p:sldId id="455" r:id="rId16"/>
    <p:sldId id="450" r:id="rId17"/>
    <p:sldId id="338" r:id="rId18"/>
    <p:sldId id="452" r:id="rId19"/>
    <p:sldId id="453" r:id="rId20"/>
    <p:sldId id="456" r:id="rId21"/>
    <p:sldId id="448" r:id="rId22"/>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451"/>
            <p14:sldId id="444"/>
            <p14:sldId id="371"/>
            <p14:sldId id="446"/>
            <p14:sldId id="449"/>
            <p14:sldId id="438"/>
            <p14:sldId id="368"/>
            <p14:sldId id="447"/>
            <p14:sldId id="454"/>
            <p14:sldId id="455"/>
            <p14:sldId id="450"/>
            <p14:sldId id="338"/>
            <p14:sldId id="452"/>
            <p14:sldId id="453"/>
            <p14:sldId id="456"/>
            <p14:sldId id="448"/>
          </p14:sldIdLst>
        </p14:section>
        <p14:section name="ANNEXES"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ELLE CHARPENTIER" initials="AC" lastIdx="3" clrIdx="0">
    <p:extLst>
      <p:ext uri="{19B8F6BF-5375-455C-9EA6-DF929625EA0E}">
        <p15:presenceInfo xmlns:p15="http://schemas.microsoft.com/office/powerpoint/2012/main" userId="S-1-5-21-1616320312-2655828719-4280963109-35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B5F"/>
    <a:srgbClr val="91A1B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61305" autoAdjust="0"/>
  </p:normalViewPr>
  <p:slideViewPr>
    <p:cSldViewPr showGuides="1">
      <p:cViewPr varScale="1">
        <p:scale>
          <a:sx n="93" d="100"/>
          <a:sy n="93" d="100"/>
        </p:scale>
        <p:origin x="2286" y="7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31/03/2022</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Bonjour,</a:t>
            </a:r>
          </a:p>
          <a:p>
            <a:endParaRPr lang="fr-FR" dirty="0" smtClean="0"/>
          </a:p>
          <a:p>
            <a:r>
              <a:rPr lang="fr-FR" dirty="0" smtClean="0"/>
              <a:t>Je vais donc ici aborder l’élaboration de la mise en œuvre d’un dispositif</a:t>
            </a:r>
            <a:r>
              <a:rPr lang="fr-FR" baseline="0" dirty="0" smtClean="0"/>
              <a:t> AD Hoc d’évaluation de politique publique.</a:t>
            </a:r>
          </a:p>
          <a:p>
            <a:endParaRPr lang="fr-FR" baseline="0" dirty="0" smtClean="0"/>
          </a:p>
          <a:p>
            <a:r>
              <a:rPr lang="fr-FR" baseline="0" dirty="0" smtClean="0"/>
              <a:t>Pour cela, je vais vous présenter le cas concret de l’évaluation de la politique de dédoublement des classes de CP et de CE1 en zones d’éducation prioritaire (2017-2021)</a:t>
            </a:r>
          </a:p>
          <a:p>
            <a:endParaRPr lang="fr-FR" baseline="0" dirty="0" smtClean="0"/>
          </a:p>
          <a:p>
            <a:r>
              <a:rPr lang="fr-FR" baseline="0" dirty="0" smtClean="0"/>
              <a:t>Ces travaux ont été mené à la Depp, notamment avec Axelle Charpentier, Fabrice Murat et Thierry Rocher que je remercie et associe à cette présentation.</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25854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FR" dirty="0" smtClean="0"/>
              <a:t>Pour constuire</a:t>
            </a:r>
            <a:r>
              <a:rPr lang="fr-FR" baseline="0" dirty="0" smtClean="0"/>
              <a:t> ces instruments de mesure, la DEPP s’est appuyé sur son expertise en matière d’évaluation des élèves et des pratiques enseignantes (nombreux dispositifs en place à l’échelle national….)</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Elle a aussi mobilisé </a:t>
            </a:r>
            <a:r>
              <a:rPr lang="fr-FR" baseline="0" dirty="0" smtClean="0"/>
              <a:t>des acteurs de terrain de l’EN à la fois pour les évaluations des élèves et les observations de classe.</a:t>
            </a:r>
            <a:endParaRPr lang="fr-FR" dirty="0" smtClean="0"/>
          </a:p>
          <a:p>
            <a:endParaRPr lang="fr-FR" dirty="0" smtClean="0"/>
          </a:p>
          <a:p>
            <a:r>
              <a:rPr lang="fr-FR" b="1" dirty="0" smtClean="0"/>
              <a:t>Elèves</a:t>
            </a:r>
          </a:p>
          <a:p>
            <a:endParaRPr lang="fr-FR" dirty="0" smtClean="0"/>
          </a:p>
          <a:p>
            <a:r>
              <a:rPr lang="fr-FR" dirty="0" smtClean="0"/>
              <a:t>Évaluation en français et mathématiques grâce à une application numérique développée sur tablette : deux épreuves de 20 minutes sur deux demi-journées.</a:t>
            </a:r>
          </a:p>
          <a:p>
            <a:r>
              <a:rPr lang="fr-FR" baseline="0" dirty="0" smtClean="0"/>
              <a:t>Les items évaluent différents éléments du programme d’enseignement du cycle des apprentissages fondamentaux  associées aux compétences du socle commun de connaissances, de compétences et de culture.</a:t>
            </a:r>
          </a:p>
          <a:p>
            <a:endParaRPr lang="fr-FR" sz="12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Domaines évalués en français : </a:t>
            </a:r>
            <a:r>
              <a:rPr lang="fr-FR" sz="1200" b="0" kern="1200" dirty="0" smtClean="0">
                <a:solidFill>
                  <a:schemeClr val="tx1"/>
                </a:solidFill>
                <a:effectLst/>
                <a:latin typeface="Arial" pitchFamily="34" charset="0"/>
                <a:ea typeface="+mn-ea"/>
                <a:cs typeface="+mn-cs"/>
              </a:rPr>
              <a:t>Lecture et compréhension de l’écrit, compréhension</a:t>
            </a:r>
            <a:r>
              <a:rPr lang="fr-FR" sz="1200" b="0" kern="1200" baseline="0" dirty="0" smtClean="0">
                <a:solidFill>
                  <a:schemeClr val="tx1"/>
                </a:solidFill>
                <a:effectLst/>
                <a:latin typeface="Arial" pitchFamily="34" charset="0"/>
                <a:ea typeface="+mn-ea"/>
                <a:cs typeface="+mn-cs"/>
              </a:rPr>
              <a:t> du </a:t>
            </a:r>
            <a:r>
              <a:rPr lang="fr-FR" sz="1200" b="0" kern="1200" dirty="0" smtClean="0">
                <a:solidFill>
                  <a:schemeClr val="tx1"/>
                </a:solidFill>
                <a:effectLst/>
                <a:latin typeface="Arial" pitchFamily="34" charset="0"/>
                <a:ea typeface="+mn-ea"/>
                <a:cs typeface="+mn-cs"/>
              </a:rPr>
              <a:t>Langage oral et Etude de la langue (réutiliser des mots nouvellement appris, identifier des relations entre les mots…</a:t>
            </a:r>
          </a:p>
          <a:p>
            <a:r>
              <a:rPr lang="fr-FR" sz="1200" b="0" kern="1200" dirty="0" smtClean="0">
                <a:solidFill>
                  <a:schemeClr val="tx1"/>
                </a:solidFill>
                <a:effectLst/>
                <a:latin typeface="Arial" pitchFamily="34" charset="0"/>
                <a:ea typeface="+mn-ea"/>
                <a:cs typeface="+mn-cs"/>
              </a:rPr>
              <a:t>Domaines évalués en mathématiques: Nombres et calculs, Grandeurs et mesures et Espace et géométrie</a:t>
            </a:r>
          </a:p>
          <a:p>
            <a:endParaRPr lang="fr-FR" dirty="0" smtClean="0"/>
          </a:p>
          <a:p>
            <a:r>
              <a:rPr lang="fr-FR" dirty="0" smtClean="0"/>
              <a:t>Items tirés d’une base d’items à la Depp, choisis en fonction de leur niveau de difficulté.</a:t>
            </a:r>
          </a:p>
          <a:p>
            <a:endParaRPr lang="fr-FR" dirty="0" smtClean="0"/>
          </a:p>
          <a:p>
            <a:r>
              <a:rPr lang="fr-FR" dirty="0" smtClean="0"/>
              <a:t>Recours à des administrateurs de test en académie.</a:t>
            </a:r>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803089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smtClean="0"/>
          </a:p>
          <a:p>
            <a:pPr marL="0" indent="0">
              <a:spcBef>
                <a:spcPts val="0"/>
              </a:spcBef>
              <a:spcAft>
                <a:spcPts val="600"/>
              </a:spcAft>
              <a:buNone/>
            </a:pPr>
            <a:r>
              <a:rPr lang="fr-FR" b="1" u="none" dirty="0" smtClean="0">
                <a:solidFill>
                  <a:srgbClr val="3D4B5F"/>
                </a:solidFill>
              </a:rPr>
              <a:t>Enseignants</a:t>
            </a:r>
          </a:p>
          <a:p>
            <a:pPr marL="0" indent="0">
              <a:spcBef>
                <a:spcPts val="0"/>
              </a:spcBef>
              <a:spcAft>
                <a:spcPts val="600"/>
              </a:spcAft>
              <a:buNone/>
            </a:pPr>
            <a:endParaRPr lang="fr-FR" b="1" u="none" dirty="0" smtClean="0">
              <a:solidFill>
                <a:srgbClr val="3D4B5F"/>
              </a:solidFill>
            </a:endParaRPr>
          </a:p>
          <a:p>
            <a:pPr marL="252000" lvl="1" indent="-72000">
              <a:spcAft>
                <a:spcPts val="600"/>
              </a:spcAft>
              <a:buFont typeface="Arial" pitchFamily="34" charset="0"/>
              <a:buChar char="•"/>
            </a:pPr>
            <a:r>
              <a:rPr lang="fr-FR" sz="1050" dirty="0" smtClean="0"/>
              <a:t>Questionnaire auto-administré en ligne, visant à décrire les conditions d’enseignement et d’apprentissage</a:t>
            </a:r>
          </a:p>
          <a:p>
            <a:pPr marL="252000" lvl="1" indent="-72000">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Durée de la passation : environ 45 minutes.</a:t>
            </a:r>
          </a:p>
          <a:p>
            <a:pPr marL="252000" lvl="1" indent="-72000">
              <a:spcBef>
                <a:spcPts val="0"/>
              </a:spcBef>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Thématiques : </a:t>
            </a:r>
          </a:p>
          <a:p>
            <a:pPr marL="709200" lvl="2" indent="-72000">
              <a:spcBef>
                <a:spcPts val="0"/>
              </a:spcBef>
              <a:spcAft>
                <a:spcPts val="600"/>
              </a:spcAft>
              <a:buFont typeface="Arial" pitchFamily="34" charset="0"/>
              <a:buChar char="•"/>
            </a:pPr>
            <a:r>
              <a:rPr lang="fr-FR" sz="1050" dirty="0" smtClean="0"/>
              <a:t>Caractéristiques individuelles des enseignants, </a:t>
            </a:r>
          </a:p>
          <a:p>
            <a:pPr marL="709200" lvl="2" indent="-72000">
              <a:spcBef>
                <a:spcPts val="0"/>
              </a:spcBef>
              <a:spcAft>
                <a:spcPts val="600"/>
              </a:spcAft>
              <a:buFont typeface="Arial" pitchFamily="34" charset="0"/>
              <a:buChar char="•"/>
            </a:pPr>
            <a:r>
              <a:rPr lang="fr-FR" sz="1050" dirty="0" smtClean="0"/>
              <a:t>modalités de déploiement de la mesure, </a:t>
            </a:r>
          </a:p>
          <a:p>
            <a:pPr marL="709200" lvl="2" indent="-72000">
              <a:spcBef>
                <a:spcPts val="0"/>
              </a:spcBef>
              <a:spcAft>
                <a:spcPts val="600"/>
              </a:spcAft>
              <a:buFont typeface="Arial" pitchFamily="34" charset="0"/>
              <a:buChar char="•"/>
            </a:pPr>
            <a:r>
              <a:rPr lang="fr-FR" sz="1050" dirty="0" smtClean="0"/>
              <a:t>sentiment d’auto-efficacité, </a:t>
            </a:r>
          </a:p>
          <a:p>
            <a:pPr marL="709200" lvl="2" indent="-72000">
              <a:spcBef>
                <a:spcPts val="0"/>
              </a:spcBef>
              <a:spcAft>
                <a:spcPts val="600"/>
              </a:spcAft>
              <a:buFont typeface="Arial" pitchFamily="34" charset="0"/>
              <a:buChar char="•"/>
            </a:pPr>
            <a:r>
              <a:rPr lang="fr-FR" sz="1050" dirty="0" smtClean="0"/>
              <a:t>fonctionnement de la classe, </a:t>
            </a:r>
          </a:p>
          <a:p>
            <a:pPr marL="709200" lvl="2" indent="-72000">
              <a:spcBef>
                <a:spcPts val="0"/>
              </a:spcBef>
              <a:spcAft>
                <a:spcPts val="600"/>
              </a:spcAft>
              <a:buFont typeface="Arial" pitchFamily="34" charset="0"/>
              <a:buChar char="•"/>
            </a:pPr>
            <a:r>
              <a:rPr lang="fr-FR" sz="1050" dirty="0" smtClean="0"/>
              <a:t>style motivationnel, </a:t>
            </a:r>
          </a:p>
          <a:p>
            <a:pPr marL="709200" lvl="2" indent="-72000">
              <a:spcBef>
                <a:spcPts val="0"/>
              </a:spcBef>
              <a:spcAft>
                <a:spcPts val="600"/>
              </a:spcAft>
              <a:buFont typeface="Arial" pitchFamily="34" charset="0"/>
              <a:buChar char="•"/>
            </a:pPr>
            <a:r>
              <a:rPr lang="fr-FR" sz="1050" dirty="0" smtClean="0"/>
              <a:t>pratiques d’enseignement, etc.</a:t>
            </a:r>
          </a:p>
          <a:p>
            <a:pPr marL="252000" lvl="1" indent="-72000">
              <a:spcBef>
                <a:spcPts val="0"/>
              </a:spcBef>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Conçu par le LaRAC et administré par la DEPP.</a:t>
            </a:r>
          </a:p>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232561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smtClean="0"/>
          </a:p>
          <a:p>
            <a:pPr marL="0" indent="0">
              <a:spcBef>
                <a:spcPts val="0"/>
              </a:spcBef>
              <a:spcAft>
                <a:spcPts val="600"/>
              </a:spcAft>
              <a:buNone/>
            </a:pPr>
            <a:r>
              <a:rPr lang="fr-FR" b="1" u="none" dirty="0" smtClean="0">
                <a:solidFill>
                  <a:srgbClr val="3D4B5F"/>
                </a:solidFill>
              </a:rPr>
              <a:t>Observations de classe</a:t>
            </a:r>
          </a:p>
          <a:p>
            <a:pPr marL="0" indent="0">
              <a:spcBef>
                <a:spcPts val="0"/>
              </a:spcBef>
              <a:spcAft>
                <a:spcPts val="600"/>
              </a:spcAft>
              <a:buNone/>
            </a:pPr>
            <a:endParaRPr lang="fr-FR" b="1" u="none" dirty="0" smtClean="0">
              <a:solidFill>
                <a:srgbClr val="3D4B5F"/>
              </a:solidFill>
            </a:endParaRPr>
          </a:p>
          <a:p>
            <a:pPr marL="252000" lvl="1" indent="-72000">
              <a:spcAft>
                <a:spcPts val="600"/>
              </a:spcAft>
              <a:buFont typeface="Arial" pitchFamily="34" charset="0"/>
              <a:buChar char="•"/>
            </a:pPr>
            <a:r>
              <a:rPr lang="fr-FR" sz="1050" dirty="0" smtClean="0"/>
              <a:t>Conçues et réalisées par le LaRAC avec l’appui de conseillers pédagogiques.</a:t>
            </a:r>
          </a:p>
          <a:p>
            <a:pPr marL="252000" lvl="1" indent="-72000">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Binômes d’observateurs, pour des observations simultanées sur 3 élèves chacun et pour doubler la même observation des pratiques d’interactions de l’enseignant de la classe. </a:t>
            </a:r>
          </a:p>
          <a:p>
            <a:pPr marL="252000" lvl="1" indent="-72000">
              <a:spcBef>
                <a:spcPts val="0"/>
              </a:spcBef>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Deux jours/classe.</a:t>
            </a:r>
          </a:p>
          <a:p>
            <a:pPr marL="252000" lvl="1" indent="-72000">
              <a:spcBef>
                <a:spcPts val="0"/>
              </a:spcBef>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Trois outils d’observation : </a:t>
            </a:r>
          </a:p>
          <a:p>
            <a:pPr marL="709200" lvl="2" indent="-72000">
              <a:spcBef>
                <a:spcPts val="0"/>
              </a:spcBef>
              <a:spcAft>
                <a:spcPts val="600"/>
              </a:spcAft>
              <a:buFont typeface="Arial" pitchFamily="34" charset="0"/>
              <a:buChar char="•"/>
            </a:pPr>
            <a:r>
              <a:rPr lang="fr-FR" sz="1050" dirty="0" smtClean="0"/>
              <a:t>grille d’observation de l’engagement comportemental des élèves dans les tâches scolaires ; </a:t>
            </a:r>
          </a:p>
          <a:p>
            <a:pPr marL="709200" lvl="2" indent="-72000">
              <a:spcBef>
                <a:spcPts val="0"/>
              </a:spcBef>
              <a:spcAft>
                <a:spcPts val="600"/>
              </a:spcAft>
              <a:buFont typeface="Arial" pitchFamily="34" charset="0"/>
              <a:buChar char="•"/>
            </a:pPr>
            <a:r>
              <a:rPr lang="fr-FR" sz="1050" dirty="0" smtClean="0"/>
              <a:t>grille d’observation des interactions langagières ; </a:t>
            </a:r>
          </a:p>
          <a:p>
            <a:pPr marL="709200" lvl="2" indent="-72000">
              <a:spcBef>
                <a:spcPts val="0"/>
              </a:spcBef>
              <a:spcAft>
                <a:spcPts val="600"/>
              </a:spcAft>
              <a:buFont typeface="Arial" pitchFamily="34" charset="0"/>
              <a:buChar char="•"/>
            </a:pPr>
            <a:r>
              <a:rPr lang="fr-FR" sz="1050" dirty="0" smtClean="0"/>
              <a:t>outil d’évaluation de la qualité des interactions, développé par la recherche internationale.</a:t>
            </a:r>
          </a:p>
          <a:p>
            <a:endParaRPr lang="fr-FR"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178370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373664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a:spcAft>
                <a:spcPts val="600"/>
              </a:spcAft>
            </a:pPr>
            <a:r>
              <a:rPr lang="fr-FR" u="sng" dirty="0" smtClean="0">
                <a:solidFill>
                  <a:srgbClr val="3D4B5F"/>
                </a:solidFill>
              </a:rPr>
              <a:t>Réussite des élèves en CP et CE1</a:t>
            </a:r>
          </a:p>
          <a:p>
            <a:pPr lvl="1"/>
            <a:endParaRPr lang="fr-FR" sz="1050" b="1" dirty="0" smtClean="0"/>
          </a:p>
          <a:p>
            <a:pPr lvl="1"/>
            <a:r>
              <a:rPr lang="fr-FR" sz="1050" b="1" dirty="0" smtClean="0"/>
              <a:t>Effet sur les progressions en français et en mathématiques en REP+ </a:t>
            </a:r>
            <a:r>
              <a:rPr lang="fr-FR" sz="1050" dirty="0" smtClean="0"/>
              <a:t>au cours des deux premières années d’enseignement élémentaire. </a:t>
            </a:r>
          </a:p>
          <a:p>
            <a:pPr lvl="1"/>
            <a:r>
              <a:rPr lang="fr-FR" sz="1050" dirty="0" smtClean="0"/>
              <a:t>Impact positif </a:t>
            </a:r>
            <a:r>
              <a:rPr lang="fr-FR" sz="1050" b="1" dirty="0" smtClean="0"/>
              <a:t>surtout visible en CP </a:t>
            </a:r>
            <a:r>
              <a:rPr lang="fr-FR" sz="1050" dirty="0" smtClean="0"/>
              <a:t>(+14 % d’écart-type en français et 12 % d’écart-type en mathématiques). </a:t>
            </a:r>
          </a:p>
          <a:p>
            <a:pPr lvl="1"/>
            <a:endParaRPr lang="fr-FR" sz="1050" dirty="0" smtClean="0"/>
          </a:p>
          <a:p>
            <a:pPr lvl="1"/>
            <a:r>
              <a:rPr lang="fr-FR" sz="1050" dirty="0" smtClean="0"/>
              <a:t>Pas d’effet supplémentaire en CE1.</a:t>
            </a:r>
          </a:p>
          <a:p>
            <a:pPr lvl="1"/>
            <a:endParaRPr lang="fr-FR" sz="1050" baseline="0" dirty="0" smtClean="0"/>
          </a:p>
          <a:p>
            <a:pPr lvl="1"/>
            <a:r>
              <a:rPr lang="fr-FR" baseline="0" dirty="0" smtClean="0"/>
              <a:t>Par rapport aux résultats trouvés antérieurement, l’effet paraît un peu faible en français, mais conforme aux attentes en mathématiques. En mathématiques, cet effet paraît plus fort pour les élèves les plus en difficultés : leur part passe de 21,4 % au début du CP à 15,9 % en fin de CE1, alors que l’évolution est très faible pour la part d’élèves très performants.</a:t>
            </a:r>
          </a:p>
          <a:p>
            <a:pPr lvl="1"/>
            <a:endParaRPr lang="fr-FR" sz="1200" dirty="0" smtClean="0"/>
          </a:p>
          <a:p>
            <a:pPr lvl="1"/>
            <a:r>
              <a:rPr lang="fr-FR" dirty="0" smtClean="0"/>
              <a:t>Dans</a:t>
            </a:r>
            <a:r>
              <a:rPr lang="fr-FR" baseline="0" dirty="0" smtClean="0"/>
              <a:t> la fourchette basse de ce que l’on observe dans les évaluations internationales</a:t>
            </a:r>
          </a:p>
          <a:p>
            <a:pPr lvl="1"/>
            <a:endParaRPr lang="fr-FR" baseline="0" dirty="0" smtClean="0"/>
          </a:p>
          <a:p>
            <a:pPr lvl="1"/>
            <a:endParaRPr lang="fr-FR" baseline="0" dirty="0" smtClean="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35329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a:spcAft>
                <a:spcPts val="600"/>
              </a:spcAft>
            </a:pPr>
            <a:r>
              <a:rPr lang="fr-FR" u="sng" dirty="0" smtClean="0">
                <a:solidFill>
                  <a:srgbClr val="3D4B5F"/>
                </a:solidFill>
              </a:rPr>
              <a:t>Enquêtes auprès des enseignants de CP et CE1</a:t>
            </a:r>
          </a:p>
          <a:p>
            <a:pPr>
              <a:spcAft>
                <a:spcPts val="600"/>
              </a:spcAft>
            </a:pPr>
            <a:endParaRPr lang="fr-FR" u="sng" dirty="0" smtClean="0">
              <a:solidFill>
                <a:srgbClr val="3D4B5F"/>
              </a:solidFill>
            </a:endParaRPr>
          </a:p>
          <a:p>
            <a:pPr lvl="1"/>
            <a:r>
              <a:rPr lang="fr-FR" sz="1050" b="1" dirty="0" smtClean="0"/>
              <a:t>Conduite de classe facilitée en REP+ </a:t>
            </a:r>
            <a:r>
              <a:rPr lang="fr-FR" sz="1050" dirty="0" smtClean="0"/>
              <a:t>: climat de classe plus propice aux apprentissages.</a:t>
            </a:r>
          </a:p>
          <a:p>
            <a:pPr lvl="1"/>
            <a:endParaRPr lang="fr-FR" sz="1050" dirty="0" smtClean="0"/>
          </a:p>
          <a:p>
            <a:pPr lvl="1"/>
            <a:r>
              <a:rPr lang="fr-FR" sz="1050" dirty="0" smtClean="0"/>
              <a:t>Enseignants de REP+ </a:t>
            </a:r>
            <a:r>
              <a:rPr lang="fr-FR" sz="1050" b="1" dirty="0" smtClean="0"/>
              <a:t>plus confiants </a:t>
            </a:r>
            <a:r>
              <a:rPr lang="fr-FR" sz="1050" dirty="0" smtClean="0"/>
              <a:t>vis-à-vis de leur enseignement:</a:t>
            </a:r>
          </a:p>
          <a:p>
            <a:pPr lvl="1"/>
            <a:endParaRPr lang="fr-FR" sz="1050" dirty="0" smtClean="0"/>
          </a:p>
          <a:p>
            <a:pPr lvl="2"/>
            <a:r>
              <a:rPr lang="fr-FR" sz="950" dirty="0" smtClean="0"/>
              <a:t>28 % « tout à fait d’accord » avec la proposition selon laquelle ils sont capables d’aider leurs élèves à faire des progrès significatifs (vs 18 % en REP).</a:t>
            </a:r>
          </a:p>
          <a:p>
            <a:pPr lvl="2"/>
            <a:endParaRPr lang="fr-FR" sz="950" dirty="0" smtClean="0"/>
          </a:p>
          <a:p>
            <a:pPr lvl="1"/>
            <a:r>
              <a:rPr lang="fr-FR" sz="1050" dirty="0" smtClean="0"/>
              <a:t>Quelques écarts de pratiques : écart le plus fort sur la </a:t>
            </a:r>
            <a:r>
              <a:rPr lang="fr-FR" sz="1050" b="1" dirty="0" smtClean="0"/>
              <a:t>différenciation pédagogique</a:t>
            </a:r>
            <a:r>
              <a:rPr lang="fr-FR" sz="1050" dirty="0" smtClean="0"/>
              <a:t> (en faveur des REP+):</a:t>
            </a:r>
          </a:p>
          <a:p>
            <a:pPr lvl="1"/>
            <a:endParaRPr lang="fr-FR" sz="1050" dirty="0" smtClean="0"/>
          </a:p>
          <a:p>
            <a:pPr lvl="2"/>
            <a:r>
              <a:rPr lang="fr-FR" sz="950" dirty="0" smtClean="0"/>
              <a:t>En lecture : 43 % des enseignants recourent fréquemment à l’enseignement individualisé (</a:t>
            </a:r>
            <a:r>
              <a:rPr lang="fr-FR" sz="950" i="1" dirty="0" smtClean="0"/>
              <a:t>vs</a:t>
            </a:r>
            <a:r>
              <a:rPr lang="fr-FR" sz="950" dirty="0" smtClean="0"/>
              <a:t> 29 % en REP). </a:t>
            </a:r>
          </a:p>
          <a:p>
            <a:pPr lvl="1"/>
            <a:endParaRPr lang="fr-FR" sz="1050" dirty="0" smtClean="0"/>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00483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1"/>
            <a:endParaRPr lang="fr-FR" sz="1050" dirty="0" smtClean="0"/>
          </a:p>
          <a:p>
            <a:pPr>
              <a:spcAft>
                <a:spcPts val="600"/>
              </a:spcAft>
            </a:pPr>
            <a:r>
              <a:rPr lang="fr-FR" u="sng" dirty="0" smtClean="0">
                <a:solidFill>
                  <a:srgbClr val="3D4B5F"/>
                </a:solidFill>
              </a:rPr>
              <a:t>Observations de classe en CP</a:t>
            </a:r>
          </a:p>
          <a:p>
            <a:pPr>
              <a:spcAft>
                <a:spcPts val="600"/>
              </a:spcAft>
            </a:pPr>
            <a:endParaRPr lang="fr-FR" u="sng" dirty="0" smtClean="0">
              <a:solidFill>
                <a:srgbClr val="3D4B5F"/>
              </a:solidFill>
            </a:endParaRPr>
          </a:p>
          <a:p>
            <a:pPr lvl="1"/>
            <a:r>
              <a:rPr lang="fr-FR" sz="1050" dirty="0" smtClean="0"/>
              <a:t>Enseignants : </a:t>
            </a:r>
            <a:r>
              <a:rPr lang="fr-FR" sz="1050" b="1" dirty="0" smtClean="0"/>
              <a:t>peu d’évolutions identifiables dans les pratiques </a:t>
            </a:r>
            <a:r>
              <a:rPr lang="fr-FR" sz="1050" dirty="0" smtClean="0"/>
              <a:t>à court ou moyen terme (N, N+1) en dehors de celles qui découlent mécaniquement de la réduction de l’effectif (augmentation des interactions individuelles enseignant / élève).</a:t>
            </a:r>
          </a:p>
          <a:p>
            <a:pPr lvl="1"/>
            <a:endParaRPr lang="fr-FR" sz="1050" dirty="0" smtClean="0"/>
          </a:p>
          <a:p>
            <a:pPr lvl="1"/>
            <a:r>
              <a:rPr lang="fr-FR" sz="1050" dirty="0" smtClean="0"/>
              <a:t>Élèves : des modifications significatives et positives avec un </a:t>
            </a:r>
            <a:r>
              <a:rPr lang="fr-FR" sz="1050" b="1" dirty="0" smtClean="0"/>
              <a:t>engagement plus fort dans les activités scolaires</a:t>
            </a:r>
            <a:r>
              <a:rPr lang="fr-FR" sz="1050" dirty="0" smtClean="0"/>
              <a:t>, moins d’interactions entre élèves sur des contenus hors tâche et moins d’interactions sur les comportements des élèves.</a:t>
            </a:r>
          </a:p>
          <a:p>
            <a:pPr lvl="1"/>
            <a:endParaRPr lang="fr-FR" sz="1050" dirty="0" smtClean="0"/>
          </a:p>
          <a:p>
            <a:pPr lvl="1"/>
            <a:r>
              <a:rPr lang="fr-FR" sz="1050" dirty="0" smtClean="0"/>
              <a:t>L’ensemble renvoie à un </a:t>
            </a:r>
            <a:r>
              <a:rPr lang="fr-FR" sz="1050" b="1" dirty="0" smtClean="0"/>
              <a:t>climat de classe plus focalisé sur les tâches scolaires</a:t>
            </a:r>
            <a:r>
              <a:rPr lang="fr-FR" sz="1050" dirty="0" smtClean="0"/>
              <a:t>.</a:t>
            </a:r>
            <a:r>
              <a:rPr lang="fr-FR" sz="1050" b="1" dirty="0" smtClean="0"/>
              <a:t> </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1111380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200" kern="1200" dirty="0" smtClean="0">
                <a:solidFill>
                  <a:schemeClr val="tx1"/>
                </a:solidFill>
                <a:effectLst/>
                <a:latin typeface="Arial" pitchFamily="34" charset="0"/>
                <a:ea typeface="+mn-ea"/>
                <a:cs typeface="+mn-cs"/>
              </a:rPr>
              <a:t>La question de l’évaluation de la politique de dédoublement des classes de CP et de CE1 en éducation prioritaire fut posée suffisamment tôt par rapport au déploiement de la politique pour permettre à la DEPP, avec l’appui de chercheurs spécialistes en sciences de l’éducation et en évaluation des politiques publiques, de concevoir et de déployer un protocole d’observation et d’évaluation statistique capable de produire des résultats fiables et pertinents pour éclairer l’action publique et nourrir le débat public sur les politiques éducatives. </a:t>
            </a:r>
            <a:endParaRPr lang="fr-FR" sz="11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t>
            </a:r>
            <a:endParaRPr lang="fr-FR" sz="11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Pour ce faire, la DEPP a pu s’appuyer sur des données « administratives » tirées de ses systèmes d’information, mais n’a pu faire l’économie de collectes de données spécifiques afin de répondre à l’ensemble des questions d’évaluation. </a:t>
            </a:r>
            <a:endParaRPr lang="fr-FR" sz="11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 </a:t>
            </a:r>
            <a:endParaRPr lang="fr-FR" sz="1100" kern="1200" dirty="0" smtClean="0">
              <a:solidFill>
                <a:schemeClr val="tx1"/>
              </a:solidFill>
              <a:effectLst/>
              <a:latin typeface="Arial" pitchFamily="34" charset="0"/>
              <a:ea typeface="+mn-ea"/>
              <a:cs typeface="+mn-cs"/>
            </a:endParaRPr>
          </a:p>
          <a:p>
            <a:r>
              <a:rPr lang="fr-FR" sz="1200" kern="1200" dirty="0" smtClean="0">
                <a:solidFill>
                  <a:schemeClr val="tx1"/>
                </a:solidFill>
                <a:effectLst/>
                <a:latin typeface="Arial" pitchFamily="34" charset="0"/>
                <a:ea typeface="+mn-ea"/>
                <a:cs typeface="+mn-cs"/>
              </a:rPr>
              <a:t>La richesse des données recueillies et des instruments de mesure utilisés offre par ailleurs des opportunités inédites pour conduire de nouvelles recherches avec d’autres objets d’étude, comme la mesure de l’effet enseignant en début de primaire ou une analyse de la comparabilité des résultats obtenus au travers d’enquêtes par questionnaire et d’observations de classe.</a:t>
            </a:r>
            <a:endParaRPr lang="fr-FR" sz="1100" kern="1200" dirty="0" smtClean="0">
              <a:solidFill>
                <a:schemeClr val="tx1"/>
              </a:solidFill>
              <a:effectLst/>
              <a:latin typeface="Arial"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622816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143509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Ma présentation va s’articuler autour de 3 axes :</a:t>
            </a:r>
          </a:p>
          <a:p>
            <a:endParaRPr lang="fr-FR" dirty="0" smtClean="0"/>
          </a:p>
          <a:p>
            <a:r>
              <a:rPr lang="fr-FR" dirty="0" smtClean="0"/>
              <a:t>-je présenterai tout d’abord</a:t>
            </a:r>
            <a:r>
              <a:rPr lang="fr-FR" baseline="0" dirty="0" smtClean="0"/>
              <a:t> les enjeux de cette évaluation</a:t>
            </a:r>
          </a:p>
          <a:p>
            <a:endParaRPr lang="fr-FR" baseline="0" dirty="0" smtClean="0"/>
          </a:p>
          <a:p>
            <a:r>
              <a:rPr lang="fr-FR" baseline="0" dirty="0" smtClean="0"/>
              <a:t>-j’aborderai ensuite la question des données mobilisées. Il s’agit en effet d’un dispositif à plusieurs entrées associant:</a:t>
            </a:r>
          </a:p>
          <a:p>
            <a:r>
              <a:rPr lang="fr-FR" baseline="0" dirty="0" smtClean="0"/>
              <a:t>	évaluation des élèves, </a:t>
            </a:r>
          </a:p>
          <a:p>
            <a:r>
              <a:rPr lang="fr-FR" baseline="0" dirty="0" smtClean="0"/>
              <a:t>	enquêtes auprès des enseignants</a:t>
            </a:r>
          </a:p>
          <a:p>
            <a:r>
              <a:rPr lang="fr-FR" baseline="0" dirty="0" smtClean="0"/>
              <a:t>	observations de classes</a:t>
            </a:r>
          </a:p>
          <a:p>
            <a:endParaRPr lang="fr-FR" baseline="0" dirty="0" smtClean="0"/>
          </a:p>
          <a:p>
            <a:r>
              <a:rPr lang="fr-FR" baseline="0" dirty="0" smtClean="0"/>
              <a:t>-enfin, j’aborderai les effets identifiés et reprendrai les principaux résultats observés</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97823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201894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10000"/>
          </a:bodyPr>
          <a:lstStyle/>
          <a:p>
            <a:pPr marL="0" indent="0">
              <a:buNone/>
            </a:pPr>
            <a:r>
              <a:rPr lang="fr-FR" b="0" dirty="0" smtClean="0"/>
              <a:t>Alors, quelle</a:t>
            </a:r>
            <a:r>
              <a:rPr lang="fr-FR" b="0" baseline="0" dirty="0" smtClean="0"/>
              <a:t> était la demande et les enjeux liés à ce dispositif d’évaluation ?</a:t>
            </a:r>
            <a:endParaRPr lang="fr-FR" b="0" dirty="0" smtClean="0"/>
          </a:p>
          <a:p>
            <a:pPr marL="0" indent="0">
              <a:buNone/>
            </a:pPr>
            <a:endParaRPr lang="fr-FR" b="0" dirty="0" smtClean="0"/>
          </a:p>
          <a:p>
            <a:pPr marL="0" indent="0">
              <a:buNone/>
            </a:pPr>
            <a:r>
              <a:rPr lang="fr-FR" b="1" dirty="0" smtClean="0"/>
              <a:t>L’objectif majeur</a:t>
            </a:r>
            <a:r>
              <a:rPr lang="fr-FR" b="0" dirty="0" smtClean="0"/>
              <a:t> est d’évaluer la mise en place et les effets de la mesure dite de « dédoublement » de la taille des classes en éducation prioritaire lancée en septembre 2017 pour l’ensemble des classes de CP de REP+.</a:t>
            </a:r>
          </a:p>
          <a:p>
            <a:pPr marL="0" indent="0">
              <a:buNone/>
            </a:pPr>
            <a:endParaRPr lang="fr-FR" b="0" dirty="0" smtClean="0"/>
          </a:p>
          <a:p>
            <a:pPr marL="0" indent="0">
              <a:buNone/>
            </a:pPr>
            <a:r>
              <a:rPr lang="fr-FR" b="0" dirty="0" smtClean="0"/>
              <a:t>Ce déploiement </a:t>
            </a:r>
            <a:r>
              <a:rPr lang="fr-FR" b="1" dirty="0" smtClean="0"/>
              <a:t>s’est fait de façon progressive </a:t>
            </a:r>
            <a:r>
              <a:rPr lang="fr-FR" b="0" dirty="0" smtClean="0"/>
              <a:t>:</a:t>
            </a:r>
          </a:p>
          <a:p>
            <a:pPr marL="0" indent="0">
              <a:buNone/>
            </a:pPr>
            <a:r>
              <a:rPr lang="fr-FR" b="0" dirty="0" smtClean="0"/>
              <a:t>	</a:t>
            </a:r>
          </a:p>
          <a:p>
            <a:pPr marL="0" indent="0">
              <a:buNone/>
            </a:pPr>
            <a:r>
              <a:rPr lang="fr-FR" b="0" dirty="0" smtClean="0"/>
              <a:t>	Rentrée</a:t>
            </a:r>
            <a:r>
              <a:rPr lang="fr-FR" b="0" baseline="0" dirty="0" smtClean="0"/>
              <a:t> 2017 : </a:t>
            </a:r>
            <a:r>
              <a:rPr lang="fr-FR" b="0" dirty="0" smtClean="0"/>
              <a:t>classe de CP REP+ </a:t>
            </a:r>
          </a:p>
          <a:p>
            <a:pPr marL="0" indent="0">
              <a:buNone/>
            </a:pPr>
            <a:r>
              <a:rPr lang="fr-FR" b="0" dirty="0" smtClean="0"/>
              <a:t>	Rentrée 2018 : élargissement au classes de CP en REP et au classe de CE1 en REP+</a:t>
            </a:r>
          </a:p>
          <a:p>
            <a:pPr marL="0" indent="0">
              <a:buNone/>
            </a:pPr>
            <a:r>
              <a:rPr lang="fr-FR" b="0" dirty="0" smtClean="0"/>
              <a:t>	Rentrée : 2019 : dédoublement</a:t>
            </a:r>
            <a:r>
              <a:rPr lang="fr-FR" b="0" baseline="0" dirty="0" smtClean="0"/>
              <a:t> en CP et CE1 dans tout le réseau REP/REP+</a:t>
            </a:r>
            <a:endParaRPr lang="fr-FR" b="0" dirty="0" smtClean="0"/>
          </a:p>
          <a:p>
            <a:pPr marL="0" indent="0">
              <a:buNone/>
            </a:pPr>
            <a:endParaRPr lang="fr-FR" b="0" dirty="0" smtClean="0"/>
          </a:p>
          <a:p>
            <a:pPr marL="0" indent="0">
              <a:spcBef>
                <a:spcPts val="600"/>
              </a:spcBef>
              <a:buNone/>
            </a:pPr>
            <a:r>
              <a:rPr lang="fr-FR" b="0" dirty="0" smtClean="0"/>
              <a:t>La</a:t>
            </a:r>
            <a:r>
              <a:rPr lang="fr-FR" b="0" baseline="0" dirty="0" smtClean="0"/>
              <a:t> l</a:t>
            </a:r>
            <a:r>
              <a:rPr lang="fr-FR" b="0" dirty="0" smtClean="0"/>
              <a:t>ittérature scientifique met en évidence des effets bénéfiques pour ce type de politique sur les apprentissages des élèves, surtout au primaire (Bouguen </a:t>
            </a:r>
            <a:r>
              <a:rPr lang="fr-FR" b="0" i="1" dirty="0" smtClean="0"/>
              <a:t>et al. </a:t>
            </a:r>
            <a:r>
              <a:rPr lang="fr-FR" b="0" dirty="0" smtClean="0"/>
              <a:t>2017 ; Monso 2014) </a:t>
            </a:r>
          </a:p>
          <a:p>
            <a:pPr marL="0" indent="0">
              <a:spcBef>
                <a:spcPts val="600"/>
              </a:spcBef>
              <a:buNone/>
            </a:pPr>
            <a:endParaRPr lang="fr-FR" b="0" dirty="0" smtClean="0">
              <a:sym typeface="Wingdings" panose="05000000000000000000" pitchFamily="2" charset="2"/>
            </a:endParaRPr>
          </a:p>
          <a:p>
            <a:pPr lvl="1"/>
            <a:r>
              <a:rPr lang="fr-FR" sz="1050" dirty="0" smtClean="0"/>
              <a:t>Expérimentation STAR dans des écoles primaires de l’état du Tennessee, dans les années 80 : effet positif sur les apprentissages </a:t>
            </a:r>
            <a:r>
              <a:rPr lang="fr-FR" sz="1050" b="1" dirty="0" smtClean="0"/>
              <a:t>à court terme </a:t>
            </a:r>
            <a:r>
              <a:rPr lang="fr-FR" sz="1050" dirty="0" smtClean="0"/>
              <a:t>et sur des indicateurs </a:t>
            </a:r>
            <a:r>
              <a:rPr lang="fr-FR" sz="1050" b="1" dirty="0" smtClean="0"/>
              <a:t>à long terme</a:t>
            </a:r>
          </a:p>
          <a:p>
            <a:pPr lvl="1"/>
            <a:r>
              <a:rPr lang="fr-FR" sz="1050" dirty="0" smtClean="0"/>
              <a:t>Résultats similaires dans d’autres contextes</a:t>
            </a:r>
          </a:p>
          <a:p>
            <a:pPr lvl="1"/>
            <a:r>
              <a:rPr lang="fr-FR" sz="1050" dirty="0" smtClean="0"/>
              <a:t>« Faisceau d’évidences » suggérant que l’effet pourrait être plus fort pour les élèves défavorisés </a:t>
            </a:r>
          </a:p>
          <a:p>
            <a:pPr lvl="1"/>
            <a:endParaRPr lang="fr-FR" sz="1050" dirty="0" smtClean="0"/>
          </a:p>
          <a:p>
            <a:pPr marL="0" indent="0">
              <a:spcBef>
                <a:spcPts val="600"/>
              </a:spcBef>
              <a:buNone/>
            </a:pPr>
            <a:r>
              <a:rPr lang="fr-FR" b="0" dirty="0" smtClean="0">
                <a:sym typeface="Wingdings" panose="05000000000000000000" pitchFamily="2" charset="2"/>
              </a:rPr>
              <a:t> mais rarement documentés dans le cadre de l’implémentation d’une politique publique à grande échelle. </a:t>
            </a:r>
          </a:p>
          <a:p>
            <a:pPr marL="0" indent="0">
              <a:spcBef>
                <a:spcPts val="600"/>
              </a:spcBef>
              <a:buNone/>
            </a:pPr>
            <a:endParaRPr lang="fr-FR" b="0" dirty="0" smtClean="0">
              <a:sym typeface="Wingdings" panose="05000000000000000000" pitchFamily="2" charset="2"/>
            </a:endParaRPr>
          </a:p>
          <a:p>
            <a:pPr marL="0" indent="0">
              <a:buNone/>
            </a:pPr>
            <a:r>
              <a:rPr lang="fr-FR" b="0" dirty="0" smtClean="0">
                <a:sym typeface="Wingdings" panose="05000000000000000000" pitchFamily="2" charset="2"/>
              </a:rPr>
              <a:t>Autre enjeu d’évaluation : </a:t>
            </a:r>
            <a:r>
              <a:rPr lang="fr-FR" b="0" dirty="0" smtClean="0"/>
              <a:t>mécanismes sous-jacents derrière le lien entre réduction de la taille de classe et performance scolaire peu analysés dans la littérature économique</a:t>
            </a:r>
            <a:r>
              <a:rPr lang="fr-FR" b="0" dirty="0" smtClean="0">
                <a:sym typeface="Wingdings" panose="05000000000000000000" pitchFamily="2" charset="2"/>
              </a:rPr>
              <a:t>.:</a:t>
            </a:r>
            <a:r>
              <a:rPr lang="fr-FR" b="0" baseline="0" dirty="0" smtClean="0">
                <a:sym typeface="Wingdings" panose="05000000000000000000" pitchFamily="2" charset="2"/>
              </a:rPr>
              <a:t> d</a:t>
            </a:r>
            <a:r>
              <a:rPr lang="fr-FR" dirty="0" smtClean="0"/>
              <a:t>iscipline/climat de classe, lien avec les familles, pratiques enseignantes adaptées, etc.</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211534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smtClean="0"/>
              <a:t>Quels étaient les</a:t>
            </a:r>
            <a:r>
              <a:rPr lang="fr-FR" baseline="0" dirty="0" smtClean="0"/>
              <a:t> objectifs du protocole d’évaluation conçu en lien étroit avec des experts scientifiques ?</a:t>
            </a:r>
            <a:endParaRPr lang="fr-FR" dirty="0" smtClean="0"/>
          </a:p>
          <a:p>
            <a:endParaRPr lang="fr-FR"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FR" dirty="0" smtClean="0"/>
              <a:t>Protocole d’</a:t>
            </a:r>
            <a:r>
              <a:rPr lang="fr-FR" b="1" dirty="0" smtClean="0">
                <a:solidFill>
                  <a:srgbClr val="FF6600"/>
                </a:solidFill>
              </a:rPr>
              <a:t>évaluation multidimensionnelle </a:t>
            </a:r>
            <a:r>
              <a:rPr lang="fr-FR" dirty="0" smtClean="0"/>
              <a:t>conçu, </a:t>
            </a:r>
            <a:r>
              <a:rPr lang="fr-FR" b="1" dirty="0" smtClean="0">
                <a:solidFill>
                  <a:srgbClr val="FF6600"/>
                </a:solidFill>
              </a:rPr>
              <a:t>en amont du lancement de la politique évaluée</a:t>
            </a:r>
            <a:r>
              <a:rPr lang="fr-FR" dirty="0" smtClean="0"/>
              <a:t>, par la DEPP </a:t>
            </a:r>
            <a:r>
              <a:rPr lang="fr-FR" b="1" dirty="0" smtClean="0"/>
              <a:t>avec l’appui de chercheurs</a:t>
            </a:r>
            <a:endParaRPr lang="fr-FR" dirty="0" smtClean="0"/>
          </a:p>
          <a:p>
            <a:pPr marL="171450" indent="-171450">
              <a:spcAft>
                <a:spcPts val="600"/>
              </a:spcAft>
              <a:buFont typeface="Arial" panose="020B0604020202020204" pitchFamily="34" charset="0"/>
              <a:buChar char="•"/>
            </a:pPr>
            <a:endParaRPr lang="fr-FR" dirty="0" smtClean="0"/>
          </a:p>
          <a:p>
            <a:pPr marL="171450" indent="-171450">
              <a:spcAft>
                <a:spcPts val="600"/>
              </a:spcAft>
              <a:buFont typeface="Arial" panose="020B0604020202020204" pitchFamily="34" charset="0"/>
              <a:buChar char="•"/>
            </a:pPr>
            <a:endParaRPr lang="fr-FR" dirty="0" smtClean="0"/>
          </a:p>
          <a:p>
            <a:pPr indent="-72000">
              <a:spcBef>
                <a:spcPts val="600"/>
              </a:spcBef>
            </a:pPr>
            <a:r>
              <a:rPr lang="fr-FR" b="1" dirty="0" smtClean="0"/>
              <a:t>Objectifs</a:t>
            </a:r>
            <a:r>
              <a:rPr lang="fr-FR" dirty="0" smtClean="0"/>
              <a:t> :</a:t>
            </a:r>
          </a:p>
          <a:p>
            <a:pPr marL="408600" lvl="1" indent="-228600">
              <a:buFont typeface="+mj-lt"/>
              <a:buAutoNum type="arabicPeriod"/>
            </a:pPr>
            <a:r>
              <a:rPr lang="fr-FR" sz="1050" dirty="0" smtClean="0"/>
              <a:t>Évaluer l’impact à court, moyen, voire long terme sur les </a:t>
            </a:r>
            <a:r>
              <a:rPr lang="fr-FR" sz="1050" b="1" dirty="0" smtClean="0">
                <a:solidFill>
                  <a:srgbClr val="FF6600"/>
                </a:solidFill>
              </a:rPr>
              <a:t>résultats des élèves </a:t>
            </a:r>
            <a:r>
              <a:rPr lang="fr-FR" sz="1050" dirty="0" smtClean="0"/>
              <a:t>(</a:t>
            </a:r>
            <a:r>
              <a:rPr lang="fr-FR" sz="1050" i="1" dirty="0" smtClean="0"/>
              <a:t>via</a:t>
            </a:r>
            <a:r>
              <a:rPr lang="fr-FR" sz="1050" dirty="0" smtClean="0"/>
              <a:t> des évaluations de compétences)</a:t>
            </a:r>
          </a:p>
          <a:p>
            <a:pPr marL="408600" lvl="1" indent="-228600">
              <a:buFont typeface="+mj-lt"/>
              <a:buAutoNum type="arabicPeriod"/>
            </a:pPr>
            <a:r>
              <a:rPr lang="fr-FR" sz="1050" dirty="0" smtClean="0"/>
              <a:t>Décrire les </a:t>
            </a:r>
            <a:r>
              <a:rPr lang="fr-FR" sz="1050" b="1" dirty="0" smtClean="0">
                <a:solidFill>
                  <a:srgbClr val="FF6600"/>
                </a:solidFill>
              </a:rPr>
              <a:t>modalités de déploiement </a:t>
            </a:r>
            <a:r>
              <a:rPr lang="fr-FR" sz="1050" dirty="0" smtClean="0"/>
              <a:t>de la mesure de dédoublement (</a:t>
            </a:r>
            <a:r>
              <a:rPr lang="fr-FR" sz="1050" i="1" dirty="0" smtClean="0"/>
              <a:t>via</a:t>
            </a:r>
            <a:r>
              <a:rPr lang="fr-FR" sz="1050" dirty="0" smtClean="0"/>
              <a:t> des enquêtes et les données administratives)</a:t>
            </a:r>
          </a:p>
          <a:p>
            <a:pPr marL="408600" lvl="1" indent="-228600">
              <a:buFont typeface="+mj-lt"/>
              <a:buAutoNum type="arabicPeriod"/>
            </a:pPr>
            <a:r>
              <a:rPr lang="fr-FR" sz="1050" dirty="0" smtClean="0"/>
              <a:t>Recueillir des informations déclaratives sur les </a:t>
            </a:r>
            <a:r>
              <a:rPr lang="fr-FR" sz="1050" b="1" dirty="0" smtClean="0">
                <a:solidFill>
                  <a:srgbClr val="FF6600"/>
                </a:solidFill>
              </a:rPr>
              <a:t>pratiques d’enseignement </a:t>
            </a:r>
            <a:r>
              <a:rPr lang="fr-FR" sz="1050" dirty="0" smtClean="0"/>
              <a:t>(</a:t>
            </a:r>
            <a:r>
              <a:rPr lang="fr-FR" sz="1050" i="1" dirty="0" smtClean="0"/>
              <a:t>via</a:t>
            </a:r>
            <a:r>
              <a:rPr lang="fr-FR" sz="1050" dirty="0" smtClean="0"/>
              <a:t> des enquêtes auprès des enseignants, en partenariat avec le LaRAC)</a:t>
            </a:r>
          </a:p>
          <a:p>
            <a:pPr marL="408600" lvl="1" indent="-228600">
              <a:buFont typeface="+mj-lt"/>
              <a:buAutoNum type="arabicPeriod"/>
            </a:pPr>
            <a:r>
              <a:rPr lang="fr-FR" sz="1050" dirty="0" smtClean="0"/>
              <a:t>Observer l’engagement des élèves, les interactions et les pratiques d’enseignement (</a:t>
            </a:r>
            <a:r>
              <a:rPr lang="fr-FR" sz="1050" i="1" dirty="0" smtClean="0"/>
              <a:t>via</a:t>
            </a:r>
            <a:r>
              <a:rPr lang="fr-FR" sz="1050" dirty="0" smtClean="0"/>
              <a:t> des </a:t>
            </a:r>
            <a:r>
              <a:rPr lang="fr-FR" sz="1050" b="1" dirty="0" smtClean="0">
                <a:solidFill>
                  <a:srgbClr val="FF6600"/>
                </a:solidFill>
              </a:rPr>
              <a:t>observations de classe en CP </a:t>
            </a:r>
            <a:r>
              <a:rPr lang="fr-FR" sz="1050" dirty="0" smtClean="0"/>
              <a:t>réalisées par le LaRAC)</a:t>
            </a:r>
          </a:p>
          <a:p>
            <a:pPr marL="0" lvl="1" indent="0">
              <a:spcAft>
                <a:spcPts val="500"/>
              </a:spcAft>
              <a:buNone/>
            </a:pPr>
            <a:endParaRPr lang="fr-FR" sz="1050" dirty="0" smtClean="0"/>
          </a:p>
          <a:p>
            <a:pPr marL="0" lvl="1" indent="0">
              <a:spcAft>
                <a:spcPts val="500"/>
              </a:spcAft>
              <a:buNone/>
            </a:pPr>
            <a:r>
              <a:rPr lang="fr-FR" sz="1050" dirty="0" smtClean="0"/>
              <a:t>Suivi de la mise en œuvre de l’évaluation par un </a:t>
            </a:r>
            <a:r>
              <a:rPr lang="fr-FR" sz="1050" b="1" dirty="0" smtClean="0"/>
              <a:t>comité scientifique </a:t>
            </a:r>
            <a:r>
              <a:rPr lang="fr-FR" sz="1050" dirty="0" smtClean="0"/>
              <a:t>(P. Bressoux, J. Grenet et M. Gurgand)</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3144369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sz="1200" b="0" i="0" u="none" strike="noStrike" kern="1200" baseline="0" dirty="0" smtClean="0">
                <a:solidFill>
                  <a:schemeClr val="tx1"/>
                </a:solidFill>
                <a:latin typeface="Arial" pitchFamily="34" charset="0"/>
                <a:ea typeface="+mn-ea"/>
                <a:cs typeface="+mn-cs"/>
              </a:rPr>
              <a:t>Pour synthétiser les objectifs de cette évaluation on peut s’appuyer sur le schéma suivant issue d’une synthèse réalisée en 2003 par Finn, Pannozzo &amp; Achilles</a:t>
            </a:r>
          </a:p>
          <a:p>
            <a:endParaRPr lang="fr-FR" sz="1200" b="0" i="0" u="none" strike="noStrike" kern="1200" baseline="0" dirty="0" smtClean="0">
              <a:solidFill>
                <a:schemeClr val="tx1"/>
              </a:solidFill>
              <a:latin typeface="Arial" pitchFamily="34" charset="0"/>
              <a:ea typeface="+mn-ea"/>
              <a:cs typeface="+mn-cs"/>
            </a:endParaRPr>
          </a:p>
          <a:p>
            <a:r>
              <a:rPr lang="fr-FR" sz="1200" b="0" i="0" u="none" strike="noStrike" kern="1200" baseline="0" dirty="0" smtClean="0">
                <a:solidFill>
                  <a:schemeClr val="tx1"/>
                </a:solidFill>
                <a:latin typeface="Arial" pitchFamily="34" charset="0"/>
                <a:ea typeface="+mn-ea"/>
                <a:cs typeface="+mn-cs"/>
              </a:rPr>
              <a:t>Ils indiquent que l’effet de </a:t>
            </a:r>
            <a:r>
              <a:rPr lang="fr-FR" sz="1200" b="1" i="0" u="none" strike="noStrike" kern="1200" baseline="0" dirty="0" smtClean="0">
                <a:solidFill>
                  <a:schemeClr val="tx1"/>
                </a:solidFill>
                <a:latin typeface="Arial" pitchFamily="34" charset="0"/>
                <a:ea typeface="+mn-ea"/>
                <a:cs typeface="+mn-cs"/>
              </a:rPr>
              <a:t>la réduction de l’effectif sur les performances scolaires des élèves transite </a:t>
            </a:r>
            <a:r>
              <a:rPr lang="fr-FR" sz="1200" b="0" i="0" u="none" strike="noStrike" kern="1200" baseline="0" dirty="0" smtClean="0">
                <a:solidFill>
                  <a:schemeClr val="tx1"/>
                </a:solidFill>
                <a:latin typeface="Arial" pitchFamily="34" charset="0"/>
                <a:ea typeface="+mn-ea"/>
                <a:cs typeface="+mn-cs"/>
              </a:rPr>
              <a:t>à la fois par:</a:t>
            </a:r>
          </a:p>
          <a:p>
            <a:endParaRPr lang="fr-FR" sz="1200" b="0" i="0" u="none" strike="noStrike" kern="1200" baseline="0" dirty="0" smtClean="0">
              <a:solidFill>
                <a:schemeClr val="tx1"/>
              </a:solidFill>
              <a:latin typeface="Arial" pitchFamily="34" charset="0"/>
              <a:ea typeface="+mn-ea"/>
              <a:cs typeface="+mn-cs"/>
            </a:endParaRPr>
          </a:p>
          <a:p>
            <a:r>
              <a:rPr lang="fr-FR" sz="1200" b="0" i="0" u="none" strike="noStrike" kern="1200" baseline="0" dirty="0" smtClean="0">
                <a:solidFill>
                  <a:schemeClr val="tx1"/>
                </a:solidFill>
                <a:latin typeface="Arial" pitchFamily="34" charset="0"/>
                <a:ea typeface="+mn-ea"/>
                <a:cs typeface="+mn-cs"/>
              </a:rPr>
              <a:t>	des </a:t>
            </a:r>
            <a:r>
              <a:rPr lang="fr-FR" sz="1200" b="1" i="0" u="none" strike="noStrike" kern="1200" baseline="0" dirty="0" smtClean="0">
                <a:solidFill>
                  <a:schemeClr val="tx1"/>
                </a:solidFill>
                <a:latin typeface="Arial" pitchFamily="34" charset="0"/>
                <a:ea typeface="+mn-ea"/>
                <a:cs typeface="+mn-cs"/>
              </a:rPr>
              <a:t>modifications de comportements d’apprentissage et de comportements « sociaux » des élèves </a:t>
            </a:r>
          </a:p>
          <a:p>
            <a:r>
              <a:rPr lang="fr-FR" sz="1200" b="0" i="0" u="none" strike="noStrike" kern="1200" baseline="0" dirty="0" smtClean="0">
                <a:solidFill>
                  <a:schemeClr val="tx1"/>
                </a:solidFill>
                <a:latin typeface="Arial" pitchFamily="34" charset="0"/>
                <a:ea typeface="+mn-ea"/>
                <a:cs typeface="+mn-cs"/>
              </a:rPr>
              <a:t>	ainsi que par la modification du style interpersonnel des enseignants, donc de </a:t>
            </a:r>
            <a:r>
              <a:rPr lang="fr-FR" sz="1200" b="1" i="0" u="none" strike="noStrike" kern="1200" baseline="0" dirty="0" smtClean="0">
                <a:solidFill>
                  <a:schemeClr val="tx1"/>
                </a:solidFill>
                <a:latin typeface="Arial" pitchFamily="34" charset="0"/>
                <a:ea typeface="+mn-ea"/>
                <a:cs typeface="+mn-cs"/>
              </a:rPr>
              <a:t>la façon dont les enseignants interagissent avec leurs élèves. </a:t>
            </a:r>
          </a:p>
          <a:p>
            <a:endParaRPr lang="fr-FR" sz="1200" b="0" i="0" u="none" strike="noStrike" kern="1200" baseline="0" dirty="0" smtClean="0">
              <a:solidFill>
                <a:schemeClr val="tx1"/>
              </a:solidFill>
              <a:latin typeface="Arial" pitchFamily="34" charset="0"/>
              <a:ea typeface="+mn-ea"/>
              <a:cs typeface="+mn-cs"/>
            </a:endParaRPr>
          </a:p>
          <a:p>
            <a:r>
              <a:rPr lang="fr-FR" sz="1200" b="0" i="0" u="none" strike="noStrike" kern="1200" baseline="0" dirty="0" smtClean="0">
                <a:solidFill>
                  <a:schemeClr val="tx1"/>
                </a:solidFill>
                <a:latin typeface="Arial" pitchFamily="34" charset="0"/>
                <a:ea typeface="+mn-ea"/>
                <a:cs typeface="+mn-cs"/>
              </a:rPr>
              <a:t>Ainsi, pour comprendre comment la diminution de l’effectif peut agir sur les performances scolaires, il est nécessaire de se doter d’une méthode et d’indicateurs pouvant permettre d’identifier:</a:t>
            </a:r>
          </a:p>
          <a:p>
            <a:pPr marL="0" indent="0">
              <a:buFont typeface="Arial" panose="020B0604020202020204" pitchFamily="34" charset="0"/>
              <a:buNone/>
            </a:pPr>
            <a:r>
              <a:rPr lang="fr-FR" sz="1200" b="0" i="0" u="none" strike="noStrike" kern="1200" baseline="0" dirty="0" smtClean="0">
                <a:solidFill>
                  <a:schemeClr val="tx1"/>
                </a:solidFill>
                <a:latin typeface="Arial" pitchFamily="34" charset="0"/>
                <a:ea typeface="+mn-ea"/>
                <a:cs typeface="+mn-cs"/>
              </a:rPr>
              <a:t>	des modifications dans les comportements d’apprentissage des élèves, </a:t>
            </a:r>
          </a:p>
          <a:p>
            <a:pPr marL="0" indent="0">
              <a:buFont typeface="Arial" panose="020B0604020202020204" pitchFamily="34" charset="0"/>
              <a:buNone/>
            </a:pPr>
            <a:r>
              <a:rPr lang="fr-FR" sz="1200" b="0" i="0" u="none" strike="noStrike" kern="1200" baseline="0" dirty="0" smtClean="0">
                <a:solidFill>
                  <a:schemeClr val="tx1"/>
                </a:solidFill>
                <a:latin typeface="Arial" pitchFamily="34" charset="0"/>
                <a:ea typeface="+mn-ea"/>
                <a:cs typeface="+mn-cs"/>
              </a:rPr>
              <a:t>	dans leurs comportements sociaux au sein de la classe </a:t>
            </a:r>
          </a:p>
          <a:p>
            <a:pPr marL="0" indent="0">
              <a:buFont typeface="Arial" panose="020B0604020202020204" pitchFamily="34" charset="0"/>
              <a:buNone/>
            </a:pPr>
            <a:r>
              <a:rPr lang="fr-FR" sz="1200" b="0" i="0" u="none" strike="noStrike" kern="1200" baseline="0" dirty="0" smtClean="0">
                <a:solidFill>
                  <a:schemeClr val="tx1"/>
                </a:solidFill>
                <a:latin typeface="Arial" pitchFamily="34" charset="0"/>
                <a:ea typeface="+mn-ea"/>
                <a:cs typeface="+mn-cs"/>
              </a:rPr>
              <a:t>	et d’indicateurs permettant de détecter des fluctuations dans la façon dont les enseignants interagissent avec leurs élèves, que ce soit au niveau de la fréquence ou de la qualité des interactions. </a:t>
            </a:r>
          </a:p>
          <a:p>
            <a:endParaRPr lang="fr-FR" sz="1200" b="0" i="0" u="none" strike="noStrike" kern="1200" baseline="0" dirty="0" smtClean="0">
              <a:solidFill>
                <a:schemeClr val="tx1"/>
              </a:solidFill>
              <a:latin typeface="Arial"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236061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40384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t>Pour évaluer</a:t>
            </a:r>
            <a:r>
              <a:rPr lang="fr-FR" sz="1200" b="1" baseline="0" dirty="0" smtClean="0"/>
              <a:t> les effets du dédoublement nous avons exploité la progressivité de la mise en place de la mesure en éducation prioritaire.</a:t>
            </a:r>
            <a:endParaRPr lang="fr-FR"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Nous avons ainsi</a:t>
            </a:r>
            <a:r>
              <a:rPr lang="fr-FR" baseline="0" dirty="0" smtClean="0"/>
              <a:t> construit des groupes témoins.</a:t>
            </a:r>
            <a:endParaRPr lang="fr-FR" dirty="0" smtClean="0"/>
          </a:p>
          <a:p>
            <a:endParaRPr lang="fr-FR" dirty="0" smtClean="0"/>
          </a:p>
          <a:p>
            <a:r>
              <a:rPr lang="fr-FR" dirty="0" smtClean="0"/>
              <a:t>Pour construire les groupes témoins, trois informations ont été retenues de façon à caractériser les écoles : </a:t>
            </a:r>
            <a:r>
              <a:rPr lang="fr-FR" b="1" dirty="0" smtClean="0"/>
              <a:t>la proportion d’élèves de PCS défavorisées en CM2, le taux de retard en CM2 et le revenu médian de l’IRIS où se trouve l’école. </a:t>
            </a:r>
          </a:p>
          <a:p>
            <a:endParaRPr lang="fr-FR" b="1" dirty="0" smtClean="0"/>
          </a:p>
          <a:p>
            <a:r>
              <a:rPr lang="fr-FR" sz="1200" kern="1200" dirty="0" smtClean="0">
                <a:solidFill>
                  <a:schemeClr val="tx1"/>
                </a:solidFill>
                <a:effectLst/>
                <a:latin typeface="Arial" pitchFamily="34" charset="0"/>
                <a:ea typeface="+mn-ea"/>
                <a:cs typeface="+mn-cs"/>
              </a:rPr>
              <a:t>Nous avons construit un indicateur global avec ces trois informations en effectuant la régression logistique de l’appartenance au réseau REP+. Cela donne pour chaque école une « propension » estimée d’appartenir à ce réseau, combinaison linéaire des trois informations. </a:t>
            </a:r>
          </a:p>
          <a:p>
            <a:endParaRPr lang="fr-FR" b="1" dirty="0" smtClean="0"/>
          </a:p>
          <a:p>
            <a:r>
              <a:rPr lang="fr-FR" dirty="0" smtClean="0"/>
              <a:t>Trois</a:t>
            </a:r>
            <a:r>
              <a:rPr lang="fr-FR" baseline="0" dirty="0" smtClean="0"/>
              <a:t> </a:t>
            </a:r>
            <a:r>
              <a:rPr lang="fr-FR" dirty="0" smtClean="0"/>
              <a:t>groupes ont été constitués : </a:t>
            </a:r>
          </a:p>
          <a:p>
            <a:r>
              <a:rPr lang="fr-FR" sz="1050" dirty="0" smtClean="0"/>
              <a:t>1. les écoles en REP+ bénéficiaires de la mesure « CP dédoublés », </a:t>
            </a:r>
          </a:p>
          <a:p>
            <a:r>
              <a:rPr lang="fr-FR" sz="1050" b="1" dirty="0" smtClean="0">
                <a:solidFill>
                  <a:srgbClr val="FF6600"/>
                </a:solidFill>
              </a:rPr>
              <a:t>2.</a:t>
            </a:r>
            <a:r>
              <a:rPr lang="fr-FR" sz="1050" b="1" baseline="0" dirty="0" smtClean="0">
                <a:solidFill>
                  <a:srgbClr val="FF6600"/>
                </a:solidFill>
              </a:rPr>
              <a:t> l</a:t>
            </a:r>
            <a:r>
              <a:rPr lang="fr-FR" sz="1050" b="1" dirty="0" smtClean="0">
                <a:solidFill>
                  <a:srgbClr val="FF6600"/>
                </a:solidFill>
              </a:rPr>
              <a:t>es écoles de REP au profil social comparable aux écoles REP+ mais n’ayant pas bénéficié de la mesure (</a:t>
            </a:r>
            <a:r>
              <a:rPr lang="fr-FR" sz="1050" b="1" i="1" dirty="0" smtClean="0">
                <a:solidFill>
                  <a:srgbClr val="FF6600"/>
                </a:solidFill>
              </a:rPr>
              <a:t>Proches REP+</a:t>
            </a:r>
            <a:r>
              <a:rPr lang="fr-FR" sz="1050" b="1" dirty="0" smtClean="0">
                <a:solidFill>
                  <a:srgbClr val="FF6600"/>
                </a:solidFill>
              </a:rPr>
              <a:t>), </a:t>
            </a:r>
          </a:p>
          <a:p>
            <a:r>
              <a:rPr lang="fr-FR" sz="1050" b="0" dirty="0" smtClean="0">
                <a:solidFill>
                  <a:srgbClr val="FF6600"/>
                </a:solidFill>
              </a:rPr>
              <a:t>3.</a:t>
            </a:r>
            <a:r>
              <a:rPr lang="fr-FR" sz="1050" b="0" baseline="0" dirty="0" smtClean="0">
                <a:solidFill>
                  <a:srgbClr val="FF6600"/>
                </a:solidFill>
              </a:rPr>
              <a:t> </a:t>
            </a:r>
            <a:r>
              <a:rPr lang="fr-FR" sz="1050" b="0" dirty="0" smtClean="0"/>
              <a:t>Le </a:t>
            </a:r>
            <a:r>
              <a:rPr lang="fr-FR" sz="1050" dirty="0" smtClean="0"/>
              <a:t>reste des écoles (Hors EP).</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1556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0000" lnSpcReduction="20000"/>
          </a:bodyPr>
          <a:lstStyle/>
          <a:p>
            <a:r>
              <a:rPr lang="fr-FR" dirty="0" smtClean="0"/>
              <a:t>Voici un schéma représentant le calendrier et le volume des données collectées</a:t>
            </a:r>
          </a:p>
          <a:p>
            <a:endParaRPr lang="fr-FR" dirty="0" smtClean="0"/>
          </a:p>
          <a:p>
            <a:r>
              <a:rPr lang="fr-FR" b="1" dirty="0" smtClean="0"/>
              <a:t>Déploiement:</a:t>
            </a:r>
          </a:p>
          <a:p>
            <a:endParaRPr lang="fr-FR" b="1" dirty="0" smtClean="0"/>
          </a:p>
          <a:p>
            <a:r>
              <a:rPr lang="fr-FR" sz="1200" b="0" i="0" u="none" strike="noStrike" kern="1200" baseline="0" dirty="0" smtClean="0">
                <a:solidFill>
                  <a:schemeClr val="tx1"/>
                </a:solidFill>
                <a:latin typeface="Arial" pitchFamily="34" charset="0"/>
                <a:ea typeface="+mn-ea"/>
                <a:cs typeface="+mn-cs"/>
              </a:rPr>
              <a:t>L’échantillon est composé de 1 222 écoles de REP+, 568 écoles de REP et 628 écoles hors EP. Il comprend l’ensemble des écoles suivies dans le cadre de l’évaluation des apprentissages des élèves. En allant au-delà de l’échantillon CP12, il permet de disposer de suffisamment de descriptions pour rendre compte du déploiement de la mesure au niveau national.</a:t>
            </a:r>
            <a:endParaRPr lang="fr-FR" dirty="0" smtClean="0"/>
          </a:p>
          <a:p>
            <a:endParaRPr lang="fr-FR" dirty="0" smtClean="0"/>
          </a:p>
          <a:p>
            <a:r>
              <a:rPr lang="fr-FR" b="1" dirty="0" smtClean="0"/>
              <a:t>Evaluation des élèves :</a:t>
            </a:r>
          </a:p>
          <a:p>
            <a:endParaRPr lang="fr-FR" dirty="0" smtClean="0"/>
          </a:p>
          <a:p>
            <a:r>
              <a:rPr lang="fr-FR" dirty="0" smtClean="0"/>
              <a:t>1.Elèves entrés en CP en 2017:	</a:t>
            </a:r>
          </a:p>
          <a:p>
            <a:r>
              <a:rPr lang="fr-FR" dirty="0" smtClean="0"/>
              <a:t>Évaluer l’impact à court et moyen terme. Cet échantillon est composé de 408 écoles (204 REP+, 102 REP et</a:t>
            </a:r>
            <a:r>
              <a:rPr lang="fr-FR" baseline="0" dirty="0" smtClean="0"/>
              <a:t> 102</a:t>
            </a:r>
            <a:r>
              <a:rPr lang="fr-FR" dirty="0" smtClean="0"/>
              <a:t> publiques hors EP)</a:t>
            </a:r>
          </a:p>
          <a:p>
            <a:r>
              <a:rPr lang="fr-FR" dirty="0" smtClean="0"/>
              <a:t> Tous les élèves de CP de ces écoles sont concernés par les évaluations, soit un échantillon total de 15 000 élèves de CP.</a:t>
            </a:r>
          </a:p>
          <a:p>
            <a:r>
              <a:rPr lang="fr-FR" dirty="0" smtClean="0"/>
              <a:t>Elèves évalués à 5 moments.</a:t>
            </a:r>
          </a:p>
          <a:p>
            <a:endParaRPr lang="fr-FR" dirty="0" smtClean="0"/>
          </a:p>
          <a:p>
            <a:r>
              <a:rPr lang="fr-FR" dirty="0" smtClean="0"/>
              <a:t>2.Elèves</a:t>
            </a:r>
            <a:r>
              <a:rPr lang="fr-FR" baseline="0" dirty="0" smtClean="0"/>
              <a:t> entrés en CE1 en 2017 : </a:t>
            </a:r>
            <a:endParaRPr lang="fr-FR" dirty="0" smtClean="0"/>
          </a:p>
          <a:p>
            <a:r>
              <a:rPr lang="fr-FR" dirty="0" smtClean="0"/>
              <a:t>la DEPP a constitué un autre échantillon de comparaison, formé de tous les élèves de CE1 à la rentrée 2017/2018 des écoles de l’échantillon CP12, soit environ 15 000 élèves. Par construction, ces élèves de CE1 n’ont donc pas connu la réduction de la taille des classes.</a:t>
            </a:r>
          </a:p>
          <a:p>
            <a:r>
              <a:rPr lang="fr-FR" dirty="0" smtClean="0"/>
              <a:t>Elèves évalués à 2 moments.</a:t>
            </a:r>
          </a:p>
          <a:p>
            <a:endParaRPr lang="fr-FR" dirty="0" smtClean="0"/>
          </a:p>
          <a:p>
            <a:r>
              <a:rPr lang="fr-FR" b="1" dirty="0" smtClean="0"/>
              <a:t>Pratiques enseignantes</a:t>
            </a:r>
          </a:p>
          <a:p>
            <a:endParaRPr lang="fr-FR" dirty="0" smtClean="0"/>
          </a:p>
          <a:p>
            <a:r>
              <a:rPr lang="fr-FR" sz="1200" b="0" i="0" u="none" strike="noStrike" kern="1200" baseline="0" dirty="0" smtClean="0">
                <a:solidFill>
                  <a:schemeClr val="tx1"/>
                </a:solidFill>
                <a:latin typeface="Arial" pitchFamily="34" charset="0"/>
                <a:ea typeface="+mn-ea"/>
                <a:cs typeface="+mn-cs"/>
              </a:rPr>
              <a:t>L’échantillon est composé de 1 219 écoles de REP+, 568 écoles de REP et 624 écoles hors EP. </a:t>
            </a:r>
          </a:p>
          <a:p>
            <a:r>
              <a:rPr lang="fr-FR" sz="1200" b="0" i="0" u="none" strike="noStrike" kern="1200" baseline="0" dirty="0" smtClean="0">
                <a:solidFill>
                  <a:schemeClr val="tx1"/>
                </a:solidFill>
                <a:latin typeface="Arial" pitchFamily="34" charset="0"/>
                <a:ea typeface="+mn-ea"/>
                <a:cs typeface="+mn-cs"/>
              </a:rPr>
              <a:t>Enseignant de l’échantillon + panel d’enseignants de CP suivis de façon longitudinale (mai 2018, 2019, 2021 ). Ces enseignants ont été interrogés une fois par an.</a:t>
            </a:r>
          </a:p>
          <a:p>
            <a:endParaRPr lang="fr-FR" sz="1200" b="0" i="0" u="none" strike="noStrike" kern="1200" baseline="0" dirty="0" smtClean="0">
              <a:solidFill>
                <a:schemeClr val="tx1"/>
              </a:solidFill>
              <a:latin typeface="Arial" pitchFamily="34" charset="0"/>
              <a:ea typeface="+mn-ea"/>
              <a:cs typeface="+mn-cs"/>
            </a:endParaRPr>
          </a:p>
          <a:p>
            <a:r>
              <a:rPr lang="fr-FR" sz="1200" b="1" i="0" u="none" strike="noStrike" kern="1200" baseline="0" dirty="0" smtClean="0">
                <a:solidFill>
                  <a:schemeClr val="tx1"/>
                </a:solidFill>
                <a:latin typeface="Arial" pitchFamily="34" charset="0"/>
                <a:ea typeface="+mn-ea"/>
                <a:cs typeface="+mn-cs"/>
              </a:rPr>
              <a:t>Observations de classes:</a:t>
            </a:r>
          </a:p>
          <a:p>
            <a:endParaRPr lang="fr-FR" sz="1200" b="0" i="0" u="none" strike="noStrike" kern="1200" baseline="0" dirty="0" smtClean="0">
              <a:solidFill>
                <a:schemeClr val="tx1"/>
              </a:solidFill>
              <a:latin typeface="Arial" pitchFamily="34" charset="0"/>
              <a:ea typeface="+mn-ea"/>
              <a:cs typeface="+mn-cs"/>
            </a:endParaRPr>
          </a:p>
          <a:p>
            <a:r>
              <a:rPr lang="fr-FR" dirty="0" smtClean="0"/>
              <a:t>Les observations de classe ont été répétées pendant trois ans auprès de 150 classes de CP de REP+, REP et hors EP, réparties dans 80 écoles appartenant à l’échantillon du volet « pratiques enseignantes » décrit à l’objectif 4.</a:t>
            </a:r>
          </a:p>
          <a:p>
            <a:pPr marL="0" indent="0">
              <a:buFontTx/>
              <a:buNone/>
            </a:pPr>
            <a:endParaRPr lang="fr-FR" baseline="0" dirty="0" smtClean="0"/>
          </a:p>
          <a:p>
            <a:pPr marL="0" indent="0">
              <a:buFontTx/>
              <a:buNone/>
            </a:pPr>
            <a:r>
              <a:rPr lang="fr-FR" baseline="0" dirty="0" smtClean="0"/>
              <a:t>- décrire les pratiques d’enseignement auxquels sont exposés les élèves de la cohorte de CP 2017 en classe de CP, puis en classe de CE1 </a:t>
            </a:r>
          </a:p>
          <a:p>
            <a:pPr marL="171450" indent="-171450">
              <a:buFontTx/>
              <a:buChar char="-"/>
            </a:pPr>
            <a:r>
              <a:rPr lang="fr-FR" baseline="0" dirty="0" smtClean="0"/>
              <a:t>ET regarder un éventuel effet d’ajustement des pratiques en CP (au printemps 2019, certains enseignants de CP interrogés ont déjà 2 ans d’expérience en classe réduite</a:t>
            </a:r>
          </a:p>
          <a:p>
            <a:pPr marL="171450" indent="-171450">
              <a:buFontTx/>
              <a:buChar char="-"/>
            </a:pPr>
            <a:endParaRPr lang="fr-FR" baseline="0" dirty="0" smtClean="0"/>
          </a:p>
          <a:p>
            <a:pPr marL="0" indent="0">
              <a:buFontTx/>
              <a:buNone/>
            </a:pPr>
            <a:r>
              <a:rPr lang="fr-FR" baseline="0" dirty="0" smtClean="0"/>
              <a:t>Jusqu’à présent seules les données collectées jusqu’au printemps 2020 ont été exploitées.</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1298487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dirty="0"/>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267494"/>
            <a:ext cx="7668344" cy="2282648"/>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smtClean="0"/>
              <a:t>31/03/2022</a:t>
            </a:r>
            <a:endParaRPr lang="fr-FR" cap="all" dirty="0"/>
          </a:p>
        </p:txBody>
      </p:sp>
      <p:sp>
        <p:nvSpPr>
          <p:cNvPr id="3" name="Espace réservé du pied de page 2"/>
          <p:cNvSpPr>
            <a:spLocks noGrp="1"/>
          </p:cNvSpPr>
          <p:nvPr>
            <p:ph type="ftr" sz="quarter" idx="11"/>
          </p:nvPr>
        </p:nvSpPr>
        <p:spPr bwMode="gray"/>
        <p:txBody>
          <a:bodyPr/>
          <a:lstStyle/>
          <a:p>
            <a:r>
              <a:rPr lang="fr-FR" dirty="0" smtClean="0"/>
              <a:t>Depp</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000"/>
            <a:ext cx="4716611" cy="1404000"/>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smtClean="0"/>
              <a:t>31/03/2022</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dirty="0" smtClean="0"/>
              <a:t>31/03/2022</a:t>
            </a:r>
          </a:p>
        </p:txBody>
      </p:sp>
      <p:sp>
        <p:nvSpPr>
          <p:cNvPr id="4" name="Espace réservé du pied de page 3"/>
          <p:cNvSpPr>
            <a:spLocks noGrp="1"/>
          </p:cNvSpPr>
          <p:nvPr>
            <p:ph type="ftr" sz="quarter" idx="11"/>
          </p:nvPr>
        </p:nvSpPr>
        <p:spPr bwMode="gray"/>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smtClean="0"/>
              <a:t>31/03/2022</a:t>
            </a:r>
            <a:endParaRPr lang="fr-FR" cap="all" dirty="0"/>
          </a:p>
        </p:txBody>
      </p:sp>
      <p:sp>
        <p:nvSpPr>
          <p:cNvPr id="4" name="Espace réservé du pied de page 3"/>
          <p:cNvSpPr>
            <a:spLocks noGrp="1"/>
          </p:cNvSpPr>
          <p:nvPr>
            <p:ph type="ftr" sz="quarter" idx="11"/>
          </p:nvPr>
        </p:nvSpPr>
        <p:spPr bwMode="gray"/>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dirty="0" smtClean="0"/>
              <a:t>31/03/2022</a:t>
            </a:r>
            <a:endParaRPr lang="fr-FR" cap="all" dirty="0"/>
          </a:p>
        </p:txBody>
      </p:sp>
      <p:sp>
        <p:nvSpPr>
          <p:cNvPr id="6" name="Espace réservé du pied de page 5"/>
          <p:cNvSpPr>
            <a:spLocks noGrp="1"/>
          </p:cNvSpPr>
          <p:nvPr>
            <p:ph type="ftr" sz="quarter" idx="11"/>
          </p:nvPr>
        </p:nvSpPr>
        <p:spPr bwMode="gray"/>
        <p:txBody>
          <a:bodyPr/>
          <a:lstStyle/>
          <a:p>
            <a:r>
              <a:rPr lang="fr-FR" dirty="0" smtClean="0"/>
              <a:t>Depp</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smtClean="0"/>
              <a:t>31/03/2022</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smtClean="0"/>
              <a:t>Depp</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1693141" cy="5040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www.education.gouv.fr/media/94352/downloa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Espace réservé du texte 5"/>
          <p:cNvSpPr>
            <a:spLocks noGrp="1"/>
          </p:cNvSpPr>
          <p:nvPr>
            <p:ph type="body" sz="quarter" idx="13"/>
          </p:nvPr>
        </p:nvSpPr>
        <p:spPr>
          <a:xfrm>
            <a:off x="360000" y="1923678"/>
            <a:ext cx="8424000" cy="2808312"/>
          </a:xfrm>
        </p:spPr>
        <p:txBody>
          <a:bodyPr/>
          <a:lstStyle/>
          <a:p>
            <a:r>
              <a:rPr lang="fr-FR" sz="2600" dirty="0" smtClean="0"/>
              <a:t>élaboration de la mise en œuvre d’un dispositif </a:t>
            </a:r>
            <a:r>
              <a:rPr lang="fr-FR" sz="2600" i="1" dirty="0" smtClean="0"/>
              <a:t>ad hoc </a:t>
            </a:r>
            <a:r>
              <a:rPr lang="fr-FR" sz="2600" dirty="0" smtClean="0"/>
              <a:t>d’évaluation de politique publique</a:t>
            </a:r>
            <a:endParaRPr lang="fr-FR" sz="2600" dirty="0"/>
          </a:p>
          <a:p>
            <a:pPr lvl="1"/>
            <a:r>
              <a:rPr lang="fr-FR" sz="2200" dirty="0" smtClean="0"/>
              <a:t>Le cas concret de l’évaluation de la politique de dédoublement des classes de CP et de CE1 en zones d’éducation prioritaire (2017-2021)</a:t>
            </a:r>
          </a:p>
          <a:p>
            <a:pPr lvl="1">
              <a:spcBef>
                <a:spcPts val="1800"/>
              </a:spcBef>
            </a:pPr>
            <a:r>
              <a:rPr lang="fr-FR" i="1" dirty="0" smtClean="0"/>
              <a:t>Ronan Vourc’h, Axelle Charpentier, Fabrice Murat et Thierry Rocher (DEPP)</a:t>
            </a:r>
            <a:endParaRPr lang="fr-FR" i="1" dirty="0"/>
          </a:p>
        </p:txBody>
      </p:sp>
      <p:sp>
        <p:nvSpPr>
          <p:cNvPr id="7" name="Espace réservé de la date 6"/>
          <p:cNvSpPr>
            <a:spLocks noGrp="1"/>
          </p:cNvSpPr>
          <p:nvPr>
            <p:ph type="dt" sz="half" idx="10"/>
          </p:nvPr>
        </p:nvSpPr>
        <p:spPr/>
        <p:txBody>
          <a:bodyPr/>
          <a:lstStyle/>
          <a:p>
            <a:pPr algn="r"/>
            <a:r>
              <a:rPr lang="fr-FR" cap="all" dirty="0" smtClean="0"/>
              <a:t>31/03/2022</a:t>
            </a:r>
            <a:endParaRPr lang="fr-FR" cap="all" dirty="0"/>
          </a:p>
        </p:txBody>
      </p:sp>
      <p:sp>
        <p:nvSpPr>
          <p:cNvPr id="8" name="Espace réservé du pied de page 7"/>
          <p:cNvSpPr>
            <a:spLocks noGrp="1"/>
          </p:cNvSpPr>
          <p:nvPr>
            <p:ph type="ftr" sz="quarter" idx="11"/>
          </p:nvPr>
        </p:nvSpPr>
        <p:spPr/>
        <p:txBody>
          <a:bodyPr/>
          <a:lstStyle/>
          <a:p>
            <a:r>
              <a:rPr lang="fr-FR" dirty="0" smtClean="0"/>
              <a:t>Depp</a:t>
            </a:r>
            <a:endParaRPr lang="fr-FR"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Instruments de mesure</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Espace réservé du texte 5"/>
          <p:cNvSpPr>
            <a:spLocks noGrp="1"/>
          </p:cNvSpPr>
          <p:nvPr>
            <p:ph type="body" sz="quarter" idx="13"/>
          </p:nvPr>
        </p:nvSpPr>
        <p:spPr>
          <a:xfrm>
            <a:off x="359998" y="1891968"/>
            <a:ext cx="8100434" cy="2768014"/>
          </a:xfrm>
        </p:spPr>
        <p:txBody>
          <a:bodyPr/>
          <a:lstStyle/>
          <a:p>
            <a:pPr marL="0" indent="0">
              <a:spcBef>
                <a:spcPts val="0"/>
              </a:spcBef>
              <a:spcAft>
                <a:spcPts val="600"/>
              </a:spcAft>
              <a:buNone/>
            </a:pPr>
            <a:r>
              <a:rPr lang="fr-FR" b="0" u="sng" dirty="0" smtClean="0">
                <a:solidFill>
                  <a:srgbClr val="3D4B5F"/>
                </a:solidFill>
              </a:rPr>
              <a:t>Elèves</a:t>
            </a:r>
            <a:endParaRPr lang="fr-FR" b="0" u="sng" dirty="0">
              <a:solidFill>
                <a:srgbClr val="3D4B5F"/>
              </a:solidFill>
            </a:endParaRPr>
          </a:p>
          <a:p>
            <a:pPr marL="252000" lvl="1" indent="-72000">
              <a:spcAft>
                <a:spcPts val="600"/>
              </a:spcAft>
              <a:buFont typeface="Arial" pitchFamily="34" charset="0"/>
              <a:buChar char="•"/>
            </a:pPr>
            <a:r>
              <a:rPr lang="fr-FR" sz="1050" dirty="0" smtClean="0"/>
              <a:t>Évaluation en français et mathématiques grâce à une application numérique développée sur tablette : deux épreuves de 20 minutes sur deux demi-journées.</a:t>
            </a:r>
          </a:p>
          <a:p>
            <a:pPr marL="252000" lvl="1" indent="-72000">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Items tirés d’une base d’items à la Depp, choisis en fonction de leur niveau de difficulté.</a:t>
            </a:r>
          </a:p>
          <a:p>
            <a:pPr marL="252000" lvl="1" indent="-72000">
              <a:spcBef>
                <a:spcPts val="0"/>
              </a:spcBef>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Recours à des administrateurs de test en académie.</a:t>
            </a:r>
            <a:endParaRPr lang="fr-FR" dirty="0"/>
          </a:p>
        </p:txBody>
      </p:sp>
    </p:spTree>
    <p:extLst>
      <p:ext uri="{BB962C8B-B14F-4D97-AF65-F5344CB8AC3E}">
        <p14:creationId xmlns:p14="http://schemas.microsoft.com/office/powerpoint/2010/main" val="1362519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Instruments de mesure</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1" name="Espace réservé du texte 10"/>
          <p:cNvSpPr>
            <a:spLocks noGrp="1"/>
          </p:cNvSpPr>
          <p:nvPr>
            <p:ph type="body" sz="quarter" idx="14"/>
          </p:nvPr>
        </p:nvSpPr>
        <p:spPr>
          <a:xfrm>
            <a:off x="611560" y="1893600"/>
            <a:ext cx="7992888" cy="2766382"/>
          </a:xfrm>
        </p:spPr>
        <p:txBody>
          <a:bodyPr/>
          <a:lstStyle/>
          <a:p>
            <a:pPr marL="0" indent="0">
              <a:spcBef>
                <a:spcPts val="0"/>
              </a:spcBef>
              <a:spcAft>
                <a:spcPts val="600"/>
              </a:spcAft>
              <a:buNone/>
            </a:pPr>
            <a:r>
              <a:rPr lang="fr-FR" b="0" u="sng" dirty="0">
                <a:solidFill>
                  <a:srgbClr val="3D4B5F"/>
                </a:solidFill>
              </a:rPr>
              <a:t>Enseignants</a:t>
            </a:r>
          </a:p>
          <a:p>
            <a:pPr marL="252000" lvl="1" indent="-72000">
              <a:spcAft>
                <a:spcPts val="600"/>
              </a:spcAft>
              <a:buFont typeface="Arial" pitchFamily="34" charset="0"/>
              <a:buChar char="•"/>
            </a:pPr>
            <a:r>
              <a:rPr lang="fr-FR" sz="1050" dirty="0"/>
              <a:t>Questionnaire auto-administré en </a:t>
            </a:r>
            <a:r>
              <a:rPr lang="fr-FR" sz="1050" dirty="0" smtClean="0"/>
              <a:t>ligne, visant à décrire les conditions d’enseignement et d’apprentissage</a:t>
            </a:r>
          </a:p>
          <a:p>
            <a:pPr marL="252000" lvl="1" indent="-72000">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Durée de la passation : environ 45 minutes.</a:t>
            </a:r>
          </a:p>
          <a:p>
            <a:pPr marL="252000" lvl="1" indent="-72000">
              <a:spcBef>
                <a:spcPts val="0"/>
              </a:spcBef>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Thématiques : caractéristiques individuelles des enseignants, contexte d’exercice, formation, accompagnement par la circonscription, pratiques pédagogiques, climat de classe, etc.</a:t>
            </a:r>
          </a:p>
          <a:p>
            <a:pPr marL="252000" lvl="1" indent="-72000">
              <a:spcBef>
                <a:spcPts val="0"/>
              </a:spcBef>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Conçu par le LaRAC et administré par la DEPP.</a:t>
            </a:r>
            <a:endParaRPr lang="fr-FR" sz="1050" dirty="0"/>
          </a:p>
        </p:txBody>
      </p:sp>
    </p:spTree>
    <p:extLst>
      <p:ext uri="{BB962C8B-B14F-4D97-AF65-F5344CB8AC3E}">
        <p14:creationId xmlns:p14="http://schemas.microsoft.com/office/powerpoint/2010/main" val="1224539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Instruments de mesure</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2" name="Espace réservé du texte 11"/>
          <p:cNvSpPr>
            <a:spLocks noGrp="1"/>
          </p:cNvSpPr>
          <p:nvPr>
            <p:ph type="body" sz="quarter" idx="15"/>
          </p:nvPr>
        </p:nvSpPr>
        <p:spPr>
          <a:xfrm>
            <a:off x="360000" y="1893600"/>
            <a:ext cx="8424000" cy="2766382"/>
          </a:xfrm>
        </p:spPr>
        <p:txBody>
          <a:bodyPr/>
          <a:lstStyle/>
          <a:p>
            <a:pPr marL="0" indent="0">
              <a:spcBef>
                <a:spcPts val="0"/>
              </a:spcBef>
              <a:spcAft>
                <a:spcPts val="600"/>
              </a:spcAft>
              <a:buNone/>
            </a:pPr>
            <a:r>
              <a:rPr lang="fr-FR" b="0" u="sng" dirty="0" smtClean="0">
                <a:solidFill>
                  <a:srgbClr val="3D4B5F"/>
                </a:solidFill>
              </a:rPr>
              <a:t>Observations de classe</a:t>
            </a:r>
          </a:p>
          <a:p>
            <a:pPr marL="252000" lvl="1" indent="-72000">
              <a:spcAft>
                <a:spcPts val="600"/>
              </a:spcAft>
              <a:buFont typeface="Arial" pitchFamily="34" charset="0"/>
              <a:buChar char="•"/>
            </a:pPr>
            <a:r>
              <a:rPr lang="fr-FR" sz="1050" dirty="0" smtClean="0"/>
              <a:t>Conçues et réalisées par </a:t>
            </a:r>
            <a:r>
              <a:rPr lang="fr-FR" sz="1050" dirty="0"/>
              <a:t>le LaRAC </a:t>
            </a:r>
            <a:r>
              <a:rPr lang="fr-FR" sz="1050" dirty="0" smtClean="0"/>
              <a:t>avec l’appui de conseillers pédagogiques.</a:t>
            </a:r>
          </a:p>
          <a:p>
            <a:pPr marL="252000" lvl="1" indent="-72000">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a:t>Binômes d’observateurs, </a:t>
            </a:r>
            <a:r>
              <a:rPr lang="fr-FR" sz="1050" dirty="0" smtClean="0"/>
              <a:t>pour des </a:t>
            </a:r>
            <a:r>
              <a:rPr lang="fr-FR" sz="1050" dirty="0"/>
              <a:t>observations simultanées sur </a:t>
            </a:r>
            <a:r>
              <a:rPr lang="fr-FR" sz="1050" dirty="0" smtClean="0"/>
              <a:t>3 </a:t>
            </a:r>
            <a:r>
              <a:rPr lang="fr-FR" sz="1050" dirty="0"/>
              <a:t>élèves </a:t>
            </a:r>
            <a:r>
              <a:rPr lang="fr-FR" sz="1050" dirty="0" smtClean="0"/>
              <a:t>chacun et pour </a:t>
            </a:r>
            <a:r>
              <a:rPr lang="fr-FR" sz="1050" dirty="0"/>
              <a:t>doubler la même observation des pratiques d’interactions de l’enseignant de la classe. </a:t>
            </a:r>
            <a:endParaRPr lang="fr-FR" sz="1050" dirty="0" smtClean="0"/>
          </a:p>
          <a:p>
            <a:pPr marL="252000" lvl="1" indent="-72000">
              <a:spcBef>
                <a:spcPts val="0"/>
              </a:spcBef>
              <a:spcAft>
                <a:spcPts val="600"/>
              </a:spcAft>
              <a:buFont typeface="Arial" pitchFamily="34" charset="0"/>
              <a:buChar char="•"/>
            </a:pPr>
            <a:endParaRPr lang="fr-FR" sz="1050" dirty="0" smtClean="0"/>
          </a:p>
          <a:p>
            <a:pPr marL="252000" lvl="1" indent="-72000">
              <a:spcBef>
                <a:spcPts val="0"/>
              </a:spcBef>
              <a:spcAft>
                <a:spcPts val="600"/>
              </a:spcAft>
              <a:buFont typeface="Arial" pitchFamily="34" charset="0"/>
              <a:buChar char="•"/>
            </a:pPr>
            <a:r>
              <a:rPr lang="fr-FR" sz="1050" dirty="0" smtClean="0"/>
              <a:t>Deux jours/classe.</a:t>
            </a:r>
          </a:p>
          <a:p>
            <a:pPr marL="252000" lvl="1" indent="-72000">
              <a:spcBef>
                <a:spcPts val="0"/>
              </a:spcBef>
              <a:spcAft>
                <a:spcPts val="600"/>
              </a:spcAft>
              <a:buFont typeface="Arial" pitchFamily="34" charset="0"/>
              <a:buChar char="•"/>
            </a:pPr>
            <a:endParaRPr lang="fr-FR" sz="1050" dirty="0"/>
          </a:p>
          <a:p>
            <a:pPr marL="252000" lvl="1" indent="-72000">
              <a:spcBef>
                <a:spcPts val="0"/>
              </a:spcBef>
              <a:spcAft>
                <a:spcPts val="600"/>
              </a:spcAft>
              <a:buFont typeface="Arial" pitchFamily="34" charset="0"/>
              <a:buChar char="•"/>
            </a:pPr>
            <a:r>
              <a:rPr lang="fr-FR" sz="1050" dirty="0" smtClean="0"/>
              <a:t>Trois </a:t>
            </a:r>
            <a:r>
              <a:rPr lang="fr-FR" sz="1050" dirty="0"/>
              <a:t>outils </a:t>
            </a:r>
            <a:r>
              <a:rPr lang="fr-FR" sz="1050" dirty="0" smtClean="0"/>
              <a:t>d’observation </a:t>
            </a:r>
            <a:r>
              <a:rPr lang="fr-FR" sz="1050" dirty="0"/>
              <a:t>: grille d’observation de l’engagement comportemental des élèves dans les tâches scolaires ; grille d’observation des interactions langagières ; outil d’évaluation de la qualité des interactions, développé par Pianta, La Paro </a:t>
            </a:r>
            <a:r>
              <a:rPr lang="en-US" sz="1050" dirty="0"/>
              <a:t>&amp; Hamre (2008</a:t>
            </a:r>
            <a:r>
              <a:rPr lang="en-US" sz="1050" dirty="0" smtClean="0"/>
              <a:t>).</a:t>
            </a:r>
            <a:endParaRPr lang="fr-FR" sz="1050" dirty="0"/>
          </a:p>
          <a:p>
            <a:pPr marL="252000" lvl="1" indent="-72000">
              <a:spcAft>
                <a:spcPts val="600"/>
              </a:spcAft>
              <a:buFont typeface="Arial" pitchFamily="34" charset="0"/>
              <a:buChar char="•"/>
            </a:pPr>
            <a:endParaRPr lang="fr-FR" sz="1050" dirty="0"/>
          </a:p>
          <a:p>
            <a:pPr marL="0" indent="0">
              <a:spcBef>
                <a:spcPts val="0"/>
              </a:spcBef>
              <a:spcAft>
                <a:spcPts val="600"/>
              </a:spcAft>
              <a:buNone/>
            </a:pPr>
            <a:endParaRPr lang="fr-FR" b="0" u="sng" dirty="0">
              <a:solidFill>
                <a:srgbClr val="3D4B5F"/>
              </a:solidFill>
            </a:endParaRPr>
          </a:p>
        </p:txBody>
      </p:sp>
    </p:spTree>
    <p:extLst>
      <p:ext uri="{BB962C8B-B14F-4D97-AF65-F5344CB8AC3E}">
        <p14:creationId xmlns:p14="http://schemas.microsoft.com/office/powerpoint/2010/main" val="3519436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99742"/>
            <a:ext cx="8424000" cy="936104"/>
          </a:xfrm>
        </p:spPr>
        <p:txBody>
          <a:bodyPr/>
          <a:lstStyle/>
          <a:p>
            <a:pPr algn="ctr"/>
            <a:r>
              <a:rPr lang="fr-FR" sz="3600" dirty="0" smtClean="0"/>
              <a:t>Identification des effets &amp; résumé des messages principaux</a:t>
            </a:r>
            <a:endParaRPr lang="fr-FR" sz="3600" dirty="0"/>
          </a:p>
        </p:txBody>
      </p:sp>
      <p:sp>
        <p:nvSpPr>
          <p:cNvPr id="3" name="Espace réservé de la date 2"/>
          <p:cNvSpPr>
            <a:spLocks noGrp="1"/>
          </p:cNvSpPr>
          <p:nvPr>
            <p:ph type="dt" sz="half" idx="10"/>
          </p:nvPr>
        </p:nvSpPr>
        <p:spPr/>
        <p:txBody>
          <a:bodyPr/>
          <a:lstStyle/>
          <a:p>
            <a:pPr algn="r"/>
            <a:r>
              <a:rPr lang="fr-FR" cap="all" dirty="0" smtClean="0"/>
              <a:t>31/03/2022</a:t>
            </a:r>
            <a:endParaRPr lang="fr-FR" cap="all" dirty="0"/>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13</a:t>
            </a:fld>
            <a:endParaRPr lang="fr-FR" dirty="0"/>
          </a:p>
        </p:txBody>
      </p:sp>
    </p:spTree>
    <p:extLst>
      <p:ext uri="{BB962C8B-B14F-4D97-AF65-F5344CB8AC3E}">
        <p14:creationId xmlns:p14="http://schemas.microsoft.com/office/powerpoint/2010/main" val="46425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Principaux résultats d’évaluation</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14</a:t>
            </a:fld>
            <a:endParaRPr lang="fr-FR" dirty="0"/>
          </a:p>
        </p:txBody>
      </p:sp>
      <p:sp>
        <p:nvSpPr>
          <p:cNvPr id="7" name="Espace réservé du texte 6"/>
          <p:cNvSpPr>
            <a:spLocks noGrp="1"/>
          </p:cNvSpPr>
          <p:nvPr>
            <p:ph type="body" sz="quarter" idx="14"/>
          </p:nvPr>
        </p:nvSpPr>
        <p:spPr>
          <a:xfrm>
            <a:off x="359998" y="1501628"/>
            <a:ext cx="8244449" cy="2366266"/>
          </a:xfrm>
        </p:spPr>
        <p:txBody>
          <a:bodyPr/>
          <a:lstStyle/>
          <a:p>
            <a:pPr>
              <a:spcAft>
                <a:spcPts val="600"/>
              </a:spcAft>
            </a:pPr>
            <a:r>
              <a:rPr lang="fr-FR" u="sng" dirty="0" smtClean="0">
                <a:solidFill>
                  <a:srgbClr val="3D4B5F"/>
                </a:solidFill>
              </a:rPr>
              <a:t>Réussite des élèves en CP et CE1</a:t>
            </a:r>
          </a:p>
          <a:p>
            <a:pPr lvl="1"/>
            <a:r>
              <a:rPr lang="fr-FR" sz="1050" b="1" dirty="0" smtClean="0"/>
              <a:t>Effet </a:t>
            </a:r>
            <a:r>
              <a:rPr lang="fr-FR" sz="1050" b="1" dirty="0"/>
              <a:t>sur </a:t>
            </a:r>
            <a:r>
              <a:rPr lang="fr-FR" sz="1050" b="1" dirty="0" smtClean="0"/>
              <a:t>les </a:t>
            </a:r>
            <a:r>
              <a:rPr lang="fr-FR" sz="1050" b="1" dirty="0"/>
              <a:t>progressions en français et en mathématiques </a:t>
            </a:r>
            <a:r>
              <a:rPr lang="fr-FR" sz="1050" b="1" dirty="0" smtClean="0"/>
              <a:t>en REP+ </a:t>
            </a:r>
            <a:r>
              <a:rPr lang="fr-FR" sz="1050" dirty="0" smtClean="0"/>
              <a:t>au </a:t>
            </a:r>
            <a:r>
              <a:rPr lang="fr-FR" sz="1050" dirty="0"/>
              <a:t>cours </a:t>
            </a:r>
            <a:r>
              <a:rPr lang="fr-FR" sz="1050" dirty="0" smtClean="0"/>
              <a:t>des deux </a:t>
            </a:r>
            <a:r>
              <a:rPr lang="fr-FR" sz="1050" dirty="0"/>
              <a:t>premières années d’enseignement élémentaire. </a:t>
            </a:r>
          </a:p>
          <a:p>
            <a:pPr lvl="1"/>
            <a:r>
              <a:rPr lang="fr-FR" sz="1050" dirty="0" smtClean="0"/>
              <a:t>Impact </a:t>
            </a:r>
            <a:r>
              <a:rPr lang="fr-FR" sz="1050" dirty="0"/>
              <a:t>positif </a:t>
            </a:r>
            <a:r>
              <a:rPr lang="fr-FR" sz="1050" b="1" dirty="0" smtClean="0"/>
              <a:t>surtout </a:t>
            </a:r>
            <a:r>
              <a:rPr lang="fr-FR" sz="1050" b="1" dirty="0"/>
              <a:t>visible en CP </a:t>
            </a:r>
            <a:r>
              <a:rPr lang="fr-FR" sz="1050" dirty="0"/>
              <a:t>(+14 % d’écart-type en français et 12 % d’écart-type en mathématiques). </a:t>
            </a:r>
          </a:p>
          <a:p>
            <a:pPr lvl="1"/>
            <a:r>
              <a:rPr lang="fr-FR" sz="1050" dirty="0"/>
              <a:t>P</a:t>
            </a:r>
            <a:r>
              <a:rPr lang="fr-FR" sz="1050" dirty="0" smtClean="0"/>
              <a:t>as d’effet supplémentaire en CE1.</a:t>
            </a:r>
            <a:endParaRPr lang="fr-FR" dirty="0"/>
          </a:p>
          <a:p>
            <a:endParaRPr lang="fr-FR" dirty="0"/>
          </a:p>
          <a:p>
            <a:endParaRPr lang="fr-FR" dirty="0"/>
          </a:p>
        </p:txBody>
      </p:sp>
    </p:spTree>
    <p:extLst>
      <p:ext uri="{BB962C8B-B14F-4D97-AF65-F5344CB8AC3E}">
        <p14:creationId xmlns:p14="http://schemas.microsoft.com/office/powerpoint/2010/main" val="388769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Principaux résultats d’évaluation</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15</a:t>
            </a:fld>
            <a:endParaRPr lang="fr-FR" dirty="0"/>
          </a:p>
        </p:txBody>
      </p:sp>
      <p:sp>
        <p:nvSpPr>
          <p:cNvPr id="8" name="Espace réservé du texte 7"/>
          <p:cNvSpPr>
            <a:spLocks noGrp="1"/>
          </p:cNvSpPr>
          <p:nvPr>
            <p:ph type="body" sz="quarter" idx="15"/>
          </p:nvPr>
        </p:nvSpPr>
        <p:spPr>
          <a:xfrm>
            <a:off x="539552" y="1378667"/>
            <a:ext cx="7992888" cy="3240360"/>
          </a:xfrm>
        </p:spPr>
        <p:txBody>
          <a:bodyPr/>
          <a:lstStyle/>
          <a:p>
            <a:pPr>
              <a:spcAft>
                <a:spcPts val="600"/>
              </a:spcAft>
            </a:pPr>
            <a:r>
              <a:rPr lang="fr-FR" u="sng" dirty="0">
                <a:solidFill>
                  <a:srgbClr val="3D4B5F"/>
                </a:solidFill>
              </a:rPr>
              <a:t>Enquêtes auprès des enseignants de CP et CE1</a:t>
            </a:r>
          </a:p>
          <a:p>
            <a:pPr lvl="1"/>
            <a:r>
              <a:rPr lang="fr-FR" sz="1050" b="1" dirty="0"/>
              <a:t>Conduite de classe facilitée en REP+ </a:t>
            </a:r>
            <a:r>
              <a:rPr lang="fr-FR" sz="1050" dirty="0" smtClean="0"/>
              <a:t>: climat de classe plus propice aux apprentissages.</a:t>
            </a:r>
          </a:p>
          <a:p>
            <a:pPr lvl="2"/>
            <a:r>
              <a:rPr lang="fr-FR" sz="950" dirty="0"/>
              <a:t>23 % (contre 34 % en REP) perdent fréquemment du temps à cause d’élèves qui perturbent leurs séances</a:t>
            </a:r>
            <a:r>
              <a:rPr lang="fr-FR" sz="950" dirty="0" smtClean="0"/>
              <a:t>.</a:t>
            </a:r>
          </a:p>
          <a:p>
            <a:pPr lvl="2"/>
            <a:endParaRPr lang="fr-FR" sz="950" dirty="0"/>
          </a:p>
          <a:p>
            <a:pPr lvl="1"/>
            <a:r>
              <a:rPr lang="fr-FR" sz="1050" dirty="0" smtClean="0"/>
              <a:t>Enseignants de REP+ </a:t>
            </a:r>
            <a:r>
              <a:rPr lang="fr-FR" sz="1050" b="1" dirty="0"/>
              <a:t>plus confiants </a:t>
            </a:r>
            <a:r>
              <a:rPr lang="fr-FR" sz="1050" dirty="0" smtClean="0"/>
              <a:t>vis-à-vis de leur enseignement.</a:t>
            </a:r>
          </a:p>
          <a:p>
            <a:pPr lvl="2"/>
            <a:r>
              <a:rPr lang="fr-FR" sz="950" dirty="0"/>
              <a:t>28 % « tout à fait d’accord » avec la proposition selon laquelle ils sont capables d’aider leurs élèves à faire des progrès significatifs (vs 18 % en REP</a:t>
            </a:r>
            <a:r>
              <a:rPr lang="fr-FR" sz="950" dirty="0" smtClean="0"/>
              <a:t>).</a:t>
            </a:r>
          </a:p>
          <a:p>
            <a:pPr lvl="2"/>
            <a:endParaRPr lang="fr-FR" sz="950" dirty="0" smtClean="0"/>
          </a:p>
          <a:p>
            <a:pPr lvl="1"/>
            <a:r>
              <a:rPr lang="fr-FR" sz="1050" dirty="0" smtClean="0"/>
              <a:t>Quelques écarts de pratiques : écart le plus fort sur la </a:t>
            </a:r>
            <a:r>
              <a:rPr lang="fr-FR" sz="1050" b="1" dirty="0" smtClean="0"/>
              <a:t>différenciation pédagogique</a:t>
            </a:r>
            <a:r>
              <a:rPr lang="fr-FR" sz="1050" dirty="0" smtClean="0"/>
              <a:t> </a:t>
            </a:r>
            <a:r>
              <a:rPr lang="fr-FR" sz="1050" dirty="0"/>
              <a:t>(en faveur des REP</a:t>
            </a:r>
            <a:r>
              <a:rPr lang="fr-FR" sz="1050" dirty="0" smtClean="0"/>
              <a:t>+).</a:t>
            </a:r>
          </a:p>
          <a:p>
            <a:pPr lvl="2"/>
            <a:r>
              <a:rPr lang="fr-FR" sz="950" dirty="0" smtClean="0"/>
              <a:t>En lecture : 43 </a:t>
            </a:r>
            <a:r>
              <a:rPr lang="fr-FR" sz="950" dirty="0"/>
              <a:t>% des enseignants recourent fréquemment à l’enseignement individualisé (</a:t>
            </a:r>
            <a:r>
              <a:rPr lang="fr-FR" sz="950" i="1" dirty="0"/>
              <a:t>vs</a:t>
            </a:r>
            <a:r>
              <a:rPr lang="fr-FR" sz="950" dirty="0"/>
              <a:t> 29 % en REP). </a:t>
            </a:r>
          </a:p>
          <a:p>
            <a:pPr lvl="1"/>
            <a:endParaRPr lang="fr-FR" sz="1050" dirty="0"/>
          </a:p>
          <a:p>
            <a:endParaRPr lang="fr-FR" dirty="0"/>
          </a:p>
        </p:txBody>
      </p:sp>
    </p:spTree>
    <p:extLst>
      <p:ext uri="{BB962C8B-B14F-4D97-AF65-F5344CB8AC3E}">
        <p14:creationId xmlns:p14="http://schemas.microsoft.com/office/powerpoint/2010/main" val="1468637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Principaux résultats d’évaluation</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16</a:t>
            </a:fld>
            <a:endParaRPr lang="fr-FR" dirty="0"/>
          </a:p>
        </p:txBody>
      </p:sp>
      <p:sp>
        <p:nvSpPr>
          <p:cNvPr id="9" name="Espace réservé du texte 8"/>
          <p:cNvSpPr>
            <a:spLocks noGrp="1"/>
          </p:cNvSpPr>
          <p:nvPr>
            <p:ph type="body" sz="quarter" idx="16"/>
          </p:nvPr>
        </p:nvSpPr>
        <p:spPr>
          <a:xfrm>
            <a:off x="683568" y="1491630"/>
            <a:ext cx="8100432" cy="3168352"/>
          </a:xfrm>
        </p:spPr>
        <p:txBody>
          <a:bodyPr/>
          <a:lstStyle/>
          <a:p>
            <a:pPr>
              <a:spcAft>
                <a:spcPts val="600"/>
              </a:spcAft>
            </a:pPr>
            <a:r>
              <a:rPr lang="fr-FR" u="sng" dirty="0">
                <a:solidFill>
                  <a:srgbClr val="3D4B5F"/>
                </a:solidFill>
              </a:rPr>
              <a:t>Observations de classe en CP</a:t>
            </a:r>
          </a:p>
          <a:p>
            <a:pPr lvl="1"/>
            <a:r>
              <a:rPr lang="fr-FR" sz="1050" dirty="0"/>
              <a:t>Enseignants : </a:t>
            </a:r>
            <a:r>
              <a:rPr lang="fr-FR" sz="1050" b="1" dirty="0" smtClean="0"/>
              <a:t>peu </a:t>
            </a:r>
            <a:r>
              <a:rPr lang="fr-FR" sz="1050" b="1" dirty="0"/>
              <a:t>d’évolutions identifiables dans les pratiques </a:t>
            </a:r>
            <a:r>
              <a:rPr lang="fr-FR" sz="1050" dirty="0"/>
              <a:t>à court </a:t>
            </a:r>
            <a:r>
              <a:rPr lang="fr-FR" sz="1050" dirty="0" smtClean="0"/>
              <a:t>ou </a:t>
            </a:r>
            <a:r>
              <a:rPr lang="fr-FR" sz="1050" dirty="0"/>
              <a:t>moyen </a:t>
            </a:r>
            <a:r>
              <a:rPr lang="fr-FR" sz="1050" dirty="0" smtClean="0"/>
              <a:t>terme (N, N+1) </a:t>
            </a:r>
            <a:r>
              <a:rPr lang="fr-FR" sz="1050" dirty="0"/>
              <a:t>en dehors de celles qui découlent mécaniquement de la réduction de </a:t>
            </a:r>
            <a:r>
              <a:rPr lang="fr-FR" sz="1050" dirty="0" smtClean="0"/>
              <a:t>l’effectif.</a:t>
            </a:r>
          </a:p>
          <a:p>
            <a:pPr lvl="1"/>
            <a:r>
              <a:rPr lang="fr-FR" sz="1050" dirty="0" smtClean="0"/>
              <a:t>Élèves </a:t>
            </a:r>
            <a:r>
              <a:rPr lang="fr-FR" sz="1050" dirty="0"/>
              <a:t>: des modifications significatives et positives avec un </a:t>
            </a:r>
            <a:r>
              <a:rPr lang="fr-FR" sz="1050" b="1" dirty="0"/>
              <a:t>engagement plus fort dans les activités scolaires</a:t>
            </a:r>
            <a:r>
              <a:rPr lang="fr-FR" sz="1050" dirty="0"/>
              <a:t>, moins d’interactions entre élèves sur des contenus hors tâche et moins d’interactions sur les comportements des </a:t>
            </a:r>
            <a:r>
              <a:rPr lang="fr-FR" sz="1050" dirty="0" smtClean="0"/>
              <a:t>élèves.</a:t>
            </a:r>
            <a:endParaRPr lang="fr-FR" sz="1050" dirty="0"/>
          </a:p>
          <a:p>
            <a:pPr lvl="1"/>
            <a:r>
              <a:rPr lang="fr-FR" sz="1050" dirty="0"/>
              <a:t>L’ensemble renvoie à un </a:t>
            </a:r>
            <a:r>
              <a:rPr lang="fr-FR" sz="1050" b="1" dirty="0"/>
              <a:t>climat de classe plus focalisé sur les tâches </a:t>
            </a:r>
            <a:r>
              <a:rPr lang="fr-FR" sz="1050" b="1" dirty="0" smtClean="0"/>
              <a:t>scolaires</a:t>
            </a:r>
            <a:r>
              <a:rPr lang="fr-FR" sz="1050" dirty="0" smtClean="0"/>
              <a:t>.</a:t>
            </a:r>
            <a:r>
              <a:rPr lang="fr-FR" sz="1050" b="1" dirty="0" smtClean="0"/>
              <a:t> </a:t>
            </a:r>
            <a:endParaRPr lang="fr-FR" sz="1050" b="1" dirty="0"/>
          </a:p>
        </p:txBody>
      </p:sp>
    </p:spTree>
    <p:extLst>
      <p:ext uri="{BB962C8B-B14F-4D97-AF65-F5344CB8AC3E}">
        <p14:creationId xmlns:p14="http://schemas.microsoft.com/office/powerpoint/2010/main" val="2104746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 perspectives</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17</a:t>
            </a:fld>
            <a:endParaRPr lang="fr-FR" dirty="0"/>
          </a:p>
        </p:txBody>
      </p:sp>
      <p:sp>
        <p:nvSpPr>
          <p:cNvPr id="7" name="Rectangle 6"/>
          <p:cNvSpPr/>
          <p:nvPr/>
        </p:nvSpPr>
        <p:spPr>
          <a:xfrm>
            <a:off x="539552" y="1707654"/>
            <a:ext cx="7416824" cy="2793072"/>
          </a:xfrm>
          <a:prstGeom prst="rect">
            <a:avLst/>
          </a:prstGeom>
        </p:spPr>
        <p:txBody>
          <a:bodyPr wrap="square">
            <a:spAutoFit/>
          </a:bodyPr>
          <a:lstStyle/>
          <a:p>
            <a:pPr marL="252000" lvl="1" indent="-72000">
              <a:spcBef>
                <a:spcPts val="600"/>
              </a:spcBef>
              <a:spcAft>
                <a:spcPts val="600"/>
              </a:spcAft>
              <a:buFont typeface="Arial" pitchFamily="34" charset="0"/>
              <a:buChar char="•"/>
            </a:pPr>
            <a:r>
              <a:rPr lang="fr-FR" sz="1050" dirty="0"/>
              <a:t>La question de l’évaluation de la politique de dédoublement des classes de CP et de CE1 en éducation prioritaire fut posée suffisamment tôt pour permettre à la Depp d’éclairer l’action publique et nourrir le débat public sur les politiques éducatives. </a:t>
            </a:r>
            <a:endParaRPr lang="fr-FR" sz="1050" dirty="0" smtClean="0"/>
          </a:p>
          <a:p>
            <a:pPr marL="252000" lvl="1" indent="-72000">
              <a:spcBef>
                <a:spcPts val="600"/>
              </a:spcBef>
              <a:spcAft>
                <a:spcPts val="600"/>
              </a:spcAft>
              <a:buFont typeface="Arial" pitchFamily="34" charset="0"/>
              <a:buChar char="•"/>
            </a:pPr>
            <a:endParaRPr lang="fr-FR" sz="1050" dirty="0"/>
          </a:p>
          <a:p>
            <a:pPr marL="252000" lvl="1" indent="-72000">
              <a:spcBef>
                <a:spcPts val="600"/>
              </a:spcBef>
              <a:spcAft>
                <a:spcPts val="600"/>
              </a:spcAft>
              <a:buFont typeface="Arial" pitchFamily="34" charset="0"/>
              <a:buChar char="•"/>
            </a:pPr>
            <a:r>
              <a:rPr lang="fr-FR" sz="1050" dirty="0"/>
              <a:t>Pour ce faire, la DEPP a pu s’appuyer sur des données « administratives » tirées de ses systèmes d’information, mais </a:t>
            </a:r>
            <a:r>
              <a:rPr lang="fr-FR" sz="1050" dirty="0" smtClean="0"/>
              <a:t>surtout sur des collectes </a:t>
            </a:r>
            <a:r>
              <a:rPr lang="fr-FR" sz="1050" dirty="0"/>
              <a:t>de données spécifiques afin de répondre à l’ensemble des questions d’évaluation</a:t>
            </a:r>
            <a:r>
              <a:rPr lang="fr-FR" sz="1050" dirty="0" smtClean="0"/>
              <a:t>.</a:t>
            </a:r>
          </a:p>
          <a:p>
            <a:pPr marL="252000" lvl="1" indent="-72000">
              <a:spcBef>
                <a:spcPts val="600"/>
              </a:spcBef>
              <a:spcAft>
                <a:spcPts val="600"/>
              </a:spcAft>
              <a:buFont typeface="Arial" pitchFamily="34" charset="0"/>
              <a:buChar char="•"/>
            </a:pPr>
            <a:endParaRPr lang="fr-FR" sz="1050" dirty="0"/>
          </a:p>
          <a:p>
            <a:pPr marL="252000" lvl="1" indent="-72000">
              <a:spcBef>
                <a:spcPts val="600"/>
              </a:spcBef>
              <a:spcAft>
                <a:spcPts val="600"/>
              </a:spcAft>
              <a:buFont typeface="Arial" pitchFamily="34" charset="0"/>
              <a:buChar char="•"/>
            </a:pPr>
            <a:r>
              <a:rPr lang="fr-FR" sz="1050" dirty="0"/>
              <a:t>La richesse des données recueillies et des instruments de mesure utilisés offre par ailleurs des opportunités inédites pour conduire de nouvelles recherches avec d’autres objets d’étude</a:t>
            </a:r>
            <a:r>
              <a:rPr lang="fr-FR" sz="1050" dirty="0" smtClean="0"/>
              <a:t>.</a:t>
            </a:r>
          </a:p>
          <a:p>
            <a:pPr marL="252000" lvl="1" indent="-72000">
              <a:spcBef>
                <a:spcPts val="600"/>
              </a:spcBef>
              <a:spcAft>
                <a:spcPts val="600"/>
              </a:spcAft>
              <a:buFont typeface="Arial" pitchFamily="34" charset="0"/>
              <a:buChar char="•"/>
            </a:pPr>
            <a:endParaRPr lang="fr-FR" sz="1050" dirty="0" smtClean="0"/>
          </a:p>
          <a:p>
            <a:pPr marL="252000" lvl="1" indent="-72000">
              <a:spcBef>
                <a:spcPts val="600"/>
              </a:spcBef>
              <a:spcAft>
                <a:spcPts val="600"/>
              </a:spcAft>
              <a:buFont typeface="Arial" pitchFamily="34" charset="0"/>
              <a:buChar char="•"/>
            </a:pPr>
            <a:r>
              <a:rPr lang="fr-FR" sz="1050" dirty="0" smtClean="0"/>
              <a:t>S’intéresser aux effets à plus long termes sur les performances des élèves.</a:t>
            </a:r>
            <a:endParaRPr lang="fr-FR" sz="1050" dirty="0"/>
          </a:p>
        </p:txBody>
      </p:sp>
    </p:spTree>
    <p:extLst>
      <p:ext uri="{BB962C8B-B14F-4D97-AF65-F5344CB8AC3E}">
        <p14:creationId xmlns:p14="http://schemas.microsoft.com/office/powerpoint/2010/main" val="4143983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en savoir plus</a:t>
            </a:r>
            <a:endParaRPr lang="fr-FR" dirty="0"/>
          </a:p>
        </p:txBody>
      </p:sp>
      <p:sp>
        <p:nvSpPr>
          <p:cNvPr id="3" name="Espace réservé de la date 2"/>
          <p:cNvSpPr>
            <a:spLocks noGrp="1"/>
          </p:cNvSpPr>
          <p:nvPr>
            <p:ph type="dt" sz="half" idx="10"/>
          </p:nvPr>
        </p:nvSpPr>
        <p:spPr/>
        <p:txBody>
          <a:bodyPr/>
          <a:lstStyle/>
          <a:p>
            <a:pPr algn="r"/>
            <a:r>
              <a:rPr lang="fr-FR" cap="all" dirty="0" smtClean="0"/>
              <a:t>31/03/2022</a:t>
            </a:r>
            <a:endParaRPr lang="fr-FR" cap="all" dirty="0"/>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18</a:t>
            </a:fld>
            <a:endParaRPr lang="fr-FR" dirty="0"/>
          </a:p>
        </p:txBody>
      </p:sp>
      <p:pic>
        <p:nvPicPr>
          <p:cNvPr id="10" name="Image 9"/>
          <p:cNvPicPr>
            <a:picLocks noChangeAspect="1"/>
          </p:cNvPicPr>
          <p:nvPr/>
        </p:nvPicPr>
        <p:blipFill>
          <a:blip r:embed="rId3"/>
          <a:stretch>
            <a:fillRect/>
          </a:stretch>
        </p:blipFill>
        <p:spPr>
          <a:xfrm>
            <a:off x="3275856" y="1491630"/>
            <a:ext cx="1935374" cy="2715766"/>
          </a:xfrm>
          <a:prstGeom prst="rect">
            <a:avLst/>
          </a:prstGeom>
        </p:spPr>
      </p:pic>
      <p:sp>
        <p:nvSpPr>
          <p:cNvPr id="11" name="ZoneTexte 10"/>
          <p:cNvSpPr txBox="1"/>
          <p:nvPr/>
        </p:nvSpPr>
        <p:spPr>
          <a:xfrm>
            <a:off x="1331640" y="4299942"/>
            <a:ext cx="5976664" cy="253916"/>
          </a:xfrm>
          <a:prstGeom prst="rect">
            <a:avLst/>
          </a:prstGeom>
          <a:noFill/>
        </p:spPr>
        <p:txBody>
          <a:bodyPr wrap="square" rtlCol="0">
            <a:spAutoFit/>
          </a:bodyPr>
          <a:lstStyle/>
          <a:p>
            <a:pPr algn="ctr"/>
            <a:r>
              <a:rPr lang="fr-FR" sz="1050" dirty="0" smtClean="0">
                <a:hlinkClick r:id="rId4"/>
              </a:rPr>
              <a:t>Document de travail</a:t>
            </a:r>
            <a:r>
              <a:rPr lang="fr-FR" sz="1050" dirty="0" smtClean="0"/>
              <a:t> de la DEPP, septembre 2021</a:t>
            </a:r>
            <a:endParaRPr lang="fr-FR" sz="1050" dirty="0"/>
          </a:p>
        </p:txBody>
      </p:sp>
    </p:spTree>
    <p:extLst>
      <p:ext uri="{BB962C8B-B14F-4D97-AF65-F5344CB8AC3E}">
        <p14:creationId xmlns:p14="http://schemas.microsoft.com/office/powerpoint/2010/main" val="412629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20" name="Espace réservé de la date 19"/>
          <p:cNvSpPr>
            <a:spLocks noGrp="1"/>
          </p:cNvSpPr>
          <p:nvPr>
            <p:ph type="dt" sz="half" idx="10"/>
          </p:nvPr>
        </p:nvSpPr>
        <p:spPr/>
        <p:txBody>
          <a:bodyPr/>
          <a:lstStyle/>
          <a:p>
            <a:pPr algn="r"/>
            <a:r>
              <a:rPr lang="fr-FR" cap="all" dirty="0"/>
              <a:t>31/03/2022</a:t>
            </a:r>
          </a:p>
        </p:txBody>
      </p:sp>
      <p:sp>
        <p:nvSpPr>
          <p:cNvPr id="21" name="Espace réservé du pied de page 20"/>
          <p:cNvSpPr>
            <a:spLocks noGrp="1"/>
          </p:cNvSpPr>
          <p:nvPr>
            <p:ph type="ftr" sz="quarter" idx="11"/>
          </p:nvPr>
        </p:nvSpPr>
        <p:spPr/>
        <p:txBody>
          <a:bodyPr/>
          <a:lstStyle/>
          <a:p>
            <a:r>
              <a:rPr lang="fr-FR" dirty="0" smtClean="0"/>
              <a:t>Depp</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
        <p:nvSpPr>
          <p:cNvPr id="10" name="Espace réservé du texte 9"/>
          <p:cNvSpPr>
            <a:spLocks noGrp="1"/>
          </p:cNvSpPr>
          <p:nvPr>
            <p:ph type="body" sz="quarter" idx="13"/>
          </p:nvPr>
        </p:nvSpPr>
        <p:spPr/>
        <p:txBody>
          <a:bodyPr/>
          <a:lstStyle/>
          <a:p>
            <a:pPr marL="228600" lvl="1" indent="-228600">
              <a:spcBef>
                <a:spcPts val="400"/>
              </a:spcBef>
              <a:buFont typeface="+mj-lt"/>
              <a:buAutoNum type="arabicPeriod"/>
            </a:pPr>
            <a:endParaRPr lang="fr-FR" sz="1050" b="1" dirty="0"/>
          </a:p>
          <a:p>
            <a:pPr marL="228600" lvl="1" indent="-228600">
              <a:spcBef>
                <a:spcPts val="400"/>
              </a:spcBef>
              <a:buFont typeface="+mj-lt"/>
              <a:buAutoNum type="arabicPeriod"/>
            </a:pPr>
            <a:endParaRPr lang="fr-FR" sz="1050" b="1" dirty="0" smtClean="0"/>
          </a:p>
          <a:p>
            <a:pPr lvl="1">
              <a:buAutoNum type="arabicPeriod"/>
            </a:pPr>
            <a:endParaRPr lang="fr-FR" dirty="0"/>
          </a:p>
        </p:txBody>
      </p:sp>
      <p:sp>
        <p:nvSpPr>
          <p:cNvPr id="3" name="Espace réservé du texte 2"/>
          <p:cNvSpPr>
            <a:spLocks noGrp="1"/>
          </p:cNvSpPr>
          <p:nvPr>
            <p:ph type="body" sz="quarter" idx="14"/>
          </p:nvPr>
        </p:nvSpPr>
        <p:spPr>
          <a:xfrm>
            <a:off x="395536" y="1893600"/>
            <a:ext cx="8352928" cy="2530800"/>
          </a:xfrm>
        </p:spPr>
        <p:txBody>
          <a:bodyPr/>
          <a:lstStyle/>
          <a:p>
            <a:r>
              <a:rPr lang="fr-FR" sz="1600" dirty="0" smtClean="0"/>
              <a:t> Enjeux d’évaluation</a:t>
            </a:r>
          </a:p>
          <a:p>
            <a:r>
              <a:rPr lang="fr-FR" sz="1600" dirty="0" smtClean="0"/>
              <a:t> Données mobilisées</a:t>
            </a:r>
          </a:p>
          <a:p>
            <a:r>
              <a:rPr lang="fr-FR" sz="1600" dirty="0" smtClean="0"/>
              <a:t> Identification des effets &amp; résumé des messages principaux</a:t>
            </a:r>
            <a:endParaRPr lang="fr-FR" sz="1600" dirty="0"/>
          </a:p>
        </p:txBody>
      </p:sp>
    </p:spTree>
    <p:extLst>
      <p:ext uri="{BB962C8B-B14F-4D97-AF65-F5344CB8AC3E}">
        <p14:creationId xmlns:p14="http://schemas.microsoft.com/office/powerpoint/2010/main" val="275785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99742"/>
            <a:ext cx="8424000" cy="936104"/>
          </a:xfrm>
        </p:spPr>
        <p:txBody>
          <a:bodyPr/>
          <a:lstStyle/>
          <a:p>
            <a:pPr algn="ctr"/>
            <a:r>
              <a:rPr lang="fr-FR" sz="3600" dirty="0" smtClean="0"/>
              <a:t>Enjeux d’évaluation</a:t>
            </a:r>
            <a:endParaRPr lang="fr-FR" sz="3600" dirty="0"/>
          </a:p>
        </p:txBody>
      </p:sp>
      <p:sp>
        <p:nvSpPr>
          <p:cNvPr id="3" name="Espace réservé de la date 2"/>
          <p:cNvSpPr>
            <a:spLocks noGrp="1"/>
          </p:cNvSpPr>
          <p:nvPr>
            <p:ph type="dt" sz="half" idx="10"/>
          </p:nvPr>
        </p:nvSpPr>
        <p:spPr/>
        <p:txBody>
          <a:bodyPr/>
          <a:lstStyle/>
          <a:p>
            <a:pPr algn="r"/>
            <a:r>
              <a:rPr lang="fr-FR" cap="all" dirty="0" smtClean="0"/>
              <a:t>31/03/2022</a:t>
            </a:r>
            <a:endParaRPr lang="fr-FR" cap="all" dirty="0"/>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3203707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Demande &amp; enjeux d’évaluation</a:t>
            </a:r>
            <a:br>
              <a:rPr lang="fr-FR" dirty="0" smtClean="0"/>
            </a:br>
            <a:endParaRPr lang="fr-FR" sz="1400"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a:t>
            </a:fld>
            <a:endParaRPr lang="fr-FR" dirty="0"/>
          </a:p>
        </p:txBody>
      </p:sp>
      <p:sp>
        <p:nvSpPr>
          <p:cNvPr id="7" name="Espace réservé du contenu 11"/>
          <p:cNvSpPr txBox="1">
            <a:spLocks/>
          </p:cNvSpPr>
          <p:nvPr/>
        </p:nvSpPr>
        <p:spPr bwMode="gray">
          <a:xfrm>
            <a:off x="359998" y="1923678"/>
            <a:ext cx="8424000" cy="432048"/>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0" dirty="0" smtClean="0"/>
              <a:t>Évaluer la mise en place et les effets de la mesure dite de « dédoublement » de la taille des classes en éducation prioritaire lancée en septembre 2017 pour l’ensemble des classes de CP de REP+.</a:t>
            </a:r>
          </a:p>
          <a:p>
            <a:pPr marL="0" indent="0">
              <a:buNone/>
            </a:pPr>
            <a:endParaRPr lang="fr-FR" b="0" dirty="0"/>
          </a:p>
          <a:p>
            <a:pPr marL="0" indent="0">
              <a:buNone/>
            </a:pPr>
            <a:endParaRPr lang="fr-FR" b="0" dirty="0" smtClean="0"/>
          </a:p>
          <a:p>
            <a:pPr marL="0" indent="0">
              <a:buNone/>
            </a:pPr>
            <a:endParaRPr lang="fr-FR" b="0" dirty="0"/>
          </a:p>
          <a:p>
            <a:pPr marL="0" indent="0">
              <a:buNone/>
            </a:pPr>
            <a:endParaRPr lang="fr-FR" b="0" dirty="0" smtClean="0"/>
          </a:p>
          <a:p>
            <a:pPr marL="0" indent="0">
              <a:spcBef>
                <a:spcPts val="600"/>
              </a:spcBef>
              <a:buNone/>
            </a:pPr>
            <a:r>
              <a:rPr lang="fr-FR" b="0" dirty="0" smtClean="0"/>
              <a:t>Littérature scientifique mettant en évidence des effets bénéfiques pour ce type de politique sur les apprentissages des élèves, surtout au primaire (Bouguen </a:t>
            </a:r>
            <a:r>
              <a:rPr lang="fr-FR" b="0" i="1" dirty="0" smtClean="0"/>
              <a:t>et al. </a:t>
            </a:r>
            <a:r>
              <a:rPr lang="fr-FR" b="0" dirty="0" smtClean="0"/>
              <a:t>2017 ; Monso 2014) </a:t>
            </a:r>
            <a:r>
              <a:rPr lang="fr-FR" b="0" dirty="0" smtClean="0">
                <a:sym typeface="Wingdings" panose="05000000000000000000" pitchFamily="2" charset="2"/>
              </a:rPr>
              <a:t> mais rarement documentés dans le cadre de l’implémentation d’une politique publique à grande échelle. </a:t>
            </a:r>
          </a:p>
          <a:p>
            <a:pPr marL="0" indent="0">
              <a:buNone/>
            </a:pPr>
            <a:r>
              <a:rPr lang="fr-FR" b="0" dirty="0" smtClean="0">
                <a:sym typeface="Wingdings" panose="05000000000000000000" pitchFamily="2" charset="2"/>
              </a:rPr>
              <a:t>Autre enjeu d’évaluation : </a:t>
            </a:r>
            <a:r>
              <a:rPr lang="fr-FR" b="0" dirty="0" smtClean="0"/>
              <a:t>mécanismes </a:t>
            </a:r>
            <a:r>
              <a:rPr lang="fr-FR" b="0" dirty="0"/>
              <a:t>sous-jacents derrière le lien entre réduction de la taille de classe et performance scolaire peu analysés dans la littérature </a:t>
            </a:r>
            <a:r>
              <a:rPr lang="fr-FR" b="0" dirty="0" smtClean="0"/>
              <a:t>économique</a:t>
            </a:r>
            <a:r>
              <a:rPr lang="fr-FR" b="0" dirty="0" smtClean="0">
                <a:sym typeface="Wingdings" panose="05000000000000000000" pitchFamily="2" charset="2"/>
              </a:rPr>
              <a:t>.</a:t>
            </a:r>
            <a:endParaRPr lang="fr-FR" b="0" dirty="0"/>
          </a:p>
        </p:txBody>
      </p:sp>
      <p:pic>
        <p:nvPicPr>
          <p:cNvPr id="9" name="Image 8"/>
          <p:cNvPicPr>
            <a:picLocks noChangeAspect="1"/>
          </p:cNvPicPr>
          <p:nvPr/>
        </p:nvPicPr>
        <p:blipFill rotWithShape="1">
          <a:blip r:embed="rId3"/>
          <a:srcRect l="11979" t="29259" r="25521" b="48149"/>
          <a:stretch/>
        </p:blipFill>
        <p:spPr>
          <a:xfrm>
            <a:off x="3059832" y="2499742"/>
            <a:ext cx="4752528" cy="966347"/>
          </a:xfrm>
          <a:prstGeom prst="rect">
            <a:avLst/>
          </a:prstGeom>
        </p:spPr>
      </p:pic>
      <p:sp>
        <p:nvSpPr>
          <p:cNvPr id="10" name="Espace réservé du contenu 11"/>
          <p:cNvSpPr txBox="1">
            <a:spLocks/>
          </p:cNvSpPr>
          <p:nvPr/>
        </p:nvSpPr>
        <p:spPr bwMode="gray">
          <a:xfrm>
            <a:off x="539552" y="2931790"/>
            <a:ext cx="2187394" cy="360040"/>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b="0" i="1" dirty="0" smtClean="0"/>
              <a:t>Progressivité dans l’implémentation de la mesure évaluée</a:t>
            </a:r>
            <a:endParaRPr lang="fr-FR" b="0" dirty="0" smtClean="0"/>
          </a:p>
        </p:txBody>
      </p:sp>
    </p:spTree>
    <p:extLst>
      <p:ext uri="{BB962C8B-B14F-4D97-AF65-F5344CB8AC3E}">
        <p14:creationId xmlns:p14="http://schemas.microsoft.com/office/powerpoint/2010/main" val="354767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srcRect l="6710" t="22427" r="52764" b="21901"/>
          <a:stretch/>
        </p:blipFill>
        <p:spPr>
          <a:xfrm>
            <a:off x="5535724" y="2059871"/>
            <a:ext cx="3364849" cy="2600111"/>
          </a:xfrm>
          <a:prstGeom prst="rect">
            <a:avLst/>
          </a:prstGeom>
        </p:spPr>
      </p:pic>
      <p:sp>
        <p:nvSpPr>
          <p:cNvPr id="10" name="Titre 9"/>
          <p:cNvSpPr>
            <a:spLocks noGrp="1"/>
          </p:cNvSpPr>
          <p:nvPr>
            <p:ph type="title"/>
          </p:nvPr>
        </p:nvSpPr>
        <p:spPr/>
        <p:txBody>
          <a:bodyPr/>
          <a:lstStyle/>
          <a:p>
            <a:r>
              <a:rPr lang="fr-FR" dirty="0" smtClean="0"/>
              <a:t>Objectifs du protocole d’évaluation conçu avec des experts scientifiques</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a:t>
            </a:fld>
            <a:endParaRPr lang="fr-FR" dirty="0"/>
          </a:p>
        </p:txBody>
      </p:sp>
      <p:sp>
        <p:nvSpPr>
          <p:cNvPr id="12" name="Espace réservé du contenu 11"/>
          <p:cNvSpPr>
            <a:spLocks noGrp="1"/>
          </p:cNvSpPr>
          <p:nvPr>
            <p:ph sz="quarter" idx="14"/>
          </p:nvPr>
        </p:nvSpPr>
        <p:spPr>
          <a:xfrm>
            <a:off x="251520" y="1833598"/>
            <a:ext cx="5796178" cy="2736304"/>
          </a:xfrm>
        </p:spPr>
        <p:txBody>
          <a:bodyPr/>
          <a:lstStyle/>
          <a:p>
            <a:r>
              <a:rPr lang="fr-FR" dirty="0"/>
              <a:t>Protocole d’</a:t>
            </a:r>
            <a:r>
              <a:rPr lang="fr-FR" b="1" dirty="0"/>
              <a:t>évaluation multidimensionnelle </a:t>
            </a:r>
            <a:r>
              <a:rPr lang="fr-FR" dirty="0" smtClean="0"/>
              <a:t>conçu :</a:t>
            </a:r>
          </a:p>
          <a:p>
            <a:pPr marL="171450" indent="-171450">
              <a:spcAft>
                <a:spcPts val="600"/>
              </a:spcAft>
              <a:buFont typeface="Arial" panose="020B0604020202020204" pitchFamily="34" charset="0"/>
              <a:buChar char="•"/>
            </a:pPr>
            <a:r>
              <a:rPr lang="fr-FR" b="1" dirty="0" smtClean="0"/>
              <a:t>en </a:t>
            </a:r>
            <a:r>
              <a:rPr lang="fr-FR" b="1" dirty="0"/>
              <a:t>amont du lancement de la politique évaluée</a:t>
            </a:r>
            <a:r>
              <a:rPr lang="fr-FR" dirty="0"/>
              <a:t>, </a:t>
            </a:r>
            <a:endParaRPr lang="fr-FR" dirty="0" smtClean="0"/>
          </a:p>
          <a:p>
            <a:pPr marL="171450" indent="-171450">
              <a:spcAft>
                <a:spcPts val="600"/>
              </a:spcAft>
              <a:buFont typeface="Arial" panose="020B0604020202020204" pitchFamily="34" charset="0"/>
              <a:buChar char="•"/>
            </a:pPr>
            <a:r>
              <a:rPr lang="fr-FR" dirty="0" smtClean="0"/>
              <a:t>par </a:t>
            </a:r>
            <a:r>
              <a:rPr lang="fr-FR" dirty="0"/>
              <a:t>la DEPP </a:t>
            </a:r>
            <a:r>
              <a:rPr lang="fr-FR" b="1" dirty="0"/>
              <a:t>avec l’appui de plusieurs chercheurs </a:t>
            </a:r>
            <a:r>
              <a:rPr lang="fr-FR" dirty="0"/>
              <a:t>spécialistes de l’évaluation des politiques </a:t>
            </a:r>
            <a:r>
              <a:rPr lang="fr-FR" dirty="0" smtClean="0"/>
              <a:t>publiques </a:t>
            </a:r>
            <a:r>
              <a:rPr lang="fr-FR" dirty="0"/>
              <a:t>et des sciences de l’éducation (École d’économie de Paris et Université Grenoble Alpes</a:t>
            </a:r>
            <a:r>
              <a:rPr lang="fr-FR" dirty="0" smtClean="0"/>
              <a:t>)</a:t>
            </a:r>
          </a:p>
          <a:p>
            <a:pPr marL="171450" indent="-171450">
              <a:spcAft>
                <a:spcPts val="600"/>
              </a:spcAft>
              <a:buFont typeface="Arial" panose="020B0604020202020204" pitchFamily="34" charset="0"/>
              <a:buChar char="•"/>
            </a:pPr>
            <a:r>
              <a:rPr lang="fr-FR" dirty="0" smtClean="0"/>
              <a:t>et </a:t>
            </a:r>
            <a:r>
              <a:rPr lang="fr-FR" dirty="0"/>
              <a:t>au regard de l’état des connaissances scientifiques.</a:t>
            </a:r>
          </a:p>
          <a:p>
            <a:pPr indent="-72000">
              <a:spcBef>
                <a:spcPts val="600"/>
              </a:spcBef>
            </a:pPr>
            <a:r>
              <a:rPr lang="fr-FR" b="1" dirty="0"/>
              <a:t>Objectifs</a:t>
            </a:r>
            <a:r>
              <a:rPr lang="fr-FR" dirty="0"/>
              <a:t> :</a:t>
            </a:r>
          </a:p>
          <a:p>
            <a:pPr marL="408600" lvl="1" indent="-228600">
              <a:spcBef>
                <a:spcPts val="0"/>
              </a:spcBef>
              <a:buFont typeface="+mj-lt"/>
              <a:buAutoNum type="arabicPeriod"/>
            </a:pPr>
            <a:r>
              <a:rPr lang="fr-FR" sz="1050" dirty="0"/>
              <a:t>Évaluer l’impact à court, moyen, voire long terme sur les </a:t>
            </a:r>
            <a:r>
              <a:rPr lang="fr-FR" sz="1050" b="1" dirty="0"/>
              <a:t>résultats des élèves </a:t>
            </a:r>
            <a:endParaRPr lang="fr-FR" sz="1050" b="1" dirty="0" smtClean="0"/>
          </a:p>
          <a:p>
            <a:pPr marL="408600" lvl="1" indent="-228600">
              <a:spcBef>
                <a:spcPts val="0"/>
              </a:spcBef>
              <a:buFont typeface="+mj-lt"/>
              <a:buAutoNum type="arabicPeriod"/>
            </a:pPr>
            <a:r>
              <a:rPr lang="fr-FR" sz="1050" dirty="0" smtClean="0"/>
              <a:t>Décrire </a:t>
            </a:r>
            <a:r>
              <a:rPr lang="fr-FR" sz="1050" dirty="0"/>
              <a:t>les </a:t>
            </a:r>
            <a:r>
              <a:rPr lang="fr-FR" sz="1050" b="1" dirty="0"/>
              <a:t>modalités de déploiement </a:t>
            </a:r>
            <a:r>
              <a:rPr lang="fr-FR" sz="1050" dirty="0"/>
              <a:t>de la mesure de dédoublement </a:t>
            </a:r>
            <a:endParaRPr lang="fr-FR" sz="1050" dirty="0" smtClean="0"/>
          </a:p>
          <a:p>
            <a:pPr marL="408600" lvl="1" indent="-228600">
              <a:spcBef>
                <a:spcPts val="0"/>
              </a:spcBef>
              <a:buFont typeface="+mj-lt"/>
              <a:buAutoNum type="arabicPeriod"/>
            </a:pPr>
            <a:r>
              <a:rPr lang="fr-FR" sz="1050" dirty="0" smtClean="0"/>
              <a:t>Recueillir </a:t>
            </a:r>
            <a:r>
              <a:rPr lang="fr-FR" sz="1050" dirty="0"/>
              <a:t>des informations déclaratives sur les </a:t>
            </a:r>
            <a:r>
              <a:rPr lang="fr-FR" sz="1050" b="1" dirty="0"/>
              <a:t>pratiques </a:t>
            </a:r>
            <a:r>
              <a:rPr lang="fr-FR" sz="1050" b="1" dirty="0" smtClean="0"/>
              <a:t>d’enseignement</a:t>
            </a:r>
            <a:endParaRPr lang="fr-FR" sz="1050" dirty="0"/>
          </a:p>
          <a:p>
            <a:pPr marL="408600" lvl="1" indent="-228600">
              <a:spcBef>
                <a:spcPts val="0"/>
              </a:spcBef>
              <a:buFont typeface="+mj-lt"/>
              <a:buAutoNum type="arabicPeriod"/>
            </a:pPr>
            <a:r>
              <a:rPr lang="fr-FR" sz="1050" dirty="0"/>
              <a:t>Observer </a:t>
            </a:r>
            <a:r>
              <a:rPr lang="fr-FR" sz="1050" dirty="0" smtClean="0"/>
              <a:t>l’engagement </a:t>
            </a:r>
            <a:r>
              <a:rPr lang="fr-FR" sz="1050" dirty="0"/>
              <a:t>des élèves, les interactions et les pratiques </a:t>
            </a:r>
            <a:r>
              <a:rPr lang="fr-FR" sz="1050" dirty="0" smtClean="0"/>
              <a:t>d’enseignement</a:t>
            </a:r>
          </a:p>
          <a:p>
            <a:pPr marL="0" lvl="1" indent="0">
              <a:spcBef>
                <a:spcPts val="0"/>
              </a:spcBef>
              <a:spcAft>
                <a:spcPts val="0"/>
              </a:spcAft>
              <a:buNone/>
            </a:pPr>
            <a:r>
              <a:rPr lang="fr-FR" sz="1050" dirty="0"/>
              <a:t>S</a:t>
            </a:r>
            <a:r>
              <a:rPr lang="fr-FR" sz="1050" dirty="0" smtClean="0"/>
              <a:t>uivi de la mise en œuvre de l’évaluation par un </a:t>
            </a:r>
            <a:r>
              <a:rPr lang="fr-FR" sz="1050" b="1" dirty="0" smtClean="0"/>
              <a:t>comité scientifique </a:t>
            </a:r>
            <a:r>
              <a:rPr lang="fr-FR" sz="1050" dirty="0" smtClean="0"/>
              <a:t>(P. Bressoux, J. Grenet et </a:t>
            </a:r>
          </a:p>
          <a:p>
            <a:pPr marL="0" lvl="1" indent="0">
              <a:spcBef>
                <a:spcPts val="0"/>
              </a:spcBef>
              <a:spcAft>
                <a:spcPts val="0"/>
              </a:spcAft>
              <a:buNone/>
            </a:pPr>
            <a:r>
              <a:rPr lang="fr-FR" sz="1050" dirty="0" smtClean="0"/>
              <a:t>M. Gurgand)</a:t>
            </a:r>
            <a:endParaRPr lang="fr-FR" sz="1050" dirty="0"/>
          </a:p>
        </p:txBody>
      </p:sp>
    </p:spTree>
    <p:extLst>
      <p:ext uri="{BB962C8B-B14F-4D97-AF65-F5344CB8AC3E}">
        <p14:creationId xmlns:p14="http://schemas.microsoft.com/office/powerpoint/2010/main" val="2561148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z="1800" dirty="0" smtClean="0"/>
              <a:t>Modélisation </a:t>
            </a:r>
            <a:r>
              <a:rPr lang="fr-FR" sz="1800" dirty="0"/>
              <a:t>de l’effet de la réduction de l’effectif des classes (à partir de Finn</a:t>
            </a:r>
            <a:r>
              <a:rPr lang="fr-FR" sz="1800" dirty="0" smtClean="0"/>
              <a:t>, Pannozzo </a:t>
            </a:r>
            <a:r>
              <a:rPr lang="fr-FR" sz="1800" dirty="0"/>
              <a:t>&amp; Achilles, 2003)</a:t>
            </a:r>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8" name="Image 7"/>
          <p:cNvPicPr>
            <a:picLocks noChangeAspect="1"/>
          </p:cNvPicPr>
          <p:nvPr/>
        </p:nvPicPr>
        <p:blipFill>
          <a:blip r:embed="rId3"/>
          <a:stretch>
            <a:fillRect/>
          </a:stretch>
        </p:blipFill>
        <p:spPr>
          <a:xfrm>
            <a:off x="1403648" y="1462500"/>
            <a:ext cx="6566092" cy="2823799"/>
          </a:xfrm>
          <a:prstGeom prst="rect">
            <a:avLst/>
          </a:prstGeom>
        </p:spPr>
      </p:pic>
    </p:spTree>
    <p:extLst>
      <p:ext uri="{BB962C8B-B14F-4D97-AF65-F5344CB8AC3E}">
        <p14:creationId xmlns:p14="http://schemas.microsoft.com/office/powerpoint/2010/main" val="2447593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99742"/>
            <a:ext cx="8424000" cy="936104"/>
          </a:xfrm>
        </p:spPr>
        <p:txBody>
          <a:bodyPr/>
          <a:lstStyle/>
          <a:p>
            <a:pPr algn="ctr"/>
            <a:r>
              <a:rPr lang="fr-FR" sz="3600" dirty="0" smtClean="0"/>
              <a:t>Données mobilisées</a:t>
            </a:r>
            <a:endParaRPr lang="fr-FR" sz="3600" dirty="0"/>
          </a:p>
        </p:txBody>
      </p:sp>
      <p:sp>
        <p:nvSpPr>
          <p:cNvPr id="3" name="Espace réservé de la date 2"/>
          <p:cNvSpPr>
            <a:spLocks noGrp="1"/>
          </p:cNvSpPr>
          <p:nvPr>
            <p:ph type="dt" sz="half" idx="10"/>
          </p:nvPr>
        </p:nvSpPr>
        <p:spPr/>
        <p:txBody>
          <a:bodyPr/>
          <a:lstStyle/>
          <a:p>
            <a:pPr algn="r"/>
            <a:r>
              <a:rPr lang="fr-FR" cap="all" dirty="0" smtClean="0"/>
              <a:t>31/03/2022</a:t>
            </a:r>
            <a:endParaRPr lang="fr-FR" cap="all" dirty="0"/>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210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9" y="900000"/>
            <a:ext cx="8424000" cy="447614"/>
          </a:xfrm>
        </p:spPr>
        <p:txBody>
          <a:bodyPr/>
          <a:lstStyle/>
          <a:p>
            <a:r>
              <a:rPr lang="fr-FR" dirty="0" smtClean="0"/>
              <a:t>Identification des effets causaux</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ZoneTexte 8"/>
          <p:cNvSpPr txBox="1"/>
          <p:nvPr/>
        </p:nvSpPr>
        <p:spPr>
          <a:xfrm>
            <a:off x="683568" y="3075806"/>
            <a:ext cx="2520280" cy="1631216"/>
          </a:xfrm>
          <a:prstGeom prst="rect">
            <a:avLst/>
          </a:prstGeom>
          <a:solidFill>
            <a:srgbClr val="91A1B9"/>
          </a:solidFill>
          <a:ln>
            <a:noFill/>
          </a:ln>
        </p:spPr>
        <p:txBody>
          <a:bodyPr wrap="square" rtlCol="0">
            <a:spAutoFit/>
          </a:bodyPr>
          <a:lstStyle/>
          <a:p>
            <a:pPr algn="ctr"/>
            <a:r>
              <a:rPr lang="fr-FR" sz="1600" dirty="0" smtClean="0">
                <a:solidFill>
                  <a:srgbClr val="3D4B5F"/>
                </a:solidFill>
              </a:rPr>
              <a:t>REP+ bénéficiaires</a:t>
            </a:r>
          </a:p>
          <a:p>
            <a:pPr algn="ctr"/>
            <a:endParaRPr lang="fr-FR" sz="1600" dirty="0" smtClean="0">
              <a:solidFill>
                <a:srgbClr val="3D4B5F"/>
              </a:solidFill>
            </a:endParaRPr>
          </a:p>
          <a:p>
            <a:pPr algn="ctr"/>
            <a:endParaRPr lang="fr-FR" sz="1600" dirty="0">
              <a:solidFill>
                <a:srgbClr val="3D4B5F"/>
              </a:solidFill>
            </a:endParaRPr>
          </a:p>
          <a:p>
            <a:pPr algn="ctr"/>
            <a:r>
              <a:rPr lang="fr-FR" sz="1200" dirty="0" smtClean="0">
                <a:solidFill>
                  <a:srgbClr val="3D4B5F"/>
                </a:solidFill>
              </a:rPr>
              <a:t>Élèves de CP en 2017-2018 Élèves de CE1 en 2018-2019</a:t>
            </a:r>
          </a:p>
          <a:p>
            <a:pPr algn="ctr"/>
            <a:endParaRPr lang="fr-FR" sz="1600" dirty="0" smtClean="0">
              <a:solidFill>
                <a:srgbClr val="3D4B5F"/>
              </a:solidFill>
            </a:endParaRPr>
          </a:p>
          <a:p>
            <a:pPr algn="ctr"/>
            <a:r>
              <a:rPr lang="fr-FR" sz="1200" dirty="0" smtClean="0">
                <a:solidFill>
                  <a:srgbClr val="3D4B5F"/>
                </a:solidFill>
              </a:rPr>
              <a:t>Les enseignants de ces élèves</a:t>
            </a:r>
            <a:endParaRPr lang="fr-FR" dirty="0">
              <a:solidFill>
                <a:srgbClr val="3D4B5F"/>
              </a:solidFill>
            </a:endParaRPr>
          </a:p>
        </p:txBody>
      </p:sp>
      <p:sp>
        <p:nvSpPr>
          <p:cNvPr id="13" name="ZoneTexte 12"/>
          <p:cNvSpPr txBox="1"/>
          <p:nvPr/>
        </p:nvSpPr>
        <p:spPr>
          <a:xfrm>
            <a:off x="5436096" y="3084980"/>
            <a:ext cx="2520000" cy="1631216"/>
          </a:xfrm>
          <a:prstGeom prst="rect">
            <a:avLst/>
          </a:prstGeom>
          <a:noFill/>
          <a:ln>
            <a:solidFill>
              <a:srgbClr val="3D4B5F"/>
            </a:solidFill>
          </a:ln>
        </p:spPr>
        <p:txBody>
          <a:bodyPr wrap="square" rtlCol="0">
            <a:spAutoFit/>
          </a:bodyPr>
          <a:lstStyle/>
          <a:p>
            <a:pPr algn="ctr"/>
            <a:r>
              <a:rPr lang="fr-FR" sz="1600" dirty="0" smtClean="0">
                <a:solidFill>
                  <a:srgbClr val="3D4B5F"/>
                </a:solidFill>
              </a:rPr>
              <a:t>REP non bénéficiaires (</a:t>
            </a:r>
            <a:r>
              <a:rPr lang="fr-FR" sz="1600" i="1" dirty="0" smtClean="0">
                <a:solidFill>
                  <a:srgbClr val="3D4B5F"/>
                </a:solidFill>
              </a:rPr>
              <a:t>Proches REP+)</a:t>
            </a:r>
            <a:endParaRPr lang="fr-FR" sz="1600" i="1" dirty="0">
              <a:solidFill>
                <a:srgbClr val="3D4B5F"/>
              </a:solidFill>
            </a:endParaRPr>
          </a:p>
          <a:p>
            <a:pPr algn="ctr"/>
            <a:endParaRPr lang="fr-FR" sz="1600" dirty="0">
              <a:solidFill>
                <a:srgbClr val="3D4B5F"/>
              </a:solidFill>
            </a:endParaRPr>
          </a:p>
          <a:p>
            <a:pPr algn="ctr"/>
            <a:r>
              <a:rPr lang="fr-FR" sz="1200" dirty="0">
                <a:solidFill>
                  <a:srgbClr val="3D4B5F"/>
                </a:solidFill>
              </a:rPr>
              <a:t>Élèves </a:t>
            </a:r>
            <a:r>
              <a:rPr lang="fr-FR" sz="1200" dirty="0" smtClean="0">
                <a:solidFill>
                  <a:srgbClr val="3D4B5F"/>
                </a:solidFill>
              </a:rPr>
              <a:t>de </a:t>
            </a:r>
            <a:r>
              <a:rPr lang="fr-FR" sz="1200" dirty="0">
                <a:solidFill>
                  <a:srgbClr val="3D4B5F"/>
                </a:solidFill>
              </a:rPr>
              <a:t>CP en 2017-2018 </a:t>
            </a:r>
            <a:endParaRPr lang="fr-FR" sz="1200" dirty="0" smtClean="0">
              <a:solidFill>
                <a:srgbClr val="3D4B5F"/>
              </a:solidFill>
            </a:endParaRPr>
          </a:p>
          <a:p>
            <a:pPr algn="ctr"/>
            <a:r>
              <a:rPr lang="fr-FR" sz="1200" dirty="0" smtClean="0">
                <a:solidFill>
                  <a:srgbClr val="3D4B5F"/>
                </a:solidFill>
              </a:rPr>
              <a:t>Élèves </a:t>
            </a:r>
            <a:r>
              <a:rPr lang="fr-FR" sz="1200" dirty="0">
                <a:solidFill>
                  <a:srgbClr val="3D4B5F"/>
                </a:solidFill>
              </a:rPr>
              <a:t>de CE1 en 2018-2019</a:t>
            </a:r>
          </a:p>
          <a:p>
            <a:pPr marL="285750" indent="-285750" algn="ctr">
              <a:buFontTx/>
              <a:buChar char="-"/>
            </a:pPr>
            <a:endParaRPr lang="fr-FR" sz="1600" dirty="0" smtClean="0">
              <a:solidFill>
                <a:srgbClr val="3D4B5F"/>
              </a:solidFill>
            </a:endParaRPr>
          </a:p>
          <a:p>
            <a:pPr algn="ctr"/>
            <a:r>
              <a:rPr lang="fr-FR" sz="1200" dirty="0">
                <a:solidFill>
                  <a:srgbClr val="3D4B5F"/>
                </a:solidFill>
              </a:rPr>
              <a:t>Les enseignants de </a:t>
            </a:r>
            <a:r>
              <a:rPr lang="fr-FR" sz="1200" dirty="0" smtClean="0">
                <a:solidFill>
                  <a:srgbClr val="3D4B5F"/>
                </a:solidFill>
              </a:rPr>
              <a:t>ces élèves</a:t>
            </a:r>
            <a:endParaRPr lang="fr-FR" dirty="0">
              <a:solidFill>
                <a:srgbClr val="3D4B5F"/>
              </a:solidFill>
            </a:endParaRPr>
          </a:p>
        </p:txBody>
      </p:sp>
      <p:sp>
        <p:nvSpPr>
          <p:cNvPr id="6" name="Double flèche horizontale 5"/>
          <p:cNvSpPr/>
          <p:nvPr/>
        </p:nvSpPr>
        <p:spPr>
          <a:xfrm>
            <a:off x="3419872" y="3449117"/>
            <a:ext cx="1800200" cy="720080"/>
          </a:xfrm>
          <a:prstGeom prst="leftRightArrow">
            <a:avLst/>
          </a:prstGeom>
          <a:solidFill>
            <a:srgbClr val="3D4B5F"/>
          </a:solidFill>
          <a:ln>
            <a:solidFill>
              <a:srgbClr val="3D4B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impact</a:t>
            </a:r>
            <a:endParaRPr lang="fr-FR" sz="1400" dirty="0"/>
          </a:p>
        </p:txBody>
      </p:sp>
      <p:sp>
        <p:nvSpPr>
          <p:cNvPr id="12" name="Espace réservé du contenu 11"/>
          <p:cNvSpPr>
            <a:spLocks noGrp="1"/>
          </p:cNvSpPr>
          <p:nvPr>
            <p:ph sz="quarter" idx="14"/>
          </p:nvPr>
        </p:nvSpPr>
        <p:spPr>
          <a:xfrm>
            <a:off x="358438" y="1538738"/>
            <a:ext cx="8424000" cy="576064"/>
          </a:xfrm>
        </p:spPr>
        <p:txBody>
          <a:bodyPr/>
          <a:lstStyle/>
          <a:p>
            <a:r>
              <a:rPr lang="fr-FR" dirty="0"/>
              <a:t>Pour construire les groupes témoins, trois informations ont été retenues de façon à caractériser les écoles : la proportion d’élèves de PCS défavorisées en CM2, le taux de retard en CM2 et le revenu médian de l’IRIS où se trouve l’école. </a:t>
            </a:r>
          </a:p>
          <a:p>
            <a:r>
              <a:rPr lang="fr-FR" dirty="0"/>
              <a:t>3 groupes constitués : </a:t>
            </a:r>
          </a:p>
          <a:p>
            <a:pPr marL="423450" lvl="1" indent="-171450"/>
            <a:r>
              <a:rPr lang="fr-FR" sz="1050" dirty="0"/>
              <a:t>Les écoles en REP+ bénéficiaires de la mesure « CP dédoublés », </a:t>
            </a:r>
          </a:p>
          <a:p>
            <a:pPr marL="423450" lvl="1" indent="-171450"/>
            <a:r>
              <a:rPr lang="fr-FR" sz="1050" b="1" dirty="0">
                <a:solidFill>
                  <a:srgbClr val="FF6600"/>
                </a:solidFill>
              </a:rPr>
              <a:t>Les écoles de REP au profil social comparable aux écoles REP+ mais n’ayant pas bénéficié de la mesure (</a:t>
            </a:r>
            <a:r>
              <a:rPr lang="fr-FR" sz="1050" b="1" i="1" dirty="0">
                <a:solidFill>
                  <a:srgbClr val="FF6600"/>
                </a:solidFill>
              </a:rPr>
              <a:t>Proches REP+</a:t>
            </a:r>
            <a:r>
              <a:rPr lang="fr-FR" sz="1050" b="1" dirty="0">
                <a:solidFill>
                  <a:srgbClr val="FF6600"/>
                </a:solidFill>
              </a:rPr>
              <a:t>), </a:t>
            </a:r>
          </a:p>
          <a:p>
            <a:pPr marL="423450" lvl="1" indent="-171450"/>
            <a:r>
              <a:rPr lang="fr-FR" sz="1050" dirty="0"/>
              <a:t>Le reste des écoles (Hors EP).</a:t>
            </a:r>
          </a:p>
        </p:txBody>
      </p:sp>
    </p:spTree>
    <p:extLst>
      <p:ext uri="{BB962C8B-B14F-4D97-AF65-F5344CB8AC3E}">
        <p14:creationId xmlns:p14="http://schemas.microsoft.com/office/powerpoint/2010/main" val="3863775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Calendrier et volumes des collectes de données</a:t>
            </a:r>
            <a:endParaRPr lang="fr-FR" dirty="0"/>
          </a:p>
        </p:txBody>
      </p:sp>
      <p:sp>
        <p:nvSpPr>
          <p:cNvPr id="3" name="Espace réservé de la date 2"/>
          <p:cNvSpPr>
            <a:spLocks noGrp="1"/>
          </p:cNvSpPr>
          <p:nvPr>
            <p:ph type="dt" sz="half" idx="10"/>
          </p:nvPr>
        </p:nvSpPr>
        <p:spPr/>
        <p:txBody>
          <a:bodyPr/>
          <a:lstStyle/>
          <a:p>
            <a:pPr algn="r"/>
            <a:r>
              <a:rPr lang="fr-FR" cap="all" dirty="0"/>
              <a:t>31/03/2022</a:t>
            </a:r>
          </a:p>
        </p:txBody>
      </p:sp>
      <p:sp>
        <p:nvSpPr>
          <p:cNvPr id="4" name="Espace réservé du pied de page 3"/>
          <p:cNvSpPr>
            <a:spLocks noGrp="1"/>
          </p:cNvSpPr>
          <p:nvPr>
            <p:ph type="ftr" sz="quarter" idx="11"/>
          </p:nvPr>
        </p:nvSpPr>
        <p:spPr/>
        <p:txBody>
          <a:bodyPr/>
          <a:lstStyle/>
          <a:p>
            <a:r>
              <a:rPr lang="fr-FR" dirty="0" smtClean="0"/>
              <a:t>Depp</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10" name="Image 9"/>
          <p:cNvPicPr>
            <a:picLocks noChangeAspect="1"/>
          </p:cNvPicPr>
          <p:nvPr/>
        </p:nvPicPr>
        <p:blipFill rotWithShape="1">
          <a:blip r:embed="rId3"/>
          <a:srcRect l="5652" t="25230" r="16115" b="15697"/>
          <a:stretch/>
        </p:blipFill>
        <p:spPr>
          <a:xfrm>
            <a:off x="827584" y="1491630"/>
            <a:ext cx="7561526" cy="3211582"/>
          </a:xfrm>
          <a:prstGeom prst="rect">
            <a:avLst/>
          </a:prstGeom>
        </p:spPr>
      </p:pic>
    </p:spTree>
    <p:extLst>
      <p:ext uri="{BB962C8B-B14F-4D97-AF65-F5344CB8AC3E}">
        <p14:creationId xmlns:p14="http://schemas.microsoft.com/office/powerpoint/2010/main" val="1196208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Personnalisé 10">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2323FF"/>
      </a:hlink>
      <a:folHlink>
        <a:srgbClr val="2323FF"/>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c7ddd52-0a06-43b1-a35c-dcb15ea2e3f4"/>
    <ds:schemaRef ds:uri="http://www.w3.org/XML/1998/namespace"/>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5188</TotalTime>
  <Words>3313</Words>
  <Application>Microsoft Office PowerPoint</Application>
  <PresentationFormat>Affichage à l'écran (16:9)</PresentationFormat>
  <Paragraphs>359</Paragraphs>
  <Slides>18</Slides>
  <Notes>18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18</vt:i4>
      </vt:variant>
    </vt:vector>
  </HeadingPairs>
  <TitlesOfParts>
    <vt:vector size="21" baseType="lpstr">
      <vt:lpstr>Arial</vt:lpstr>
      <vt:lpstr>Wingdings</vt:lpstr>
      <vt:lpstr>MINISTÈRIEL</vt:lpstr>
      <vt:lpstr>Présentation PowerPoint</vt:lpstr>
      <vt:lpstr>Sommaire</vt:lpstr>
      <vt:lpstr>Enjeux d’évaluation</vt:lpstr>
      <vt:lpstr>Demande &amp; enjeux d’évaluation </vt:lpstr>
      <vt:lpstr>Objectifs du protocole d’évaluation conçu avec des experts scientifiques</vt:lpstr>
      <vt:lpstr>Modélisation de l’effet de la réduction de l’effectif des classes (à partir de Finn, Pannozzo &amp; Achilles, 2003)</vt:lpstr>
      <vt:lpstr>Données mobilisées</vt:lpstr>
      <vt:lpstr>Identification des effets causaux</vt:lpstr>
      <vt:lpstr>Calendrier et volumes des collectes de données</vt:lpstr>
      <vt:lpstr>Instruments de mesure</vt:lpstr>
      <vt:lpstr>Instruments de mesure</vt:lpstr>
      <vt:lpstr>Instruments de mesure</vt:lpstr>
      <vt:lpstr>Identification des effets &amp; résumé des messages principaux</vt:lpstr>
      <vt:lpstr>Principaux résultats d’évaluation</vt:lpstr>
      <vt:lpstr>Principaux résultats d’évaluation</vt:lpstr>
      <vt:lpstr>Principaux résultats d’évaluation</vt:lpstr>
      <vt:lpstr>Conclusions, perspectives</vt:lpstr>
      <vt:lpstr>Pour en savoir plus</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RONAN VOURCH</cp:lastModifiedBy>
  <cp:revision>381</cp:revision>
  <cp:lastPrinted>2022-03-29T12:26:41Z</cp:lastPrinted>
  <dcterms:created xsi:type="dcterms:W3CDTF">2020-03-05T15:21:24Z</dcterms:created>
  <dcterms:modified xsi:type="dcterms:W3CDTF">2022-03-31T07:00:28Z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