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9"/>
  </p:notesMasterIdLst>
  <p:sldIdLst>
    <p:sldId id="331" r:id="rId5"/>
    <p:sldId id="332" r:id="rId6"/>
    <p:sldId id="327" r:id="rId7"/>
    <p:sldId id="328" r:id="rId8"/>
    <p:sldId id="333" r:id="rId9"/>
    <p:sldId id="330" r:id="rId10"/>
    <p:sldId id="334" r:id="rId11"/>
    <p:sldId id="336" r:id="rId12"/>
    <p:sldId id="337" r:id="rId13"/>
    <p:sldId id="338" r:id="rId14"/>
    <p:sldId id="339" r:id="rId15"/>
    <p:sldId id="340" r:id="rId16"/>
    <p:sldId id="341" r:id="rId17"/>
    <p:sldId id="342" r:id="rId18"/>
    <p:sldId id="343" r:id="rId19"/>
    <p:sldId id="344" r:id="rId20"/>
    <p:sldId id="345" r:id="rId21"/>
    <p:sldId id="346" r:id="rId22"/>
    <p:sldId id="347" r:id="rId23"/>
    <p:sldId id="348" r:id="rId24"/>
    <p:sldId id="349" r:id="rId25"/>
    <p:sldId id="350" r:id="rId26"/>
    <p:sldId id="352" r:id="rId27"/>
    <p:sldId id="351" r:id="rId28"/>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1"/>
            <p14:sldId id="332"/>
            <p14:sldId id="327"/>
            <p14:sldId id="328"/>
            <p14:sldId id="333"/>
            <p14:sldId id="330"/>
            <p14:sldId id="334"/>
            <p14:sldId id="336"/>
            <p14:sldId id="337"/>
            <p14:sldId id="338"/>
            <p14:sldId id="339"/>
            <p14:sldId id="340"/>
            <p14:sldId id="341"/>
            <p14:sldId id="342"/>
            <p14:sldId id="343"/>
            <p14:sldId id="344"/>
            <p14:sldId id="345"/>
            <p14:sldId id="346"/>
            <p14:sldId id="347"/>
            <p14:sldId id="348"/>
            <p14:sldId id="349"/>
            <p14:sldId id="350"/>
            <p14:sldId id="352"/>
            <p14:sldId id="351"/>
          </p14:sldIdLst>
        </p14:section>
        <p14:section name="MÉTHODOLOGIE" id="{EB03BDE6-D677-4574-A7BF-9721F91BDEB8}">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7"/>
    <p:restoredTop sz="94660"/>
  </p:normalViewPr>
  <p:slideViewPr>
    <p:cSldViewPr showGuides="1">
      <p:cViewPr varScale="1">
        <p:scale>
          <a:sx n="97" d="100"/>
          <a:sy n="97" d="100"/>
        </p:scale>
        <p:origin x="600" y="78"/>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30/03/2022</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smtClean="0"/>
              <a:t>30/03/2022</a:t>
            </a:r>
            <a:endParaRPr lang="fr-FR" dirty="0"/>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r>
              <a:rPr lang="fr-FR" smtClean="0"/>
              <a:t>Journées de la méthodologie statistiques 2022</a:t>
            </a:r>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536" y="267494"/>
            <a:ext cx="7668344" cy="2282648"/>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smtClean="0"/>
              <a:t>30/03/2022</a:t>
            </a:r>
            <a:endParaRPr lang="fr-FR" cap="all" dirty="0"/>
          </a:p>
        </p:txBody>
      </p:sp>
      <p:sp>
        <p:nvSpPr>
          <p:cNvPr id="3" name="Espace réservé du pied de page 2"/>
          <p:cNvSpPr>
            <a:spLocks noGrp="1"/>
          </p:cNvSpPr>
          <p:nvPr>
            <p:ph type="ftr" sz="quarter" idx="11"/>
          </p:nvPr>
        </p:nvSpPr>
        <p:spPr bwMode="gray"/>
        <p:txBody>
          <a:bodyPr/>
          <a:lstStyle/>
          <a:p>
            <a:r>
              <a:rPr lang="fr-FR" smtClean="0"/>
              <a:t>Journées de la méthodologie statistiques 2022</a:t>
            </a:r>
            <a:endParaRPr lang="fr-FR" dirty="0"/>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512" y="180000"/>
            <a:ext cx="4716611" cy="1404000"/>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smtClean="0"/>
              <a:t>30/03/2022</a:t>
            </a:r>
            <a:endParaRPr lang="fr-FR" cap="all" dirty="0"/>
          </a:p>
        </p:txBody>
      </p:sp>
      <p:sp>
        <p:nvSpPr>
          <p:cNvPr id="4" name="Espace réservé du pied de page 3"/>
          <p:cNvSpPr>
            <a:spLocks noGrp="1"/>
          </p:cNvSpPr>
          <p:nvPr>
            <p:ph type="ftr" sz="quarter" idx="11"/>
          </p:nvPr>
        </p:nvSpPr>
        <p:spPr bwMode="gray"/>
        <p:txBody>
          <a:bodyPr/>
          <a:lstStyle/>
          <a:p>
            <a:r>
              <a:rPr lang="fr-FR" smtClean="0"/>
              <a:t>Journées de la méthodologie statistiques 2022</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06400"/>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smtClean="0"/>
              <a:t>30/03/2022</a:t>
            </a:r>
            <a:endParaRPr lang="fr-FR" cap="all" dirty="0"/>
          </a:p>
        </p:txBody>
      </p:sp>
      <p:sp>
        <p:nvSpPr>
          <p:cNvPr id="4" name="Espace réservé du pied de page 3"/>
          <p:cNvSpPr>
            <a:spLocks noGrp="1"/>
          </p:cNvSpPr>
          <p:nvPr>
            <p:ph type="ftr" sz="quarter" idx="11"/>
          </p:nvPr>
        </p:nvSpPr>
        <p:spPr bwMode="gray"/>
        <p:txBody>
          <a:bodyPr/>
          <a:lstStyle/>
          <a:p>
            <a:r>
              <a:rPr lang="fr-FR" smtClean="0"/>
              <a:t>Journées de la méthodologie statistiques 2022</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smtClean="0"/>
              <a:t>30/03/2022</a:t>
            </a:r>
            <a:endParaRPr lang="fr-FR" cap="all" dirty="0"/>
          </a:p>
        </p:txBody>
      </p:sp>
      <p:sp>
        <p:nvSpPr>
          <p:cNvPr id="4" name="Espace réservé du pied de page 3"/>
          <p:cNvSpPr>
            <a:spLocks noGrp="1"/>
          </p:cNvSpPr>
          <p:nvPr>
            <p:ph type="ftr" sz="quarter" idx="11"/>
          </p:nvPr>
        </p:nvSpPr>
        <p:spPr bwMode="gray"/>
        <p:txBody>
          <a:bodyPr/>
          <a:lstStyle/>
          <a:p>
            <a:r>
              <a:rPr lang="fr-FR" smtClean="0"/>
              <a:t>Journées de la méthodologie statistiques 2022</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fr-FR" noProof="0" dirty="0"/>
              <a:t>Titre</a:t>
            </a:r>
            <a:endParaRPr lang="fr-FR" dirty="0"/>
          </a:p>
        </p:txBody>
      </p:sp>
      <p:sp>
        <p:nvSpPr>
          <p:cNvPr id="5" name="Espace réservé de la date 4"/>
          <p:cNvSpPr>
            <a:spLocks noGrp="1"/>
          </p:cNvSpPr>
          <p:nvPr>
            <p:ph type="dt" sz="half" idx="10"/>
          </p:nvPr>
        </p:nvSpPr>
        <p:spPr bwMode="gray"/>
        <p:txBody>
          <a:bodyPr/>
          <a:lstStyle/>
          <a:p>
            <a:pPr algn="r"/>
            <a:r>
              <a:rPr lang="fr-FR" cap="all" smtClean="0"/>
              <a:t>30/03/2022</a:t>
            </a:r>
            <a:endParaRPr lang="fr-FR" cap="all" dirty="0"/>
          </a:p>
        </p:txBody>
      </p:sp>
      <p:sp>
        <p:nvSpPr>
          <p:cNvPr id="6" name="Espace réservé du pied de page 5"/>
          <p:cNvSpPr>
            <a:spLocks noGrp="1"/>
          </p:cNvSpPr>
          <p:nvPr>
            <p:ph type="ftr" sz="quarter" idx="11"/>
          </p:nvPr>
        </p:nvSpPr>
        <p:spPr bwMode="gray"/>
        <p:txBody>
          <a:bodyPr/>
          <a:lstStyle/>
          <a:p>
            <a:r>
              <a:rPr lang="fr-FR" smtClean="0"/>
              <a:t>Journées de la méthodologie statistiques 2022</a:t>
            </a:r>
            <a:endParaRPr lang="fr-FR" dirty="0"/>
          </a:p>
        </p:txBody>
      </p:sp>
      <p:sp>
        <p:nvSpPr>
          <p:cNvPr id="7" name="Espace réservé du numéro de diapositive 6"/>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smtClean="0"/>
              <a:t>30/03/2022</a:t>
            </a:r>
            <a:endParaRPr lang="fr-FR" cap="all" dirty="0"/>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r>
              <a:rPr lang="fr-FR" smtClean="0"/>
              <a:t>Journées de la méthodologie statistiques 2022</a:t>
            </a:r>
            <a:endParaRPr lang="fr-FR" dirty="0"/>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Image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23528" y="108000"/>
            <a:ext cx="1693141" cy="50400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p:txBody>
          <a:bodyPr/>
          <a:lstStyle/>
          <a:p>
            <a:r>
              <a:rPr lang="fr-FR" dirty="0" smtClean="0"/>
              <a:t>Indices De </a:t>
            </a:r>
            <a:r>
              <a:rPr lang="fr-FR" smtClean="0"/>
              <a:t>ségrégation </a:t>
            </a:r>
            <a:r>
              <a:rPr lang="fr-FR" smtClean="0"/>
              <a:t>ordonnés</a:t>
            </a:r>
            <a:endParaRPr lang="fr-FR" dirty="0"/>
          </a:p>
          <a:p>
            <a:pPr lvl="1"/>
            <a:r>
              <a:rPr lang="fr-FR" dirty="0" smtClean="0"/>
              <a:t>Fabrice Murat (Depp)</a:t>
            </a:r>
            <a:endParaRPr lang="fr-FR" dirty="0"/>
          </a:p>
        </p:txBody>
      </p:sp>
      <p:sp>
        <p:nvSpPr>
          <p:cNvPr id="7" name="Espace réservé de la date 6"/>
          <p:cNvSpPr>
            <a:spLocks noGrp="1"/>
          </p:cNvSpPr>
          <p:nvPr>
            <p:ph type="dt" sz="half" idx="10"/>
          </p:nvPr>
        </p:nvSpPr>
        <p:spPr/>
        <p:txBody>
          <a:bodyPr/>
          <a:lstStyle/>
          <a:p>
            <a:pPr algn="r"/>
            <a:r>
              <a:rPr lang="fr-FR" cap="all" dirty="0" smtClean="0"/>
              <a:t>30/03/2022</a:t>
            </a:r>
            <a:endParaRPr lang="fr-FR" cap="all" dirty="0"/>
          </a:p>
        </p:txBody>
      </p:sp>
      <p:sp>
        <p:nvSpPr>
          <p:cNvPr id="8" name="Espace réservé du pied de page 7"/>
          <p:cNvSpPr>
            <a:spLocks noGrp="1"/>
          </p:cNvSpPr>
          <p:nvPr>
            <p:ph type="ftr" sz="quarter" idx="11"/>
          </p:nvPr>
        </p:nvSpPr>
        <p:spPr/>
        <p:txBody>
          <a:bodyPr/>
          <a:lstStyle/>
          <a:p>
            <a:r>
              <a:rPr lang="fr-FR" smtClean="0"/>
              <a:t>Journées de la méthodologie statistiques 2022</a:t>
            </a:r>
            <a:endParaRPr lang="fr-FR" dirty="0"/>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1</a:t>
            </a:fld>
            <a:endParaRPr lang="fr-FR" dirty="0"/>
          </a:p>
        </p:txBody>
      </p:sp>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smtClean="0"/>
              <a:t>Indice d’entropie dichotomique et régression logistique</a:t>
            </a:r>
            <a:endParaRPr lang="fr-FR" dirty="0"/>
          </a:p>
        </p:txBody>
      </p:sp>
      <p:sp>
        <p:nvSpPr>
          <p:cNvPr id="12" name="Espace réservé du contenu 11"/>
          <p:cNvSpPr>
            <a:spLocks noGrp="1"/>
          </p:cNvSpPr>
          <p:nvPr>
            <p:ph sz="quarter" idx="14"/>
          </p:nvPr>
        </p:nvSpPr>
        <p:spPr/>
        <p:txBody>
          <a:bodyPr/>
          <a:lstStyle/>
          <a:p>
            <a:r>
              <a:rPr lang="fr-FR" sz="1100" dirty="0" smtClean="0"/>
              <a:t>Dans le cas dichotomique, plutôt que modéliser l’appartenance à la catégorie défavorisée par l’appartenance aux unités, avec une</a:t>
            </a:r>
          </a:p>
          <a:p>
            <a:endParaRPr lang="fr-FR" sz="1100" dirty="0"/>
          </a:p>
          <a:p>
            <a:r>
              <a:rPr lang="fr-FR" sz="1100" dirty="0" smtClean="0"/>
              <a:t>spécification linéaire, pourquoi ne pas utiliser une spécification logistique :                                            </a:t>
            </a:r>
            <a:r>
              <a:rPr lang="fr-FR" sz="1100" dirty="0"/>
              <a:t>?</a:t>
            </a:r>
            <a:r>
              <a:rPr lang="fr-FR" sz="1100" dirty="0" smtClean="0"/>
              <a:t> y</a:t>
            </a:r>
            <a:r>
              <a:rPr lang="fr-FR" sz="1100" baseline="-25000" dirty="0" smtClean="0"/>
              <a:t>i</a:t>
            </a:r>
            <a:r>
              <a:rPr lang="fr-FR" sz="1100" baseline="30000" dirty="0"/>
              <a:t> </a:t>
            </a:r>
            <a:r>
              <a:rPr lang="fr-FR" sz="1100" dirty="0" smtClean="0"/>
              <a:t>est la probabilité d’un individu i </a:t>
            </a:r>
          </a:p>
          <a:p>
            <a:endParaRPr lang="fr-FR" sz="800" dirty="0" smtClean="0"/>
          </a:p>
          <a:p>
            <a:r>
              <a:rPr lang="fr-FR" sz="1100" dirty="0" smtClean="0"/>
              <a:t>d’être défavorisé, que l’on va faire dépendre de son unité d’appartenance (modèle prédictif et non causal). </a:t>
            </a:r>
          </a:p>
          <a:p>
            <a:endParaRPr lang="fr-FR" sz="1100" dirty="0" smtClean="0"/>
          </a:p>
          <a:p>
            <a:r>
              <a:rPr lang="fr-FR" sz="1100" dirty="0" smtClean="0"/>
              <a:t>La résolution de ce modèle par maximisation de la vraisemblance, conduit à des coefficients </a:t>
            </a:r>
            <a:r>
              <a:rPr lang="fr-FR" sz="1100" i="1" dirty="0" err="1" smtClean="0">
                <a:latin typeface="Symbol" panose="05050102010706020507" pitchFamily="18" charset="2"/>
              </a:rPr>
              <a:t>b</a:t>
            </a:r>
            <a:r>
              <a:rPr lang="fr-FR" sz="1100" i="1" baseline="-25000" dirty="0" err="1" smtClean="0"/>
              <a:t>k</a:t>
            </a:r>
            <a:r>
              <a:rPr lang="fr-FR" sz="1100" i="1" dirty="0"/>
              <a:t> </a:t>
            </a:r>
            <a:r>
              <a:rPr lang="fr-FR" sz="1100" dirty="0" smtClean="0"/>
              <a:t>égaux aux </a:t>
            </a:r>
            <a:r>
              <a:rPr lang="fr-FR" sz="1100" dirty="0" err="1" smtClean="0"/>
              <a:t>logits</a:t>
            </a:r>
            <a:r>
              <a:rPr lang="fr-FR" sz="1100" dirty="0" smtClean="0"/>
              <a:t> des proportions à une constante près.</a:t>
            </a:r>
          </a:p>
          <a:p>
            <a:r>
              <a:rPr lang="fr-FR" sz="1100" dirty="0" smtClean="0"/>
              <a:t>La qualité globale du modèle, mesurant la corrélation entre variable expliquée et variable non expliquée, peut être résumé par un pseudo-R².</a:t>
            </a:r>
            <a:br>
              <a:rPr lang="fr-FR" sz="1100" dirty="0" smtClean="0"/>
            </a:br>
            <a:endParaRPr lang="fr-FR" sz="1100" dirty="0" smtClean="0"/>
          </a:p>
          <a:p>
            <a:r>
              <a:rPr lang="fr-FR" sz="1400" dirty="0" smtClean="0"/>
              <a:t>Celui de Mac </a:t>
            </a:r>
            <a:r>
              <a:rPr lang="fr-FR" sz="1400" dirty="0" err="1" smtClean="0"/>
              <a:t>Fadden</a:t>
            </a:r>
            <a:r>
              <a:rPr lang="fr-FR" sz="1400" dirty="0" smtClean="0"/>
              <a:t> correspond à l’indice d’entropie dichotomique !</a:t>
            </a:r>
          </a:p>
          <a:p>
            <a:endParaRPr lang="fr-FR" dirty="0"/>
          </a:p>
          <a:p>
            <a:endParaRPr lang="fr-FR" dirty="0" smtClean="0"/>
          </a:p>
          <a:p>
            <a:endParaRPr lang="fr-FR" dirty="0" smtClean="0"/>
          </a:p>
          <a:p>
            <a:endParaRPr lang="fr-FR" dirty="0" smtClean="0"/>
          </a:p>
          <a:p>
            <a:endParaRPr lang="fr-FR" dirty="0"/>
          </a:p>
          <a:p>
            <a:endParaRPr lang="fr-FR" dirty="0" smtClean="0"/>
          </a:p>
        </p:txBody>
      </p:sp>
      <p:sp>
        <p:nvSpPr>
          <p:cNvPr id="11" name="Espace réservé du texte 10"/>
          <p:cNvSpPr>
            <a:spLocks noGrp="1"/>
          </p:cNvSpPr>
          <p:nvPr>
            <p:ph type="body" sz="quarter" idx="13"/>
          </p:nvPr>
        </p:nvSpPr>
        <p:spPr/>
        <p:txBody>
          <a:bodyPr/>
          <a:lstStyle/>
          <a:p>
            <a:r>
              <a:rPr lang="fr-FR" dirty="0"/>
              <a:t>Les indices de ségrégation et les autres domaines de la statistique</a:t>
            </a:r>
          </a:p>
          <a:p>
            <a:pPr lvl="1">
              <a:buFont typeface="+mj-lt"/>
              <a:buAutoNum type="alphaLcPeriod" startAt="2"/>
            </a:pPr>
            <a:r>
              <a:rPr lang="fr-FR" dirty="0" smtClean="0"/>
              <a:t>Lien avec la modélisation économétrique</a:t>
            </a:r>
            <a:endParaRPr lang="fr-FR" dirty="0"/>
          </a:p>
        </p:txBody>
      </p:sp>
      <p:sp>
        <p:nvSpPr>
          <p:cNvPr id="2" name="Espace réservé de la date 1"/>
          <p:cNvSpPr>
            <a:spLocks noGrp="1"/>
          </p:cNvSpPr>
          <p:nvPr>
            <p:ph type="dt" sz="half" idx="10"/>
          </p:nvPr>
        </p:nvSpPr>
        <p:spPr/>
        <p:txBody>
          <a:bodyPr/>
          <a:lstStyle/>
          <a:p>
            <a:pPr algn="r"/>
            <a:r>
              <a:rPr lang="fr-FR" cap="all" smtClean="0"/>
              <a:t>30/03/2022</a:t>
            </a:r>
            <a:endParaRPr lang="fr-FR" cap="all" dirty="0"/>
          </a:p>
        </p:txBody>
      </p:sp>
      <p:sp>
        <p:nvSpPr>
          <p:cNvPr id="3" name="Espace réservé du pied de page 2"/>
          <p:cNvSpPr>
            <a:spLocks noGrp="1"/>
          </p:cNvSpPr>
          <p:nvPr>
            <p:ph type="ftr" sz="quarter" idx="11"/>
          </p:nvPr>
        </p:nvSpPr>
        <p:spPr/>
        <p:txBody>
          <a:bodyPr/>
          <a:lstStyle/>
          <a:p>
            <a:r>
              <a:rPr lang="fr-FR" dirty="0" smtClean="0"/>
              <a:t>Journées de la méthodologie statistiques 2022</a:t>
            </a:r>
            <a:endParaRPr lang="fr-FR"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10</a:t>
            </a:fld>
            <a:endParaRPr lang="fr-FR" dirty="0"/>
          </a:p>
        </p:txBody>
      </p:sp>
      <p:pic>
        <p:nvPicPr>
          <p:cNvPr id="6" name="Image 5"/>
          <p:cNvPicPr>
            <a:picLocks noChangeAspect="1"/>
          </p:cNvPicPr>
          <p:nvPr/>
        </p:nvPicPr>
        <p:blipFill>
          <a:blip r:embed="rId2"/>
          <a:stretch>
            <a:fillRect/>
          </a:stretch>
        </p:blipFill>
        <p:spPr>
          <a:xfrm>
            <a:off x="4988198" y="2139702"/>
            <a:ext cx="1600026" cy="464088"/>
          </a:xfrm>
          <a:prstGeom prst="rect">
            <a:avLst/>
          </a:prstGeom>
        </p:spPr>
      </p:pic>
    </p:spTree>
    <p:extLst>
      <p:ext uri="{BB962C8B-B14F-4D97-AF65-F5344CB8AC3E}">
        <p14:creationId xmlns:p14="http://schemas.microsoft.com/office/powerpoint/2010/main" val="33808816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smtClean="0"/>
              <a:t>Indice d’entropie et régression logistique dans le cas </a:t>
            </a:r>
            <a:r>
              <a:rPr lang="fr-FR" dirty="0" err="1" smtClean="0"/>
              <a:t>multigroupe</a:t>
            </a:r>
            <a:endParaRPr lang="fr-FR" dirty="0"/>
          </a:p>
        </p:txBody>
      </p:sp>
      <p:sp>
        <p:nvSpPr>
          <p:cNvPr id="12" name="Espace réservé du contenu 11"/>
          <p:cNvSpPr>
            <a:spLocks noGrp="1"/>
          </p:cNvSpPr>
          <p:nvPr>
            <p:ph sz="quarter" idx="14"/>
          </p:nvPr>
        </p:nvSpPr>
        <p:spPr/>
        <p:txBody>
          <a:bodyPr/>
          <a:lstStyle/>
          <a:p>
            <a:r>
              <a:rPr lang="fr-FR" sz="1100" dirty="0" smtClean="0"/>
              <a:t>Dans le cas </a:t>
            </a:r>
            <a:r>
              <a:rPr lang="fr-FR" sz="1100" dirty="0" err="1" smtClean="0"/>
              <a:t>multigroupe</a:t>
            </a:r>
            <a:r>
              <a:rPr lang="fr-FR" sz="1100" dirty="0" smtClean="0"/>
              <a:t>, quand la catégorie sociale est représentée en plus de 2 groupes, la première généralisation envisagée peut être une régression </a:t>
            </a:r>
            <a:r>
              <a:rPr lang="fr-FR" sz="1100" dirty="0" err="1" smtClean="0"/>
              <a:t>polytomique</a:t>
            </a:r>
            <a:r>
              <a:rPr lang="fr-FR" sz="1100" dirty="0" smtClean="0"/>
              <a:t> non ordonnée de cette variable par les indicatrices d’appartenance aux unités.</a:t>
            </a:r>
          </a:p>
          <a:p>
            <a:r>
              <a:rPr lang="fr-FR" sz="1100" dirty="0" smtClean="0"/>
              <a:t>La résolution de ce modèle par maximisation de la vraisemblance, conduit à des coefficients égaux aux </a:t>
            </a:r>
            <a:r>
              <a:rPr lang="fr-FR" sz="1100" dirty="0" err="1" smtClean="0"/>
              <a:t>logits</a:t>
            </a:r>
            <a:r>
              <a:rPr lang="fr-FR" sz="1100" dirty="0" smtClean="0"/>
              <a:t> des proportions dans une catégorie, comparée aux </a:t>
            </a:r>
            <a:r>
              <a:rPr lang="fr-FR" sz="1100" dirty="0" err="1" smtClean="0"/>
              <a:t>logits</a:t>
            </a:r>
            <a:r>
              <a:rPr lang="fr-FR" sz="1100" dirty="0" smtClean="0"/>
              <a:t> pour une catégorie sociale de référence, à une constante près.</a:t>
            </a:r>
          </a:p>
          <a:p>
            <a:r>
              <a:rPr lang="fr-FR" sz="1100" dirty="0" smtClean="0"/>
              <a:t>La qualité globale du modèle, mesurant la corrélation entre variable expliquée et variable non expliquée, peut être résumé par un pseudo-R².</a:t>
            </a:r>
            <a:br>
              <a:rPr lang="fr-FR" sz="1100" dirty="0" smtClean="0"/>
            </a:br>
            <a:endParaRPr lang="fr-FR" sz="1100" dirty="0" smtClean="0"/>
          </a:p>
          <a:p>
            <a:r>
              <a:rPr lang="fr-FR" sz="1400" dirty="0" smtClean="0"/>
              <a:t>Celui de Mac </a:t>
            </a:r>
            <a:r>
              <a:rPr lang="fr-FR" sz="1400" dirty="0" err="1" smtClean="0"/>
              <a:t>Fadden</a:t>
            </a:r>
            <a:r>
              <a:rPr lang="fr-FR" sz="1400" dirty="0" smtClean="0"/>
              <a:t> correspond encore une fois à l’indice d’entropie </a:t>
            </a:r>
            <a:r>
              <a:rPr lang="fr-FR" sz="1400" dirty="0" err="1" smtClean="0"/>
              <a:t>multigroupe</a:t>
            </a:r>
            <a:r>
              <a:rPr lang="fr-FR" sz="1400" dirty="0" smtClean="0"/>
              <a:t> !</a:t>
            </a:r>
          </a:p>
          <a:p>
            <a:endParaRPr lang="fr-FR" dirty="0"/>
          </a:p>
          <a:p>
            <a:endParaRPr lang="fr-FR" dirty="0" smtClean="0"/>
          </a:p>
          <a:p>
            <a:endParaRPr lang="fr-FR" dirty="0" smtClean="0"/>
          </a:p>
          <a:p>
            <a:endParaRPr lang="fr-FR" dirty="0" smtClean="0"/>
          </a:p>
          <a:p>
            <a:endParaRPr lang="fr-FR" dirty="0"/>
          </a:p>
          <a:p>
            <a:endParaRPr lang="fr-FR" dirty="0" smtClean="0"/>
          </a:p>
        </p:txBody>
      </p:sp>
      <p:sp>
        <p:nvSpPr>
          <p:cNvPr id="11" name="Espace réservé du texte 10"/>
          <p:cNvSpPr>
            <a:spLocks noGrp="1"/>
          </p:cNvSpPr>
          <p:nvPr>
            <p:ph type="body" sz="quarter" idx="13"/>
          </p:nvPr>
        </p:nvSpPr>
        <p:spPr/>
        <p:txBody>
          <a:bodyPr/>
          <a:lstStyle/>
          <a:p>
            <a:r>
              <a:rPr lang="fr-FR" dirty="0"/>
              <a:t>Les indices de ségrégation et les autres domaines de la statistique</a:t>
            </a:r>
          </a:p>
          <a:p>
            <a:pPr lvl="1">
              <a:buFont typeface="+mj-lt"/>
              <a:buAutoNum type="alphaLcPeriod" startAt="2"/>
            </a:pPr>
            <a:r>
              <a:rPr lang="fr-FR" dirty="0" smtClean="0"/>
              <a:t>Lien avec la modélisation économétrique</a:t>
            </a:r>
            <a:endParaRPr lang="fr-FR" dirty="0"/>
          </a:p>
        </p:txBody>
      </p:sp>
      <p:sp>
        <p:nvSpPr>
          <p:cNvPr id="2" name="Espace réservé de la date 1"/>
          <p:cNvSpPr>
            <a:spLocks noGrp="1"/>
          </p:cNvSpPr>
          <p:nvPr>
            <p:ph type="dt" sz="half" idx="10"/>
          </p:nvPr>
        </p:nvSpPr>
        <p:spPr/>
        <p:txBody>
          <a:bodyPr/>
          <a:lstStyle/>
          <a:p>
            <a:pPr algn="r"/>
            <a:r>
              <a:rPr lang="fr-FR" cap="all" smtClean="0"/>
              <a:t>30/03/2022</a:t>
            </a:r>
            <a:endParaRPr lang="fr-FR" cap="all" dirty="0"/>
          </a:p>
        </p:txBody>
      </p:sp>
      <p:sp>
        <p:nvSpPr>
          <p:cNvPr id="3" name="Espace réservé du pied de page 2"/>
          <p:cNvSpPr>
            <a:spLocks noGrp="1"/>
          </p:cNvSpPr>
          <p:nvPr>
            <p:ph type="ftr" sz="quarter" idx="11"/>
          </p:nvPr>
        </p:nvSpPr>
        <p:spPr/>
        <p:txBody>
          <a:bodyPr/>
          <a:lstStyle/>
          <a:p>
            <a:r>
              <a:rPr lang="fr-FR" dirty="0" smtClean="0"/>
              <a:t>Journées de la méthodologie statistiques 2022</a:t>
            </a:r>
            <a:endParaRPr lang="fr-FR"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11</a:t>
            </a:fld>
            <a:endParaRPr lang="fr-FR" dirty="0"/>
          </a:p>
        </p:txBody>
      </p:sp>
    </p:spTree>
    <p:extLst>
      <p:ext uri="{BB962C8B-B14F-4D97-AF65-F5344CB8AC3E}">
        <p14:creationId xmlns:p14="http://schemas.microsoft.com/office/powerpoint/2010/main" val="3430044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smtClean="0"/>
              <a:t>Quelles perspectives ?</a:t>
            </a:r>
            <a:endParaRPr lang="fr-FR" dirty="0"/>
          </a:p>
        </p:txBody>
      </p:sp>
      <p:sp>
        <p:nvSpPr>
          <p:cNvPr id="12" name="Espace réservé du contenu 11"/>
          <p:cNvSpPr>
            <a:spLocks noGrp="1"/>
          </p:cNvSpPr>
          <p:nvPr>
            <p:ph sz="quarter" idx="14"/>
          </p:nvPr>
        </p:nvSpPr>
        <p:spPr/>
        <p:txBody>
          <a:bodyPr/>
          <a:lstStyle/>
          <a:p>
            <a:r>
              <a:rPr lang="fr-FR" sz="1400" dirty="0" smtClean="0"/>
              <a:t>Ce lien entre indices de ségrégation (indice d’entropie) et modélisation économétrique (pseudo-R² de régressions logistiques) peut donner lieu à plusieurs prolongements :</a:t>
            </a:r>
          </a:p>
          <a:p>
            <a:r>
              <a:rPr lang="fr-FR" sz="1400" dirty="0"/>
              <a:t>	</a:t>
            </a:r>
            <a:r>
              <a:rPr lang="fr-FR" sz="1400" dirty="0" smtClean="0"/>
              <a:t>- Prise en compte de variable de contrôle.</a:t>
            </a:r>
          </a:p>
          <a:p>
            <a:r>
              <a:rPr lang="fr-FR" sz="1400" dirty="0"/>
              <a:t>	</a:t>
            </a:r>
            <a:r>
              <a:rPr lang="fr-FR" sz="1400" dirty="0" smtClean="0"/>
              <a:t>- Utilisation d’autres pseudo-R² ayant de meilleurs propriétés que le pseudo-R² de Mac </a:t>
            </a:r>
            <a:r>
              <a:rPr lang="fr-FR" sz="1400" dirty="0" err="1" smtClean="0"/>
              <a:t>Fadden</a:t>
            </a:r>
            <a:r>
              <a:rPr lang="fr-FR" sz="1400" dirty="0" smtClean="0"/>
              <a:t> pour définir des indicateurs de ségrégation.</a:t>
            </a:r>
          </a:p>
          <a:p>
            <a:r>
              <a:rPr lang="fr-FR" sz="1400" dirty="0"/>
              <a:t>	</a:t>
            </a:r>
            <a:r>
              <a:rPr lang="fr-FR" sz="1400" dirty="0" smtClean="0"/>
              <a:t>- Modification de la spécification du modèle pour tenir compte du caractère ordonné de la catégorie sociale.</a:t>
            </a:r>
          </a:p>
          <a:p>
            <a:endParaRPr lang="fr-FR" sz="1400" dirty="0" smtClean="0"/>
          </a:p>
          <a:p>
            <a:endParaRPr lang="fr-FR" dirty="0"/>
          </a:p>
          <a:p>
            <a:endParaRPr lang="fr-FR" dirty="0" smtClean="0"/>
          </a:p>
          <a:p>
            <a:endParaRPr lang="fr-FR" dirty="0" smtClean="0"/>
          </a:p>
          <a:p>
            <a:endParaRPr lang="fr-FR" dirty="0" smtClean="0"/>
          </a:p>
          <a:p>
            <a:endParaRPr lang="fr-FR" dirty="0"/>
          </a:p>
          <a:p>
            <a:endParaRPr lang="fr-FR" dirty="0" smtClean="0"/>
          </a:p>
        </p:txBody>
      </p:sp>
      <p:sp>
        <p:nvSpPr>
          <p:cNvPr id="11" name="Espace réservé du texte 10"/>
          <p:cNvSpPr>
            <a:spLocks noGrp="1"/>
          </p:cNvSpPr>
          <p:nvPr>
            <p:ph type="body" sz="quarter" idx="13"/>
          </p:nvPr>
        </p:nvSpPr>
        <p:spPr/>
        <p:txBody>
          <a:bodyPr/>
          <a:lstStyle/>
          <a:p>
            <a:r>
              <a:rPr lang="fr-FR" dirty="0"/>
              <a:t>Les indices de ségrégation et les autres domaines de la statistique</a:t>
            </a:r>
          </a:p>
          <a:p>
            <a:pPr lvl="1">
              <a:buFont typeface="+mj-lt"/>
              <a:buAutoNum type="alphaLcPeriod" startAt="2"/>
            </a:pPr>
            <a:r>
              <a:rPr lang="fr-FR" dirty="0" smtClean="0"/>
              <a:t>Lien avec la modélisation économétrique</a:t>
            </a:r>
            <a:endParaRPr lang="fr-FR" dirty="0"/>
          </a:p>
        </p:txBody>
      </p:sp>
      <p:sp>
        <p:nvSpPr>
          <p:cNvPr id="2" name="Espace réservé de la date 1"/>
          <p:cNvSpPr>
            <a:spLocks noGrp="1"/>
          </p:cNvSpPr>
          <p:nvPr>
            <p:ph type="dt" sz="half" idx="10"/>
          </p:nvPr>
        </p:nvSpPr>
        <p:spPr/>
        <p:txBody>
          <a:bodyPr/>
          <a:lstStyle/>
          <a:p>
            <a:pPr algn="r"/>
            <a:r>
              <a:rPr lang="fr-FR" cap="all" smtClean="0"/>
              <a:t>30/03/2022</a:t>
            </a:r>
            <a:endParaRPr lang="fr-FR" cap="all" dirty="0"/>
          </a:p>
        </p:txBody>
      </p:sp>
      <p:sp>
        <p:nvSpPr>
          <p:cNvPr id="3" name="Espace réservé du pied de page 2"/>
          <p:cNvSpPr>
            <a:spLocks noGrp="1"/>
          </p:cNvSpPr>
          <p:nvPr>
            <p:ph type="ftr" sz="quarter" idx="11"/>
          </p:nvPr>
        </p:nvSpPr>
        <p:spPr/>
        <p:txBody>
          <a:bodyPr/>
          <a:lstStyle/>
          <a:p>
            <a:r>
              <a:rPr lang="fr-FR" dirty="0" smtClean="0"/>
              <a:t>Journées de la méthodologie statistiques 2022</a:t>
            </a:r>
            <a:endParaRPr lang="fr-FR"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12</a:t>
            </a:fld>
            <a:endParaRPr lang="fr-FR" dirty="0"/>
          </a:p>
        </p:txBody>
      </p:sp>
    </p:spTree>
    <p:extLst>
      <p:ext uri="{BB962C8B-B14F-4D97-AF65-F5344CB8AC3E}">
        <p14:creationId xmlns:p14="http://schemas.microsoft.com/office/powerpoint/2010/main" val="4130248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pour une image  2"/>
          <p:cNvSpPr>
            <a:spLocks noGrp="1"/>
          </p:cNvSpPr>
          <p:nvPr>
            <p:ph type="pic" sz="quarter" idx="13"/>
          </p:nvPr>
        </p:nvSpPr>
        <p:spPr/>
      </p:sp>
      <p:sp>
        <p:nvSpPr>
          <p:cNvPr id="6" name="Titre 5"/>
          <p:cNvSpPr>
            <a:spLocks noGrp="1"/>
          </p:cNvSpPr>
          <p:nvPr>
            <p:ph type="title"/>
          </p:nvPr>
        </p:nvSpPr>
        <p:spPr/>
        <p:txBody>
          <a:bodyPr/>
          <a:lstStyle/>
          <a:p>
            <a:pPr>
              <a:buFont typeface="+mj-lt"/>
              <a:buAutoNum type="arabicPeriod" startAt="2"/>
            </a:pPr>
            <a:r>
              <a:rPr lang="fr-FR" dirty="0" smtClean="0"/>
              <a:t>Prise en compte du caractère ordonné de la catégorie sociale</a:t>
            </a:r>
            <a:endParaRPr lang="fr-FR" dirty="0"/>
          </a:p>
        </p:txBody>
      </p:sp>
      <p:sp>
        <p:nvSpPr>
          <p:cNvPr id="4" name="Espace réservé de la date 3"/>
          <p:cNvSpPr>
            <a:spLocks noGrp="1"/>
          </p:cNvSpPr>
          <p:nvPr>
            <p:ph type="dt" sz="half" idx="10"/>
          </p:nvPr>
        </p:nvSpPr>
        <p:spPr/>
        <p:txBody>
          <a:bodyPr/>
          <a:lstStyle/>
          <a:p>
            <a:pPr algn="r"/>
            <a:r>
              <a:rPr lang="fr-FR" cap="all" smtClean="0"/>
              <a:t>30/03/2022</a:t>
            </a:r>
            <a:endParaRPr lang="fr-FR" cap="all" dirty="0"/>
          </a:p>
        </p:txBody>
      </p:sp>
      <p:sp>
        <p:nvSpPr>
          <p:cNvPr id="5" name="Espace réservé du pied de page 4"/>
          <p:cNvSpPr>
            <a:spLocks noGrp="1"/>
          </p:cNvSpPr>
          <p:nvPr>
            <p:ph type="ftr" sz="quarter" idx="11"/>
          </p:nvPr>
        </p:nvSpPr>
        <p:spPr/>
        <p:txBody>
          <a:bodyPr/>
          <a:lstStyle/>
          <a:p>
            <a:r>
              <a:rPr lang="fr-FR" smtClean="0"/>
              <a:t>Journées de la méthodologie statistiques 2022</a:t>
            </a:r>
            <a:endParaRPr lang="fr-FR"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13</a:t>
            </a:fld>
            <a:endParaRPr lang="fr-FR" dirty="0"/>
          </a:p>
        </p:txBody>
      </p:sp>
    </p:spTree>
    <p:extLst>
      <p:ext uri="{BB962C8B-B14F-4D97-AF65-F5344CB8AC3E}">
        <p14:creationId xmlns:p14="http://schemas.microsoft.com/office/powerpoint/2010/main" val="21152726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smtClean="0"/>
              <a:t>Pourquoi tenir compte du caractère ordonné de la catégorie sociale ?</a:t>
            </a:r>
            <a:endParaRPr lang="fr-FR" dirty="0"/>
          </a:p>
        </p:txBody>
      </p:sp>
      <p:sp>
        <p:nvSpPr>
          <p:cNvPr id="12" name="Espace réservé du contenu 11"/>
          <p:cNvSpPr>
            <a:spLocks noGrp="1"/>
          </p:cNvSpPr>
          <p:nvPr>
            <p:ph sz="quarter" idx="14"/>
          </p:nvPr>
        </p:nvSpPr>
        <p:spPr/>
        <p:txBody>
          <a:bodyPr/>
          <a:lstStyle/>
          <a:p>
            <a:r>
              <a:rPr lang="fr-FR" sz="1400" dirty="0" smtClean="0"/>
              <a:t>Dans certains cas, la catégorie sociale (en distinguant plus de 2 groupes) peut être considérée comme ordonnée : c’est assez clair quand elle est le résultat de la mise en tranche d’une variable quantitative, comme le revenu ; c’est aussi possible quand, comme pour les professions, on peut supposer une hiérarchie, plus ou moins liée au domaine étudié. Dans d’autres cas, il n’y a pas de hiérarchie évidente (même si des proximités pourraient être prises en compte).</a:t>
            </a:r>
          </a:p>
          <a:p>
            <a:r>
              <a:rPr lang="fr-FR" sz="1400" dirty="0" smtClean="0"/>
              <a:t>Prendre en compte ces hiérarchies n’est pas une évidence. La recherche de la mixité sociale peut être un objectif général : on souhaite qu’un jeune de milieu défavorisé rencontre des jeunes de milieu moyen autant que des jeunes de milieu très favorisé.</a:t>
            </a:r>
          </a:p>
          <a:p>
            <a:r>
              <a:rPr lang="fr-FR" sz="1400" dirty="0" smtClean="0"/>
              <a:t>Cependant, si les préoccupations concernant la ségrégation viennent du fait que la concentration de public défavorisés a des conséquences négatives, il peut être pertinent de prendre en compte ce point dans une mesure de la ségrégation </a:t>
            </a:r>
            <a:r>
              <a:rPr lang="fr-FR" sz="1400" dirty="0" err="1" smtClean="0"/>
              <a:t>multigroupe</a:t>
            </a:r>
            <a:r>
              <a:rPr lang="fr-FR" sz="1400" dirty="0"/>
              <a:t>.</a:t>
            </a:r>
            <a:endParaRPr lang="fr-FR" sz="1400" dirty="0" smtClean="0"/>
          </a:p>
        </p:txBody>
      </p:sp>
      <p:sp>
        <p:nvSpPr>
          <p:cNvPr id="11" name="Espace réservé du texte 10"/>
          <p:cNvSpPr>
            <a:spLocks noGrp="1"/>
          </p:cNvSpPr>
          <p:nvPr>
            <p:ph type="body" sz="quarter" idx="13"/>
          </p:nvPr>
        </p:nvSpPr>
        <p:spPr/>
        <p:txBody>
          <a:bodyPr/>
          <a:lstStyle/>
          <a:p>
            <a:pPr>
              <a:buFont typeface="+mj-lt"/>
              <a:buAutoNum type="arabicPeriod" startAt="2"/>
            </a:pPr>
            <a:r>
              <a:rPr lang="fr-FR" dirty="0"/>
              <a:t>Prise en compte du caractère ordonné de la catégorie </a:t>
            </a:r>
            <a:r>
              <a:rPr lang="fr-FR" dirty="0" smtClean="0"/>
              <a:t>sociale</a:t>
            </a:r>
          </a:p>
        </p:txBody>
      </p:sp>
      <p:sp>
        <p:nvSpPr>
          <p:cNvPr id="2" name="Espace réservé de la date 1"/>
          <p:cNvSpPr>
            <a:spLocks noGrp="1"/>
          </p:cNvSpPr>
          <p:nvPr>
            <p:ph type="dt" sz="half" idx="10"/>
          </p:nvPr>
        </p:nvSpPr>
        <p:spPr/>
        <p:txBody>
          <a:bodyPr/>
          <a:lstStyle/>
          <a:p>
            <a:pPr algn="r"/>
            <a:r>
              <a:rPr lang="fr-FR" cap="all" smtClean="0"/>
              <a:t>30/03/2022</a:t>
            </a:r>
            <a:endParaRPr lang="fr-FR" cap="all" dirty="0"/>
          </a:p>
        </p:txBody>
      </p:sp>
      <p:sp>
        <p:nvSpPr>
          <p:cNvPr id="3" name="Espace réservé du pied de page 2"/>
          <p:cNvSpPr>
            <a:spLocks noGrp="1"/>
          </p:cNvSpPr>
          <p:nvPr>
            <p:ph type="ftr" sz="quarter" idx="11"/>
          </p:nvPr>
        </p:nvSpPr>
        <p:spPr/>
        <p:txBody>
          <a:bodyPr/>
          <a:lstStyle/>
          <a:p>
            <a:r>
              <a:rPr lang="fr-FR" smtClean="0"/>
              <a:t>Journées de la méthodologie statistiques 2022</a:t>
            </a:r>
            <a:endParaRPr lang="fr-FR"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14</a:t>
            </a:fld>
            <a:endParaRPr lang="fr-FR" dirty="0"/>
          </a:p>
        </p:txBody>
      </p:sp>
    </p:spTree>
    <p:extLst>
      <p:ext uri="{BB962C8B-B14F-4D97-AF65-F5344CB8AC3E}">
        <p14:creationId xmlns:p14="http://schemas.microsoft.com/office/powerpoint/2010/main" val="23198497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smtClean="0"/>
              <a:t>Pourquoi tenir compte du caractère ordonné de la catégorie sociale ?</a:t>
            </a:r>
            <a:endParaRPr lang="fr-FR" dirty="0"/>
          </a:p>
        </p:txBody>
      </p:sp>
      <p:sp>
        <p:nvSpPr>
          <p:cNvPr id="12" name="Espace réservé du contenu 11"/>
          <p:cNvSpPr>
            <a:spLocks noGrp="1"/>
          </p:cNvSpPr>
          <p:nvPr>
            <p:ph sz="quarter" idx="14"/>
          </p:nvPr>
        </p:nvSpPr>
        <p:spPr/>
        <p:txBody>
          <a:bodyPr/>
          <a:lstStyle/>
          <a:p>
            <a:r>
              <a:rPr lang="fr-FR" sz="1400" dirty="0" smtClean="0"/>
              <a:t>	Population A				Population B</a:t>
            </a:r>
          </a:p>
        </p:txBody>
      </p:sp>
      <p:sp>
        <p:nvSpPr>
          <p:cNvPr id="11" name="Espace réservé du texte 10"/>
          <p:cNvSpPr>
            <a:spLocks noGrp="1"/>
          </p:cNvSpPr>
          <p:nvPr>
            <p:ph type="body" sz="quarter" idx="13"/>
          </p:nvPr>
        </p:nvSpPr>
        <p:spPr/>
        <p:txBody>
          <a:bodyPr/>
          <a:lstStyle/>
          <a:p>
            <a:pPr>
              <a:buFont typeface="+mj-lt"/>
              <a:buAutoNum type="arabicPeriod" startAt="2"/>
            </a:pPr>
            <a:r>
              <a:rPr lang="fr-FR" dirty="0"/>
              <a:t>Prise en compte du caractère ordonné de la catégorie </a:t>
            </a:r>
            <a:r>
              <a:rPr lang="fr-FR" dirty="0" smtClean="0"/>
              <a:t>sociale</a:t>
            </a:r>
          </a:p>
        </p:txBody>
      </p:sp>
      <p:sp>
        <p:nvSpPr>
          <p:cNvPr id="2" name="Espace réservé de la date 1"/>
          <p:cNvSpPr>
            <a:spLocks noGrp="1"/>
          </p:cNvSpPr>
          <p:nvPr>
            <p:ph type="dt" sz="half" idx="10"/>
          </p:nvPr>
        </p:nvSpPr>
        <p:spPr/>
        <p:txBody>
          <a:bodyPr/>
          <a:lstStyle/>
          <a:p>
            <a:pPr algn="r"/>
            <a:r>
              <a:rPr lang="fr-FR" cap="all" smtClean="0"/>
              <a:t>30/03/2022</a:t>
            </a:r>
            <a:endParaRPr lang="fr-FR" cap="all" dirty="0"/>
          </a:p>
        </p:txBody>
      </p:sp>
      <p:sp>
        <p:nvSpPr>
          <p:cNvPr id="3" name="Espace réservé du pied de page 2"/>
          <p:cNvSpPr>
            <a:spLocks noGrp="1"/>
          </p:cNvSpPr>
          <p:nvPr>
            <p:ph type="ftr" sz="quarter" idx="11"/>
          </p:nvPr>
        </p:nvSpPr>
        <p:spPr/>
        <p:txBody>
          <a:bodyPr/>
          <a:lstStyle/>
          <a:p>
            <a:r>
              <a:rPr lang="fr-FR" smtClean="0"/>
              <a:t>Journées de la méthodologie statistiques 2022</a:t>
            </a:r>
            <a:endParaRPr lang="fr-FR"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15</a:t>
            </a:fld>
            <a:endParaRPr lang="fr-FR" dirty="0"/>
          </a:p>
        </p:txBody>
      </p:sp>
      <p:pic>
        <p:nvPicPr>
          <p:cNvPr id="6" name="Image 5"/>
          <p:cNvPicPr>
            <a:picLocks noChangeAspect="1"/>
          </p:cNvPicPr>
          <p:nvPr/>
        </p:nvPicPr>
        <p:blipFill>
          <a:blip r:embed="rId2"/>
          <a:stretch>
            <a:fillRect/>
          </a:stretch>
        </p:blipFill>
        <p:spPr>
          <a:xfrm>
            <a:off x="827584" y="2151450"/>
            <a:ext cx="1728788" cy="971550"/>
          </a:xfrm>
          <a:prstGeom prst="rect">
            <a:avLst/>
          </a:prstGeom>
        </p:spPr>
      </p:pic>
      <p:pic>
        <p:nvPicPr>
          <p:cNvPr id="7" name="Image 6"/>
          <p:cNvPicPr>
            <a:picLocks noChangeAspect="1"/>
          </p:cNvPicPr>
          <p:nvPr/>
        </p:nvPicPr>
        <p:blipFill>
          <a:blip r:embed="rId3"/>
          <a:stretch>
            <a:fillRect/>
          </a:stretch>
        </p:blipFill>
        <p:spPr>
          <a:xfrm>
            <a:off x="827584" y="3438450"/>
            <a:ext cx="1728788" cy="971550"/>
          </a:xfrm>
          <a:prstGeom prst="rect">
            <a:avLst/>
          </a:prstGeom>
        </p:spPr>
      </p:pic>
      <p:pic>
        <p:nvPicPr>
          <p:cNvPr id="8" name="Image 7"/>
          <p:cNvPicPr>
            <a:picLocks noChangeAspect="1"/>
          </p:cNvPicPr>
          <p:nvPr/>
        </p:nvPicPr>
        <p:blipFill>
          <a:blip r:embed="rId4"/>
          <a:stretch>
            <a:fillRect/>
          </a:stretch>
        </p:blipFill>
        <p:spPr>
          <a:xfrm>
            <a:off x="4211960" y="2124630"/>
            <a:ext cx="1728788" cy="971550"/>
          </a:xfrm>
          <a:prstGeom prst="rect">
            <a:avLst/>
          </a:prstGeom>
        </p:spPr>
      </p:pic>
      <p:pic>
        <p:nvPicPr>
          <p:cNvPr id="9" name="Image 8"/>
          <p:cNvPicPr>
            <a:picLocks noChangeAspect="1"/>
          </p:cNvPicPr>
          <p:nvPr/>
        </p:nvPicPr>
        <p:blipFill>
          <a:blip r:embed="rId5"/>
          <a:stretch>
            <a:fillRect/>
          </a:stretch>
        </p:blipFill>
        <p:spPr>
          <a:xfrm>
            <a:off x="6372200" y="2124630"/>
            <a:ext cx="1728788" cy="971550"/>
          </a:xfrm>
          <a:prstGeom prst="rect">
            <a:avLst/>
          </a:prstGeom>
        </p:spPr>
      </p:pic>
      <p:pic>
        <p:nvPicPr>
          <p:cNvPr id="13" name="Image 12"/>
          <p:cNvPicPr>
            <a:picLocks noChangeAspect="1"/>
          </p:cNvPicPr>
          <p:nvPr/>
        </p:nvPicPr>
        <p:blipFill>
          <a:blip r:embed="rId6"/>
          <a:stretch>
            <a:fillRect/>
          </a:stretch>
        </p:blipFill>
        <p:spPr>
          <a:xfrm>
            <a:off x="4211960" y="3438450"/>
            <a:ext cx="1728788" cy="971550"/>
          </a:xfrm>
          <a:prstGeom prst="rect">
            <a:avLst/>
          </a:prstGeom>
        </p:spPr>
      </p:pic>
      <p:pic>
        <p:nvPicPr>
          <p:cNvPr id="14" name="Image 13"/>
          <p:cNvPicPr>
            <a:picLocks noChangeAspect="1"/>
          </p:cNvPicPr>
          <p:nvPr/>
        </p:nvPicPr>
        <p:blipFill>
          <a:blip r:embed="rId7"/>
          <a:stretch>
            <a:fillRect/>
          </a:stretch>
        </p:blipFill>
        <p:spPr>
          <a:xfrm>
            <a:off x="6372200" y="3438450"/>
            <a:ext cx="1728788" cy="971550"/>
          </a:xfrm>
          <a:prstGeom prst="rect">
            <a:avLst/>
          </a:prstGeom>
        </p:spPr>
      </p:pic>
    </p:spTree>
    <p:extLst>
      <p:ext uri="{BB962C8B-B14F-4D97-AF65-F5344CB8AC3E}">
        <p14:creationId xmlns:p14="http://schemas.microsoft.com/office/powerpoint/2010/main" val="1649554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smtClean="0"/>
              <a:t>Quelles solutions ?</a:t>
            </a:r>
            <a:endParaRPr lang="fr-FR" dirty="0"/>
          </a:p>
        </p:txBody>
      </p:sp>
      <p:sp>
        <p:nvSpPr>
          <p:cNvPr id="12" name="Espace réservé du contenu 11"/>
          <p:cNvSpPr>
            <a:spLocks noGrp="1"/>
          </p:cNvSpPr>
          <p:nvPr>
            <p:ph sz="quarter" idx="14"/>
          </p:nvPr>
        </p:nvSpPr>
        <p:spPr/>
        <p:txBody>
          <a:bodyPr/>
          <a:lstStyle/>
          <a:p>
            <a:r>
              <a:rPr lang="fr-FR" sz="1400" dirty="0" smtClean="0"/>
              <a:t>Deux possibilités sont actuellement disponibles pour traiter ce cas :</a:t>
            </a:r>
          </a:p>
          <a:p>
            <a:r>
              <a:rPr lang="fr-FR" sz="1400" dirty="0"/>
              <a:t>	</a:t>
            </a:r>
            <a:r>
              <a:rPr lang="fr-FR" sz="1400" dirty="0" smtClean="0"/>
              <a:t>- </a:t>
            </a:r>
            <a:r>
              <a:rPr lang="fr-FR" sz="1400" dirty="0" err="1" smtClean="0"/>
              <a:t>Floch</a:t>
            </a:r>
            <a:r>
              <a:rPr lang="fr-FR" sz="1400" dirty="0" smtClean="0"/>
              <a:t> (2017) décrit un indice d’entropie tenant compte du caractère ordonné de la variable (tranches de revenu) : il s’agit de construire les indices d’entropie dichotomique pour des groupes de plus en plus favorisés et de faire la moyenne de ces indices. Cela a surtout l’avantage de proposer un profil de la ségrégation. Dans le cas de l’étude, la ségrégation est plus forte pour les revenus très élevés que pour les revenus très bas.</a:t>
            </a:r>
          </a:p>
          <a:p>
            <a:r>
              <a:rPr lang="fr-FR" sz="1400" dirty="0"/>
              <a:t>	</a:t>
            </a:r>
            <a:r>
              <a:rPr lang="fr-FR" sz="1400" dirty="0" smtClean="0"/>
              <a:t>- L’autre possibilité est de revenir à la variable quantitative définissant la variable catégorielle si elle existe et faire une décomposition de la variance. Sinon, il faut construire une quantification de cette variable, éventuellement en attribuant la valeur 1 à la catégorie la plus défavorisée, 2 à la suivante…</a:t>
            </a:r>
          </a:p>
        </p:txBody>
      </p:sp>
      <p:sp>
        <p:nvSpPr>
          <p:cNvPr id="11" name="Espace réservé du texte 10"/>
          <p:cNvSpPr>
            <a:spLocks noGrp="1"/>
          </p:cNvSpPr>
          <p:nvPr>
            <p:ph type="body" sz="quarter" idx="13"/>
          </p:nvPr>
        </p:nvSpPr>
        <p:spPr/>
        <p:txBody>
          <a:bodyPr/>
          <a:lstStyle/>
          <a:p>
            <a:pPr>
              <a:buFont typeface="+mj-lt"/>
              <a:buAutoNum type="arabicPeriod" startAt="2"/>
            </a:pPr>
            <a:r>
              <a:rPr lang="fr-FR" dirty="0"/>
              <a:t>Prise en compte du caractère ordonné de la catégorie </a:t>
            </a:r>
            <a:r>
              <a:rPr lang="fr-FR" dirty="0" smtClean="0"/>
              <a:t>sociale</a:t>
            </a:r>
          </a:p>
        </p:txBody>
      </p:sp>
      <p:sp>
        <p:nvSpPr>
          <p:cNvPr id="2" name="Espace réservé de la date 1"/>
          <p:cNvSpPr>
            <a:spLocks noGrp="1"/>
          </p:cNvSpPr>
          <p:nvPr>
            <p:ph type="dt" sz="half" idx="10"/>
          </p:nvPr>
        </p:nvSpPr>
        <p:spPr/>
        <p:txBody>
          <a:bodyPr/>
          <a:lstStyle/>
          <a:p>
            <a:pPr algn="r"/>
            <a:r>
              <a:rPr lang="fr-FR" cap="all" smtClean="0"/>
              <a:t>30/03/2022</a:t>
            </a:r>
            <a:endParaRPr lang="fr-FR" cap="all" dirty="0"/>
          </a:p>
        </p:txBody>
      </p:sp>
      <p:sp>
        <p:nvSpPr>
          <p:cNvPr id="3" name="Espace réservé du pied de page 2"/>
          <p:cNvSpPr>
            <a:spLocks noGrp="1"/>
          </p:cNvSpPr>
          <p:nvPr>
            <p:ph type="ftr" sz="quarter" idx="11"/>
          </p:nvPr>
        </p:nvSpPr>
        <p:spPr/>
        <p:txBody>
          <a:bodyPr/>
          <a:lstStyle/>
          <a:p>
            <a:r>
              <a:rPr lang="fr-FR" smtClean="0"/>
              <a:t>Journées de la méthodologie statistiques 2022</a:t>
            </a:r>
            <a:endParaRPr lang="fr-FR"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16</a:t>
            </a:fld>
            <a:endParaRPr lang="fr-FR" dirty="0"/>
          </a:p>
        </p:txBody>
      </p:sp>
    </p:spTree>
    <p:extLst>
      <p:ext uri="{BB962C8B-B14F-4D97-AF65-F5344CB8AC3E}">
        <p14:creationId xmlns:p14="http://schemas.microsoft.com/office/powerpoint/2010/main" val="1509171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smtClean="0"/>
              <a:t>Utilisation d’une modélisation économétrique</a:t>
            </a:r>
            <a:endParaRPr lang="fr-FR" dirty="0"/>
          </a:p>
        </p:txBody>
      </p:sp>
      <p:sp>
        <p:nvSpPr>
          <p:cNvPr id="12" name="Espace réservé du contenu 11"/>
          <p:cNvSpPr>
            <a:spLocks noGrp="1"/>
          </p:cNvSpPr>
          <p:nvPr>
            <p:ph sz="quarter" idx="14"/>
          </p:nvPr>
        </p:nvSpPr>
        <p:spPr/>
        <p:txBody>
          <a:bodyPr/>
          <a:lstStyle/>
          <a:p>
            <a:r>
              <a:rPr lang="fr-FR" sz="1400" dirty="0" smtClean="0"/>
              <a:t>La contribution originale de ce travail est de se servir du lien que nous avons établi entre indice d’entropie </a:t>
            </a:r>
            <a:r>
              <a:rPr lang="fr-FR" sz="1400" dirty="0" err="1" smtClean="0"/>
              <a:t>multigroupe</a:t>
            </a:r>
            <a:r>
              <a:rPr lang="fr-FR" sz="1400" dirty="0" smtClean="0"/>
              <a:t> et pseudo-R² d’une régression logistique </a:t>
            </a:r>
            <a:r>
              <a:rPr lang="fr-FR" sz="1400" b="1" dirty="0" smtClean="0"/>
              <a:t>non ordonnée</a:t>
            </a:r>
            <a:r>
              <a:rPr lang="fr-FR" sz="1400" dirty="0" smtClean="0"/>
              <a:t> de la catégorie sociale en fonction des indicatrices d’appartenance aux unités.</a:t>
            </a:r>
          </a:p>
          <a:p>
            <a:r>
              <a:rPr lang="fr-FR" sz="1400" dirty="0" smtClean="0"/>
              <a:t>L’idée est simplement de procéder à une régression logistique </a:t>
            </a:r>
            <a:r>
              <a:rPr lang="fr-FR" sz="1400" b="1" dirty="0" smtClean="0"/>
              <a:t>ordonnée</a:t>
            </a:r>
            <a:r>
              <a:rPr lang="fr-FR" sz="1400" dirty="0" smtClean="0"/>
              <a:t> de la catégorie sociale et de prendre le pseudo-R² de Mac </a:t>
            </a:r>
            <a:r>
              <a:rPr lang="fr-FR" sz="1400" dirty="0" err="1" smtClean="0"/>
              <a:t>Fadden</a:t>
            </a:r>
            <a:r>
              <a:rPr lang="fr-FR" sz="1400" dirty="0" smtClean="0"/>
              <a:t> de cette régression.</a:t>
            </a:r>
            <a:br>
              <a:rPr lang="fr-FR" sz="1400" dirty="0" smtClean="0"/>
            </a:br>
            <a:r>
              <a:rPr lang="fr-FR" sz="1400" dirty="0" smtClean="0"/>
              <a:t>En recourant à la justification habituelle de ce type de modèle par l’existence d’une variable latente, dont les différents groupes sociaux seraient la réalisation à différents seuils, il est possible de relier cette approche avec l’utilisation d’un R² pour une variable quantitative.</a:t>
            </a:r>
          </a:p>
          <a:p>
            <a:r>
              <a:rPr lang="fr-FR" sz="1400" dirty="0" smtClean="0"/>
              <a:t>Notons que la régression logistique ordonnée est un « sous-modèle » de la régression non ordonnée, réduisant sensiblement le nombre de paramètres (seulement m-1, alors que la régression non ordonnée en comporte (m-1)*(G-1)). </a:t>
            </a:r>
          </a:p>
          <a:p>
            <a:r>
              <a:rPr lang="fr-FR" sz="1400" dirty="0" smtClean="0"/>
              <a:t>L’indice ordonné ainsi obtenu est donc toujours inférieur à l’indice d’entropie habituel : le rapport entre les deux indiquant dans quelle mesure la ségrégation est « ordonnée ».</a:t>
            </a:r>
          </a:p>
        </p:txBody>
      </p:sp>
      <p:sp>
        <p:nvSpPr>
          <p:cNvPr id="11" name="Espace réservé du texte 10"/>
          <p:cNvSpPr>
            <a:spLocks noGrp="1"/>
          </p:cNvSpPr>
          <p:nvPr>
            <p:ph type="body" sz="quarter" idx="13"/>
          </p:nvPr>
        </p:nvSpPr>
        <p:spPr/>
        <p:txBody>
          <a:bodyPr/>
          <a:lstStyle/>
          <a:p>
            <a:pPr>
              <a:buFont typeface="+mj-lt"/>
              <a:buAutoNum type="arabicPeriod" startAt="2"/>
            </a:pPr>
            <a:r>
              <a:rPr lang="fr-FR" dirty="0"/>
              <a:t>Prise en compte du caractère ordonné de la catégorie </a:t>
            </a:r>
            <a:r>
              <a:rPr lang="fr-FR" dirty="0" smtClean="0"/>
              <a:t>sociale</a:t>
            </a:r>
          </a:p>
        </p:txBody>
      </p:sp>
      <p:sp>
        <p:nvSpPr>
          <p:cNvPr id="2" name="Espace réservé de la date 1"/>
          <p:cNvSpPr>
            <a:spLocks noGrp="1"/>
          </p:cNvSpPr>
          <p:nvPr>
            <p:ph type="dt" sz="half" idx="10"/>
          </p:nvPr>
        </p:nvSpPr>
        <p:spPr/>
        <p:txBody>
          <a:bodyPr/>
          <a:lstStyle/>
          <a:p>
            <a:pPr algn="r"/>
            <a:r>
              <a:rPr lang="fr-FR" cap="all" smtClean="0"/>
              <a:t>30/03/2022</a:t>
            </a:r>
            <a:endParaRPr lang="fr-FR" cap="all" dirty="0"/>
          </a:p>
        </p:txBody>
      </p:sp>
      <p:sp>
        <p:nvSpPr>
          <p:cNvPr id="3" name="Espace réservé du pied de page 2"/>
          <p:cNvSpPr>
            <a:spLocks noGrp="1"/>
          </p:cNvSpPr>
          <p:nvPr>
            <p:ph type="ftr" sz="quarter" idx="11"/>
          </p:nvPr>
        </p:nvSpPr>
        <p:spPr/>
        <p:txBody>
          <a:bodyPr/>
          <a:lstStyle/>
          <a:p>
            <a:r>
              <a:rPr lang="fr-FR" smtClean="0"/>
              <a:t>Journées de la méthodologie statistiques 2022</a:t>
            </a:r>
            <a:endParaRPr lang="fr-FR"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17</a:t>
            </a:fld>
            <a:endParaRPr lang="fr-FR" dirty="0"/>
          </a:p>
        </p:txBody>
      </p:sp>
    </p:spTree>
    <p:extLst>
      <p:ext uri="{BB962C8B-B14F-4D97-AF65-F5344CB8AC3E}">
        <p14:creationId xmlns:p14="http://schemas.microsoft.com/office/powerpoint/2010/main" val="22640339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pour une image  2"/>
          <p:cNvSpPr>
            <a:spLocks noGrp="1"/>
          </p:cNvSpPr>
          <p:nvPr>
            <p:ph type="pic" sz="quarter" idx="13"/>
          </p:nvPr>
        </p:nvSpPr>
        <p:spPr/>
      </p:sp>
      <p:sp>
        <p:nvSpPr>
          <p:cNvPr id="6" name="Titre 5"/>
          <p:cNvSpPr>
            <a:spLocks noGrp="1"/>
          </p:cNvSpPr>
          <p:nvPr>
            <p:ph type="title"/>
          </p:nvPr>
        </p:nvSpPr>
        <p:spPr/>
        <p:txBody>
          <a:bodyPr/>
          <a:lstStyle/>
          <a:p>
            <a:pPr>
              <a:buFont typeface="+mj-lt"/>
              <a:buAutoNum type="arabicPeriod" startAt="3"/>
            </a:pPr>
            <a:r>
              <a:rPr lang="fr-FR" dirty="0" smtClean="0"/>
              <a:t>La ségrégation entre collèges en France</a:t>
            </a:r>
            <a:endParaRPr lang="fr-FR" dirty="0"/>
          </a:p>
        </p:txBody>
      </p:sp>
      <p:sp>
        <p:nvSpPr>
          <p:cNvPr id="4" name="Espace réservé de la date 3"/>
          <p:cNvSpPr>
            <a:spLocks noGrp="1"/>
          </p:cNvSpPr>
          <p:nvPr>
            <p:ph type="dt" sz="half" idx="10"/>
          </p:nvPr>
        </p:nvSpPr>
        <p:spPr/>
        <p:txBody>
          <a:bodyPr/>
          <a:lstStyle/>
          <a:p>
            <a:pPr algn="r"/>
            <a:r>
              <a:rPr lang="fr-FR" cap="all" smtClean="0"/>
              <a:t>30/03/2022</a:t>
            </a:r>
            <a:endParaRPr lang="fr-FR" cap="all" dirty="0"/>
          </a:p>
        </p:txBody>
      </p:sp>
      <p:sp>
        <p:nvSpPr>
          <p:cNvPr id="5" name="Espace réservé du pied de page 4"/>
          <p:cNvSpPr>
            <a:spLocks noGrp="1"/>
          </p:cNvSpPr>
          <p:nvPr>
            <p:ph type="ftr" sz="quarter" idx="11"/>
          </p:nvPr>
        </p:nvSpPr>
        <p:spPr/>
        <p:txBody>
          <a:bodyPr/>
          <a:lstStyle/>
          <a:p>
            <a:r>
              <a:rPr lang="fr-FR" smtClean="0"/>
              <a:t>Journées de la méthodologie statistiques 2022</a:t>
            </a:r>
            <a:endParaRPr lang="fr-FR"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18</a:t>
            </a:fld>
            <a:endParaRPr lang="fr-FR" dirty="0"/>
          </a:p>
        </p:txBody>
      </p:sp>
    </p:spTree>
    <p:extLst>
      <p:ext uri="{BB962C8B-B14F-4D97-AF65-F5344CB8AC3E}">
        <p14:creationId xmlns:p14="http://schemas.microsoft.com/office/powerpoint/2010/main" val="20349978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smtClean="0"/>
              <a:t>Mise en œuvre empirique	</a:t>
            </a:r>
            <a:endParaRPr lang="fr-FR" dirty="0"/>
          </a:p>
        </p:txBody>
      </p:sp>
      <p:sp>
        <p:nvSpPr>
          <p:cNvPr id="12" name="Espace réservé du contenu 11"/>
          <p:cNvSpPr>
            <a:spLocks noGrp="1"/>
          </p:cNvSpPr>
          <p:nvPr>
            <p:ph sz="quarter" idx="14"/>
          </p:nvPr>
        </p:nvSpPr>
        <p:spPr/>
        <p:txBody>
          <a:bodyPr/>
          <a:lstStyle/>
          <a:p>
            <a:r>
              <a:rPr lang="fr-FR" sz="1400" dirty="0" smtClean="0"/>
              <a:t>Il est possible de montrer sur des données simulées (comme les populations A et B présentées plus haut), que les indices ordonnés et non ordonnés peuvent diverger assez sensiblement.</a:t>
            </a:r>
          </a:p>
          <a:p>
            <a:r>
              <a:rPr lang="fr-FR" sz="1400" dirty="0" smtClean="0"/>
              <a:t>Qu’en est-il sur des données réelles ?</a:t>
            </a:r>
          </a:p>
          <a:p>
            <a:r>
              <a:rPr lang="fr-FR" sz="1400" dirty="0" smtClean="0"/>
              <a:t>Nous avons compilé les informations sur plus de 13 millions d’élèves entrants en 6</a:t>
            </a:r>
            <a:r>
              <a:rPr lang="fr-FR" sz="1400" baseline="30000" dirty="0" smtClean="0"/>
              <a:t>e</a:t>
            </a:r>
            <a:r>
              <a:rPr lang="fr-FR" sz="1400" dirty="0" smtClean="0"/>
              <a:t> entre la rentrée 2003 et la </a:t>
            </a:r>
            <a:r>
              <a:rPr lang="fr-FR" sz="1400" smtClean="0"/>
              <a:t>rentrée 2021</a:t>
            </a:r>
            <a:r>
              <a:rPr lang="fr-FR" sz="1400" dirty="0" smtClean="0"/>
              <a:t>, dans 6 367 collèges (en excluant les petits collèges qui ont scolarisé moins de 500 élèves sur la période).</a:t>
            </a:r>
          </a:p>
          <a:p>
            <a:r>
              <a:rPr lang="fr-FR" sz="1400" dirty="0" smtClean="0"/>
              <a:t>Nous avons construit une catégorisation en 4 groupes à partir de l’IPS tenant compte des professions des deux parents.</a:t>
            </a:r>
          </a:p>
          <a:p>
            <a:r>
              <a:rPr lang="fr-FR" sz="1400" dirty="0" smtClean="0"/>
              <a:t>Nous avons calculé les différents indicateurs disponibles (entropie ou R²) sur ces variables.</a:t>
            </a:r>
          </a:p>
          <a:p>
            <a:r>
              <a:rPr lang="fr-FR" sz="1400" b="1" dirty="0" smtClean="0"/>
              <a:t>Ils sont très fortement corrélés !</a:t>
            </a:r>
          </a:p>
        </p:txBody>
      </p:sp>
      <p:sp>
        <p:nvSpPr>
          <p:cNvPr id="11" name="Espace réservé du texte 10"/>
          <p:cNvSpPr>
            <a:spLocks noGrp="1"/>
          </p:cNvSpPr>
          <p:nvPr>
            <p:ph type="body" sz="quarter" idx="13"/>
          </p:nvPr>
        </p:nvSpPr>
        <p:spPr/>
        <p:txBody>
          <a:bodyPr/>
          <a:lstStyle/>
          <a:p>
            <a:pPr>
              <a:buFont typeface="+mj-lt"/>
              <a:buAutoNum type="arabicPeriod" startAt="2"/>
            </a:pPr>
            <a:r>
              <a:rPr lang="fr-FR" dirty="0"/>
              <a:t>La ségrégation entre collèges en </a:t>
            </a:r>
            <a:r>
              <a:rPr lang="fr-FR" dirty="0" smtClean="0"/>
              <a:t>France</a:t>
            </a:r>
          </a:p>
        </p:txBody>
      </p:sp>
      <p:sp>
        <p:nvSpPr>
          <p:cNvPr id="2" name="Espace réservé de la date 1"/>
          <p:cNvSpPr>
            <a:spLocks noGrp="1"/>
          </p:cNvSpPr>
          <p:nvPr>
            <p:ph type="dt" sz="half" idx="10"/>
          </p:nvPr>
        </p:nvSpPr>
        <p:spPr/>
        <p:txBody>
          <a:bodyPr/>
          <a:lstStyle/>
          <a:p>
            <a:pPr algn="r"/>
            <a:r>
              <a:rPr lang="fr-FR" cap="all" smtClean="0"/>
              <a:t>30/03/2022</a:t>
            </a:r>
            <a:endParaRPr lang="fr-FR" cap="all" dirty="0"/>
          </a:p>
        </p:txBody>
      </p:sp>
      <p:sp>
        <p:nvSpPr>
          <p:cNvPr id="3" name="Espace réservé du pied de page 2"/>
          <p:cNvSpPr>
            <a:spLocks noGrp="1"/>
          </p:cNvSpPr>
          <p:nvPr>
            <p:ph type="ftr" sz="quarter" idx="11"/>
          </p:nvPr>
        </p:nvSpPr>
        <p:spPr/>
        <p:txBody>
          <a:bodyPr/>
          <a:lstStyle/>
          <a:p>
            <a:r>
              <a:rPr lang="fr-FR" smtClean="0"/>
              <a:t>Journées de la méthodologie statistiques 2022</a:t>
            </a:r>
            <a:endParaRPr lang="fr-FR"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19</a:t>
            </a:fld>
            <a:endParaRPr lang="fr-FR" dirty="0"/>
          </a:p>
        </p:txBody>
      </p:sp>
    </p:spTree>
    <p:extLst>
      <p:ext uri="{BB962C8B-B14F-4D97-AF65-F5344CB8AC3E}">
        <p14:creationId xmlns:p14="http://schemas.microsoft.com/office/powerpoint/2010/main" val="24475719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smtClean="0"/>
              <a:t>Introduction</a:t>
            </a:r>
            <a:endParaRPr lang="fr-FR" dirty="0"/>
          </a:p>
        </p:txBody>
      </p:sp>
      <p:sp>
        <p:nvSpPr>
          <p:cNvPr id="12" name="Espace réservé du contenu 11"/>
          <p:cNvSpPr>
            <a:spLocks noGrp="1"/>
          </p:cNvSpPr>
          <p:nvPr>
            <p:ph sz="quarter" idx="14"/>
          </p:nvPr>
        </p:nvSpPr>
        <p:spPr/>
        <p:txBody>
          <a:bodyPr/>
          <a:lstStyle/>
          <a:p>
            <a:r>
              <a:rPr lang="fr-FR" sz="1200" dirty="0" smtClean="0"/>
              <a:t>Ces dernières années, il y a eu un regain d’intérêt pour l’analyse de la ségrégation entre établissements scolaires (surtout les entre collèges), à la fois en termes d’actions publiques, de travaux de recherche et de diffusion d’information par la statistique publique.</a:t>
            </a:r>
          </a:p>
          <a:p>
            <a:r>
              <a:rPr lang="fr-FR" sz="1200" dirty="0" smtClean="0"/>
              <a:t>A la Depp, service statistique du ministère de l’éducation nationale, un groupe de travail, impulsé par Cédric </a:t>
            </a:r>
            <a:r>
              <a:rPr lang="fr-FR" sz="1200" dirty="0" err="1" smtClean="0"/>
              <a:t>Afsa</a:t>
            </a:r>
            <a:r>
              <a:rPr lang="fr-FR" sz="1200" dirty="0" smtClean="0"/>
              <a:t> et piloté par Olivier </a:t>
            </a:r>
            <a:r>
              <a:rPr lang="fr-FR" sz="1200" dirty="0" err="1" smtClean="0"/>
              <a:t>Monso</a:t>
            </a:r>
            <a:r>
              <a:rPr lang="fr-FR" sz="1200" dirty="0" smtClean="0"/>
              <a:t> a été mis en place, avec la participation du SSP </a:t>
            </a:r>
            <a:r>
              <a:rPr lang="fr-FR" sz="1200" dirty="0" err="1" smtClean="0"/>
              <a:t>Lab</a:t>
            </a:r>
            <a:r>
              <a:rPr lang="fr-FR" sz="1200" dirty="0" smtClean="0"/>
              <a:t> de l’Insee (Pauline </a:t>
            </a:r>
            <a:r>
              <a:rPr lang="fr-FR" sz="1200" dirty="0" err="1" smtClean="0"/>
              <a:t>Givord</a:t>
            </a:r>
            <a:r>
              <a:rPr lang="fr-FR" sz="1200" dirty="0" smtClean="0"/>
              <a:t> et Marine Guillerm). Ce groupe avait pour objectif de développer l’expertise sur cette question (en étudiant la vaste littérature sur les nombreux indices de ségrégation) et de proposer un état des lieux empirique, fondé sur les données exhaustives du ministère. Il a donné lieu à deux articles dans la revue Education &amp;  formations (</a:t>
            </a:r>
            <a:r>
              <a:rPr lang="fr-FR" sz="1200" dirty="0" err="1" smtClean="0"/>
              <a:t>Givord</a:t>
            </a:r>
            <a:r>
              <a:rPr lang="fr-FR" sz="1200" dirty="0" smtClean="0"/>
              <a:t> et </a:t>
            </a:r>
            <a:r>
              <a:rPr lang="fr-FR" sz="1200" dirty="0" err="1" smtClean="0"/>
              <a:t>alii</a:t>
            </a:r>
            <a:r>
              <a:rPr lang="fr-FR" sz="1200" dirty="0" smtClean="0"/>
              <a:t>, 2016). De nombreux travaux ont suivi faisant le lien entre ségrégation entre établissements scolaires et ségrégation résidentielle, étudiant l’effet de la ségrégation sur les résultats scolaires…</a:t>
            </a:r>
          </a:p>
          <a:p>
            <a:r>
              <a:rPr lang="fr-FR" sz="1200" dirty="0" smtClean="0"/>
              <a:t>Le présent travail reprend les aspects méthodologiques, en précisant le lien entre la mesure de la ségrégation et d’autres domaines de la statistique, notamment la mesure des corrélations et les modèles économétriques. Cela permet de proposer un indicateur tenant compte du caractère éventuellement ordonné de la catégorie sociale. L’intérêt de ce nouvel indicateur est étudié sur des données exhaustives.</a:t>
            </a:r>
            <a:endParaRPr lang="fr-FR" dirty="0" smtClean="0"/>
          </a:p>
          <a:p>
            <a:pPr lvl="1"/>
            <a:endParaRPr lang="fr-FR" dirty="0"/>
          </a:p>
        </p:txBody>
      </p:sp>
      <p:sp>
        <p:nvSpPr>
          <p:cNvPr id="11" name="Espace réservé du texte 10"/>
          <p:cNvSpPr>
            <a:spLocks noGrp="1"/>
          </p:cNvSpPr>
          <p:nvPr>
            <p:ph type="body" sz="quarter" idx="13"/>
          </p:nvPr>
        </p:nvSpPr>
        <p:spPr/>
        <p:txBody>
          <a:bodyPr/>
          <a:lstStyle/>
          <a:p>
            <a:r>
              <a:rPr lang="fr-FR" dirty="0"/>
              <a:t>Titre de partie</a:t>
            </a:r>
          </a:p>
          <a:p>
            <a:pPr lvl="1"/>
            <a:r>
              <a:rPr lang="fr-FR" dirty="0"/>
              <a:t>Sous-titre de partie</a:t>
            </a:r>
          </a:p>
        </p:txBody>
      </p:sp>
      <p:sp>
        <p:nvSpPr>
          <p:cNvPr id="2" name="Espace réservé de la date 1"/>
          <p:cNvSpPr>
            <a:spLocks noGrp="1"/>
          </p:cNvSpPr>
          <p:nvPr>
            <p:ph type="dt" sz="half" idx="10"/>
          </p:nvPr>
        </p:nvSpPr>
        <p:spPr/>
        <p:txBody>
          <a:bodyPr/>
          <a:lstStyle/>
          <a:p>
            <a:pPr algn="r"/>
            <a:r>
              <a:rPr lang="fr-FR" cap="all" smtClean="0"/>
              <a:t>30/03/2022</a:t>
            </a:r>
            <a:endParaRPr lang="fr-FR" cap="all" dirty="0"/>
          </a:p>
        </p:txBody>
      </p:sp>
      <p:sp>
        <p:nvSpPr>
          <p:cNvPr id="3" name="Espace réservé du pied de page 2"/>
          <p:cNvSpPr>
            <a:spLocks noGrp="1"/>
          </p:cNvSpPr>
          <p:nvPr>
            <p:ph type="ftr" sz="quarter" idx="11"/>
          </p:nvPr>
        </p:nvSpPr>
        <p:spPr/>
        <p:txBody>
          <a:bodyPr/>
          <a:lstStyle/>
          <a:p>
            <a:r>
              <a:rPr lang="fr-FR" smtClean="0"/>
              <a:t>Journées de la méthodologie statistiques 2022</a:t>
            </a:r>
            <a:endParaRPr lang="fr-FR"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a:t>
            </a:fld>
            <a:endParaRPr lang="fr-FR" dirty="0"/>
          </a:p>
        </p:txBody>
      </p:sp>
    </p:spTree>
    <p:extLst>
      <p:ext uri="{BB962C8B-B14F-4D97-AF65-F5344CB8AC3E}">
        <p14:creationId xmlns:p14="http://schemas.microsoft.com/office/powerpoint/2010/main" val="5034313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smtClean="0"/>
              <a:t>Lien entre l’indice d’entropie habituel et l’indice ordonné	</a:t>
            </a:r>
            <a:endParaRPr lang="fr-FR" dirty="0"/>
          </a:p>
        </p:txBody>
      </p:sp>
      <p:sp>
        <p:nvSpPr>
          <p:cNvPr id="11" name="Espace réservé du texte 10"/>
          <p:cNvSpPr>
            <a:spLocks noGrp="1"/>
          </p:cNvSpPr>
          <p:nvPr>
            <p:ph type="body" sz="quarter" idx="13"/>
          </p:nvPr>
        </p:nvSpPr>
        <p:spPr/>
        <p:txBody>
          <a:bodyPr/>
          <a:lstStyle/>
          <a:p>
            <a:pPr>
              <a:buFont typeface="+mj-lt"/>
              <a:buAutoNum type="arabicPeriod" startAt="2"/>
            </a:pPr>
            <a:r>
              <a:rPr lang="fr-FR" dirty="0"/>
              <a:t>La ségrégation entre collèges en </a:t>
            </a:r>
            <a:r>
              <a:rPr lang="fr-FR" dirty="0" smtClean="0"/>
              <a:t>France</a:t>
            </a:r>
          </a:p>
        </p:txBody>
      </p:sp>
      <p:sp>
        <p:nvSpPr>
          <p:cNvPr id="2" name="Espace réservé de la date 1"/>
          <p:cNvSpPr>
            <a:spLocks noGrp="1"/>
          </p:cNvSpPr>
          <p:nvPr>
            <p:ph type="dt" sz="half" idx="10"/>
          </p:nvPr>
        </p:nvSpPr>
        <p:spPr/>
        <p:txBody>
          <a:bodyPr/>
          <a:lstStyle/>
          <a:p>
            <a:pPr algn="r"/>
            <a:r>
              <a:rPr lang="fr-FR" cap="all" smtClean="0"/>
              <a:t>30/03/2022</a:t>
            </a:r>
            <a:endParaRPr lang="fr-FR" cap="all" dirty="0"/>
          </a:p>
        </p:txBody>
      </p:sp>
      <p:sp>
        <p:nvSpPr>
          <p:cNvPr id="3" name="Espace réservé du pied de page 2"/>
          <p:cNvSpPr>
            <a:spLocks noGrp="1"/>
          </p:cNvSpPr>
          <p:nvPr>
            <p:ph type="ftr" sz="quarter" idx="11"/>
          </p:nvPr>
        </p:nvSpPr>
        <p:spPr/>
        <p:txBody>
          <a:bodyPr/>
          <a:lstStyle/>
          <a:p>
            <a:r>
              <a:rPr lang="fr-FR" smtClean="0"/>
              <a:t>Journées de la méthodologie statistiques 2022</a:t>
            </a:r>
            <a:endParaRPr lang="fr-FR"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20</a:t>
            </a:fld>
            <a:endParaRPr lang="fr-FR" dirty="0"/>
          </a:p>
        </p:txBody>
      </p:sp>
      <p:pic>
        <p:nvPicPr>
          <p:cNvPr id="6" name="Espace réservé du contenu 5"/>
          <p:cNvPicPr>
            <a:picLocks noGrp="1" noChangeAspect="1"/>
          </p:cNvPicPr>
          <p:nvPr>
            <p:ph sz="quarter" idx="14"/>
          </p:nvPr>
        </p:nvPicPr>
        <p:blipFill>
          <a:blip r:embed="rId2"/>
          <a:stretch>
            <a:fillRect/>
          </a:stretch>
        </p:blipFill>
        <p:spPr>
          <a:xfrm>
            <a:off x="3159531" y="1836738"/>
            <a:ext cx="2824938" cy="2573337"/>
          </a:xfrm>
          <a:prstGeom prst="rect">
            <a:avLst/>
          </a:prstGeom>
        </p:spPr>
      </p:pic>
    </p:spTree>
    <p:extLst>
      <p:ext uri="{BB962C8B-B14F-4D97-AF65-F5344CB8AC3E}">
        <p14:creationId xmlns:p14="http://schemas.microsoft.com/office/powerpoint/2010/main" val="34593633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smtClean="0"/>
              <a:t>Cas où les deux indicateurs divergent un peu	</a:t>
            </a:r>
            <a:endParaRPr lang="fr-FR" dirty="0"/>
          </a:p>
        </p:txBody>
      </p:sp>
      <p:sp>
        <p:nvSpPr>
          <p:cNvPr id="11" name="Espace réservé du texte 10"/>
          <p:cNvSpPr>
            <a:spLocks noGrp="1"/>
          </p:cNvSpPr>
          <p:nvPr>
            <p:ph type="body" sz="quarter" idx="13"/>
          </p:nvPr>
        </p:nvSpPr>
        <p:spPr/>
        <p:txBody>
          <a:bodyPr/>
          <a:lstStyle/>
          <a:p>
            <a:pPr>
              <a:buFont typeface="+mj-lt"/>
              <a:buAutoNum type="arabicPeriod" startAt="2"/>
            </a:pPr>
            <a:r>
              <a:rPr lang="fr-FR" dirty="0"/>
              <a:t>La ségrégation entre collèges en </a:t>
            </a:r>
            <a:r>
              <a:rPr lang="fr-FR" dirty="0" smtClean="0"/>
              <a:t>France</a:t>
            </a:r>
          </a:p>
        </p:txBody>
      </p:sp>
      <p:sp>
        <p:nvSpPr>
          <p:cNvPr id="2" name="Espace réservé de la date 1"/>
          <p:cNvSpPr>
            <a:spLocks noGrp="1"/>
          </p:cNvSpPr>
          <p:nvPr>
            <p:ph type="dt" sz="half" idx="10"/>
          </p:nvPr>
        </p:nvSpPr>
        <p:spPr/>
        <p:txBody>
          <a:bodyPr/>
          <a:lstStyle/>
          <a:p>
            <a:pPr algn="r"/>
            <a:r>
              <a:rPr lang="fr-FR" cap="all" smtClean="0"/>
              <a:t>30/03/2022</a:t>
            </a:r>
            <a:endParaRPr lang="fr-FR" cap="all" dirty="0"/>
          </a:p>
        </p:txBody>
      </p:sp>
      <p:sp>
        <p:nvSpPr>
          <p:cNvPr id="3" name="Espace réservé du pied de page 2"/>
          <p:cNvSpPr>
            <a:spLocks noGrp="1"/>
          </p:cNvSpPr>
          <p:nvPr>
            <p:ph type="ftr" sz="quarter" idx="11"/>
          </p:nvPr>
        </p:nvSpPr>
        <p:spPr/>
        <p:txBody>
          <a:bodyPr/>
          <a:lstStyle/>
          <a:p>
            <a:r>
              <a:rPr lang="fr-FR" smtClean="0"/>
              <a:t>Journées de la méthodologie statistiques 2022</a:t>
            </a:r>
            <a:endParaRPr lang="fr-FR"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21</a:t>
            </a:fld>
            <a:endParaRPr lang="fr-FR" dirty="0"/>
          </a:p>
        </p:txBody>
      </p:sp>
      <p:sp>
        <p:nvSpPr>
          <p:cNvPr id="5" name="Espace réservé du contenu 4"/>
          <p:cNvSpPr>
            <a:spLocks noGrp="1"/>
          </p:cNvSpPr>
          <p:nvPr>
            <p:ph sz="quarter" idx="14"/>
          </p:nvPr>
        </p:nvSpPr>
        <p:spPr/>
        <p:txBody>
          <a:bodyPr/>
          <a:lstStyle/>
          <a:p>
            <a:r>
              <a:rPr lang="fr-FR" b="1" dirty="0" smtClean="0"/>
              <a:t>Répartition de chaque collège dans les 4 catégories sociales, à Paris et dans les Hauts-de-Seine</a:t>
            </a:r>
          </a:p>
          <a:p>
            <a:r>
              <a:rPr lang="fr-FR" dirty="0" smtClean="0"/>
              <a:t>Paris				                         	     Hauts de Seine</a:t>
            </a:r>
            <a:endParaRPr lang="fr-FR" dirty="0"/>
          </a:p>
        </p:txBody>
      </p:sp>
      <p:pic>
        <p:nvPicPr>
          <p:cNvPr id="6" name="Image 5"/>
          <p:cNvPicPr>
            <a:picLocks noChangeAspect="1"/>
          </p:cNvPicPr>
          <p:nvPr/>
        </p:nvPicPr>
        <p:blipFill>
          <a:blip r:embed="rId2"/>
          <a:stretch>
            <a:fillRect/>
          </a:stretch>
        </p:blipFill>
        <p:spPr>
          <a:xfrm>
            <a:off x="359998" y="2315177"/>
            <a:ext cx="3072651" cy="1624725"/>
          </a:xfrm>
          <a:prstGeom prst="rect">
            <a:avLst/>
          </a:prstGeom>
        </p:spPr>
      </p:pic>
      <p:pic>
        <p:nvPicPr>
          <p:cNvPr id="7" name="Image 6"/>
          <p:cNvPicPr>
            <a:picLocks noChangeAspect="1"/>
          </p:cNvPicPr>
          <p:nvPr/>
        </p:nvPicPr>
        <p:blipFill>
          <a:blip r:embed="rId3"/>
          <a:stretch>
            <a:fillRect/>
          </a:stretch>
        </p:blipFill>
        <p:spPr>
          <a:xfrm>
            <a:off x="5064169" y="2309005"/>
            <a:ext cx="3072651" cy="1624725"/>
          </a:xfrm>
          <a:prstGeom prst="rect">
            <a:avLst/>
          </a:prstGeom>
        </p:spPr>
      </p:pic>
      <p:sp>
        <p:nvSpPr>
          <p:cNvPr id="8" name="Rectangle 7"/>
          <p:cNvSpPr/>
          <p:nvPr/>
        </p:nvSpPr>
        <p:spPr>
          <a:xfrm>
            <a:off x="3684366" y="3900809"/>
            <a:ext cx="1247674"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tx1"/>
                </a:solidFill>
              </a:rPr>
              <a:t>Elèves favorisés</a:t>
            </a:r>
            <a:endParaRPr lang="fr-FR" sz="1600" dirty="0">
              <a:solidFill>
                <a:schemeClr val="tx1"/>
              </a:solidFill>
            </a:endParaRPr>
          </a:p>
        </p:txBody>
      </p:sp>
      <p:cxnSp>
        <p:nvCxnSpPr>
          <p:cNvPr id="13" name="Connecteur droit avec flèche 12"/>
          <p:cNvCxnSpPr>
            <a:stCxn id="8" idx="1"/>
          </p:cNvCxnSpPr>
          <p:nvPr/>
        </p:nvCxnSpPr>
        <p:spPr>
          <a:xfrm flipH="1" flipV="1">
            <a:off x="3167533" y="3708474"/>
            <a:ext cx="516833" cy="5163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a:stCxn id="8" idx="3"/>
          </p:cNvCxnSpPr>
          <p:nvPr/>
        </p:nvCxnSpPr>
        <p:spPr>
          <a:xfrm flipV="1">
            <a:off x="4932040" y="3810426"/>
            <a:ext cx="864096" cy="4144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600358" y="2720880"/>
            <a:ext cx="1331682"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tx1"/>
                </a:solidFill>
              </a:rPr>
              <a:t>Elèves défavorisés</a:t>
            </a:r>
            <a:endParaRPr lang="fr-FR" sz="1600" dirty="0">
              <a:solidFill>
                <a:schemeClr val="tx1"/>
              </a:solidFill>
            </a:endParaRPr>
          </a:p>
        </p:txBody>
      </p:sp>
      <p:cxnSp>
        <p:nvCxnSpPr>
          <p:cNvPr id="19" name="Connecteur droit avec flèche 18"/>
          <p:cNvCxnSpPr>
            <a:stCxn id="18" idx="1"/>
          </p:cNvCxnSpPr>
          <p:nvPr/>
        </p:nvCxnSpPr>
        <p:spPr>
          <a:xfrm flipH="1" flipV="1">
            <a:off x="1763688" y="2412474"/>
            <a:ext cx="1836670" cy="6324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a:stCxn id="18" idx="3"/>
          </p:cNvCxnSpPr>
          <p:nvPr/>
        </p:nvCxnSpPr>
        <p:spPr>
          <a:xfrm flipV="1">
            <a:off x="4932040" y="2564812"/>
            <a:ext cx="576064" cy="4801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62547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a:stretch>
            <a:fillRect/>
          </a:stretch>
        </p:blipFill>
        <p:spPr>
          <a:xfrm>
            <a:off x="323530" y="2283558"/>
            <a:ext cx="3072651" cy="1624725"/>
          </a:xfrm>
          <a:prstGeom prst="rect">
            <a:avLst/>
          </a:prstGeom>
        </p:spPr>
      </p:pic>
      <p:sp>
        <p:nvSpPr>
          <p:cNvPr id="10" name="Titre 9"/>
          <p:cNvSpPr>
            <a:spLocks noGrp="1"/>
          </p:cNvSpPr>
          <p:nvPr>
            <p:ph type="title"/>
          </p:nvPr>
        </p:nvSpPr>
        <p:spPr/>
        <p:txBody>
          <a:bodyPr/>
          <a:lstStyle/>
          <a:p>
            <a:r>
              <a:rPr lang="fr-FR" dirty="0" smtClean="0"/>
              <a:t>Prise en compte de la distinction public privé	</a:t>
            </a:r>
            <a:endParaRPr lang="fr-FR" dirty="0"/>
          </a:p>
        </p:txBody>
      </p:sp>
      <p:sp>
        <p:nvSpPr>
          <p:cNvPr id="11" name="Espace réservé du texte 10"/>
          <p:cNvSpPr>
            <a:spLocks noGrp="1"/>
          </p:cNvSpPr>
          <p:nvPr>
            <p:ph type="body" sz="quarter" idx="13"/>
          </p:nvPr>
        </p:nvSpPr>
        <p:spPr/>
        <p:txBody>
          <a:bodyPr/>
          <a:lstStyle/>
          <a:p>
            <a:pPr>
              <a:buFont typeface="+mj-lt"/>
              <a:buAutoNum type="arabicPeriod" startAt="2"/>
            </a:pPr>
            <a:r>
              <a:rPr lang="fr-FR" dirty="0"/>
              <a:t>La ségrégation entre collèges en </a:t>
            </a:r>
            <a:r>
              <a:rPr lang="fr-FR" dirty="0" smtClean="0"/>
              <a:t>France</a:t>
            </a:r>
          </a:p>
        </p:txBody>
      </p:sp>
      <p:sp>
        <p:nvSpPr>
          <p:cNvPr id="2" name="Espace réservé de la date 1"/>
          <p:cNvSpPr>
            <a:spLocks noGrp="1"/>
          </p:cNvSpPr>
          <p:nvPr>
            <p:ph type="dt" sz="half" idx="10"/>
          </p:nvPr>
        </p:nvSpPr>
        <p:spPr/>
        <p:txBody>
          <a:bodyPr/>
          <a:lstStyle/>
          <a:p>
            <a:pPr algn="r"/>
            <a:r>
              <a:rPr lang="fr-FR" cap="all" smtClean="0"/>
              <a:t>30/03/2022</a:t>
            </a:r>
            <a:endParaRPr lang="fr-FR" cap="all" dirty="0"/>
          </a:p>
        </p:txBody>
      </p:sp>
      <p:sp>
        <p:nvSpPr>
          <p:cNvPr id="3" name="Espace réservé du pied de page 2"/>
          <p:cNvSpPr>
            <a:spLocks noGrp="1"/>
          </p:cNvSpPr>
          <p:nvPr>
            <p:ph type="ftr" sz="quarter" idx="11"/>
          </p:nvPr>
        </p:nvSpPr>
        <p:spPr/>
        <p:txBody>
          <a:bodyPr/>
          <a:lstStyle/>
          <a:p>
            <a:r>
              <a:rPr lang="fr-FR" smtClean="0"/>
              <a:t>Journées de la méthodologie statistiques 2022</a:t>
            </a:r>
            <a:endParaRPr lang="fr-FR"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22</a:t>
            </a:fld>
            <a:endParaRPr lang="fr-FR" dirty="0"/>
          </a:p>
        </p:txBody>
      </p:sp>
      <p:sp>
        <p:nvSpPr>
          <p:cNvPr id="5" name="Espace réservé du contenu 4"/>
          <p:cNvSpPr>
            <a:spLocks noGrp="1"/>
          </p:cNvSpPr>
          <p:nvPr>
            <p:ph sz="quarter" idx="14"/>
          </p:nvPr>
        </p:nvSpPr>
        <p:spPr/>
        <p:txBody>
          <a:bodyPr/>
          <a:lstStyle/>
          <a:p>
            <a:r>
              <a:rPr lang="fr-FR" b="1" dirty="0" smtClean="0"/>
              <a:t>Répartition de chaque collège dans les 4 catégories sociales, à Paris et dans les Hauts-de-Seine</a:t>
            </a:r>
          </a:p>
          <a:p>
            <a:r>
              <a:rPr lang="fr-FR" dirty="0" smtClean="0"/>
              <a:t>Paris				               	     Hauts de Seine</a:t>
            </a:r>
            <a:endParaRPr lang="fr-FR" dirty="0"/>
          </a:p>
        </p:txBody>
      </p:sp>
      <p:sp>
        <p:nvSpPr>
          <p:cNvPr id="17" name="Rectangle 16"/>
          <p:cNvSpPr/>
          <p:nvPr/>
        </p:nvSpPr>
        <p:spPr>
          <a:xfrm>
            <a:off x="696504" y="3948678"/>
            <a:ext cx="1247674"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tx1"/>
                </a:solidFill>
              </a:rPr>
              <a:t>Collèges publics</a:t>
            </a:r>
            <a:endParaRPr lang="fr-FR" sz="1600" dirty="0">
              <a:solidFill>
                <a:schemeClr val="tx1"/>
              </a:solidFill>
            </a:endParaRPr>
          </a:p>
        </p:txBody>
      </p:sp>
      <p:sp>
        <p:nvSpPr>
          <p:cNvPr id="21" name="Rectangle 20"/>
          <p:cNvSpPr/>
          <p:nvPr/>
        </p:nvSpPr>
        <p:spPr>
          <a:xfrm>
            <a:off x="2251129" y="3989572"/>
            <a:ext cx="1247674"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tx1"/>
                </a:solidFill>
              </a:rPr>
              <a:t>Collèges privés</a:t>
            </a:r>
            <a:endParaRPr lang="fr-FR" sz="1600" dirty="0">
              <a:solidFill>
                <a:schemeClr val="tx1"/>
              </a:solidFill>
            </a:endParaRPr>
          </a:p>
        </p:txBody>
      </p:sp>
      <p:pic>
        <p:nvPicPr>
          <p:cNvPr id="12" name="Image 11"/>
          <p:cNvPicPr>
            <a:picLocks noChangeAspect="1"/>
          </p:cNvPicPr>
          <p:nvPr/>
        </p:nvPicPr>
        <p:blipFill>
          <a:blip r:embed="rId3"/>
          <a:stretch>
            <a:fillRect/>
          </a:stretch>
        </p:blipFill>
        <p:spPr>
          <a:xfrm>
            <a:off x="5076056" y="2283557"/>
            <a:ext cx="3072651" cy="1624725"/>
          </a:xfrm>
          <a:prstGeom prst="rect">
            <a:avLst/>
          </a:prstGeom>
        </p:spPr>
      </p:pic>
    </p:spTree>
    <p:extLst>
      <p:ext uri="{BB962C8B-B14F-4D97-AF65-F5344CB8AC3E}">
        <p14:creationId xmlns:p14="http://schemas.microsoft.com/office/powerpoint/2010/main" val="36568733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smtClean="0"/>
              <a:t>Prise en compte de la distinction public privé	</a:t>
            </a:r>
            <a:endParaRPr lang="fr-FR" dirty="0"/>
          </a:p>
        </p:txBody>
      </p:sp>
      <p:sp>
        <p:nvSpPr>
          <p:cNvPr id="11" name="Espace réservé du texte 10"/>
          <p:cNvSpPr>
            <a:spLocks noGrp="1"/>
          </p:cNvSpPr>
          <p:nvPr>
            <p:ph type="body" sz="quarter" idx="13"/>
          </p:nvPr>
        </p:nvSpPr>
        <p:spPr/>
        <p:txBody>
          <a:bodyPr/>
          <a:lstStyle/>
          <a:p>
            <a:pPr>
              <a:buFont typeface="+mj-lt"/>
              <a:buAutoNum type="arabicPeriod" startAt="2"/>
            </a:pPr>
            <a:r>
              <a:rPr lang="fr-FR" dirty="0"/>
              <a:t>La ségrégation entre collèges en </a:t>
            </a:r>
            <a:r>
              <a:rPr lang="fr-FR" dirty="0" smtClean="0"/>
              <a:t>France</a:t>
            </a:r>
          </a:p>
        </p:txBody>
      </p:sp>
      <p:sp>
        <p:nvSpPr>
          <p:cNvPr id="2" name="Espace réservé de la date 1"/>
          <p:cNvSpPr>
            <a:spLocks noGrp="1"/>
          </p:cNvSpPr>
          <p:nvPr>
            <p:ph type="dt" sz="half" idx="10"/>
          </p:nvPr>
        </p:nvSpPr>
        <p:spPr/>
        <p:txBody>
          <a:bodyPr/>
          <a:lstStyle/>
          <a:p>
            <a:pPr algn="r"/>
            <a:r>
              <a:rPr lang="fr-FR" cap="all" smtClean="0"/>
              <a:t>30/03/2022</a:t>
            </a:r>
            <a:endParaRPr lang="fr-FR" cap="all" dirty="0"/>
          </a:p>
        </p:txBody>
      </p:sp>
      <p:sp>
        <p:nvSpPr>
          <p:cNvPr id="3" name="Espace réservé du pied de page 2"/>
          <p:cNvSpPr>
            <a:spLocks noGrp="1"/>
          </p:cNvSpPr>
          <p:nvPr>
            <p:ph type="ftr" sz="quarter" idx="11"/>
          </p:nvPr>
        </p:nvSpPr>
        <p:spPr/>
        <p:txBody>
          <a:bodyPr/>
          <a:lstStyle/>
          <a:p>
            <a:r>
              <a:rPr lang="fr-FR" smtClean="0"/>
              <a:t>Journées de la méthodologie statistiques 2022</a:t>
            </a:r>
            <a:endParaRPr lang="fr-FR"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23</a:t>
            </a:fld>
            <a:endParaRPr lang="fr-FR" dirty="0"/>
          </a:p>
        </p:txBody>
      </p:sp>
      <p:sp>
        <p:nvSpPr>
          <p:cNvPr id="5" name="Espace réservé du contenu 4"/>
          <p:cNvSpPr>
            <a:spLocks noGrp="1"/>
          </p:cNvSpPr>
          <p:nvPr>
            <p:ph sz="quarter" idx="14"/>
          </p:nvPr>
        </p:nvSpPr>
        <p:spPr/>
        <p:txBody>
          <a:bodyPr/>
          <a:lstStyle/>
          <a:p>
            <a:r>
              <a:rPr lang="fr-FR" b="1" dirty="0" smtClean="0"/>
              <a:t>Lien entre % d’élèves défavorisés et % d’élèves favorisés</a:t>
            </a:r>
          </a:p>
          <a:p>
            <a:r>
              <a:rPr lang="fr-FR" dirty="0" smtClean="0"/>
              <a:t>Paris				               	     Hauts de Seine</a:t>
            </a:r>
            <a:endParaRPr lang="fr-FR" dirty="0"/>
          </a:p>
        </p:txBody>
      </p:sp>
      <p:pic>
        <p:nvPicPr>
          <p:cNvPr id="6" name="Image 5"/>
          <p:cNvPicPr>
            <a:picLocks noChangeAspect="1"/>
          </p:cNvPicPr>
          <p:nvPr/>
        </p:nvPicPr>
        <p:blipFill>
          <a:blip r:embed="rId2"/>
          <a:stretch>
            <a:fillRect/>
          </a:stretch>
        </p:blipFill>
        <p:spPr>
          <a:xfrm>
            <a:off x="359998" y="2326743"/>
            <a:ext cx="2843850" cy="2050102"/>
          </a:xfrm>
          <a:prstGeom prst="rect">
            <a:avLst/>
          </a:prstGeom>
        </p:spPr>
      </p:pic>
      <p:pic>
        <p:nvPicPr>
          <p:cNvPr id="7" name="Image 6"/>
          <p:cNvPicPr>
            <a:picLocks noChangeAspect="1"/>
          </p:cNvPicPr>
          <p:nvPr/>
        </p:nvPicPr>
        <p:blipFill>
          <a:blip r:embed="rId3"/>
          <a:stretch>
            <a:fillRect/>
          </a:stretch>
        </p:blipFill>
        <p:spPr>
          <a:xfrm>
            <a:off x="4759520" y="2331005"/>
            <a:ext cx="2854479" cy="2045840"/>
          </a:xfrm>
          <a:prstGeom prst="rect">
            <a:avLst/>
          </a:prstGeom>
        </p:spPr>
      </p:pic>
    </p:spTree>
    <p:extLst>
      <p:ext uri="{BB962C8B-B14F-4D97-AF65-F5344CB8AC3E}">
        <p14:creationId xmlns:p14="http://schemas.microsoft.com/office/powerpoint/2010/main" val="16781850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smtClean="0"/>
              <a:t>Conclusion	</a:t>
            </a:r>
            <a:endParaRPr lang="fr-FR" dirty="0"/>
          </a:p>
        </p:txBody>
      </p:sp>
      <p:sp>
        <p:nvSpPr>
          <p:cNvPr id="12" name="Espace réservé du contenu 11"/>
          <p:cNvSpPr>
            <a:spLocks noGrp="1"/>
          </p:cNvSpPr>
          <p:nvPr>
            <p:ph sz="quarter" idx="14"/>
          </p:nvPr>
        </p:nvSpPr>
        <p:spPr/>
        <p:txBody>
          <a:bodyPr/>
          <a:lstStyle/>
          <a:p>
            <a:r>
              <a:rPr lang="fr-FR" sz="1400" dirty="0" smtClean="0"/>
              <a:t>Les indices de ségrégation se relient assez naturellement aux indicateurs de dispersion, mais le lien avec les mesures de corrélation est aussi intéressant.</a:t>
            </a:r>
          </a:p>
          <a:p>
            <a:r>
              <a:rPr lang="fr-FR" sz="1400" dirty="0" smtClean="0"/>
              <a:t>Le présent travail montre le lien avec les modèles à effets fixes, plus naturel que celui avec les modèles avec effets aléatoires (même si ceux-ci sont plus intéressants pour tenir compte de la ségrégation aléatoire due à la petite taille de certaines unités</a:t>
            </a:r>
            <a:r>
              <a:rPr lang="fr-FR" sz="1400" dirty="0"/>
              <a:t>). </a:t>
            </a:r>
            <a:endParaRPr lang="fr-FR" sz="1400" dirty="0" smtClean="0"/>
          </a:p>
          <a:p>
            <a:r>
              <a:rPr lang="fr-FR" sz="1400" dirty="0" smtClean="0"/>
              <a:t>Nous avons déduit un indicateur tenant compte du caractère ordonné de la catégorie sociale. Son utilisation dépend des raisons théoriques de s’intéresser à la ségrégation. Il est peut-être plus logique de revenir à une variable quantitative quand c’est possible.</a:t>
            </a:r>
          </a:p>
          <a:p>
            <a:r>
              <a:rPr lang="fr-FR" sz="1400" dirty="0" smtClean="0"/>
              <a:t>Concernant la ségrégation entre collèges, cet indice ordonné paraît très proche de l’indice habituel. Ce qui suggère qu’à quelques décalages près (notamment dus à la situation du secteur privé) la ségrégation entre établissements, quand elle existe, est fortement ordonnée.</a:t>
            </a:r>
          </a:p>
        </p:txBody>
      </p:sp>
      <p:sp>
        <p:nvSpPr>
          <p:cNvPr id="11" name="Espace réservé du texte 10"/>
          <p:cNvSpPr>
            <a:spLocks noGrp="1"/>
          </p:cNvSpPr>
          <p:nvPr>
            <p:ph type="body" sz="quarter" idx="13"/>
          </p:nvPr>
        </p:nvSpPr>
        <p:spPr/>
        <p:txBody>
          <a:bodyPr/>
          <a:lstStyle/>
          <a:p>
            <a:pPr marL="0" indent="0">
              <a:buNone/>
            </a:pPr>
            <a:endParaRPr lang="fr-FR" dirty="0" smtClean="0"/>
          </a:p>
        </p:txBody>
      </p:sp>
      <p:sp>
        <p:nvSpPr>
          <p:cNvPr id="2" name="Espace réservé de la date 1"/>
          <p:cNvSpPr>
            <a:spLocks noGrp="1"/>
          </p:cNvSpPr>
          <p:nvPr>
            <p:ph type="dt" sz="half" idx="10"/>
          </p:nvPr>
        </p:nvSpPr>
        <p:spPr/>
        <p:txBody>
          <a:bodyPr/>
          <a:lstStyle/>
          <a:p>
            <a:pPr algn="r"/>
            <a:r>
              <a:rPr lang="fr-FR" cap="all" smtClean="0"/>
              <a:t>30/03/2022</a:t>
            </a:r>
            <a:endParaRPr lang="fr-FR" cap="all" dirty="0"/>
          </a:p>
        </p:txBody>
      </p:sp>
      <p:sp>
        <p:nvSpPr>
          <p:cNvPr id="3" name="Espace réservé du pied de page 2"/>
          <p:cNvSpPr>
            <a:spLocks noGrp="1"/>
          </p:cNvSpPr>
          <p:nvPr>
            <p:ph type="ftr" sz="quarter" idx="11"/>
          </p:nvPr>
        </p:nvSpPr>
        <p:spPr/>
        <p:txBody>
          <a:bodyPr/>
          <a:lstStyle/>
          <a:p>
            <a:r>
              <a:rPr lang="fr-FR" smtClean="0"/>
              <a:t>Journées de la méthodologie statistiques 2022</a:t>
            </a:r>
            <a:endParaRPr lang="fr-FR"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24</a:t>
            </a:fld>
            <a:endParaRPr lang="fr-FR" dirty="0"/>
          </a:p>
        </p:txBody>
      </p:sp>
    </p:spTree>
    <p:extLst>
      <p:ext uri="{BB962C8B-B14F-4D97-AF65-F5344CB8AC3E}">
        <p14:creationId xmlns:p14="http://schemas.microsoft.com/office/powerpoint/2010/main" val="13083351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Sommaire</a:t>
            </a:r>
            <a:endParaRPr lang="fr-FR" dirty="0"/>
          </a:p>
        </p:txBody>
      </p:sp>
      <p:sp>
        <p:nvSpPr>
          <p:cNvPr id="10" name="Espace réservé du texte 9"/>
          <p:cNvSpPr>
            <a:spLocks noGrp="1"/>
          </p:cNvSpPr>
          <p:nvPr>
            <p:ph type="body" sz="quarter" idx="13"/>
          </p:nvPr>
        </p:nvSpPr>
        <p:spPr/>
        <p:txBody>
          <a:bodyPr/>
          <a:lstStyle/>
          <a:p>
            <a:r>
              <a:rPr lang="fr-FR" dirty="0"/>
              <a:t>Les indices de ségrégation et les autres domaines de la </a:t>
            </a:r>
            <a:r>
              <a:rPr lang="fr-FR" dirty="0" smtClean="0"/>
              <a:t>statistique</a:t>
            </a:r>
            <a:endParaRPr lang="fr-FR" dirty="0"/>
          </a:p>
          <a:p>
            <a:pPr lvl="1"/>
            <a:r>
              <a:rPr lang="fr-FR" dirty="0"/>
              <a:t>Les principaux indices de ségrégation</a:t>
            </a:r>
          </a:p>
          <a:p>
            <a:pPr lvl="1">
              <a:buFont typeface="+mj-lt"/>
              <a:buAutoNum type="alphaLcPeriod" startAt="2"/>
            </a:pPr>
            <a:r>
              <a:rPr lang="fr-FR" dirty="0"/>
              <a:t>Lien avec la modélisation économétrique</a:t>
            </a:r>
          </a:p>
          <a:p>
            <a:pPr lvl="1"/>
            <a:endParaRPr lang="fr-FR" dirty="0"/>
          </a:p>
        </p:txBody>
      </p:sp>
      <p:sp>
        <p:nvSpPr>
          <p:cNvPr id="11" name="Espace réservé du texte 10"/>
          <p:cNvSpPr>
            <a:spLocks noGrp="1"/>
          </p:cNvSpPr>
          <p:nvPr>
            <p:ph type="body" sz="quarter" idx="14"/>
          </p:nvPr>
        </p:nvSpPr>
        <p:spPr/>
        <p:txBody>
          <a:bodyPr/>
          <a:lstStyle/>
          <a:p>
            <a:pPr>
              <a:buFont typeface="+mj-lt"/>
              <a:buAutoNum type="arabicPeriod" startAt="2"/>
            </a:pPr>
            <a:r>
              <a:rPr lang="fr-FR" dirty="0"/>
              <a:t>Prise en compte du caractère ordonné de la catégorie </a:t>
            </a:r>
            <a:r>
              <a:rPr lang="fr-FR" dirty="0" smtClean="0"/>
              <a:t>sociale</a:t>
            </a:r>
            <a:endParaRPr lang="fr-FR" dirty="0"/>
          </a:p>
        </p:txBody>
      </p:sp>
      <p:sp>
        <p:nvSpPr>
          <p:cNvPr id="19" name="Espace réservé du texte 18"/>
          <p:cNvSpPr>
            <a:spLocks noGrp="1"/>
          </p:cNvSpPr>
          <p:nvPr>
            <p:ph type="body" sz="quarter" idx="15"/>
          </p:nvPr>
        </p:nvSpPr>
        <p:spPr/>
        <p:txBody>
          <a:bodyPr/>
          <a:lstStyle/>
          <a:p>
            <a:pPr>
              <a:buFont typeface="+mj-lt"/>
              <a:buAutoNum type="arabicPeriod" startAt="3"/>
            </a:pPr>
            <a:r>
              <a:rPr lang="fr-FR" dirty="0"/>
              <a:t>La ségrégation entre collèges en </a:t>
            </a:r>
            <a:r>
              <a:rPr lang="fr-FR" dirty="0" smtClean="0"/>
              <a:t>France</a:t>
            </a:r>
            <a:endParaRPr lang="fr-FR" dirty="0"/>
          </a:p>
        </p:txBody>
      </p:sp>
      <p:sp>
        <p:nvSpPr>
          <p:cNvPr id="20" name="Espace réservé de la date 19"/>
          <p:cNvSpPr>
            <a:spLocks noGrp="1"/>
          </p:cNvSpPr>
          <p:nvPr>
            <p:ph type="dt" sz="half" idx="10"/>
          </p:nvPr>
        </p:nvSpPr>
        <p:spPr/>
        <p:txBody>
          <a:bodyPr/>
          <a:lstStyle/>
          <a:p>
            <a:pPr algn="r"/>
            <a:r>
              <a:rPr lang="fr-FR" cap="all" smtClean="0"/>
              <a:t>30/03/2022</a:t>
            </a:r>
            <a:endParaRPr lang="fr-FR" cap="all" dirty="0"/>
          </a:p>
        </p:txBody>
      </p:sp>
      <p:sp>
        <p:nvSpPr>
          <p:cNvPr id="21" name="Espace réservé du pied de page 20"/>
          <p:cNvSpPr>
            <a:spLocks noGrp="1"/>
          </p:cNvSpPr>
          <p:nvPr>
            <p:ph type="ftr" sz="quarter" idx="11"/>
          </p:nvPr>
        </p:nvSpPr>
        <p:spPr/>
        <p:txBody>
          <a:bodyPr/>
          <a:lstStyle/>
          <a:p>
            <a:r>
              <a:rPr lang="fr-FR" smtClean="0"/>
              <a:t>Journées de la méthodologie statistiques 2022</a:t>
            </a: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3</a:t>
            </a:fld>
            <a:endParaRPr lang="fr-FR" dirty="0"/>
          </a:p>
        </p:txBody>
      </p:sp>
    </p:spTree>
    <p:extLst>
      <p:ext uri="{BB962C8B-B14F-4D97-AF65-F5344CB8AC3E}">
        <p14:creationId xmlns:p14="http://schemas.microsoft.com/office/powerpoint/2010/main" val="2757853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pour une image  2"/>
          <p:cNvSpPr>
            <a:spLocks noGrp="1"/>
          </p:cNvSpPr>
          <p:nvPr>
            <p:ph type="pic" sz="quarter" idx="13"/>
          </p:nvPr>
        </p:nvSpPr>
        <p:spPr/>
      </p:sp>
      <p:sp>
        <p:nvSpPr>
          <p:cNvPr id="6" name="Titre 5"/>
          <p:cNvSpPr>
            <a:spLocks noGrp="1"/>
          </p:cNvSpPr>
          <p:nvPr>
            <p:ph type="title"/>
          </p:nvPr>
        </p:nvSpPr>
        <p:spPr/>
        <p:txBody>
          <a:bodyPr/>
          <a:lstStyle/>
          <a:p>
            <a:r>
              <a:rPr lang="fr-FR" dirty="0" smtClean="0"/>
              <a:t>Les indices de ségrégation et les autres domaines de la statistique</a:t>
            </a:r>
            <a:endParaRPr lang="fr-FR" dirty="0"/>
          </a:p>
        </p:txBody>
      </p:sp>
      <p:sp>
        <p:nvSpPr>
          <p:cNvPr id="4" name="Espace réservé de la date 3"/>
          <p:cNvSpPr>
            <a:spLocks noGrp="1"/>
          </p:cNvSpPr>
          <p:nvPr>
            <p:ph type="dt" sz="half" idx="10"/>
          </p:nvPr>
        </p:nvSpPr>
        <p:spPr/>
        <p:txBody>
          <a:bodyPr/>
          <a:lstStyle/>
          <a:p>
            <a:pPr algn="r"/>
            <a:r>
              <a:rPr lang="fr-FR" cap="all" smtClean="0"/>
              <a:t>30/03/2022</a:t>
            </a:r>
            <a:endParaRPr lang="fr-FR" cap="all" dirty="0"/>
          </a:p>
        </p:txBody>
      </p:sp>
      <p:sp>
        <p:nvSpPr>
          <p:cNvPr id="5" name="Espace réservé du pied de page 4"/>
          <p:cNvSpPr>
            <a:spLocks noGrp="1"/>
          </p:cNvSpPr>
          <p:nvPr>
            <p:ph type="ftr" sz="quarter" idx="11"/>
          </p:nvPr>
        </p:nvSpPr>
        <p:spPr/>
        <p:txBody>
          <a:bodyPr/>
          <a:lstStyle/>
          <a:p>
            <a:r>
              <a:rPr lang="fr-FR" smtClean="0"/>
              <a:t>Journées de la méthodologie statistiques 2022</a:t>
            </a:r>
            <a:endParaRPr lang="fr-FR"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4</a:t>
            </a:fld>
            <a:endParaRPr lang="fr-FR" dirty="0"/>
          </a:p>
        </p:txBody>
      </p:sp>
    </p:spTree>
    <p:extLst>
      <p:ext uri="{BB962C8B-B14F-4D97-AF65-F5344CB8AC3E}">
        <p14:creationId xmlns:p14="http://schemas.microsoft.com/office/powerpoint/2010/main" val="1109453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smtClean="0"/>
              <a:t>Indices de ségrégation et indicateurs de dispersion</a:t>
            </a:r>
            <a:endParaRPr lang="fr-FR" dirty="0"/>
          </a:p>
        </p:txBody>
      </p:sp>
      <p:sp>
        <p:nvSpPr>
          <p:cNvPr id="12" name="Espace réservé du contenu 11"/>
          <p:cNvSpPr>
            <a:spLocks noGrp="1"/>
          </p:cNvSpPr>
          <p:nvPr>
            <p:ph sz="quarter" idx="14"/>
          </p:nvPr>
        </p:nvSpPr>
        <p:spPr/>
        <p:txBody>
          <a:bodyPr/>
          <a:lstStyle/>
          <a:p>
            <a:r>
              <a:rPr lang="fr-FR" sz="1400" dirty="0" smtClean="0"/>
              <a:t>La ségrégation peut être définie comme </a:t>
            </a:r>
            <a:r>
              <a:rPr lang="fr-FR" sz="1400" dirty="0"/>
              <a:t>la propension qu’ont les situations locales à s’écarter de la situation </a:t>
            </a:r>
            <a:r>
              <a:rPr lang="fr-FR" sz="1400" dirty="0" smtClean="0"/>
              <a:t>moyenne (</a:t>
            </a:r>
            <a:r>
              <a:rPr lang="fr-FR" sz="1400" dirty="0" err="1" smtClean="0"/>
              <a:t>Floch</a:t>
            </a:r>
            <a:r>
              <a:rPr lang="fr-FR" sz="1400" dirty="0" smtClean="0"/>
              <a:t>, 2017 ; </a:t>
            </a:r>
            <a:r>
              <a:rPr lang="fr-FR" sz="1400" dirty="0" err="1" smtClean="0"/>
              <a:t>Givord</a:t>
            </a:r>
            <a:r>
              <a:rPr lang="fr-FR" sz="1400" dirty="0" smtClean="0"/>
              <a:t>, 2016). Pour mesurer ce phénomène, de nombreux indices ont été proposés, dont on a cherché à définir les principes théoriques (Massey &amp; Denton, 1988), les propriétés mathématiques (</a:t>
            </a:r>
            <a:r>
              <a:rPr lang="fr-FR" sz="1400" dirty="0" err="1" smtClean="0"/>
              <a:t>Frankel</a:t>
            </a:r>
            <a:r>
              <a:rPr lang="fr-FR" sz="1400" dirty="0" smtClean="0"/>
              <a:t> &amp; </a:t>
            </a:r>
            <a:r>
              <a:rPr lang="fr-FR" sz="1400" dirty="0" err="1" smtClean="0"/>
              <a:t>Volij</a:t>
            </a:r>
            <a:r>
              <a:rPr lang="fr-FR" sz="1400" dirty="0" smtClean="0"/>
              <a:t>, 2011) ou le lien avec d’autres domaines de la statistiques (</a:t>
            </a:r>
            <a:r>
              <a:rPr lang="fr-FR" sz="1400" dirty="0" err="1" smtClean="0"/>
              <a:t>Reardon</a:t>
            </a:r>
            <a:r>
              <a:rPr lang="fr-FR" sz="1400" dirty="0"/>
              <a:t> </a:t>
            </a:r>
            <a:r>
              <a:rPr lang="fr-FR" sz="1400" dirty="0" smtClean="0"/>
              <a:t>&amp; </a:t>
            </a:r>
            <a:r>
              <a:rPr lang="fr-FR" sz="1400" dirty="0" err="1" smtClean="0"/>
              <a:t>Firbaugh</a:t>
            </a:r>
            <a:r>
              <a:rPr lang="fr-FR" sz="1400" dirty="0" smtClean="0"/>
              <a:t>, 2002).</a:t>
            </a:r>
          </a:p>
          <a:p>
            <a:r>
              <a:rPr lang="fr-FR" sz="1400" dirty="0" smtClean="0"/>
              <a:t>Ce travail va s’inscrire dans cette dernière démarche, en rappelant rapidement le lien avec les indices de dispersion, avant d’insister sur lien avec la mesure des corrélations et les modèles économétriques. Dans ce deuxième cas, la ségrégation revient à étudier le lien entre l’appartenance à une unité (un établissement scolaire) et l’appartenance à une catégorie sociale et prend la forme d’un tableau croisé. Un lien peut être ainsi fait avec les statistiques du Khi². Un prolongement est possible par le recours à des techniques d’analyse de données (AFC), mais nous chercherons surtout à montrer l’intérêt d’une perspective économétrique.</a:t>
            </a:r>
            <a:endParaRPr lang="fr-FR" dirty="0"/>
          </a:p>
        </p:txBody>
      </p:sp>
      <p:sp>
        <p:nvSpPr>
          <p:cNvPr id="11" name="Espace réservé du texte 10"/>
          <p:cNvSpPr>
            <a:spLocks noGrp="1"/>
          </p:cNvSpPr>
          <p:nvPr>
            <p:ph type="body" sz="quarter" idx="13"/>
          </p:nvPr>
        </p:nvSpPr>
        <p:spPr/>
        <p:txBody>
          <a:bodyPr/>
          <a:lstStyle/>
          <a:p>
            <a:r>
              <a:rPr lang="fr-FR" dirty="0"/>
              <a:t>Les indices de ségrégation et les autres domaines de la statistique</a:t>
            </a:r>
          </a:p>
          <a:p>
            <a:pPr lvl="1"/>
            <a:r>
              <a:rPr lang="fr-FR" dirty="0" smtClean="0"/>
              <a:t>Les principaux indices de ségrégation</a:t>
            </a:r>
            <a:endParaRPr lang="fr-FR" dirty="0"/>
          </a:p>
        </p:txBody>
      </p:sp>
      <p:sp>
        <p:nvSpPr>
          <p:cNvPr id="2" name="Espace réservé de la date 1"/>
          <p:cNvSpPr>
            <a:spLocks noGrp="1"/>
          </p:cNvSpPr>
          <p:nvPr>
            <p:ph type="dt" sz="half" idx="10"/>
          </p:nvPr>
        </p:nvSpPr>
        <p:spPr/>
        <p:txBody>
          <a:bodyPr/>
          <a:lstStyle/>
          <a:p>
            <a:pPr algn="r"/>
            <a:r>
              <a:rPr lang="fr-FR" cap="all" smtClean="0"/>
              <a:t>30/03/2022</a:t>
            </a:r>
            <a:endParaRPr lang="fr-FR" cap="all" dirty="0"/>
          </a:p>
        </p:txBody>
      </p:sp>
      <p:sp>
        <p:nvSpPr>
          <p:cNvPr id="3" name="Espace réservé du pied de page 2"/>
          <p:cNvSpPr>
            <a:spLocks noGrp="1"/>
          </p:cNvSpPr>
          <p:nvPr>
            <p:ph type="ftr" sz="quarter" idx="11"/>
          </p:nvPr>
        </p:nvSpPr>
        <p:spPr/>
        <p:txBody>
          <a:bodyPr/>
          <a:lstStyle/>
          <a:p>
            <a:r>
              <a:rPr lang="fr-FR" smtClean="0"/>
              <a:t>Journées de la méthodologie statistiques 2022</a:t>
            </a:r>
            <a:endParaRPr lang="fr-FR"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5</a:t>
            </a:fld>
            <a:endParaRPr lang="fr-FR" dirty="0"/>
          </a:p>
        </p:txBody>
      </p:sp>
    </p:spTree>
    <p:extLst>
      <p:ext uri="{BB962C8B-B14F-4D97-AF65-F5344CB8AC3E}">
        <p14:creationId xmlns:p14="http://schemas.microsoft.com/office/powerpoint/2010/main" val="37591902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smtClean="0"/>
              <a:t>Indices de ségrégation et indicateurs de dispersion</a:t>
            </a:r>
            <a:endParaRPr lang="fr-FR" dirty="0"/>
          </a:p>
        </p:txBody>
      </p:sp>
      <p:sp>
        <p:nvSpPr>
          <p:cNvPr id="12" name="Espace réservé du contenu 11"/>
          <p:cNvSpPr>
            <a:spLocks noGrp="1"/>
          </p:cNvSpPr>
          <p:nvPr>
            <p:ph sz="quarter" idx="14"/>
          </p:nvPr>
        </p:nvSpPr>
        <p:spPr/>
        <p:txBody>
          <a:bodyPr/>
          <a:lstStyle/>
          <a:p>
            <a:r>
              <a:rPr lang="fr-FR" dirty="0" smtClean="0"/>
              <a:t>Les premiers indices de ségrégation sont nettement liés aux indicateurs de dispersion.</a:t>
            </a:r>
          </a:p>
          <a:p>
            <a:endParaRPr lang="fr-FR" sz="600" dirty="0" smtClean="0"/>
          </a:p>
          <a:p>
            <a:endParaRPr lang="fr-FR" sz="600" dirty="0" smtClean="0"/>
          </a:p>
          <a:p>
            <a:r>
              <a:rPr lang="fr-FR" dirty="0" smtClean="0"/>
              <a:t>L’indice de </a:t>
            </a:r>
            <a:r>
              <a:rPr lang="fr-FR" dirty="0" err="1" smtClean="0"/>
              <a:t>dissimilarité</a:t>
            </a:r>
            <a:r>
              <a:rPr lang="fr-FR" dirty="0" smtClean="0"/>
              <a:t> (ou indice de Duncan) peut prendre la forme suivante :</a:t>
            </a:r>
          </a:p>
          <a:p>
            <a:endParaRPr lang="fr-FR" dirty="0"/>
          </a:p>
          <a:p>
            <a:endParaRPr lang="fr-FR" dirty="0" smtClean="0"/>
          </a:p>
          <a:p>
            <a:r>
              <a:rPr lang="fr-FR" dirty="0" smtClean="0"/>
              <a:t>L’indice d’exposition normalisé </a:t>
            </a:r>
            <a:r>
              <a:rPr lang="fr-FR" dirty="0"/>
              <a:t>(ou </a:t>
            </a:r>
            <a:r>
              <a:rPr lang="fr-FR" i="1" dirty="0" smtClean="0"/>
              <a:t>Variance ratio index</a:t>
            </a:r>
            <a:r>
              <a:rPr lang="fr-FR" dirty="0" smtClean="0"/>
              <a:t>) </a:t>
            </a:r>
            <a:r>
              <a:rPr lang="fr-FR" dirty="0"/>
              <a:t>peut </a:t>
            </a:r>
            <a:r>
              <a:rPr lang="fr-FR" dirty="0" smtClean="0"/>
              <a:t>prendre </a:t>
            </a:r>
            <a:r>
              <a:rPr lang="fr-FR" dirty="0"/>
              <a:t>la forme suivante </a:t>
            </a:r>
            <a:r>
              <a:rPr lang="fr-FR" dirty="0" smtClean="0"/>
              <a:t>:</a:t>
            </a:r>
          </a:p>
          <a:p>
            <a:r>
              <a:rPr lang="fr-FR" dirty="0" smtClean="0"/>
              <a:t>L’indice de </a:t>
            </a:r>
            <a:r>
              <a:rPr lang="fr-FR" dirty="0" err="1" smtClean="0"/>
              <a:t>dissimilarité</a:t>
            </a:r>
            <a:r>
              <a:rPr lang="fr-FR" dirty="0" smtClean="0"/>
              <a:t> est lié à l’écart absolu moyen ; l’indice d’exposition normalisé à la variance.</a:t>
            </a:r>
          </a:p>
          <a:p>
            <a:r>
              <a:rPr lang="fr-FR" dirty="0" smtClean="0"/>
              <a:t>Ils ont aussi des « interprétations simples » : l’ID est lié à la part d’individus défavorisés qu’il faudrait déplacer pour assurer une égalité parfaite des proportions entre unités : l’IEN est la différence entre individus défavorisés et individus favorisés, de la proportion d’élèves défavorisés.</a:t>
            </a:r>
          </a:p>
          <a:p>
            <a:r>
              <a:rPr lang="fr-FR" dirty="0" smtClean="0"/>
              <a:t>L’IEN découle aussi de la décomposition de la variance de l’indicatrice d’appartenance au groupe défavorisé : il fait le rapport entre la variance entre unités (variance inter) et la variance totale (</a:t>
            </a:r>
            <a:r>
              <a:rPr lang="fr-FR" i="1" dirty="0" smtClean="0"/>
              <a:t>i.e.</a:t>
            </a:r>
            <a:r>
              <a:rPr lang="fr-FR" dirty="0" smtClean="0"/>
              <a:t> p(1-p)). D’où le nom de </a:t>
            </a:r>
            <a:r>
              <a:rPr lang="fr-FR" i="1" dirty="0" smtClean="0"/>
              <a:t>variance ratio index </a:t>
            </a:r>
            <a:r>
              <a:rPr lang="fr-FR" dirty="0" smtClean="0"/>
              <a:t>parfois employé. Il peut aussi être relié au V de Cramer, dérivé du Khi² du tableau croisant appartenance aux unités et appartenance au groupe défavorisé.</a:t>
            </a:r>
            <a:endParaRPr lang="fr-FR" dirty="0"/>
          </a:p>
        </p:txBody>
      </p:sp>
      <p:sp>
        <p:nvSpPr>
          <p:cNvPr id="11" name="Espace réservé du texte 10"/>
          <p:cNvSpPr>
            <a:spLocks noGrp="1"/>
          </p:cNvSpPr>
          <p:nvPr>
            <p:ph type="body" sz="quarter" idx="13"/>
          </p:nvPr>
        </p:nvSpPr>
        <p:spPr/>
        <p:txBody>
          <a:bodyPr/>
          <a:lstStyle/>
          <a:p>
            <a:r>
              <a:rPr lang="fr-FR" dirty="0"/>
              <a:t>Les indices de ségrégation et les autres domaines de la statistique</a:t>
            </a:r>
          </a:p>
          <a:p>
            <a:pPr lvl="1"/>
            <a:r>
              <a:rPr lang="fr-FR" dirty="0" smtClean="0"/>
              <a:t>Les principaux indices de ségrégation</a:t>
            </a:r>
            <a:endParaRPr lang="fr-FR" dirty="0"/>
          </a:p>
        </p:txBody>
      </p:sp>
      <p:sp>
        <p:nvSpPr>
          <p:cNvPr id="2" name="Espace réservé de la date 1"/>
          <p:cNvSpPr>
            <a:spLocks noGrp="1"/>
          </p:cNvSpPr>
          <p:nvPr>
            <p:ph type="dt" sz="half" idx="10"/>
          </p:nvPr>
        </p:nvSpPr>
        <p:spPr/>
        <p:txBody>
          <a:bodyPr/>
          <a:lstStyle/>
          <a:p>
            <a:pPr algn="r"/>
            <a:r>
              <a:rPr lang="fr-FR" cap="all" smtClean="0"/>
              <a:t>30/03/2022</a:t>
            </a:r>
            <a:endParaRPr lang="fr-FR" cap="all" dirty="0"/>
          </a:p>
        </p:txBody>
      </p:sp>
      <p:sp>
        <p:nvSpPr>
          <p:cNvPr id="3" name="Espace réservé du pied de page 2"/>
          <p:cNvSpPr>
            <a:spLocks noGrp="1"/>
          </p:cNvSpPr>
          <p:nvPr>
            <p:ph type="ftr" sz="quarter" idx="11"/>
          </p:nvPr>
        </p:nvSpPr>
        <p:spPr/>
        <p:txBody>
          <a:bodyPr/>
          <a:lstStyle/>
          <a:p>
            <a:r>
              <a:rPr lang="fr-FR" smtClean="0"/>
              <a:t>Journées de la méthodologie statistiques 2022</a:t>
            </a:r>
            <a:endParaRPr lang="fr-FR"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6</a:t>
            </a:fld>
            <a:endParaRPr lang="fr-FR" dirty="0"/>
          </a:p>
        </p:txBody>
      </p:sp>
      <p:pic>
        <p:nvPicPr>
          <p:cNvPr id="15" name="Image 14"/>
          <p:cNvPicPr>
            <a:picLocks noChangeAspect="1"/>
          </p:cNvPicPr>
          <p:nvPr/>
        </p:nvPicPr>
        <p:blipFill>
          <a:blip r:embed="rId2"/>
          <a:stretch>
            <a:fillRect/>
          </a:stretch>
        </p:blipFill>
        <p:spPr>
          <a:xfrm>
            <a:off x="5712863" y="2715766"/>
            <a:ext cx="1246460" cy="576686"/>
          </a:xfrm>
          <a:prstGeom prst="rect">
            <a:avLst/>
          </a:prstGeom>
        </p:spPr>
      </p:pic>
      <p:pic>
        <p:nvPicPr>
          <p:cNvPr id="5" name="Image 4"/>
          <p:cNvPicPr>
            <a:picLocks noChangeAspect="1"/>
          </p:cNvPicPr>
          <p:nvPr/>
        </p:nvPicPr>
        <p:blipFill>
          <a:blip r:embed="rId3"/>
          <a:stretch>
            <a:fillRect/>
          </a:stretch>
        </p:blipFill>
        <p:spPr>
          <a:xfrm>
            <a:off x="5101268" y="2040788"/>
            <a:ext cx="1241800" cy="602955"/>
          </a:xfrm>
          <a:prstGeom prst="rect">
            <a:avLst/>
          </a:prstGeom>
        </p:spPr>
      </p:pic>
    </p:spTree>
    <p:extLst>
      <p:ext uri="{BB962C8B-B14F-4D97-AF65-F5344CB8AC3E}">
        <p14:creationId xmlns:p14="http://schemas.microsoft.com/office/powerpoint/2010/main" val="2522503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smtClean="0"/>
              <a:t>Indices </a:t>
            </a:r>
            <a:r>
              <a:rPr lang="fr-FR" dirty="0" err="1" smtClean="0"/>
              <a:t>multigroupes</a:t>
            </a:r>
            <a:endParaRPr lang="fr-FR" dirty="0"/>
          </a:p>
        </p:txBody>
      </p:sp>
      <p:sp>
        <p:nvSpPr>
          <p:cNvPr id="12" name="Espace réservé du contenu 11"/>
          <p:cNvSpPr>
            <a:spLocks noGrp="1"/>
          </p:cNvSpPr>
          <p:nvPr>
            <p:ph sz="quarter" idx="14"/>
          </p:nvPr>
        </p:nvSpPr>
        <p:spPr/>
        <p:txBody>
          <a:bodyPr/>
          <a:lstStyle/>
          <a:p>
            <a:r>
              <a:rPr lang="fr-FR" dirty="0" smtClean="0"/>
              <a:t>Ces indices sont appropriés au cas où l’on distingue deux groupes sociaux, mais sont plus délicats à utiliser quand il y en plus de 2 (la notion d’écart à la moyenne est d’ailleurs plus difficile à définir alors).</a:t>
            </a:r>
          </a:p>
          <a:p>
            <a:endParaRPr lang="fr-FR" dirty="0" smtClean="0"/>
          </a:p>
          <a:p>
            <a:r>
              <a:rPr lang="fr-FR" dirty="0" smtClean="0"/>
              <a:t>Dans ce cas, l’indice le plus souvent utilisé est l’indice d’entropie : </a:t>
            </a:r>
          </a:p>
          <a:p>
            <a:endParaRPr lang="fr-FR" dirty="0" smtClean="0"/>
          </a:p>
          <a:p>
            <a:r>
              <a:rPr lang="fr-FR" dirty="0" smtClean="0"/>
              <a:t>Pour une distinction en deux groupes : </a:t>
            </a:r>
          </a:p>
          <a:p>
            <a:endParaRPr lang="fr-FR" dirty="0"/>
          </a:p>
          <a:p>
            <a:endParaRPr lang="fr-FR" dirty="0" smtClean="0"/>
          </a:p>
          <a:p>
            <a:endParaRPr lang="fr-FR" dirty="0"/>
          </a:p>
          <a:p>
            <a:endParaRPr lang="fr-FR" dirty="0" smtClean="0"/>
          </a:p>
          <a:p>
            <a:endParaRPr lang="fr-FR" dirty="0" smtClean="0"/>
          </a:p>
          <a:p>
            <a:r>
              <a:rPr lang="fr-FR" dirty="0" smtClean="0"/>
              <a:t>Pour une distinction en plus de deux groupes :                                              . Cette entropie, mesurant la diversité au sein d’une population, est maximale quand tous les groupes sociaux sont                                                également représentés, minimale quand l’un domine. </a:t>
            </a:r>
          </a:p>
          <a:p>
            <a:r>
              <a:rPr lang="fr-FR" dirty="0" smtClean="0"/>
              <a:t>Deux unités avec la même entropie peuvent être très différentes en termes de répartition dans les catégories sociales.</a:t>
            </a:r>
          </a:p>
          <a:p>
            <a:endParaRPr lang="fr-FR" dirty="0"/>
          </a:p>
          <a:p>
            <a:endParaRPr lang="fr-FR" dirty="0" smtClean="0"/>
          </a:p>
        </p:txBody>
      </p:sp>
      <p:sp>
        <p:nvSpPr>
          <p:cNvPr id="11" name="Espace réservé du texte 10"/>
          <p:cNvSpPr>
            <a:spLocks noGrp="1"/>
          </p:cNvSpPr>
          <p:nvPr>
            <p:ph type="body" sz="quarter" idx="13"/>
          </p:nvPr>
        </p:nvSpPr>
        <p:spPr/>
        <p:txBody>
          <a:bodyPr/>
          <a:lstStyle/>
          <a:p>
            <a:r>
              <a:rPr lang="fr-FR" dirty="0"/>
              <a:t>Les indices de ségrégation et les autres domaines de la statistique</a:t>
            </a:r>
          </a:p>
          <a:p>
            <a:pPr lvl="1"/>
            <a:r>
              <a:rPr lang="fr-FR" dirty="0" smtClean="0"/>
              <a:t>Les principaux indices de ségrégation</a:t>
            </a:r>
            <a:endParaRPr lang="fr-FR" dirty="0"/>
          </a:p>
        </p:txBody>
      </p:sp>
      <p:sp>
        <p:nvSpPr>
          <p:cNvPr id="2" name="Espace réservé de la date 1"/>
          <p:cNvSpPr>
            <a:spLocks noGrp="1"/>
          </p:cNvSpPr>
          <p:nvPr>
            <p:ph type="dt" sz="half" idx="10"/>
          </p:nvPr>
        </p:nvSpPr>
        <p:spPr/>
        <p:txBody>
          <a:bodyPr/>
          <a:lstStyle/>
          <a:p>
            <a:pPr algn="r"/>
            <a:r>
              <a:rPr lang="fr-FR" cap="all" smtClean="0"/>
              <a:t>30/03/2022</a:t>
            </a:r>
            <a:endParaRPr lang="fr-FR" cap="all" dirty="0"/>
          </a:p>
        </p:txBody>
      </p:sp>
      <p:sp>
        <p:nvSpPr>
          <p:cNvPr id="3" name="Espace réservé du pied de page 2"/>
          <p:cNvSpPr>
            <a:spLocks noGrp="1"/>
          </p:cNvSpPr>
          <p:nvPr>
            <p:ph type="ftr" sz="quarter" idx="11"/>
          </p:nvPr>
        </p:nvSpPr>
        <p:spPr/>
        <p:txBody>
          <a:bodyPr/>
          <a:lstStyle/>
          <a:p>
            <a:r>
              <a:rPr lang="fr-FR" dirty="0" smtClean="0"/>
              <a:t>Journées de la méthodologie statistiques 2022</a:t>
            </a:r>
            <a:endParaRPr lang="fr-FR"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7</a:t>
            </a:fld>
            <a:endParaRPr lang="fr-FR" dirty="0"/>
          </a:p>
        </p:txBody>
      </p:sp>
      <p:pic>
        <p:nvPicPr>
          <p:cNvPr id="5" name="Image 4"/>
          <p:cNvPicPr>
            <a:picLocks noChangeAspect="1"/>
          </p:cNvPicPr>
          <p:nvPr/>
        </p:nvPicPr>
        <p:blipFill>
          <a:blip r:embed="rId2"/>
          <a:stretch>
            <a:fillRect/>
          </a:stretch>
        </p:blipFill>
        <p:spPr>
          <a:xfrm>
            <a:off x="4355976" y="2015542"/>
            <a:ext cx="1425066" cy="729431"/>
          </a:xfrm>
          <a:prstGeom prst="rect">
            <a:avLst/>
          </a:prstGeom>
        </p:spPr>
      </p:pic>
      <p:pic>
        <p:nvPicPr>
          <p:cNvPr id="6" name="Image 5"/>
          <p:cNvPicPr>
            <a:picLocks noChangeAspect="1"/>
          </p:cNvPicPr>
          <p:nvPr/>
        </p:nvPicPr>
        <p:blipFill>
          <a:blip r:embed="rId3"/>
          <a:stretch>
            <a:fillRect/>
          </a:stretch>
        </p:blipFill>
        <p:spPr>
          <a:xfrm>
            <a:off x="2771800" y="2673701"/>
            <a:ext cx="2085830" cy="1289572"/>
          </a:xfrm>
          <a:prstGeom prst="rect">
            <a:avLst/>
          </a:prstGeom>
        </p:spPr>
      </p:pic>
      <p:pic>
        <p:nvPicPr>
          <p:cNvPr id="8" name="Image 7"/>
          <p:cNvPicPr>
            <a:picLocks noChangeAspect="1"/>
          </p:cNvPicPr>
          <p:nvPr/>
        </p:nvPicPr>
        <p:blipFill>
          <a:blip r:embed="rId4"/>
          <a:stretch>
            <a:fillRect/>
          </a:stretch>
        </p:blipFill>
        <p:spPr>
          <a:xfrm>
            <a:off x="3275856" y="4005492"/>
            <a:ext cx="1561728" cy="615940"/>
          </a:xfrm>
          <a:prstGeom prst="rect">
            <a:avLst/>
          </a:prstGeom>
        </p:spPr>
      </p:pic>
    </p:spTree>
    <p:extLst>
      <p:ext uri="{BB962C8B-B14F-4D97-AF65-F5344CB8AC3E}">
        <p14:creationId xmlns:p14="http://schemas.microsoft.com/office/powerpoint/2010/main" val="3442776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smtClean="0"/>
              <a:t>Cas d’une variable quantitative</a:t>
            </a:r>
            <a:endParaRPr lang="fr-FR" dirty="0"/>
          </a:p>
        </p:txBody>
      </p:sp>
      <p:sp>
        <p:nvSpPr>
          <p:cNvPr id="12" name="Espace réservé du contenu 11"/>
          <p:cNvSpPr>
            <a:spLocks noGrp="1"/>
          </p:cNvSpPr>
          <p:nvPr>
            <p:ph sz="quarter" idx="14"/>
          </p:nvPr>
        </p:nvSpPr>
        <p:spPr/>
        <p:txBody>
          <a:bodyPr/>
          <a:lstStyle/>
          <a:p>
            <a:r>
              <a:rPr lang="fr-FR" dirty="0" smtClean="0"/>
              <a:t>L’utilisation d’une variable quantitative pour mesurer le milieu social n’est pas très fréquente. Pourtant, quand il s’agit d’étudier des écarts de revenus entre territoires, la question se pose. Deux solutions sont alors possibles :</a:t>
            </a:r>
          </a:p>
          <a:p>
            <a:r>
              <a:rPr lang="fr-FR" dirty="0"/>
              <a:t>	</a:t>
            </a:r>
            <a:r>
              <a:rPr lang="fr-FR" dirty="0" smtClean="0"/>
              <a:t>- Revenir au cas précédent, en découpant la variable en tranches : cela à l’avantage de distinguer la ségrégation à différents niveaux de la distribution des revenus, mais on perd de l’information.</a:t>
            </a:r>
          </a:p>
          <a:p>
            <a:r>
              <a:rPr lang="fr-FR" dirty="0"/>
              <a:t>	</a:t>
            </a:r>
            <a:r>
              <a:rPr lang="fr-FR" dirty="0" smtClean="0"/>
              <a:t>- Utiliser la formule de décomposition de la variance, dont on a vu le lien avec l’IEN et faire le rapport entre la variance entre unités des moyennes de la variables et la variance totale. Cela revient à faire une régression linéaire de la variable sociale « expliquée » par les indicatrices d’appartenance aux unités et à prendre le R² comme mesure de la relation.</a:t>
            </a:r>
          </a:p>
          <a:p>
            <a:r>
              <a:rPr lang="fr-FR" dirty="0" smtClean="0"/>
              <a:t>Il s’agit bien d’un modèle descriptif et non explicatif. </a:t>
            </a:r>
          </a:p>
          <a:p>
            <a:r>
              <a:rPr lang="fr-FR" dirty="0" smtClean="0"/>
              <a:t>Il y a un lien formel avec les travaux sur les « effets établissements » et les « effets enseignants », à ceci près que dans ces travaux, on cherche justement un lien causal, en utilisant la situation finale des élèves, alors que les indices de ségrégation portent plutôt sur la situation a priori.</a:t>
            </a:r>
          </a:p>
          <a:p>
            <a:r>
              <a:rPr lang="fr-FR" dirty="0" smtClean="0"/>
              <a:t>Dans cette approche, il s’agit finalement d’un modèle multiniveaux à effets fixes sans variables explicatives :</a:t>
            </a:r>
          </a:p>
          <a:p>
            <a:r>
              <a:rPr lang="fr-FR" dirty="0"/>
              <a:t>	</a:t>
            </a:r>
            <a:r>
              <a:rPr lang="fr-FR" dirty="0" smtClean="0"/>
              <a:t>- On peut envisager de mettre des variables de contrôle (étudier la ségrégation scolaire, en contrôlant la ségrégation sociale)</a:t>
            </a:r>
          </a:p>
          <a:p>
            <a:r>
              <a:rPr lang="fr-FR" dirty="0"/>
              <a:t>	</a:t>
            </a:r>
            <a:r>
              <a:rPr lang="fr-FR" dirty="0" smtClean="0"/>
              <a:t>- On peut utiliser des modèles multiniveaux à effets aléatoires, qui semblent avoir l’intérêt de mieux traiter le problème des petites unités, générant de la ségrégation « aléatoire ».</a:t>
            </a:r>
            <a:endParaRPr lang="fr-FR" dirty="0"/>
          </a:p>
          <a:p>
            <a:endParaRPr lang="fr-FR" dirty="0" smtClean="0"/>
          </a:p>
          <a:p>
            <a:endParaRPr lang="fr-FR" dirty="0" smtClean="0"/>
          </a:p>
          <a:p>
            <a:endParaRPr lang="fr-FR" dirty="0" smtClean="0"/>
          </a:p>
          <a:p>
            <a:endParaRPr lang="fr-FR" dirty="0"/>
          </a:p>
          <a:p>
            <a:endParaRPr lang="fr-FR" dirty="0" smtClean="0"/>
          </a:p>
        </p:txBody>
      </p:sp>
      <p:sp>
        <p:nvSpPr>
          <p:cNvPr id="11" name="Espace réservé du texte 10"/>
          <p:cNvSpPr>
            <a:spLocks noGrp="1"/>
          </p:cNvSpPr>
          <p:nvPr>
            <p:ph type="body" sz="quarter" idx="13"/>
          </p:nvPr>
        </p:nvSpPr>
        <p:spPr/>
        <p:txBody>
          <a:bodyPr/>
          <a:lstStyle/>
          <a:p>
            <a:r>
              <a:rPr lang="fr-FR" dirty="0"/>
              <a:t>Les indices de ségrégation et les autres domaines de la statistique</a:t>
            </a:r>
          </a:p>
          <a:p>
            <a:pPr lvl="1"/>
            <a:r>
              <a:rPr lang="fr-FR" dirty="0" smtClean="0"/>
              <a:t>Les principaux indices de ségrégation</a:t>
            </a:r>
            <a:endParaRPr lang="fr-FR" dirty="0"/>
          </a:p>
        </p:txBody>
      </p:sp>
      <p:sp>
        <p:nvSpPr>
          <p:cNvPr id="2" name="Espace réservé de la date 1"/>
          <p:cNvSpPr>
            <a:spLocks noGrp="1"/>
          </p:cNvSpPr>
          <p:nvPr>
            <p:ph type="dt" sz="half" idx="10"/>
          </p:nvPr>
        </p:nvSpPr>
        <p:spPr/>
        <p:txBody>
          <a:bodyPr/>
          <a:lstStyle/>
          <a:p>
            <a:pPr algn="r"/>
            <a:r>
              <a:rPr lang="fr-FR" cap="all" smtClean="0"/>
              <a:t>30/03/2022</a:t>
            </a:r>
            <a:endParaRPr lang="fr-FR" cap="all" dirty="0"/>
          </a:p>
        </p:txBody>
      </p:sp>
      <p:sp>
        <p:nvSpPr>
          <p:cNvPr id="3" name="Espace réservé du pied de page 2"/>
          <p:cNvSpPr>
            <a:spLocks noGrp="1"/>
          </p:cNvSpPr>
          <p:nvPr>
            <p:ph type="ftr" sz="quarter" idx="11"/>
          </p:nvPr>
        </p:nvSpPr>
        <p:spPr/>
        <p:txBody>
          <a:bodyPr/>
          <a:lstStyle/>
          <a:p>
            <a:r>
              <a:rPr lang="fr-FR" dirty="0" smtClean="0"/>
              <a:t>Journées de la méthodologie statistiques 2022</a:t>
            </a:r>
            <a:endParaRPr lang="fr-FR"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8</a:t>
            </a:fld>
            <a:endParaRPr lang="fr-FR" dirty="0"/>
          </a:p>
        </p:txBody>
      </p:sp>
    </p:spTree>
    <p:extLst>
      <p:ext uri="{BB962C8B-B14F-4D97-AF65-F5344CB8AC3E}">
        <p14:creationId xmlns:p14="http://schemas.microsoft.com/office/powerpoint/2010/main" val="3201159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smtClean="0"/>
              <a:t>Lien avec la modélisation économétrique</a:t>
            </a:r>
            <a:endParaRPr lang="fr-FR" dirty="0"/>
          </a:p>
        </p:txBody>
      </p:sp>
      <p:sp>
        <p:nvSpPr>
          <p:cNvPr id="12" name="Espace réservé du contenu 11"/>
          <p:cNvSpPr>
            <a:spLocks noGrp="1"/>
          </p:cNvSpPr>
          <p:nvPr>
            <p:ph sz="quarter" idx="14"/>
          </p:nvPr>
        </p:nvSpPr>
        <p:spPr/>
        <p:txBody>
          <a:bodyPr/>
          <a:lstStyle/>
          <a:p>
            <a:r>
              <a:rPr lang="fr-FR" sz="1200" dirty="0" smtClean="0"/>
              <a:t>Les indices de ségrégation ont ainsi pu être reliés aux techniques économétriques de deux façons :</a:t>
            </a:r>
          </a:p>
          <a:p>
            <a:r>
              <a:rPr lang="fr-FR" sz="1200" dirty="0"/>
              <a:t>	</a:t>
            </a:r>
            <a:r>
              <a:rPr lang="fr-FR" sz="1200" dirty="0" smtClean="0"/>
              <a:t>- L’IEN est la régression linéaire de l’indicatrice d’appartenance au groupe défavorisé par les indicatrices d’appartenance aux unités.</a:t>
            </a:r>
          </a:p>
          <a:p>
            <a:r>
              <a:rPr lang="fr-FR" sz="1200" dirty="0"/>
              <a:t>	</a:t>
            </a:r>
            <a:r>
              <a:rPr lang="fr-FR" sz="1200" dirty="0" smtClean="0"/>
              <a:t>- Pour une variable quantitative, la régression linéaire de cette variable par </a:t>
            </a:r>
            <a:r>
              <a:rPr lang="fr-FR" sz="1200" dirty="0"/>
              <a:t>les indicatrices d’appartenance aux </a:t>
            </a:r>
            <a:r>
              <a:rPr lang="fr-FR" sz="1200" dirty="0" smtClean="0"/>
              <a:t>unités, découlant de la décomposition de la variance en variance « inter » et variance « intra », paraît la solution la plus naturelle</a:t>
            </a:r>
          </a:p>
          <a:p>
            <a:endParaRPr lang="fr-FR" sz="1200" dirty="0"/>
          </a:p>
          <a:p>
            <a:r>
              <a:rPr lang="fr-FR" sz="1200" dirty="0" smtClean="0"/>
              <a:t>Questions : est-il pertinent de modéliser une indicatrice par une régression linéaire ? Quand la catégorie sociale est décrite en plus de deux groupes, quelle est la modélisation sous-jacente ? Est-il possible de tenir compte du caractère hiérarchisé de la catégorie sociale ?</a:t>
            </a:r>
          </a:p>
          <a:p>
            <a:endParaRPr lang="fr-FR" dirty="0" smtClean="0"/>
          </a:p>
          <a:p>
            <a:endParaRPr lang="fr-FR" dirty="0" smtClean="0"/>
          </a:p>
          <a:p>
            <a:endParaRPr lang="fr-FR" dirty="0" smtClean="0"/>
          </a:p>
          <a:p>
            <a:endParaRPr lang="fr-FR" dirty="0"/>
          </a:p>
          <a:p>
            <a:endParaRPr lang="fr-FR" dirty="0" smtClean="0"/>
          </a:p>
        </p:txBody>
      </p:sp>
      <p:sp>
        <p:nvSpPr>
          <p:cNvPr id="11" name="Espace réservé du texte 10"/>
          <p:cNvSpPr>
            <a:spLocks noGrp="1"/>
          </p:cNvSpPr>
          <p:nvPr>
            <p:ph type="body" sz="quarter" idx="13"/>
          </p:nvPr>
        </p:nvSpPr>
        <p:spPr/>
        <p:txBody>
          <a:bodyPr/>
          <a:lstStyle/>
          <a:p>
            <a:r>
              <a:rPr lang="fr-FR" dirty="0"/>
              <a:t>Les indices de ségrégation et les autres domaines de la statistique</a:t>
            </a:r>
          </a:p>
          <a:p>
            <a:pPr lvl="1">
              <a:buFont typeface="+mj-lt"/>
              <a:buAutoNum type="alphaLcPeriod" startAt="2"/>
            </a:pPr>
            <a:r>
              <a:rPr lang="fr-FR" dirty="0" smtClean="0"/>
              <a:t>Lien avec la modélisation économétrique</a:t>
            </a:r>
            <a:endParaRPr lang="fr-FR" dirty="0"/>
          </a:p>
        </p:txBody>
      </p:sp>
      <p:sp>
        <p:nvSpPr>
          <p:cNvPr id="2" name="Espace réservé de la date 1"/>
          <p:cNvSpPr>
            <a:spLocks noGrp="1"/>
          </p:cNvSpPr>
          <p:nvPr>
            <p:ph type="dt" sz="half" idx="10"/>
          </p:nvPr>
        </p:nvSpPr>
        <p:spPr/>
        <p:txBody>
          <a:bodyPr/>
          <a:lstStyle/>
          <a:p>
            <a:pPr algn="r"/>
            <a:r>
              <a:rPr lang="fr-FR" cap="all" smtClean="0"/>
              <a:t>30/03/2022</a:t>
            </a:r>
            <a:endParaRPr lang="fr-FR" cap="all" dirty="0"/>
          </a:p>
        </p:txBody>
      </p:sp>
      <p:sp>
        <p:nvSpPr>
          <p:cNvPr id="3" name="Espace réservé du pied de page 2"/>
          <p:cNvSpPr>
            <a:spLocks noGrp="1"/>
          </p:cNvSpPr>
          <p:nvPr>
            <p:ph type="ftr" sz="quarter" idx="11"/>
          </p:nvPr>
        </p:nvSpPr>
        <p:spPr/>
        <p:txBody>
          <a:bodyPr/>
          <a:lstStyle/>
          <a:p>
            <a:r>
              <a:rPr lang="fr-FR" dirty="0" smtClean="0"/>
              <a:t>Journées de la méthodologie statistiques 2022</a:t>
            </a:r>
            <a:endParaRPr lang="fr-FR"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9</a:t>
            </a:fld>
            <a:endParaRPr lang="fr-FR" dirty="0"/>
          </a:p>
        </p:txBody>
      </p:sp>
    </p:spTree>
    <p:extLst>
      <p:ext uri="{BB962C8B-B14F-4D97-AF65-F5344CB8AC3E}">
        <p14:creationId xmlns:p14="http://schemas.microsoft.com/office/powerpoint/2010/main" val="1908103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2c7ddd52-0a06-43b1-a35c-dcb15ea2e3f4">Gabarit powerpoint MENJ</Description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5D57C802836FCB44B44B7372FB2B7972" ma:contentTypeVersion="2" ma:contentTypeDescription="Crée un document." ma:contentTypeScope="" ma:versionID="5a60f89c127121cb1fddd53ae7c254b1">
  <xsd:schema xmlns:xsd="http://www.w3.org/2001/XMLSchema" xmlns:xs="http://www.w3.org/2001/XMLSchema" xmlns:p="http://schemas.microsoft.com/office/2006/metadata/properties" xmlns:ns2="2c7ddd52-0a06-43b1-a35c-dcb15ea2e3f4" targetNamespace="http://schemas.microsoft.com/office/2006/metadata/properties" ma:root="true" ma:fieldsID="d5f738a9b3eb3c0a5db9868b5f12e787" ns2:_="">
    <xsd:import namespace="2c7ddd52-0a06-43b1-a35c-dcb15ea2e3f4"/>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d52-0a06-43b1-a35c-dcb15ea2e3f4"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B279A5-87A2-445D-95C3-916EB9C5F0E3}">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2c7ddd52-0a06-43b1-a35c-dcb15ea2e3f4"/>
    <ds:schemaRef ds:uri="http://www.w3.org/XML/1998/namespace"/>
    <ds:schemaRef ds:uri="http://purl.org/dc/dcmitype/"/>
  </ds:schemaRefs>
</ds:datastoreItem>
</file>

<file path=customXml/itemProps2.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3.xml><?xml version="1.0" encoding="utf-8"?>
<ds:datastoreItem xmlns:ds="http://schemas.openxmlformats.org/officeDocument/2006/customXml" ds:itemID="{8372BEA4-A762-4CC8-ADD6-932E44D609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d52-0a06-43b1-a35c-dcb15ea2e3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MINISTÈRIEL</Template>
  <TotalTime>444</TotalTime>
  <Words>2931</Words>
  <Application>Microsoft Office PowerPoint</Application>
  <PresentationFormat>Affichage à l'écran (16:9)</PresentationFormat>
  <Paragraphs>236</Paragraphs>
  <Slides>24</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24</vt:i4>
      </vt:variant>
    </vt:vector>
  </HeadingPairs>
  <TitlesOfParts>
    <vt:vector size="27" baseType="lpstr">
      <vt:lpstr>Arial</vt:lpstr>
      <vt:lpstr>Symbol</vt:lpstr>
      <vt:lpstr>MINISTÈRIEL</vt:lpstr>
      <vt:lpstr>Présentation PowerPoint</vt:lpstr>
      <vt:lpstr>Introduction</vt:lpstr>
      <vt:lpstr>Sommaire</vt:lpstr>
      <vt:lpstr>Les indices de ségrégation et les autres domaines de la statistique</vt:lpstr>
      <vt:lpstr>Indices de ségrégation et indicateurs de dispersion</vt:lpstr>
      <vt:lpstr>Indices de ségrégation et indicateurs de dispersion</vt:lpstr>
      <vt:lpstr>Indices multigroupes</vt:lpstr>
      <vt:lpstr>Cas d’une variable quantitative</vt:lpstr>
      <vt:lpstr>Lien avec la modélisation économétrique</vt:lpstr>
      <vt:lpstr>Indice d’entropie dichotomique et régression logistique</vt:lpstr>
      <vt:lpstr>Indice d’entropie et régression logistique dans le cas multigroupe</vt:lpstr>
      <vt:lpstr>Quelles perspectives ?</vt:lpstr>
      <vt:lpstr>Prise en compte du caractère ordonné de la catégorie sociale</vt:lpstr>
      <vt:lpstr>Pourquoi tenir compte du caractère ordonné de la catégorie sociale ?</vt:lpstr>
      <vt:lpstr>Pourquoi tenir compte du caractère ordonné de la catégorie sociale ?</vt:lpstr>
      <vt:lpstr>Quelles solutions ?</vt:lpstr>
      <vt:lpstr>Utilisation d’une modélisation économétrique</vt:lpstr>
      <vt:lpstr>La ségrégation entre collèges en France</vt:lpstr>
      <vt:lpstr>Mise en œuvre empirique </vt:lpstr>
      <vt:lpstr>Lien entre l’indice d’entropie habituel et l’indice ordonné </vt:lpstr>
      <vt:lpstr>Cas où les deux indicateurs divergent un peu </vt:lpstr>
      <vt:lpstr>Prise en compte de la distinction public privé </vt:lpstr>
      <vt:lpstr>Prise en compte de la distinction public privé </vt:lpstr>
      <vt:lpstr>Conclusion </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FABRICE MURAT</cp:lastModifiedBy>
  <cp:revision>36</cp:revision>
  <dcterms:created xsi:type="dcterms:W3CDTF">2020-03-05T15:21:24Z</dcterms:created>
  <dcterms:modified xsi:type="dcterms:W3CDTF">2022-03-30T13:24:55Z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0x010100873AB55E0CC5DA459F57F5A42893F46A005A087D358B12CA4E82A8A8BA9B8A8CF200D3544DBFAD4F664AA25DF68E6D1F0A9E00689F2856DFEDCE40890FDCED81A7DFC9005D57C802836FCB44B44B7372FB2B7972</vt:lpwstr>
  </property>
</Properties>
</file>