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5"/>
    <p:sldMasterId id="2147483654" r:id="rId6"/>
    <p:sldMasterId id="2147483666" r:id="rId7"/>
    <p:sldMasterId id="2147483672" r:id="rId8"/>
  </p:sldMasterIdLst>
  <p:notesMasterIdLst>
    <p:notesMasterId r:id="rId41"/>
  </p:notesMasterIdLst>
  <p:handoutMasterIdLst>
    <p:handoutMasterId r:id="rId42"/>
  </p:handoutMasterIdLst>
  <p:sldIdLst>
    <p:sldId id="260" r:id="rId9"/>
    <p:sldId id="291" r:id="rId10"/>
    <p:sldId id="334" r:id="rId11"/>
    <p:sldId id="350" r:id="rId12"/>
    <p:sldId id="356" r:id="rId13"/>
    <p:sldId id="381" r:id="rId14"/>
    <p:sldId id="353" r:id="rId15"/>
    <p:sldId id="355" r:id="rId16"/>
    <p:sldId id="382" r:id="rId17"/>
    <p:sldId id="323" r:id="rId18"/>
    <p:sldId id="367" r:id="rId19"/>
    <p:sldId id="363" r:id="rId20"/>
    <p:sldId id="384" r:id="rId21"/>
    <p:sldId id="322" r:id="rId22"/>
    <p:sldId id="348" r:id="rId23"/>
    <p:sldId id="324" r:id="rId24"/>
    <p:sldId id="325" r:id="rId25"/>
    <p:sldId id="330" r:id="rId26"/>
    <p:sldId id="349" r:id="rId27"/>
    <p:sldId id="331" r:id="rId28"/>
    <p:sldId id="368" r:id="rId29"/>
    <p:sldId id="387" r:id="rId30"/>
    <p:sldId id="388" r:id="rId31"/>
    <p:sldId id="390" r:id="rId32"/>
    <p:sldId id="359" r:id="rId33"/>
    <p:sldId id="361" r:id="rId34"/>
    <p:sldId id="386" r:id="rId35"/>
    <p:sldId id="362" r:id="rId36"/>
    <p:sldId id="385" r:id="rId37"/>
    <p:sldId id="344" r:id="rId38"/>
    <p:sldId id="341" r:id="rId39"/>
    <p:sldId id="366" r:id="rId40"/>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BOST, Claire-Lise (DARES)" initials="DC(" lastIdx="3" clrIdx="0">
    <p:extLst>
      <p:ext uri="{19B8F6BF-5375-455C-9EA6-DF929625EA0E}">
        <p15:presenceInfo xmlns:p15="http://schemas.microsoft.com/office/powerpoint/2012/main" userId="S-1-5-21-27022435-3177379373-3347635678-51958" providerId="AD"/>
      </p:ext>
    </p:extLst>
  </p:cmAuthor>
  <p:cmAuthor id="2" name="Titouan Blaize" initials="TB" lastIdx="16" clrIdx="1">
    <p:extLst>
      <p:ext uri="{19B8F6BF-5375-455C-9EA6-DF929625EA0E}">
        <p15:presenceInfo xmlns:p15="http://schemas.microsoft.com/office/powerpoint/2012/main" userId="9a32544280b2339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661"/>
    <a:srgbClr val="E3F1EF"/>
    <a:srgbClr val="FF8C7D"/>
    <a:srgbClr val="E6E6E6"/>
    <a:srgbClr val="000000"/>
    <a:srgbClr val="798FC8"/>
    <a:srgbClr val="5870B4"/>
    <a:srgbClr val="F5A9A0"/>
    <a:srgbClr val="20519A"/>
    <a:srgbClr val="ADD9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21" autoAdjust="0"/>
    <p:restoredTop sz="94660"/>
  </p:normalViewPr>
  <p:slideViewPr>
    <p:cSldViewPr snapToGrid="0">
      <p:cViewPr varScale="1">
        <p:scale>
          <a:sx n="109" d="100"/>
          <a:sy n="109" d="100"/>
        </p:scale>
        <p:origin x="144" y="150"/>
      </p:cViewPr>
      <p:guideLst/>
    </p:cSldViewPr>
  </p:slideViewPr>
  <p:notesTextViewPr>
    <p:cViewPr>
      <p:scale>
        <a:sx n="3" d="2"/>
        <a:sy n="3" d="2"/>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87188763566716"/>
          <c:y val="4.9717514124293788E-2"/>
          <c:w val="0.80263450852427243"/>
          <c:h val="0.73318486915248327"/>
        </c:manualLayout>
      </c:layout>
      <c:lineChart>
        <c:grouping val="standard"/>
        <c:varyColors val="0"/>
        <c:ser>
          <c:idx val="1"/>
          <c:order val="0"/>
          <c:tx>
            <c:strRef>
              <c:f>Graphiques!$C$126</c:f>
              <c:strCache>
                <c:ptCount val="1"/>
                <c:pt idx="0">
                  <c:v>Non-marchand</c:v>
                </c:pt>
              </c:strCache>
            </c:strRef>
          </c:tx>
          <c:spPr>
            <a:ln w="28575" cap="rnd">
              <a:solidFill>
                <a:srgbClr val="FF0000"/>
              </a:solidFill>
              <a:round/>
            </a:ln>
            <a:effectLst/>
          </c:spPr>
          <c:marker>
            <c:symbol val="none"/>
          </c:marker>
          <c:cat>
            <c:strRef>
              <c:f>Graphiques!$A$127:$A$142</c:f>
              <c:strCache>
                <c:ptCount val="16"/>
                <c:pt idx="0">
                  <c:v>2016T1</c:v>
                </c:pt>
                <c:pt idx="1">
                  <c:v>2016T2</c:v>
                </c:pt>
                <c:pt idx="2">
                  <c:v>2016T3</c:v>
                </c:pt>
                <c:pt idx="3">
                  <c:v>2016T4</c:v>
                </c:pt>
                <c:pt idx="4">
                  <c:v>2017T1</c:v>
                </c:pt>
                <c:pt idx="5">
                  <c:v>2017T2</c:v>
                </c:pt>
                <c:pt idx="6">
                  <c:v>2017T3</c:v>
                </c:pt>
                <c:pt idx="7">
                  <c:v>2017T4</c:v>
                </c:pt>
                <c:pt idx="8">
                  <c:v>2018T1</c:v>
                </c:pt>
                <c:pt idx="9">
                  <c:v>2018T2</c:v>
                </c:pt>
                <c:pt idx="10">
                  <c:v>2018T3</c:v>
                </c:pt>
                <c:pt idx="11">
                  <c:v>2018T4</c:v>
                </c:pt>
                <c:pt idx="12">
                  <c:v>2019T1</c:v>
                </c:pt>
                <c:pt idx="13">
                  <c:v>2019T2</c:v>
                </c:pt>
                <c:pt idx="14">
                  <c:v>2019T3</c:v>
                </c:pt>
                <c:pt idx="15">
                  <c:v>2019T4</c:v>
                </c:pt>
              </c:strCache>
            </c:strRef>
          </c:cat>
          <c:val>
            <c:numRef>
              <c:f>Graphiques!$C$127:$C$142</c:f>
              <c:numCache>
                <c:formatCode>0.0</c:formatCode>
                <c:ptCount val="16"/>
                <c:pt idx="0">
                  <c:v>122.833</c:v>
                </c:pt>
                <c:pt idx="1">
                  <c:v>129.733</c:v>
                </c:pt>
                <c:pt idx="2">
                  <c:v>136.19399999999999</c:v>
                </c:pt>
                <c:pt idx="3">
                  <c:v>141.82400000000001</c:v>
                </c:pt>
                <c:pt idx="4">
                  <c:v>149.95099999999999</c:v>
                </c:pt>
                <c:pt idx="5">
                  <c:v>154.93</c:v>
                </c:pt>
                <c:pt idx="6">
                  <c:v>129.54300000000001</c:v>
                </c:pt>
                <c:pt idx="7">
                  <c:v>105.355</c:v>
                </c:pt>
                <c:pt idx="8">
                  <c:v>81.436000000000007</c:v>
                </c:pt>
                <c:pt idx="9">
                  <c:v>61.957000000000001</c:v>
                </c:pt>
                <c:pt idx="10">
                  <c:v>57.929000000000002</c:v>
                </c:pt>
                <c:pt idx="11">
                  <c:v>59.34</c:v>
                </c:pt>
                <c:pt idx="12">
                  <c:v>58.274000000000001</c:v>
                </c:pt>
                <c:pt idx="13">
                  <c:v>55.923999999999999</c:v>
                </c:pt>
                <c:pt idx="14">
                  <c:v>54.076999999999998</c:v>
                </c:pt>
                <c:pt idx="15">
                  <c:v>50.585000000000001</c:v>
                </c:pt>
              </c:numCache>
            </c:numRef>
          </c:val>
          <c:smooth val="0"/>
          <c:extLst>
            <c:ext xmlns:c16="http://schemas.microsoft.com/office/drawing/2014/chart" uri="{C3380CC4-5D6E-409C-BE32-E72D297353CC}">
              <c16:uniqueId val="{00000000-4CF8-4CC9-9FEF-E0E467409F56}"/>
            </c:ext>
          </c:extLst>
        </c:ser>
        <c:ser>
          <c:idx val="2"/>
          <c:order val="1"/>
          <c:tx>
            <c:strRef>
              <c:f>Graphiques!$D$126</c:f>
              <c:strCache>
                <c:ptCount val="1"/>
                <c:pt idx="0">
                  <c:v>Marchand</c:v>
                </c:pt>
              </c:strCache>
            </c:strRef>
          </c:tx>
          <c:spPr>
            <a:ln w="28575" cap="rnd">
              <a:solidFill>
                <a:srgbClr val="FF8C7D"/>
              </a:solidFill>
              <a:round/>
            </a:ln>
            <a:effectLst/>
          </c:spPr>
          <c:marker>
            <c:symbol val="none"/>
          </c:marker>
          <c:cat>
            <c:strRef>
              <c:f>Graphiques!$A$127:$A$142</c:f>
              <c:strCache>
                <c:ptCount val="16"/>
                <c:pt idx="0">
                  <c:v>2016T1</c:v>
                </c:pt>
                <c:pt idx="1">
                  <c:v>2016T2</c:v>
                </c:pt>
                <c:pt idx="2">
                  <c:v>2016T3</c:v>
                </c:pt>
                <c:pt idx="3">
                  <c:v>2016T4</c:v>
                </c:pt>
                <c:pt idx="4">
                  <c:v>2017T1</c:v>
                </c:pt>
                <c:pt idx="5">
                  <c:v>2017T2</c:v>
                </c:pt>
                <c:pt idx="6">
                  <c:v>2017T3</c:v>
                </c:pt>
                <c:pt idx="7">
                  <c:v>2017T4</c:v>
                </c:pt>
                <c:pt idx="8">
                  <c:v>2018T1</c:v>
                </c:pt>
                <c:pt idx="9">
                  <c:v>2018T2</c:v>
                </c:pt>
                <c:pt idx="10">
                  <c:v>2018T3</c:v>
                </c:pt>
                <c:pt idx="11">
                  <c:v>2018T4</c:v>
                </c:pt>
                <c:pt idx="12">
                  <c:v>2019T1</c:v>
                </c:pt>
                <c:pt idx="13">
                  <c:v>2019T2</c:v>
                </c:pt>
                <c:pt idx="14">
                  <c:v>2019T3</c:v>
                </c:pt>
                <c:pt idx="15">
                  <c:v>2019T4</c:v>
                </c:pt>
              </c:strCache>
            </c:strRef>
          </c:cat>
          <c:val>
            <c:numRef>
              <c:f>Graphiques!$D$127:$D$142</c:f>
              <c:numCache>
                <c:formatCode>0.0</c:formatCode>
                <c:ptCount val="16"/>
                <c:pt idx="0">
                  <c:v>11.88</c:v>
                </c:pt>
                <c:pt idx="1">
                  <c:v>14.125999999999999</c:v>
                </c:pt>
                <c:pt idx="2">
                  <c:v>15.452999999999999</c:v>
                </c:pt>
                <c:pt idx="3">
                  <c:v>15.99</c:v>
                </c:pt>
                <c:pt idx="4">
                  <c:v>20.145</c:v>
                </c:pt>
                <c:pt idx="5">
                  <c:v>27.555</c:v>
                </c:pt>
                <c:pt idx="6">
                  <c:v>20.529</c:v>
                </c:pt>
                <c:pt idx="7">
                  <c:v>11.917999999999999</c:v>
                </c:pt>
                <c:pt idx="8">
                  <c:v>5.516</c:v>
                </c:pt>
                <c:pt idx="9">
                  <c:v>1.429</c:v>
                </c:pt>
                <c:pt idx="10">
                  <c:v>1.083</c:v>
                </c:pt>
                <c:pt idx="11">
                  <c:v>1.1519999999999999</c:v>
                </c:pt>
                <c:pt idx="12">
                  <c:v>1.284</c:v>
                </c:pt>
                <c:pt idx="13">
                  <c:v>1.2470000000000001</c:v>
                </c:pt>
                <c:pt idx="14">
                  <c:v>1.042</c:v>
                </c:pt>
                <c:pt idx="15">
                  <c:v>0.70099999999999996</c:v>
                </c:pt>
              </c:numCache>
            </c:numRef>
          </c:val>
          <c:smooth val="0"/>
          <c:extLst>
            <c:ext xmlns:c16="http://schemas.microsoft.com/office/drawing/2014/chart" uri="{C3380CC4-5D6E-409C-BE32-E72D297353CC}">
              <c16:uniqueId val="{00000001-4CF8-4CC9-9FEF-E0E467409F56}"/>
            </c:ext>
          </c:extLst>
        </c:ser>
        <c:dLbls>
          <c:showLegendKey val="0"/>
          <c:showVal val="0"/>
          <c:showCatName val="0"/>
          <c:showSerName val="0"/>
          <c:showPercent val="0"/>
          <c:showBubbleSize val="0"/>
        </c:dLbls>
        <c:smooth val="0"/>
        <c:axId val="450799528"/>
        <c:axId val="450794608"/>
      </c:lineChart>
      <c:catAx>
        <c:axId val="450799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0794608"/>
        <c:crosses val="autoZero"/>
        <c:auto val="1"/>
        <c:lblAlgn val="ctr"/>
        <c:lblOffset val="100"/>
        <c:noMultiLvlLbl val="0"/>
      </c:catAx>
      <c:valAx>
        <c:axId val="450794608"/>
        <c:scaling>
          <c:orientation val="minMax"/>
          <c:max val="1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err="1"/>
                  <a:t>Contrats</a:t>
                </a:r>
                <a:r>
                  <a:rPr lang="en-US" dirty="0"/>
                  <a:t> </a:t>
                </a:r>
                <a:r>
                  <a:rPr lang="en-US" dirty="0" err="1" smtClean="0"/>
                  <a:t>aidés</a:t>
                </a:r>
                <a:r>
                  <a:rPr lang="en-US" dirty="0" smtClean="0"/>
                  <a:t> (</a:t>
                </a:r>
                <a:r>
                  <a:rPr lang="en-US" dirty="0" err="1" smtClean="0"/>
                  <a:t>en</a:t>
                </a:r>
                <a:r>
                  <a:rPr lang="en-US" dirty="0" smtClean="0"/>
                  <a:t> </a:t>
                </a:r>
                <a:r>
                  <a:rPr lang="en-US" dirty="0" err="1" smtClean="0"/>
                  <a:t>milliers</a:t>
                </a:r>
                <a:r>
                  <a:rPr lang="en-US" dirty="0" smtClean="0"/>
                  <a:t>)</a:t>
                </a:r>
                <a:endParaRPr lang="en-US" dirty="0"/>
              </a:p>
            </c:rich>
          </c:tx>
          <c:layout>
            <c:manualLayout>
              <c:xMode val="edge"/>
              <c:yMode val="edge"/>
              <c:x val="1.4414414414414415E-2"/>
              <c:y val="0.2043991280750922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0799528"/>
        <c:crosses val="autoZero"/>
        <c:crossBetween val="between"/>
      </c:valAx>
      <c:spPr>
        <a:noFill/>
        <a:ln>
          <a:noFill/>
        </a:ln>
        <a:effectLst/>
      </c:spPr>
    </c:plotArea>
    <c:legend>
      <c:legendPos val="b"/>
      <c:layout>
        <c:manualLayout>
          <c:xMode val="edge"/>
          <c:yMode val="edge"/>
          <c:x val="0.16623320262128"/>
          <c:y val="0.90972857890842318"/>
          <c:w val="0.6502790664680429"/>
          <c:h val="7.627172027225410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728615324534427E-2"/>
          <c:y val="3.8175078633494043E-2"/>
          <c:w val="0.90827138467546553"/>
          <c:h val="0.82867474953236231"/>
        </c:manualLayout>
      </c:layout>
      <c:lineChart>
        <c:grouping val="standard"/>
        <c:varyColors val="0"/>
        <c:ser>
          <c:idx val="0"/>
          <c:order val="0"/>
          <c:tx>
            <c:strRef>
              <c:f>'Graphique IV'!$B$1</c:f>
              <c:strCache>
                <c:ptCount val="1"/>
                <c:pt idx="0">
                  <c:v>Structures faiblement exposées</c:v>
                </c:pt>
              </c:strCache>
            </c:strRef>
          </c:tx>
          <c:spPr>
            <a:ln w="28575" cap="rnd">
              <a:solidFill>
                <a:srgbClr val="FF0000"/>
              </a:solidFill>
              <a:round/>
            </a:ln>
            <a:effectLst/>
          </c:spPr>
          <c:marker>
            <c:symbol val="none"/>
          </c:marker>
          <c:cat>
            <c:strRef>
              <c:f>'Graphique IV'!$A$2:$A$17</c:f>
              <c:strCache>
                <c:ptCount val="16"/>
                <c:pt idx="0">
                  <c:v>2016T1</c:v>
                </c:pt>
                <c:pt idx="1">
                  <c:v>2016T2</c:v>
                </c:pt>
                <c:pt idx="2">
                  <c:v>2016T3</c:v>
                </c:pt>
                <c:pt idx="3">
                  <c:v>2016T4</c:v>
                </c:pt>
                <c:pt idx="4">
                  <c:v>2017T1</c:v>
                </c:pt>
                <c:pt idx="5">
                  <c:v>2017T2</c:v>
                </c:pt>
                <c:pt idx="6">
                  <c:v>2017T3</c:v>
                </c:pt>
                <c:pt idx="7">
                  <c:v>2017T4</c:v>
                </c:pt>
                <c:pt idx="8">
                  <c:v>2018T1</c:v>
                </c:pt>
                <c:pt idx="9">
                  <c:v>2018T2</c:v>
                </c:pt>
                <c:pt idx="10">
                  <c:v>2018T3</c:v>
                </c:pt>
                <c:pt idx="11">
                  <c:v>2018T4</c:v>
                </c:pt>
                <c:pt idx="12">
                  <c:v>2019T1</c:v>
                </c:pt>
                <c:pt idx="13">
                  <c:v>2019T2</c:v>
                </c:pt>
                <c:pt idx="14">
                  <c:v>2019T3</c:v>
                </c:pt>
                <c:pt idx="15">
                  <c:v>2019T4</c:v>
                </c:pt>
              </c:strCache>
            </c:strRef>
          </c:cat>
          <c:val>
            <c:numRef>
              <c:f>'Graphique IV'!$B$2:$B$17</c:f>
              <c:numCache>
                <c:formatCode>General</c:formatCode>
                <c:ptCount val="16"/>
                <c:pt idx="0">
                  <c:v>60751</c:v>
                </c:pt>
                <c:pt idx="1">
                  <c:v>67099</c:v>
                </c:pt>
                <c:pt idx="2">
                  <c:v>67525</c:v>
                </c:pt>
                <c:pt idx="3">
                  <c:v>67681</c:v>
                </c:pt>
                <c:pt idx="4">
                  <c:v>77189</c:v>
                </c:pt>
                <c:pt idx="5">
                  <c:v>89654</c:v>
                </c:pt>
                <c:pt idx="6">
                  <c:v>84192</c:v>
                </c:pt>
                <c:pt idx="7">
                  <c:v>74823</c:v>
                </c:pt>
                <c:pt idx="8">
                  <c:v>53225</c:v>
                </c:pt>
                <c:pt idx="9">
                  <c:v>34420</c:v>
                </c:pt>
                <c:pt idx="10">
                  <c:v>31625</c:v>
                </c:pt>
                <c:pt idx="11">
                  <c:v>32419</c:v>
                </c:pt>
                <c:pt idx="12">
                  <c:v>31193</c:v>
                </c:pt>
                <c:pt idx="13">
                  <c:v>28865</c:v>
                </c:pt>
                <c:pt idx="14">
                  <c:v>27865</c:v>
                </c:pt>
                <c:pt idx="15">
                  <c:v>26213</c:v>
                </c:pt>
              </c:numCache>
            </c:numRef>
          </c:val>
          <c:smooth val="0"/>
          <c:extLst>
            <c:ext xmlns:c16="http://schemas.microsoft.com/office/drawing/2014/chart" uri="{C3380CC4-5D6E-409C-BE32-E72D297353CC}">
              <c16:uniqueId val="{00000000-99CC-4214-A8AA-7369E05C62AB}"/>
            </c:ext>
          </c:extLst>
        </c:ser>
        <c:ser>
          <c:idx val="1"/>
          <c:order val="1"/>
          <c:tx>
            <c:strRef>
              <c:f>'Graphique IV'!$C$1</c:f>
              <c:strCache>
                <c:ptCount val="1"/>
                <c:pt idx="0">
                  <c:v>Structures fortement exposées</c:v>
                </c:pt>
              </c:strCache>
            </c:strRef>
          </c:tx>
          <c:spPr>
            <a:ln w="28575" cap="rnd">
              <a:solidFill>
                <a:srgbClr val="00D661"/>
              </a:solidFill>
              <a:round/>
            </a:ln>
            <a:effectLst/>
          </c:spPr>
          <c:marker>
            <c:symbol val="none"/>
          </c:marker>
          <c:cat>
            <c:strRef>
              <c:f>'Graphique IV'!$A$2:$A$17</c:f>
              <c:strCache>
                <c:ptCount val="16"/>
                <c:pt idx="0">
                  <c:v>2016T1</c:v>
                </c:pt>
                <c:pt idx="1">
                  <c:v>2016T2</c:v>
                </c:pt>
                <c:pt idx="2">
                  <c:v>2016T3</c:v>
                </c:pt>
                <c:pt idx="3">
                  <c:v>2016T4</c:v>
                </c:pt>
                <c:pt idx="4">
                  <c:v>2017T1</c:v>
                </c:pt>
                <c:pt idx="5">
                  <c:v>2017T2</c:v>
                </c:pt>
                <c:pt idx="6">
                  <c:v>2017T3</c:v>
                </c:pt>
                <c:pt idx="7">
                  <c:v>2017T4</c:v>
                </c:pt>
                <c:pt idx="8">
                  <c:v>2018T1</c:v>
                </c:pt>
                <c:pt idx="9">
                  <c:v>2018T2</c:v>
                </c:pt>
                <c:pt idx="10">
                  <c:v>2018T3</c:v>
                </c:pt>
                <c:pt idx="11">
                  <c:v>2018T4</c:v>
                </c:pt>
                <c:pt idx="12">
                  <c:v>2019T1</c:v>
                </c:pt>
                <c:pt idx="13">
                  <c:v>2019T2</c:v>
                </c:pt>
                <c:pt idx="14">
                  <c:v>2019T3</c:v>
                </c:pt>
                <c:pt idx="15">
                  <c:v>2019T4</c:v>
                </c:pt>
              </c:strCache>
            </c:strRef>
          </c:cat>
          <c:val>
            <c:numRef>
              <c:f>'Graphique IV'!$C$2:$C$17</c:f>
              <c:numCache>
                <c:formatCode>General</c:formatCode>
                <c:ptCount val="16"/>
                <c:pt idx="0">
                  <c:v>73940</c:v>
                </c:pt>
                <c:pt idx="1">
                  <c:v>76759</c:v>
                </c:pt>
                <c:pt idx="2">
                  <c:v>84150</c:v>
                </c:pt>
                <c:pt idx="3">
                  <c:v>90168</c:v>
                </c:pt>
                <c:pt idx="4">
                  <c:v>92896</c:v>
                </c:pt>
                <c:pt idx="5">
                  <c:v>92831</c:v>
                </c:pt>
                <c:pt idx="6">
                  <c:v>65908</c:v>
                </c:pt>
                <c:pt idx="7">
                  <c:v>42478</c:v>
                </c:pt>
                <c:pt idx="8">
                  <c:v>33740</c:v>
                </c:pt>
                <c:pt idx="9">
                  <c:v>28978</c:v>
                </c:pt>
                <c:pt idx="10">
                  <c:v>27401</c:v>
                </c:pt>
                <c:pt idx="11">
                  <c:v>28090</c:v>
                </c:pt>
                <c:pt idx="12">
                  <c:v>28381</c:v>
                </c:pt>
                <c:pt idx="13">
                  <c:v>28324</c:v>
                </c:pt>
                <c:pt idx="14">
                  <c:v>27269</c:v>
                </c:pt>
                <c:pt idx="15">
                  <c:v>25085</c:v>
                </c:pt>
              </c:numCache>
            </c:numRef>
          </c:val>
          <c:smooth val="0"/>
          <c:extLst>
            <c:ext xmlns:c16="http://schemas.microsoft.com/office/drawing/2014/chart" uri="{C3380CC4-5D6E-409C-BE32-E72D297353CC}">
              <c16:uniqueId val="{00000001-99CC-4214-A8AA-7369E05C62AB}"/>
            </c:ext>
          </c:extLst>
        </c:ser>
        <c:dLbls>
          <c:showLegendKey val="0"/>
          <c:showVal val="0"/>
          <c:showCatName val="0"/>
          <c:showSerName val="0"/>
          <c:showPercent val="0"/>
          <c:showBubbleSize val="0"/>
        </c:dLbls>
        <c:smooth val="0"/>
        <c:axId val="502241608"/>
        <c:axId val="502246856"/>
      </c:lineChart>
      <c:catAx>
        <c:axId val="502241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2246856"/>
        <c:crosses val="autoZero"/>
        <c:auto val="1"/>
        <c:lblAlgn val="ctr"/>
        <c:lblOffset val="100"/>
        <c:noMultiLvlLbl val="0"/>
      </c:catAx>
      <c:valAx>
        <c:axId val="502246856"/>
        <c:scaling>
          <c:orientation val="minMax"/>
          <c:min val="2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Contrats Aidés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22416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'Graphique IV'!$B$26</c:f>
              <c:strCache>
                <c:ptCount val="1"/>
                <c:pt idx="0">
                  <c:v>Structures faiblement exposées</c:v>
                </c:pt>
              </c:strCache>
            </c:strRef>
          </c:tx>
          <c:spPr>
            <a:ln w="28575" cap="rnd">
              <a:solidFill>
                <a:srgbClr val="00D661"/>
              </a:solidFill>
              <a:round/>
            </a:ln>
            <a:effectLst/>
          </c:spPr>
          <c:marker>
            <c:symbol val="none"/>
          </c:marker>
          <c:cat>
            <c:strRef>
              <c:f>'Graphique IV'!$A$27:$A$42</c:f>
              <c:strCache>
                <c:ptCount val="16"/>
                <c:pt idx="0">
                  <c:v>2016T1</c:v>
                </c:pt>
                <c:pt idx="1">
                  <c:v>2016T2</c:v>
                </c:pt>
                <c:pt idx="2">
                  <c:v>2016T3</c:v>
                </c:pt>
                <c:pt idx="3">
                  <c:v>2016T4</c:v>
                </c:pt>
                <c:pt idx="4">
                  <c:v>2017T1</c:v>
                </c:pt>
                <c:pt idx="5">
                  <c:v>2017T2</c:v>
                </c:pt>
                <c:pt idx="6">
                  <c:v>2017T3</c:v>
                </c:pt>
                <c:pt idx="7">
                  <c:v>2017T4</c:v>
                </c:pt>
                <c:pt idx="8">
                  <c:v>2018T1</c:v>
                </c:pt>
                <c:pt idx="9">
                  <c:v>2018T2</c:v>
                </c:pt>
                <c:pt idx="10">
                  <c:v>2018T3</c:v>
                </c:pt>
                <c:pt idx="11">
                  <c:v>2018T4</c:v>
                </c:pt>
                <c:pt idx="12">
                  <c:v>2019T1</c:v>
                </c:pt>
                <c:pt idx="13">
                  <c:v>2019T2</c:v>
                </c:pt>
                <c:pt idx="14">
                  <c:v>2019T3</c:v>
                </c:pt>
                <c:pt idx="15">
                  <c:v>2019T4</c:v>
                </c:pt>
              </c:strCache>
            </c:strRef>
          </c:cat>
          <c:val>
            <c:numRef>
              <c:f>'Graphique IV'!$B$27:$B$42</c:f>
              <c:numCache>
                <c:formatCode>#,##0</c:formatCode>
                <c:ptCount val="16"/>
                <c:pt idx="0">
                  <c:v>1.5314669999999999</c:v>
                </c:pt>
                <c:pt idx="1">
                  <c:v>1.5514019999999999</c:v>
                </c:pt>
                <c:pt idx="2">
                  <c:v>1.5453060000000001</c:v>
                </c:pt>
                <c:pt idx="3">
                  <c:v>1.5571680000000001</c:v>
                </c:pt>
                <c:pt idx="4">
                  <c:v>1.613856</c:v>
                </c:pt>
                <c:pt idx="5">
                  <c:v>1.631669</c:v>
                </c:pt>
                <c:pt idx="6">
                  <c:v>1.6209579999999999</c:v>
                </c:pt>
                <c:pt idx="7">
                  <c:v>1.6196200000000001</c:v>
                </c:pt>
                <c:pt idx="8">
                  <c:v>1.593432</c:v>
                </c:pt>
                <c:pt idx="9">
                  <c:v>1.5881909999999999</c:v>
                </c:pt>
                <c:pt idx="10">
                  <c:v>1.569931</c:v>
                </c:pt>
                <c:pt idx="11">
                  <c:v>1.5708960000000001</c:v>
                </c:pt>
                <c:pt idx="12">
                  <c:v>1.5484290000000001</c:v>
                </c:pt>
                <c:pt idx="13">
                  <c:v>1.549812</c:v>
                </c:pt>
                <c:pt idx="14">
                  <c:v>1.5286470000000001</c:v>
                </c:pt>
                <c:pt idx="15">
                  <c:v>1.5329489999999999</c:v>
                </c:pt>
              </c:numCache>
            </c:numRef>
          </c:val>
          <c:smooth val="0"/>
          <c:extLst>
            <c:ext xmlns:c16="http://schemas.microsoft.com/office/drawing/2014/chart" uri="{C3380CC4-5D6E-409C-BE32-E72D297353CC}">
              <c16:uniqueId val="{00000000-EBD5-4A5F-BBBC-D9A1501849F0}"/>
            </c:ext>
          </c:extLst>
        </c:ser>
        <c:ser>
          <c:idx val="1"/>
          <c:order val="1"/>
          <c:tx>
            <c:strRef>
              <c:f>'Graphique IV'!$C$26</c:f>
              <c:strCache>
                <c:ptCount val="1"/>
                <c:pt idx="0">
                  <c:v>Structures fortement exposées</c:v>
                </c:pt>
              </c:strCache>
            </c:strRef>
          </c:tx>
          <c:spPr>
            <a:ln w="28575" cap="rnd">
              <a:solidFill>
                <a:schemeClr val="accent3">
                  <a:lumMod val="75000"/>
                </a:schemeClr>
              </a:solidFill>
              <a:round/>
            </a:ln>
            <a:effectLst/>
          </c:spPr>
          <c:marker>
            <c:symbol val="none"/>
          </c:marker>
          <c:cat>
            <c:strRef>
              <c:f>'Graphique IV'!$A$27:$A$42</c:f>
              <c:strCache>
                <c:ptCount val="16"/>
                <c:pt idx="0">
                  <c:v>2016T1</c:v>
                </c:pt>
                <c:pt idx="1">
                  <c:v>2016T2</c:v>
                </c:pt>
                <c:pt idx="2">
                  <c:v>2016T3</c:v>
                </c:pt>
                <c:pt idx="3">
                  <c:v>2016T4</c:v>
                </c:pt>
                <c:pt idx="4">
                  <c:v>2017T1</c:v>
                </c:pt>
                <c:pt idx="5">
                  <c:v>2017T2</c:v>
                </c:pt>
                <c:pt idx="6">
                  <c:v>2017T3</c:v>
                </c:pt>
                <c:pt idx="7">
                  <c:v>2017T4</c:v>
                </c:pt>
                <c:pt idx="8">
                  <c:v>2018T1</c:v>
                </c:pt>
                <c:pt idx="9">
                  <c:v>2018T2</c:v>
                </c:pt>
                <c:pt idx="10">
                  <c:v>2018T3</c:v>
                </c:pt>
                <c:pt idx="11">
                  <c:v>2018T4</c:v>
                </c:pt>
                <c:pt idx="12">
                  <c:v>2019T1</c:v>
                </c:pt>
                <c:pt idx="13">
                  <c:v>2019T2</c:v>
                </c:pt>
                <c:pt idx="14">
                  <c:v>2019T3</c:v>
                </c:pt>
                <c:pt idx="15">
                  <c:v>2019T4</c:v>
                </c:pt>
              </c:strCache>
            </c:strRef>
          </c:cat>
          <c:val>
            <c:numRef>
              <c:f>'Graphique IV'!$C$27:$C$42</c:f>
              <c:numCache>
                <c:formatCode>#,##0</c:formatCode>
                <c:ptCount val="16"/>
                <c:pt idx="0">
                  <c:v>1.680733</c:v>
                </c:pt>
                <c:pt idx="1">
                  <c:v>1.6958979999999999</c:v>
                </c:pt>
                <c:pt idx="2">
                  <c:v>1.6844539999999999</c:v>
                </c:pt>
                <c:pt idx="3">
                  <c:v>1.70939</c:v>
                </c:pt>
                <c:pt idx="4">
                  <c:v>1.768151</c:v>
                </c:pt>
                <c:pt idx="5">
                  <c:v>1.782583</c:v>
                </c:pt>
                <c:pt idx="6">
                  <c:v>1.749485</c:v>
                </c:pt>
                <c:pt idx="7">
                  <c:v>1.7496579999999999</c:v>
                </c:pt>
                <c:pt idx="8">
                  <c:v>1.724207</c:v>
                </c:pt>
                <c:pt idx="9">
                  <c:v>1.7223790000000001</c:v>
                </c:pt>
                <c:pt idx="10">
                  <c:v>1.6901550000000001</c:v>
                </c:pt>
                <c:pt idx="11">
                  <c:v>1.6942349999999999</c:v>
                </c:pt>
                <c:pt idx="12">
                  <c:v>1.678822</c:v>
                </c:pt>
                <c:pt idx="13">
                  <c:v>1.681379</c:v>
                </c:pt>
                <c:pt idx="14">
                  <c:v>1.6561760000000001</c:v>
                </c:pt>
                <c:pt idx="15">
                  <c:v>1.662167</c:v>
                </c:pt>
              </c:numCache>
            </c:numRef>
          </c:val>
          <c:smooth val="0"/>
          <c:extLst>
            <c:ext xmlns:c16="http://schemas.microsoft.com/office/drawing/2014/chart" uri="{C3380CC4-5D6E-409C-BE32-E72D297353CC}">
              <c16:uniqueId val="{00000001-EBD5-4A5F-BBBC-D9A1501849F0}"/>
            </c:ext>
          </c:extLst>
        </c:ser>
        <c:dLbls>
          <c:showLegendKey val="0"/>
          <c:showVal val="0"/>
          <c:showCatName val="0"/>
          <c:showSerName val="0"/>
          <c:showPercent val="0"/>
          <c:showBubbleSize val="0"/>
        </c:dLbls>
        <c:smooth val="0"/>
        <c:axId val="502241608"/>
        <c:axId val="502246856"/>
      </c:lineChart>
      <c:catAx>
        <c:axId val="502241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2246856"/>
        <c:crosses val="autoZero"/>
        <c:auto val="1"/>
        <c:lblAlgn val="ctr"/>
        <c:lblOffset val="100"/>
        <c:noMultiLvlLbl val="0"/>
      </c:catAx>
      <c:valAx>
        <c:axId val="502246856"/>
        <c:scaling>
          <c:orientation val="minMax"/>
          <c:min val="1.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err="1"/>
                  <a:t>Emploi</a:t>
                </a:r>
                <a:r>
                  <a:rPr lang="en-US" dirty="0"/>
                  <a:t> (</a:t>
                </a:r>
                <a:r>
                  <a:rPr lang="en-US" dirty="0" err="1"/>
                  <a:t>en</a:t>
                </a:r>
                <a:r>
                  <a:rPr lang="en-US" dirty="0"/>
                  <a:t> million)</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22416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0.38542</cdr:x>
      <cdr:y>0.03694</cdr:y>
    </cdr:from>
    <cdr:to>
      <cdr:x>0.38652</cdr:x>
      <cdr:y>0.78283</cdr:y>
    </cdr:to>
    <cdr:cxnSp macro="">
      <cdr:nvCxnSpPr>
        <cdr:cNvPr id="2" name="Connecteur droit 1">
          <a:extLst xmlns:a="http://schemas.openxmlformats.org/drawingml/2006/main">
            <a:ext uri="{FF2B5EF4-FFF2-40B4-BE49-F238E27FC236}">
              <a16:creationId xmlns:a16="http://schemas.microsoft.com/office/drawing/2014/main" id="{354169C7-3C9B-4E24-9D41-236F9757E4BA}"/>
            </a:ext>
          </a:extLst>
        </cdr:cNvPr>
        <cdr:cNvCxnSpPr/>
      </cdr:nvCxnSpPr>
      <cdr:spPr>
        <a:xfrm xmlns:a="http://schemas.openxmlformats.org/drawingml/2006/main" flipH="1" flipV="1">
          <a:off x="3971611" y="140678"/>
          <a:ext cx="11318" cy="2840575"/>
        </a:xfrm>
        <a:prstGeom xmlns:a="http://schemas.openxmlformats.org/drawingml/2006/main" prst="line">
          <a:avLst/>
        </a:prstGeom>
        <a:ln xmlns:a="http://schemas.openxmlformats.org/drawingml/2006/main" w="19050">
          <a:solidFill>
            <a:schemeClr val="tx1">
              <a:lumMod val="95000"/>
              <a:lumOff val="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0.28786</cdr:x>
      <cdr:y>0.04506</cdr:y>
    </cdr:from>
    <cdr:to>
      <cdr:x>0.66638</cdr:x>
      <cdr:y>0.12107</cdr:y>
    </cdr:to>
    <cdr:sp macro="" textlink="">
      <cdr:nvSpPr>
        <cdr:cNvPr id="3" name="Espace réservé du texte 4"/>
        <cdr:cNvSpPr txBox="1">
          <a:spLocks xmlns:a="http://schemas.openxmlformats.org/drawingml/2006/main"/>
        </cdr:cNvSpPr>
      </cdr:nvSpPr>
      <cdr:spPr>
        <a:xfrm xmlns:a="http://schemas.openxmlformats.org/drawingml/2006/main">
          <a:off x="2966255" y="171622"/>
          <a:ext cx="3900537" cy="289433"/>
        </a:xfrm>
        <a:prstGeom xmlns:a="http://schemas.openxmlformats.org/drawingml/2006/main" prst="rect">
          <a:avLst/>
        </a:prstGeom>
      </cdr:spPr>
      <cdr:txBody>
        <a:bodyPr xmlns:a="http://schemas.openxmlformats.org/drawingml/2006/main" vert="horz" wrap="square" lIns="0" tIns="0" rIns="0" bIns="0" numCol="1" spcCol="540000" rtlCol="0">
          <a:no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b="1" dirty="0" smtClean="0"/>
            <a:t>Annonce gouvernementale</a:t>
          </a:r>
        </a:p>
      </cdr:txBody>
    </cdr:sp>
  </cdr:relSizeAnchor>
</c:userShapes>
</file>

<file path=ppt/drawings/drawing2.xml><?xml version="1.0" encoding="utf-8"?>
<c:userShapes xmlns:c="http://schemas.openxmlformats.org/drawingml/2006/chart">
  <cdr:relSizeAnchor xmlns:cdr="http://schemas.openxmlformats.org/drawingml/2006/chartDrawing">
    <cdr:from>
      <cdr:x>0.40432</cdr:x>
      <cdr:y>0</cdr:y>
    </cdr:from>
    <cdr:to>
      <cdr:x>0.40444</cdr:x>
      <cdr:y>0.87134</cdr:y>
    </cdr:to>
    <cdr:cxnSp macro="">
      <cdr:nvCxnSpPr>
        <cdr:cNvPr id="2" name="Connecteur droit 1">
          <a:extLst xmlns:a="http://schemas.openxmlformats.org/drawingml/2006/main">
            <a:ext uri="{FF2B5EF4-FFF2-40B4-BE49-F238E27FC236}">
              <a16:creationId xmlns:a16="http://schemas.microsoft.com/office/drawing/2014/main" id="{354169C7-3C9B-4E24-9D41-236F9757E4BA}"/>
            </a:ext>
          </a:extLst>
        </cdr:cNvPr>
        <cdr:cNvCxnSpPr/>
      </cdr:nvCxnSpPr>
      <cdr:spPr>
        <a:xfrm xmlns:a="http://schemas.openxmlformats.org/drawingml/2006/main" flipV="1">
          <a:off x="4381528" y="0"/>
          <a:ext cx="1271" cy="3655009"/>
        </a:xfrm>
        <a:prstGeom xmlns:a="http://schemas.openxmlformats.org/drawingml/2006/main" prst="line">
          <a:avLst/>
        </a:prstGeom>
        <a:ln xmlns:a="http://schemas.openxmlformats.org/drawingml/2006/main" w="19050">
          <a:solidFill>
            <a:schemeClr val="tx1">
              <a:lumMod val="95000"/>
              <a:lumOff val="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0.31256</cdr:x>
      <cdr:y>0.03097</cdr:y>
    </cdr:from>
    <cdr:to>
      <cdr:x>0.70195</cdr:x>
      <cdr:y>0.10163</cdr:y>
    </cdr:to>
    <cdr:sp macro="" textlink="">
      <cdr:nvSpPr>
        <cdr:cNvPr id="3" name="Espace réservé du texte 4"/>
        <cdr:cNvSpPr txBox="1">
          <a:spLocks xmlns:a="http://schemas.openxmlformats.org/drawingml/2006/main"/>
        </cdr:cNvSpPr>
      </cdr:nvSpPr>
      <cdr:spPr>
        <a:xfrm xmlns:a="http://schemas.openxmlformats.org/drawingml/2006/main">
          <a:off x="3387066" y="129912"/>
          <a:ext cx="4219687" cy="296398"/>
        </a:xfrm>
        <a:prstGeom xmlns:a="http://schemas.openxmlformats.org/drawingml/2006/main" prst="rect">
          <a:avLst/>
        </a:prstGeom>
      </cdr:spPr>
      <cdr:txBody>
        <a:bodyPr xmlns:a="http://schemas.openxmlformats.org/drawingml/2006/main" vert="horz" wrap="square" lIns="0" tIns="0" rIns="0" bIns="0" numCol="1" spcCol="54000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800" b="1" dirty="0" smtClean="0"/>
            <a:t>Annonce gouvernementale</a:t>
          </a:r>
        </a:p>
      </cdr:txBody>
    </cdr:sp>
  </cdr:relSizeAnchor>
</c:userShapes>
</file>

<file path=ppt/drawings/drawing3.xml><?xml version="1.0" encoding="utf-8"?>
<c:userShapes xmlns:c="http://schemas.openxmlformats.org/drawingml/2006/chart">
  <cdr:relSizeAnchor xmlns:cdr="http://schemas.openxmlformats.org/drawingml/2006/chartDrawing">
    <cdr:from>
      <cdr:x>0.3822</cdr:x>
      <cdr:y>0.02216</cdr:y>
    </cdr:from>
    <cdr:to>
      <cdr:x>0.38312</cdr:x>
      <cdr:y>0.78839</cdr:y>
    </cdr:to>
    <cdr:cxnSp macro="">
      <cdr:nvCxnSpPr>
        <cdr:cNvPr id="2" name="Connecteur droit 1">
          <a:extLst xmlns:a="http://schemas.openxmlformats.org/drawingml/2006/main">
            <a:ext uri="{FF2B5EF4-FFF2-40B4-BE49-F238E27FC236}">
              <a16:creationId xmlns:a16="http://schemas.microsoft.com/office/drawing/2014/main" id="{354169C7-3C9B-4E24-9D41-236F9757E4BA}"/>
            </a:ext>
          </a:extLst>
        </cdr:cNvPr>
        <cdr:cNvCxnSpPr/>
      </cdr:nvCxnSpPr>
      <cdr:spPr>
        <a:xfrm xmlns:a="http://schemas.openxmlformats.org/drawingml/2006/main" flipH="1" flipV="1">
          <a:off x="3901335" y="86218"/>
          <a:ext cx="9379" cy="2981381"/>
        </a:xfrm>
        <a:prstGeom xmlns:a="http://schemas.openxmlformats.org/drawingml/2006/main" prst="line">
          <a:avLst/>
        </a:prstGeom>
        <a:ln xmlns:a="http://schemas.openxmlformats.org/drawingml/2006/main" w="19050">
          <a:solidFill>
            <a:schemeClr val="tx1">
              <a:lumMod val="95000"/>
              <a:lumOff val="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0.28368</cdr:x>
      <cdr:y>0.29836</cdr:y>
    </cdr:from>
    <cdr:to>
      <cdr:x>0.67308</cdr:x>
      <cdr:y>0.36903</cdr:y>
    </cdr:to>
    <cdr:sp macro="" textlink="">
      <cdr:nvSpPr>
        <cdr:cNvPr id="3" name="Espace réservé du texte 4"/>
        <cdr:cNvSpPr txBox="1">
          <a:spLocks xmlns:a="http://schemas.openxmlformats.org/drawingml/2006/main"/>
        </cdr:cNvSpPr>
      </cdr:nvSpPr>
      <cdr:spPr>
        <a:xfrm xmlns:a="http://schemas.openxmlformats.org/drawingml/2006/main">
          <a:off x="2895644" y="1160925"/>
          <a:ext cx="3974817" cy="274974"/>
        </a:xfrm>
        <a:prstGeom xmlns:a="http://schemas.openxmlformats.org/drawingml/2006/main" prst="rect">
          <a:avLst/>
        </a:prstGeom>
      </cdr:spPr>
      <cdr:txBody>
        <a:bodyPr xmlns:a="http://schemas.openxmlformats.org/drawingml/2006/main" vert="horz" wrap="square" lIns="0" tIns="0" rIns="0" bIns="0" numCol="1" spcCol="54000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800" b="1" dirty="0" smtClean="0"/>
            <a:t>Annonce gouvernementale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DCB68CD-3D89-4BCF-9D9F-186B8F8F77F4}" type="datetimeFigureOut">
              <a:rPr lang="fr-FR" smtClean="0"/>
              <a:t>24/03/2022</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3F74480-F012-410F-8966-564609B1444E}" type="slidenum">
              <a:rPr lang="fr-FR" smtClean="0"/>
              <a:t>‹N°›</a:t>
            </a:fld>
            <a:endParaRPr lang="fr-FR"/>
          </a:p>
        </p:txBody>
      </p:sp>
    </p:spTree>
    <p:extLst>
      <p:ext uri="{BB962C8B-B14F-4D97-AF65-F5344CB8AC3E}">
        <p14:creationId xmlns:p14="http://schemas.microsoft.com/office/powerpoint/2010/main" val="9405771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9C77962-079D-4910-92DF-B0EA35BC90D8}" type="datetimeFigureOut">
              <a:rPr lang="fr-FR" smtClean="0"/>
              <a:t>24/03/2022</a:t>
            </a:fld>
            <a:endParaRPr lang="fr-FR" dirty="0"/>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8AEC505-3290-47B3-988A-FBAB5780D56A}" type="slidenum">
              <a:rPr lang="fr-FR" smtClean="0"/>
              <a:t>‹N°›</a:t>
            </a:fld>
            <a:endParaRPr lang="fr-FR" dirty="0"/>
          </a:p>
        </p:txBody>
      </p:sp>
    </p:spTree>
    <p:extLst>
      <p:ext uri="{BB962C8B-B14F-4D97-AF65-F5344CB8AC3E}">
        <p14:creationId xmlns:p14="http://schemas.microsoft.com/office/powerpoint/2010/main" val="30940732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bg>
      <p:bgPr>
        <a:solidFill>
          <a:srgbClr val="E3F1EF"/>
        </a:solidFill>
        <a:effectLst/>
      </p:bgPr>
    </p:bg>
    <p:spTree>
      <p:nvGrpSpPr>
        <p:cNvPr id="1" name=""/>
        <p:cNvGrpSpPr/>
        <p:nvPr/>
      </p:nvGrpSpPr>
      <p:grpSpPr>
        <a:xfrm>
          <a:off x="0" y="0"/>
          <a:ext cx="0" cy="0"/>
          <a:chOff x="0" y="0"/>
          <a:chExt cx="0" cy="0"/>
        </a:xfrm>
      </p:grpSpPr>
      <p:sp>
        <p:nvSpPr>
          <p:cNvPr id="31" name="Forme libre : forme 30">
            <a:extLst>
              <a:ext uri="{FF2B5EF4-FFF2-40B4-BE49-F238E27FC236}">
                <a16:creationId xmlns:a16="http://schemas.microsoft.com/office/drawing/2014/main" id="{A24E1E42-AC34-4B0C-8931-8425C34DF3EC}"/>
              </a:ext>
            </a:extLst>
          </p:cNvPr>
          <p:cNvSpPr>
            <a:spLocks/>
          </p:cNvSpPr>
          <p:nvPr userDrawn="1"/>
        </p:nvSpPr>
        <p:spPr bwMode="auto">
          <a:xfrm>
            <a:off x="-600" y="0"/>
            <a:ext cx="12193200" cy="6826251"/>
          </a:xfrm>
          <a:custGeom>
            <a:avLst/>
            <a:gdLst>
              <a:gd name="connsiteX0" fmla="*/ 8189913 w 12188826"/>
              <a:gd name="connsiteY0" fmla="*/ 1 h 6826251"/>
              <a:gd name="connsiteX1" fmla="*/ 12188826 w 12188826"/>
              <a:gd name="connsiteY1" fmla="*/ 1 h 6826251"/>
              <a:gd name="connsiteX2" fmla="*/ 12188826 w 12188826"/>
              <a:gd name="connsiteY2" fmla="*/ 6826251 h 6826251"/>
              <a:gd name="connsiteX3" fmla="*/ 0 w 12188826"/>
              <a:gd name="connsiteY3" fmla="*/ 0 h 6826251"/>
              <a:gd name="connsiteX4" fmla="*/ 8189672 w 12188826"/>
              <a:gd name="connsiteY4" fmla="*/ 0 h 6826251"/>
              <a:gd name="connsiteX5" fmla="*/ 0 w 12188826"/>
              <a:gd name="connsiteY5" fmla="*/ 4372151 h 682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6" h="6826251">
                <a:moveTo>
                  <a:pt x="8189913" y="1"/>
                </a:moveTo>
                <a:lnTo>
                  <a:pt x="12188826" y="1"/>
                </a:lnTo>
                <a:lnTo>
                  <a:pt x="12188826" y="6826251"/>
                </a:lnTo>
                <a:close/>
                <a:moveTo>
                  <a:pt x="0" y="0"/>
                </a:moveTo>
                <a:lnTo>
                  <a:pt x="8189672" y="0"/>
                </a:lnTo>
                <a:lnTo>
                  <a:pt x="0" y="4372151"/>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r-FR" dirty="0"/>
          </a:p>
        </p:txBody>
      </p:sp>
      <p:sp>
        <p:nvSpPr>
          <p:cNvPr id="34" name="Espace réservé du texte 33">
            <a:extLst>
              <a:ext uri="{FF2B5EF4-FFF2-40B4-BE49-F238E27FC236}">
                <a16:creationId xmlns:a16="http://schemas.microsoft.com/office/drawing/2014/main" id="{9A84CA2C-0D38-4455-BB6E-E035BA1BD181}"/>
              </a:ext>
            </a:extLst>
          </p:cNvPr>
          <p:cNvSpPr>
            <a:spLocks noGrp="1"/>
          </p:cNvSpPr>
          <p:nvPr>
            <p:ph type="body" sz="quarter" idx="10" hasCustomPrompt="1"/>
          </p:nvPr>
        </p:nvSpPr>
        <p:spPr>
          <a:xfrm>
            <a:off x="1859173" y="3389021"/>
            <a:ext cx="8108542" cy="1331134"/>
          </a:xfrm>
        </p:spPr>
        <p:txBody>
          <a:bodyPr/>
          <a:lstStyle>
            <a:lvl1pPr>
              <a:lnSpc>
                <a:spcPct val="90000"/>
              </a:lnSpc>
              <a:spcBef>
                <a:spcPts val="0"/>
              </a:spcBef>
              <a:defRPr sz="5500"/>
            </a:lvl1pPr>
            <a:lvl2pPr>
              <a:spcBef>
                <a:spcPts val="0"/>
              </a:spcBef>
              <a:defRPr sz="3500" b="1"/>
            </a:lvl2pPr>
          </a:lstStyle>
          <a:p>
            <a:pPr lvl="0"/>
            <a:r>
              <a:rPr lang="fr-FR" dirty="0"/>
              <a:t>Titre de la présentation</a:t>
            </a:r>
          </a:p>
          <a:p>
            <a:pPr lvl="1"/>
            <a:r>
              <a:rPr lang="fr-FR" dirty="0"/>
              <a:t>Sous-titre de la présentation</a:t>
            </a:r>
          </a:p>
        </p:txBody>
      </p:sp>
      <p:sp>
        <p:nvSpPr>
          <p:cNvPr id="35" name="Espace réservé du texte 33">
            <a:extLst>
              <a:ext uri="{FF2B5EF4-FFF2-40B4-BE49-F238E27FC236}">
                <a16:creationId xmlns:a16="http://schemas.microsoft.com/office/drawing/2014/main" id="{4723300B-0876-4AB8-9553-7FA55F9C711F}"/>
              </a:ext>
            </a:extLst>
          </p:cNvPr>
          <p:cNvSpPr>
            <a:spLocks noGrp="1"/>
          </p:cNvSpPr>
          <p:nvPr>
            <p:ph type="body" sz="quarter" idx="11" hasCustomPrompt="1"/>
          </p:nvPr>
        </p:nvSpPr>
        <p:spPr>
          <a:xfrm>
            <a:off x="1862246" y="2870824"/>
            <a:ext cx="1763303" cy="346249"/>
          </a:xfrm>
        </p:spPr>
        <p:txBody>
          <a:bodyPr wrap="none" lIns="0" tIns="0" rIns="0" bIns="0" anchor="b"/>
          <a:lstStyle>
            <a:lvl1pPr>
              <a:lnSpc>
                <a:spcPct val="90000"/>
              </a:lnSpc>
              <a:spcBef>
                <a:spcPts val="0"/>
              </a:spcBef>
              <a:defRPr sz="2500">
                <a:solidFill>
                  <a:schemeClr val="accent1"/>
                </a:solidFill>
              </a:defRPr>
            </a:lvl1pPr>
            <a:lvl2pPr>
              <a:spcBef>
                <a:spcPts val="0"/>
              </a:spcBef>
              <a:defRPr sz="3500" b="1">
                <a:solidFill>
                  <a:schemeClr val="accent1"/>
                </a:solidFill>
              </a:defRPr>
            </a:lvl2pPr>
          </a:lstStyle>
          <a:p>
            <a:pPr lvl="0"/>
            <a:r>
              <a:rPr lang="fr-FR" dirty="0"/>
              <a:t>JJ/MM/AAA</a:t>
            </a:r>
          </a:p>
        </p:txBody>
      </p:sp>
      <p:grpSp>
        <p:nvGrpSpPr>
          <p:cNvPr id="67" name="Groupe 66">
            <a:extLst>
              <a:ext uri="{FF2B5EF4-FFF2-40B4-BE49-F238E27FC236}">
                <a16:creationId xmlns:a16="http://schemas.microsoft.com/office/drawing/2014/main" id="{CEE9EE1C-8914-4904-AAE8-7692977D0072}"/>
              </a:ext>
            </a:extLst>
          </p:cNvPr>
          <p:cNvGrpSpPr/>
          <p:nvPr userDrawn="1"/>
        </p:nvGrpSpPr>
        <p:grpSpPr>
          <a:xfrm>
            <a:off x="502288" y="483860"/>
            <a:ext cx="1569180" cy="1377896"/>
            <a:chOff x="2185988" y="0"/>
            <a:chExt cx="7813676" cy="6861176"/>
          </a:xfrm>
        </p:grpSpPr>
        <p:sp>
          <p:nvSpPr>
            <p:cNvPr id="68" name="Freeform 5">
              <a:extLst>
                <a:ext uri="{FF2B5EF4-FFF2-40B4-BE49-F238E27FC236}">
                  <a16:creationId xmlns:a16="http://schemas.microsoft.com/office/drawing/2014/main" id="{BE5E89CD-FA7B-4C5F-AFE3-B9FA48E0E12E}"/>
                </a:ext>
              </a:extLst>
            </p:cNvPr>
            <p:cNvSpPr>
              <a:spLocks noEditPoints="1"/>
            </p:cNvSpPr>
            <p:nvPr/>
          </p:nvSpPr>
          <p:spPr bwMode="auto">
            <a:xfrm>
              <a:off x="2189163" y="1812925"/>
              <a:ext cx="742950" cy="911225"/>
            </a:xfrm>
            <a:custGeom>
              <a:avLst/>
              <a:gdLst>
                <a:gd name="T0" fmla="*/ 51 w 207"/>
                <a:gd name="T1" fmla="*/ 44 h 254"/>
                <a:gd name="T2" fmla="*/ 51 w 207"/>
                <a:gd name="T3" fmla="*/ 107 h 254"/>
                <a:gd name="T4" fmla="*/ 80 w 207"/>
                <a:gd name="T5" fmla="*/ 107 h 254"/>
                <a:gd name="T6" fmla="*/ 115 w 207"/>
                <a:gd name="T7" fmla="*/ 75 h 254"/>
                <a:gd name="T8" fmla="*/ 80 w 207"/>
                <a:gd name="T9" fmla="*/ 44 h 254"/>
                <a:gd name="T10" fmla="*/ 51 w 207"/>
                <a:gd name="T11" fmla="*/ 44 h 254"/>
                <a:gd name="T12" fmla="*/ 0 w 207"/>
                <a:gd name="T13" fmla="*/ 0 h 254"/>
                <a:gd name="T14" fmla="*/ 77 w 207"/>
                <a:gd name="T15" fmla="*/ 0 h 254"/>
                <a:gd name="T16" fmla="*/ 168 w 207"/>
                <a:gd name="T17" fmla="*/ 76 h 254"/>
                <a:gd name="T18" fmla="*/ 127 w 207"/>
                <a:gd name="T19" fmla="*/ 141 h 254"/>
                <a:gd name="T20" fmla="*/ 207 w 207"/>
                <a:gd name="T21" fmla="*/ 254 h 254"/>
                <a:gd name="T22" fmla="*/ 145 w 207"/>
                <a:gd name="T23" fmla="*/ 254 h 254"/>
                <a:gd name="T24" fmla="*/ 78 w 207"/>
                <a:gd name="T25" fmla="*/ 151 h 254"/>
                <a:gd name="T26" fmla="*/ 51 w 207"/>
                <a:gd name="T27" fmla="*/ 151 h 254"/>
                <a:gd name="T28" fmla="*/ 51 w 207"/>
                <a:gd name="T29" fmla="*/ 254 h 254"/>
                <a:gd name="T30" fmla="*/ 0 w 207"/>
                <a:gd name="T31" fmla="*/ 254 h 254"/>
                <a:gd name="T32" fmla="*/ 0 w 207"/>
                <a:gd name="T3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4">
                  <a:moveTo>
                    <a:pt x="51" y="44"/>
                  </a:moveTo>
                  <a:cubicBezTo>
                    <a:pt x="51" y="107"/>
                    <a:pt x="51" y="107"/>
                    <a:pt x="51" y="107"/>
                  </a:cubicBezTo>
                  <a:cubicBezTo>
                    <a:pt x="80" y="107"/>
                    <a:pt x="80" y="107"/>
                    <a:pt x="80" y="107"/>
                  </a:cubicBezTo>
                  <a:cubicBezTo>
                    <a:pt x="102" y="107"/>
                    <a:pt x="115" y="96"/>
                    <a:pt x="115" y="75"/>
                  </a:cubicBezTo>
                  <a:cubicBezTo>
                    <a:pt x="115" y="56"/>
                    <a:pt x="102" y="44"/>
                    <a:pt x="80" y="44"/>
                  </a:cubicBezTo>
                  <a:lnTo>
                    <a:pt x="51" y="44"/>
                  </a:lnTo>
                  <a:close/>
                  <a:moveTo>
                    <a:pt x="0" y="0"/>
                  </a:moveTo>
                  <a:cubicBezTo>
                    <a:pt x="77" y="0"/>
                    <a:pt x="77" y="0"/>
                    <a:pt x="77" y="0"/>
                  </a:cubicBezTo>
                  <a:cubicBezTo>
                    <a:pt x="133" y="0"/>
                    <a:pt x="168" y="29"/>
                    <a:pt x="168" y="76"/>
                  </a:cubicBezTo>
                  <a:cubicBezTo>
                    <a:pt x="168" y="106"/>
                    <a:pt x="153" y="129"/>
                    <a:pt x="127" y="141"/>
                  </a:cubicBezTo>
                  <a:cubicBezTo>
                    <a:pt x="207" y="254"/>
                    <a:pt x="207" y="254"/>
                    <a:pt x="207" y="254"/>
                  </a:cubicBezTo>
                  <a:cubicBezTo>
                    <a:pt x="145" y="254"/>
                    <a:pt x="145" y="254"/>
                    <a:pt x="145" y="254"/>
                  </a:cubicBezTo>
                  <a:cubicBezTo>
                    <a:pt x="78" y="151"/>
                    <a:pt x="78" y="151"/>
                    <a:pt x="78" y="151"/>
                  </a:cubicBezTo>
                  <a:cubicBezTo>
                    <a:pt x="51" y="151"/>
                    <a:pt x="51" y="151"/>
                    <a:pt x="51" y="151"/>
                  </a:cubicBezTo>
                  <a:cubicBezTo>
                    <a:pt x="51" y="254"/>
                    <a:pt x="51" y="254"/>
                    <a:pt x="51"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69" name="Freeform 6">
              <a:extLst>
                <a:ext uri="{FF2B5EF4-FFF2-40B4-BE49-F238E27FC236}">
                  <a16:creationId xmlns:a16="http://schemas.microsoft.com/office/drawing/2014/main" id="{10A02C9C-8B62-4F60-9D2B-24ADA8479FD1}"/>
                </a:ext>
              </a:extLst>
            </p:cNvPr>
            <p:cNvSpPr>
              <a:spLocks noEditPoints="1"/>
            </p:cNvSpPr>
            <p:nvPr/>
          </p:nvSpPr>
          <p:spPr bwMode="auto">
            <a:xfrm>
              <a:off x="3046413" y="1557338"/>
              <a:ext cx="531813" cy="1166813"/>
            </a:xfrm>
            <a:custGeom>
              <a:avLst/>
              <a:gdLst>
                <a:gd name="T0" fmla="*/ 113 w 335"/>
                <a:gd name="T1" fmla="*/ 111 h 735"/>
                <a:gd name="T2" fmla="*/ 206 w 335"/>
                <a:gd name="T3" fmla="*/ 0 h 735"/>
                <a:gd name="T4" fmla="*/ 326 w 335"/>
                <a:gd name="T5" fmla="*/ 0 h 735"/>
                <a:gd name="T6" fmla="*/ 217 w 335"/>
                <a:gd name="T7" fmla="*/ 111 h 735"/>
                <a:gd name="T8" fmla="*/ 113 w 335"/>
                <a:gd name="T9" fmla="*/ 111 h 735"/>
                <a:gd name="T10" fmla="*/ 0 w 335"/>
                <a:gd name="T11" fmla="*/ 161 h 735"/>
                <a:gd name="T12" fmla="*/ 335 w 335"/>
                <a:gd name="T13" fmla="*/ 161 h 735"/>
                <a:gd name="T14" fmla="*/ 335 w 335"/>
                <a:gd name="T15" fmla="*/ 260 h 735"/>
                <a:gd name="T16" fmla="*/ 115 w 335"/>
                <a:gd name="T17" fmla="*/ 260 h 735"/>
                <a:gd name="T18" fmla="*/ 115 w 335"/>
                <a:gd name="T19" fmla="*/ 391 h 735"/>
                <a:gd name="T20" fmla="*/ 301 w 335"/>
                <a:gd name="T21" fmla="*/ 391 h 735"/>
                <a:gd name="T22" fmla="*/ 301 w 335"/>
                <a:gd name="T23" fmla="*/ 491 h 735"/>
                <a:gd name="T24" fmla="*/ 115 w 335"/>
                <a:gd name="T25" fmla="*/ 491 h 735"/>
                <a:gd name="T26" fmla="*/ 115 w 335"/>
                <a:gd name="T27" fmla="*/ 635 h 735"/>
                <a:gd name="T28" fmla="*/ 335 w 335"/>
                <a:gd name="T29" fmla="*/ 635 h 735"/>
                <a:gd name="T30" fmla="*/ 335 w 335"/>
                <a:gd name="T31" fmla="*/ 735 h 735"/>
                <a:gd name="T32" fmla="*/ 0 w 335"/>
                <a:gd name="T33" fmla="*/ 735 h 735"/>
                <a:gd name="T34" fmla="*/ 0 w 335"/>
                <a:gd name="T35" fmla="*/ 161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5" h="735">
                  <a:moveTo>
                    <a:pt x="113" y="111"/>
                  </a:moveTo>
                  <a:lnTo>
                    <a:pt x="206" y="0"/>
                  </a:lnTo>
                  <a:lnTo>
                    <a:pt x="326" y="0"/>
                  </a:lnTo>
                  <a:lnTo>
                    <a:pt x="217" y="111"/>
                  </a:lnTo>
                  <a:lnTo>
                    <a:pt x="113" y="111"/>
                  </a:lnTo>
                  <a:close/>
                  <a:moveTo>
                    <a:pt x="0" y="161"/>
                  </a:moveTo>
                  <a:lnTo>
                    <a:pt x="335" y="161"/>
                  </a:lnTo>
                  <a:lnTo>
                    <a:pt x="335" y="260"/>
                  </a:lnTo>
                  <a:lnTo>
                    <a:pt x="115" y="260"/>
                  </a:lnTo>
                  <a:lnTo>
                    <a:pt x="115" y="391"/>
                  </a:lnTo>
                  <a:lnTo>
                    <a:pt x="301" y="391"/>
                  </a:lnTo>
                  <a:lnTo>
                    <a:pt x="301" y="491"/>
                  </a:lnTo>
                  <a:lnTo>
                    <a:pt x="115" y="491"/>
                  </a:lnTo>
                  <a:lnTo>
                    <a:pt x="115" y="635"/>
                  </a:lnTo>
                  <a:lnTo>
                    <a:pt x="335" y="635"/>
                  </a:lnTo>
                  <a:lnTo>
                    <a:pt x="335" y="735"/>
                  </a:lnTo>
                  <a:lnTo>
                    <a:pt x="0" y="735"/>
                  </a:lnTo>
                  <a:lnTo>
                    <a:pt x="0"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70" name="Freeform 7">
              <a:extLst>
                <a:ext uri="{FF2B5EF4-FFF2-40B4-BE49-F238E27FC236}">
                  <a16:creationId xmlns:a16="http://schemas.microsoft.com/office/drawing/2014/main" id="{A440AB99-188D-4A87-8208-095556D2F3A0}"/>
                </a:ext>
              </a:extLst>
            </p:cNvPr>
            <p:cNvSpPr>
              <a:spLocks noEditPoints="1"/>
            </p:cNvSpPr>
            <p:nvPr/>
          </p:nvSpPr>
          <p:spPr bwMode="auto">
            <a:xfrm>
              <a:off x="3789363" y="1812925"/>
              <a:ext cx="623888" cy="911225"/>
            </a:xfrm>
            <a:custGeom>
              <a:avLst/>
              <a:gdLst>
                <a:gd name="T0" fmla="*/ 52 w 174"/>
                <a:gd name="T1" fmla="*/ 44 h 254"/>
                <a:gd name="T2" fmla="*/ 52 w 174"/>
                <a:gd name="T3" fmla="*/ 107 h 254"/>
                <a:gd name="T4" fmla="*/ 86 w 174"/>
                <a:gd name="T5" fmla="*/ 107 h 254"/>
                <a:gd name="T6" fmla="*/ 121 w 174"/>
                <a:gd name="T7" fmla="*/ 75 h 254"/>
                <a:gd name="T8" fmla="*/ 86 w 174"/>
                <a:gd name="T9" fmla="*/ 44 h 254"/>
                <a:gd name="T10" fmla="*/ 52 w 174"/>
                <a:gd name="T11" fmla="*/ 44 h 254"/>
                <a:gd name="T12" fmla="*/ 0 w 174"/>
                <a:gd name="T13" fmla="*/ 0 h 254"/>
                <a:gd name="T14" fmla="*/ 84 w 174"/>
                <a:gd name="T15" fmla="*/ 0 h 254"/>
                <a:gd name="T16" fmla="*/ 174 w 174"/>
                <a:gd name="T17" fmla="*/ 76 h 254"/>
                <a:gd name="T18" fmla="*/ 84 w 174"/>
                <a:gd name="T19" fmla="*/ 151 h 254"/>
                <a:gd name="T20" fmla="*/ 52 w 174"/>
                <a:gd name="T21" fmla="*/ 151 h 254"/>
                <a:gd name="T22" fmla="*/ 52 w 174"/>
                <a:gd name="T23" fmla="*/ 254 h 254"/>
                <a:gd name="T24" fmla="*/ 0 w 174"/>
                <a:gd name="T25" fmla="*/ 254 h 254"/>
                <a:gd name="T26" fmla="*/ 0 w 174"/>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 h="254">
                  <a:moveTo>
                    <a:pt x="52" y="44"/>
                  </a:moveTo>
                  <a:cubicBezTo>
                    <a:pt x="52" y="107"/>
                    <a:pt x="52" y="107"/>
                    <a:pt x="52" y="107"/>
                  </a:cubicBezTo>
                  <a:cubicBezTo>
                    <a:pt x="86" y="107"/>
                    <a:pt x="86" y="107"/>
                    <a:pt x="86" y="107"/>
                  </a:cubicBezTo>
                  <a:cubicBezTo>
                    <a:pt x="108" y="107"/>
                    <a:pt x="121" y="96"/>
                    <a:pt x="121" y="75"/>
                  </a:cubicBezTo>
                  <a:cubicBezTo>
                    <a:pt x="121" y="56"/>
                    <a:pt x="108" y="44"/>
                    <a:pt x="86" y="44"/>
                  </a:cubicBezTo>
                  <a:lnTo>
                    <a:pt x="52" y="44"/>
                  </a:lnTo>
                  <a:close/>
                  <a:moveTo>
                    <a:pt x="0" y="0"/>
                  </a:moveTo>
                  <a:cubicBezTo>
                    <a:pt x="84" y="0"/>
                    <a:pt x="84" y="0"/>
                    <a:pt x="84" y="0"/>
                  </a:cubicBezTo>
                  <a:cubicBezTo>
                    <a:pt x="140" y="0"/>
                    <a:pt x="174" y="29"/>
                    <a:pt x="174" y="76"/>
                  </a:cubicBezTo>
                  <a:cubicBezTo>
                    <a:pt x="174" y="122"/>
                    <a:pt x="140" y="151"/>
                    <a:pt x="84" y="151"/>
                  </a:cubicBezTo>
                  <a:cubicBezTo>
                    <a:pt x="52" y="151"/>
                    <a:pt x="52" y="151"/>
                    <a:pt x="52" y="151"/>
                  </a:cubicBezTo>
                  <a:cubicBezTo>
                    <a:pt x="52" y="254"/>
                    <a:pt x="52" y="254"/>
                    <a:pt x="52"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71" name="Freeform 8">
              <a:extLst>
                <a:ext uri="{FF2B5EF4-FFF2-40B4-BE49-F238E27FC236}">
                  <a16:creationId xmlns:a16="http://schemas.microsoft.com/office/drawing/2014/main" id="{FE188298-BF6D-467E-87B8-45895A7EA712}"/>
                </a:ext>
              </a:extLst>
            </p:cNvPr>
            <p:cNvSpPr>
              <a:spLocks/>
            </p:cNvSpPr>
            <p:nvPr/>
          </p:nvSpPr>
          <p:spPr bwMode="auto">
            <a:xfrm>
              <a:off x="4549776" y="1812925"/>
              <a:ext cx="735013" cy="936625"/>
            </a:xfrm>
            <a:custGeom>
              <a:avLst/>
              <a:gdLst>
                <a:gd name="T0" fmla="*/ 154 w 205"/>
                <a:gd name="T1" fmla="*/ 0 h 261"/>
                <a:gd name="T2" fmla="*/ 205 w 205"/>
                <a:gd name="T3" fmla="*/ 0 h 261"/>
                <a:gd name="T4" fmla="*/ 205 w 205"/>
                <a:gd name="T5" fmla="*/ 154 h 261"/>
                <a:gd name="T6" fmla="*/ 103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3"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1"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72" name="Freeform 9">
              <a:extLst>
                <a:ext uri="{FF2B5EF4-FFF2-40B4-BE49-F238E27FC236}">
                  <a16:creationId xmlns:a16="http://schemas.microsoft.com/office/drawing/2014/main" id="{2326A2FB-A22A-4DBA-AC01-A7E10642B214}"/>
                </a:ext>
              </a:extLst>
            </p:cNvPr>
            <p:cNvSpPr>
              <a:spLocks noEditPoints="1"/>
            </p:cNvSpPr>
            <p:nvPr/>
          </p:nvSpPr>
          <p:spPr bwMode="auto">
            <a:xfrm>
              <a:off x="5514976" y="1812925"/>
              <a:ext cx="617538" cy="911225"/>
            </a:xfrm>
            <a:custGeom>
              <a:avLst/>
              <a:gdLst>
                <a:gd name="T0" fmla="*/ 52 w 172"/>
                <a:gd name="T1" fmla="*/ 143 h 254"/>
                <a:gd name="T2" fmla="*/ 52 w 172"/>
                <a:gd name="T3" fmla="*/ 210 h 254"/>
                <a:gd name="T4" fmla="*/ 81 w 172"/>
                <a:gd name="T5" fmla="*/ 210 h 254"/>
                <a:gd name="T6" fmla="*/ 119 w 172"/>
                <a:gd name="T7" fmla="*/ 176 h 254"/>
                <a:gd name="T8" fmla="*/ 81 w 172"/>
                <a:gd name="T9" fmla="*/ 143 h 254"/>
                <a:gd name="T10" fmla="*/ 52 w 172"/>
                <a:gd name="T11" fmla="*/ 143 h 254"/>
                <a:gd name="T12" fmla="*/ 52 w 172"/>
                <a:gd name="T13" fmla="*/ 44 h 254"/>
                <a:gd name="T14" fmla="*/ 52 w 172"/>
                <a:gd name="T15" fmla="*/ 99 h 254"/>
                <a:gd name="T16" fmla="*/ 73 w 172"/>
                <a:gd name="T17" fmla="*/ 99 h 254"/>
                <a:gd name="T18" fmla="*/ 104 w 172"/>
                <a:gd name="T19" fmla="*/ 71 h 254"/>
                <a:gd name="T20" fmla="*/ 73 w 172"/>
                <a:gd name="T21" fmla="*/ 44 h 254"/>
                <a:gd name="T22" fmla="*/ 52 w 172"/>
                <a:gd name="T23" fmla="*/ 44 h 254"/>
                <a:gd name="T24" fmla="*/ 0 w 172"/>
                <a:gd name="T25" fmla="*/ 0 h 254"/>
                <a:gd name="T26" fmla="*/ 72 w 172"/>
                <a:gd name="T27" fmla="*/ 0 h 254"/>
                <a:gd name="T28" fmla="*/ 157 w 172"/>
                <a:gd name="T29" fmla="*/ 69 h 254"/>
                <a:gd name="T30" fmla="*/ 130 w 172"/>
                <a:gd name="T31" fmla="*/ 119 h 254"/>
                <a:gd name="T32" fmla="*/ 172 w 172"/>
                <a:gd name="T33" fmla="*/ 179 h 254"/>
                <a:gd name="T34" fmla="*/ 78 w 172"/>
                <a:gd name="T35" fmla="*/ 254 h 254"/>
                <a:gd name="T36" fmla="*/ 0 w 172"/>
                <a:gd name="T37" fmla="*/ 254 h 254"/>
                <a:gd name="T38" fmla="*/ 0 w 172"/>
                <a:gd name="T3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254">
                  <a:moveTo>
                    <a:pt x="52" y="143"/>
                  </a:moveTo>
                  <a:cubicBezTo>
                    <a:pt x="52" y="210"/>
                    <a:pt x="52" y="210"/>
                    <a:pt x="52" y="210"/>
                  </a:cubicBezTo>
                  <a:cubicBezTo>
                    <a:pt x="81" y="210"/>
                    <a:pt x="81" y="210"/>
                    <a:pt x="81" y="210"/>
                  </a:cubicBezTo>
                  <a:cubicBezTo>
                    <a:pt x="105" y="210"/>
                    <a:pt x="119" y="197"/>
                    <a:pt x="119" y="176"/>
                  </a:cubicBezTo>
                  <a:cubicBezTo>
                    <a:pt x="119" y="155"/>
                    <a:pt x="105" y="143"/>
                    <a:pt x="81" y="143"/>
                  </a:cubicBezTo>
                  <a:lnTo>
                    <a:pt x="52" y="143"/>
                  </a:lnTo>
                  <a:close/>
                  <a:moveTo>
                    <a:pt x="52" y="44"/>
                  </a:moveTo>
                  <a:cubicBezTo>
                    <a:pt x="52" y="99"/>
                    <a:pt x="52" y="99"/>
                    <a:pt x="52" y="99"/>
                  </a:cubicBezTo>
                  <a:cubicBezTo>
                    <a:pt x="73" y="99"/>
                    <a:pt x="73" y="99"/>
                    <a:pt x="73" y="99"/>
                  </a:cubicBezTo>
                  <a:cubicBezTo>
                    <a:pt x="93" y="99"/>
                    <a:pt x="104" y="89"/>
                    <a:pt x="104" y="71"/>
                  </a:cubicBezTo>
                  <a:cubicBezTo>
                    <a:pt x="104" y="54"/>
                    <a:pt x="93" y="44"/>
                    <a:pt x="73" y="44"/>
                  </a:cubicBezTo>
                  <a:lnTo>
                    <a:pt x="52" y="44"/>
                  </a:lnTo>
                  <a:close/>
                  <a:moveTo>
                    <a:pt x="0" y="0"/>
                  </a:moveTo>
                  <a:cubicBezTo>
                    <a:pt x="72" y="0"/>
                    <a:pt x="72" y="0"/>
                    <a:pt x="72" y="0"/>
                  </a:cubicBezTo>
                  <a:cubicBezTo>
                    <a:pt x="125" y="0"/>
                    <a:pt x="157" y="26"/>
                    <a:pt x="157" y="69"/>
                  </a:cubicBezTo>
                  <a:cubicBezTo>
                    <a:pt x="157" y="89"/>
                    <a:pt x="148" y="107"/>
                    <a:pt x="130" y="119"/>
                  </a:cubicBezTo>
                  <a:cubicBezTo>
                    <a:pt x="157" y="131"/>
                    <a:pt x="172" y="152"/>
                    <a:pt x="172" y="179"/>
                  </a:cubicBezTo>
                  <a:cubicBezTo>
                    <a:pt x="172" y="225"/>
                    <a:pt x="136" y="254"/>
                    <a:pt x="78"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73" name="Freeform 10">
              <a:extLst>
                <a:ext uri="{FF2B5EF4-FFF2-40B4-BE49-F238E27FC236}">
                  <a16:creationId xmlns:a16="http://schemas.microsoft.com/office/drawing/2014/main" id="{4B91413D-0426-4039-A322-44D385D4D2D7}"/>
                </a:ext>
              </a:extLst>
            </p:cNvPr>
            <p:cNvSpPr>
              <a:spLocks/>
            </p:cNvSpPr>
            <p:nvPr/>
          </p:nvSpPr>
          <p:spPr bwMode="auto">
            <a:xfrm>
              <a:off x="6321426" y="1812925"/>
              <a:ext cx="528638" cy="911225"/>
            </a:xfrm>
            <a:custGeom>
              <a:avLst/>
              <a:gdLst>
                <a:gd name="T0" fmla="*/ 0 w 333"/>
                <a:gd name="T1" fmla="*/ 0 h 574"/>
                <a:gd name="T2" fmla="*/ 116 w 333"/>
                <a:gd name="T3" fmla="*/ 0 h 574"/>
                <a:gd name="T4" fmla="*/ 116 w 333"/>
                <a:gd name="T5" fmla="*/ 468 h 574"/>
                <a:gd name="T6" fmla="*/ 333 w 333"/>
                <a:gd name="T7" fmla="*/ 468 h 574"/>
                <a:gd name="T8" fmla="*/ 333 w 333"/>
                <a:gd name="T9" fmla="*/ 574 h 574"/>
                <a:gd name="T10" fmla="*/ 0 w 333"/>
                <a:gd name="T11" fmla="*/ 574 h 574"/>
                <a:gd name="T12" fmla="*/ 0 w 333"/>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333" h="574">
                  <a:moveTo>
                    <a:pt x="0" y="0"/>
                  </a:moveTo>
                  <a:lnTo>
                    <a:pt x="116" y="0"/>
                  </a:lnTo>
                  <a:lnTo>
                    <a:pt x="116" y="468"/>
                  </a:lnTo>
                  <a:lnTo>
                    <a:pt x="333" y="468"/>
                  </a:lnTo>
                  <a:lnTo>
                    <a:pt x="333" y="574"/>
                  </a:lnTo>
                  <a:lnTo>
                    <a:pt x="0" y="5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74" name="Rectangle 73">
              <a:extLst>
                <a:ext uri="{FF2B5EF4-FFF2-40B4-BE49-F238E27FC236}">
                  <a16:creationId xmlns:a16="http://schemas.microsoft.com/office/drawing/2014/main" id="{0805E555-4970-40DA-AC52-DAF5A54EBE67}"/>
                </a:ext>
              </a:extLst>
            </p:cNvPr>
            <p:cNvSpPr>
              <a:spLocks noChangeArrowheads="1"/>
            </p:cNvSpPr>
            <p:nvPr/>
          </p:nvSpPr>
          <p:spPr bwMode="auto">
            <a:xfrm>
              <a:off x="7015163" y="1812925"/>
              <a:ext cx="182563" cy="911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75" name="Freeform 12">
              <a:extLst>
                <a:ext uri="{FF2B5EF4-FFF2-40B4-BE49-F238E27FC236}">
                  <a16:creationId xmlns:a16="http://schemas.microsoft.com/office/drawing/2014/main" id="{D820FD92-503D-443D-9723-FB6B3FCB8927}"/>
                </a:ext>
              </a:extLst>
            </p:cNvPr>
            <p:cNvSpPr>
              <a:spLocks noEditPoints="1"/>
            </p:cNvSpPr>
            <p:nvPr/>
          </p:nvSpPr>
          <p:spPr bwMode="auto">
            <a:xfrm>
              <a:off x="7373938" y="1787525"/>
              <a:ext cx="1096963" cy="1162050"/>
            </a:xfrm>
            <a:custGeom>
              <a:avLst/>
              <a:gdLst>
                <a:gd name="T0" fmla="*/ 217 w 306"/>
                <a:gd name="T1" fmla="*/ 134 h 324"/>
                <a:gd name="T2" fmla="*/ 135 w 306"/>
                <a:gd name="T3" fmla="*/ 48 h 324"/>
                <a:gd name="T4" fmla="*/ 53 w 306"/>
                <a:gd name="T5" fmla="*/ 134 h 324"/>
                <a:gd name="T6" fmla="*/ 135 w 306"/>
                <a:gd name="T7" fmla="*/ 220 h 324"/>
                <a:gd name="T8" fmla="*/ 217 w 306"/>
                <a:gd name="T9" fmla="*/ 134 h 324"/>
                <a:gd name="T10" fmla="*/ 288 w 306"/>
                <a:gd name="T11" fmla="*/ 278 h 324"/>
                <a:gd name="T12" fmla="*/ 306 w 306"/>
                <a:gd name="T13" fmla="*/ 275 h 324"/>
                <a:gd name="T14" fmla="*/ 306 w 306"/>
                <a:gd name="T15" fmla="*/ 319 h 324"/>
                <a:gd name="T16" fmla="*/ 279 w 306"/>
                <a:gd name="T17" fmla="*/ 324 h 324"/>
                <a:gd name="T18" fmla="*/ 200 w 306"/>
                <a:gd name="T19" fmla="*/ 290 h 324"/>
                <a:gd name="T20" fmla="*/ 170 w 306"/>
                <a:gd name="T21" fmla="*/ 263 h 324"/>
                <a:gd name="T22" fmla="*/ 135 w 306"/>
                <a:gd name="T23" fmla="*/ 268 h 324"/>
                <a:gd name="T24" fmla="*/ 0 w 306"/>
                <a:gd name="T25" fmla="*/ 134 h 324"/>
                <a:gd name="T26" fmla="*/ 135 w 306"/>
                <a:gd name="T27" fmla="*/ 0 h 324"/>
                <a:gd name="T28" fmla="*/ 270 w 306"/>
                <a:gd name="T29" fmla="*/ 134 h 324"/>
                <a:gd name="T30" fmla="*/ 220 w 306"/>
                <a:gd name="T31" fmla="*/ 240 h 324"/>
                <a:gd name="T32" fmla="*/ 235 w 306"/>
                <a:gd name="T33" fmla="*/ 254 h 324"/>
                <a:gd name="T34" fmla="*/ 288 w 306"/>
                <a:gd name="T35" fmla="*/ 27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24">
                  <a:moveTo>
                    <a:pt x="217" y="134"/>
                  </a:moveTo>
                  <a:cubicBezTo>
                    <a:pt x="217" y="85"/>
                    <a:pt x="183" y="48"/>
                    <a:pt x="135" y="48"/>
                  </a:cubicBezTo>
                  <a:cubicBezTo>
                    <a:pt x="87" y="48"/>
                    <a:pt x="53" y="85"/>
                    <a:pt x="53" y="134"/>
                  </a:cubicBezTo>
                  <a:cubicBezTo>
                    <a:pt x="53" y="182"/>
                    <a:pt x="87" y="220"/>
                    <a:pt x="135" y="220"/>
                  </a:cubicBezTo>
                  <a:cubicBezTo>
                    <a:pt x="183" y="220"/>
                    <a:pt x="217" y="182"/>
                    <a:pt x="217" y="134"/>
                  </a:cubicBezTo>
                  <a:moveTo>
                    <a:pt x="288" y="278"/>
                  </a:moveTo>
                  <a:cubicBezTo>
                    <a:pt x="294" y="278"/>
                    <a:pt x="301" y="278"/>
                    <a:pt x="306" y="275"/>
                  </a:cubicBezTo>
                  <a:cubicBezTo>
                    <a:pt x="306" y="319"/>
                    <a:pt x="306" y="319"/>
                    <a:pt x="306" y="319"/>
                  </a:cubicBezTo>
                  <a:cubicBezTo>
                    <a:pt x="298" y="322"/>
                    <a:pt x="291" y="324"/>
                    <a:pt x="279" y="324"/>
                  </a:cubicBezTo>
                  <a:cubicBezTo>
                    <a:pt x="251" y="324"/>
                    <a:pt x="225" y="312"/>
                    <a:pt x="200" y="290"/>
                  </a:cubicBezTo>
                  <a:cubicBezTo>
                    <a:pt x="170" y="263"/>
                    <a:pt x="170" y="263"/>
                    <a:pt x="170" y="263"/>
                  </a:cubicBezTo>
                  <a:cubicBezTo>
                    <a:pt x="159" y="266"/>
                    <a:pt x="148" y="268"/>
                    <a:pt x="135" y="268"/>
                  </a:cubicBezTo>
                  <a:cubicBezTo>
                    <a:pt x="55" y="268"/>
                    <a:pt x="0" y="206"/>
                    <a:pt x="0" y="134"/>
                  </a:cubicBezTo>
                  <a:cubicBezTo>
                    <a:pt x="0" y="61"/>
                    <a:pt x="55" y="0"/>
                    <a:pt x="135" y="0"/>
                  </a:cubicBezTo>
                  <a:cubicBezTo>
                    <a:pt x="215" y="0"/>
                    <a:pt x="270" y="61"/>
                    <a:pt x="270" y="134"/>
                  </a:cubicBezTo>
                  <a:cubicBezTo>
                    <a:pt x="270" y="176"/>
                    <a:pt x="251" y="215"/>
                    <a:pt x="220" y="240"/>
                  </a:cubicBezTo>
                  <a:cubicBezTo>
                    <a:pt x="235" y="254"/>
                    <a:pt x="235" y="254"/>
                    <a:pt x="235" y="254"/>
                  </a:cubicBezTo>
                  <a:cubicBezTo>
                    <a:pt x="254" y="272"/>
                    <a:pt x="272" y="278"/>
                    <a:pt x="288" y="2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76" name="Freeform 13">
              <a:extLst>
                <a:ext uri="{FF2B5EF4-FFF2-40B4-BE49-F238E27FC236}">
                  <a16:creationId xmlns:a16="http://schemas.microsoft.com/office/drawing/2014/main" id="{87A1FDFA-927F-462B-A847-91130AB3D80B}"/>
                </a:ext>
              </a:extLst>
            </p:cNvPr>
            <p:cNvSpPr>
              <a:spLocks/>
            </p:cNvSpPr>
            <p:nvPr/>
          </p:nvSpPr>
          <p:spPr bwMode="auto">
            <a:xfrm>
              <a:off x="8502651" y="1812925"/>
              <a:ext cx="736600" cy="936625"/>
            </a:xfrm>
            <a:custGeom>
              <a:avLst/>
              <a:gdLst>
                <a:gd name="T0" fmla="*/ 154 w 205"/>
                <a:gd name="T1" fmla="*/ 0 h 261"/>
                <a:gd name="T2" fmla="*/ 205 w 205"/>
                <a:gd name="T3" fmla="*/ 0 h 261"/>
                <a:gd name="T4" fmla="*/ 205 w 205"/>
                <a:gd name="T5" fmla="*/ 154 h 261"/>
                <a:gd name="T6" fmla="*/ 102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2"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0"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77" name="Freeform 14">
              <a:extLst>
                <a:ext uri="{FF2B5EF4-FFF2-40B4-BE49-F238E27FC236}">
                  <a16:creationId xmlns:a16="http://schemas.microsoft.com/office/drawing/2014/main" id="{15302A45-827F-43F2-889F-FF31DF40BC67}"/>
                </a:ext>
              </a:extLst>
            </p:cNvPr>
            <p:cNvSpPr>
              <a:spLocks/>
            </p:cNvSpPr>
            <p:nvPr/>
          </p:nvSpPr>
          <p:spPr bwMode="auto">
            <a:xfrm>
              <a:off x="9467851" y="1812925"/>
              <a:ext cx="531813" cy="911225"/>
            </a:xfrm>
            <a:custGeom>
              <a:avLst/>
              <a:gdLst>
                <a:gd name="T0" fmla="*/ 0 w 335"/>
                <a:gd name="T1" fmla="*/ 0 h 574"/>
                <a:gd name="T2" fmla="*/ 0 w 335"/>
                <a:gd name="T3" fmla="*/ 574 h 574"/>
                <a:gd name="T4" fmla="*/ 335 w 335"/>
                <a:gd name="T5" fmla="*/ 574 h 574"/>
                <a:gd name="T6" fmla="*/ 335 w 335"/>
                <a:gd name="T7" fmla="*/ 474 h 574"/>
                <a:gd name="T8" fmla="*/ 116 w 335"/>
                <a:gd name="T9" fmla="*/ 474 h 574"/>
                <a:gd name="T10" fmla="*/ 116 w 335"/>
                <a:gd name="T11" fmla="*/ 330 h 574"/>
                <a:gd name="T12" fmla="*/ 301 w 335"/>
                <a:gd name="T13" fmla="*/ 330 h 574"/>
                <a:gd name="T14" fmla="*/ 301 w 335"/>
                <a:gd name="T15" fmla="*/ 230 h 574"/>
                <a:gd name="T16" fmla="*/ 116 w 335"/>
                <a:gd name="T17" fmla="*/ 230 h 574"/>
                <a:gd name="T18" fmla="*/ 116 w 335"/>
                <a:gd name="T19" fmla="*/ 99 h 574"/>
                <a:gd name="T20" fmla="*/ 335 w 335"/>
                <a:gd name="T21" fmla="*/ 99 h 574"/>
                <a:gd name="T22" fmla="*/ 335 w 335"/>
                <a:gd name="T23" fmla="*/ 0 h 574"/>
                <a:gd name="T24" fmla="*/ 0 w 335"/>
                <a:gd name="T25"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5" h="574">
                  <a:moveTo>
                    <a:pt x="0" y="0"/>
                  </a:moveTo>
                  <a:lnTo>
                    <a:pt x="0" y="574"/>
                  </a:lnTo>
                  <a:lnTo>
                    <a:pt x="335" y="574"/>
                  </a:lnTo>
                  <a:lnTo>
                    <a:pt x="335" y="474"/>
                  </a:lnTo>
                  <a:lnTo>
                    <a:pt x="116" y="474"/>
                  </a:lnTo>
                  <a:lnTo>
                    <a:pt x="116" y="330"/>
                  </a:lnTo>
                  <a:lnTo>
                    <a:pt x="301" y="330"/>
                  </a:lnTo>
                  <a:lnTo>
                    <a:pt x="301" y="230"/>
                  </a:lnTo>
                  <a:lnTo>
                    <a:pt x="116" y="230"/>
                  </a:lnTo>
                  <a:lnTo>
                    <a:pt x="116" y="99"/>
                  </a:lnTo>
                  <a:lnTo>
                    <a:pt x="335" y="99"/>
                  </a:lnTo>
                  <a:lnTo>
                    <a:pt x="33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78" name="Freeform 15">
              <a:extLst>
                <a:ext uri="{FF2B5EF4-FFF2-40B4-BE49-F238E27FC236}">
                  <a16:creationId xmlns:a16="http://schemas.microsoft.com/office/drawing/2014/main" id="{1DF2676C-01F4-4964-9006-4101CD9769B8}"/>
                </a:ext>
              </a:extLst>
            </p:cNvPr>
            <p:cNvSpPr>
              <a:spLocks/>
            </p:cNvSpPr>
            <p:nvPr/>
          </p:nvSpPr>
          <p:spPr bwMode="auto">
            <a:xfrm>
              <a:off x="2189163" y="3125788"/>
              <a:ext cx="530225" cy="908050"/>
            </a:xfrm>
            <a:custGeom>
              <a:avLst/>
              <a:gdLst>
                <a:gd name="T0" fmla="*/ 0 w 334"/>
                <a:gd name="T1" fmla="*/ 0 h 572"/>
                <a:gd name="T2" fmla="*/ 0 w 334"/>
                <a:gd name="T3" fmla="*/ 572 h 572"/>
                <a:gd name="T4" fmla="*/ 115 w 334"/>
                <a:gd name="T5" fmla="*/ 572 h 572"/>
                <a:gd name="T6" fmla="*/ 115 w 334"/>
                <a:gd name="T7" fmla="*/ 330 h 572"/>
                <a:gd name="T8" fmla="*/ 301 w 334"/>
                <a:gd name="T9" fmla="*/ 330 h 572"/>
                <a:gd name="T10" fmla="*/ 301 w 334"/>
                <a:gd name="T11" fmla="*/ 231 h 572"/>
                <a:gd name="T12" fmla="*/ 115 w 334"/>
                <a:gd name="T13" fmla="*/ 231 h 572"/>
                <a:gd name="T14" fmla="*/ 115 w 334"/>
                <a:gd name="T15" fmla="*/ 99 h 572"/>
                <a:gd name="T16" fmla="*/ 334 w 334"/>
                <a:gd name="T17" fmla="*/ 99 h 572"/>
                <a:gd name="T18" fmla="*/ 334 w 334"/>
                <a:gd name="T19" fmla="*/ 0 h 572"/>
                <a:gd name="T20" fmla="*/ 0 w 334"/>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572">
                  <a:moveTo>
                    <a:pt x="0" y="0"/>
                  </a:moveTo>
                  <a:lnTo>
                    <a:pt x="0" y="572"/>
                  </a:lnTo>
                  <a:lnTo>
                    <a:pt x="115" y="572"/>
                  </a:lnTo>
                  <a:lnTo>
                    <a:pt x="115" y="330"/>
                  </a:lnTo>
                  <a:lnTo>
                    <a:pt x="301" y="330"/>
                  </a:lnTo>
                  <a:lnTo>
                    <a:pt x="301" y="231"/>
                  </a:lnTo>
                  <a:lnTo>
                    <a:pt x="115" y="231"/>
                  </a:lnTo>
                  <a:lnTo>
                    <a:pt x="115" y="99"/>
                  </a:lnTo>
                  <a:lnTo>
                    <a:pt x="334" y="99"/>
                  </a:lnTo>
                  <a:lnTo>
                    <a:pt x="3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79" name="Freeform 16">
              <a:extLst>
                <a:ext uri="{FF2B5EF4-FFF2-40B4-BE49-F238E27FC236}">
                  <a16:creationId xmlns:a16="http://schemas.microsoft.com/office/drawing/2014/main" id="{C9EEEA39-3D58-41FA-9D35-061A2F3E09DE}"/>
                </a:ext>
              </a:extLst>
            </p:cNvPr>
            <p:cNvSpPr>
              <a:spLocks noEditPoints="1"/>
            </p:cNvSpPr>
            <p:nvPr/>
          </p:nvSpPr>
          <p:spPr bwMode="auto">
            <a:xfrm>
              <a:off x="2881313" y="3125788"/>
              <a:ext cx="742950" cy="908050"/>
            </a:xfrm>
            <a:custGeom>
              <a:avLst/>
              <a:gdLst>
                <a:gd name="T0" fmla="*/ 51 w 207"/>
                <a:gd name="T1" fmla="*/ 44 h 253"/>
                <a:gd name="T2" fmla="*/ 51 w 207"/>
                <a:gd name="T3" fmla="*/ 107 h 253"/>
                <a:gd name="T4" fmla="*/ 80 w 207"/>
                <a:gd name="T5" fmla="*/ 107 h 253"/>
                <a:gd name="T6" fmla="*/ 115 w 207"/>
                <a:gd name="T7" fmla="*/ 75 h 253"/>
                <a:gd name="T8" fmla="*/ 80 w 207"/>
                <a:gd name="T9" fmla="*/ 44 h 253"/>
                <a:gd name="T10" fmla="*/ 51 w 207"/>
                <a:gd name="T11" fmla="*/ 44 h 253"/>
                <a:gd name="T12" fmla="*/ 0 w 207"/>
                <a:gd name="T13" fmla="*/ 0 h 253"/>
                <a:gd name="T14" fmla="*/ 78 w 207"/>
                <a:gd name="T15" fmla="*/ 0 h 253"/>
                <a:gd name="T16" fmla="*/ 168 w 207"/>
                <a:gd name="T17" fmla="*/ 75 h 253"/>
                <a:gd name="T18" fmla="*/ 127 w 207"/>
                <a:gd name="T19" fmla="*/ 141 h 253"/>
                <a:gd name="T20" fmla="*/ 207 w 207"/>
                <a:gd name="T21" fmla="*/ 253 h 253"/>
                <a:gd name="T22" fmla="*/ 145 w 207"/>
                <a:gd name="T23" fmla="*/ 253 h 253"/>
                <a:gd name="T24" fmla="*/ 78 w 207"/>
                <a:gd name="T25" fmla="*/ 151 h 253"/>
                <a:gd name="T26" fmla="*/ 51 w 207"/>
                <a:gd name="T27" fmla="*/ 151 h 253"/>
                <a:gd name="T28" fmla="*/ 51 w 207"/>
                <a:gd name="T29" fmla="*/ 253 h 253"/>
                <a:gd name="T30" fmla="*/ 0 w 207"/>
                <a:gd name="T31" fmla="*/ 253 h 253"/>
                <a:gd name="T32" fmla="*/ 0 w 207"/>
                <a:gd name="T3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3">
                  <a:moveTo>
                    <a:pt x="51" y="44"/>
                  </a:moveTo>
                  <a:cubicBezTo>
                    <a:pt x="51" y="107"/>
                    <a:pt x="51" y="107"/>
                    <a:pt x="51" y="107"/>
                  </a:cubicBezTo>
                  <a:cubicBezTo>
                    <a:pt x="80" y="107"/>
                    <a:pt x="80" y="107"/>
                    <a:pt x="80" y="107"/>
                  </a:cubicBezTo>
                  <a:cubicBezTo>
                    <a:pt x="102" y="107"/>
                    <a:pt x="115" y="95"/>
                    <a:pt x="115" y="75"/>
                  </a:cubicBezTo>
                  <a:cubicBezTo>
                    <a:pt x="115" y="55"/>
                    <a:pt x="102" y="44"/>
                    <a:pt x="80" y="44"/>
                  </a:cubicBezTo>
                  <a:lnTo>
                    <a:pt x="51" y="44"/>
                  </a:lnTo>
                  <a:close/>
                  <a:moveTo>
                    <a:pt x="0" y="0"/>
                  </a:moveTo>
                  <a:cubicBezTo>
                    <a:pt x="78" y="0"/>
                    <a:pt x="78" y="0"/>
                    <a:pt x="78" y="0"/>
                  </a:cubicBezTo>
                  <a:cubicBezTo>
                    <a:pt x="133" y="0"/>
                    <a:pt x="168" y="28"/>
                    <a:pt x="168" y="75"/>
                  </a:cubicBezTo>
                  <a:cubicBezTo>
                    <a:pt x="168" y="106"/>
                    <a:pt x="153" y="129"/>
                    <a:pt x="127" y="141"/>
                  </a:cubicBezTo>
                  <a:cubicBezTo>
                    <a:pt x="207" y="253"/>
                    <a:pt x="207" y="253"/>
                    <a:pt x="207" y="253"/>
                  </a:cubicBezTo>
                  <a:cubicBezTo>
                    <a:pt x="145" y="253"/>
                    <a:pt x="145" y="253"/>
                    <a:pt x="145" y="253"/>
                  </a:cubicBezTo>
                  <a:cubicBezTo>
                    <a:pt x="78" y="151"/>
                    <a:pt x="78" y="151"/>
                    <a:pt x="78" y="151"/>
                  </a:cubicBezTo>
                  <a:cubicBezTo>
                    <a:pt x="51" y="151"/>
                    <a:pt x="51" y="151"/>
                    <a:pt x="51" y="151"/>
                  </a:cubicBezTo>
                  <a:cubicBezTo>
                    <a:pt x="51" y="253"/>
                    <a:pt x="51" y="253"/>
                    <a:pt x="51" y="253"/>
                  </a:cubicBezTo>
                  <a:cubicBezTo>
                    <a:pt x="0" y="253"/>
                    <a:pt x="0" y="253"/>
                    <a:pt x="0" y="25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0" name="Freeform 17">
              <a:extLst>
                <a:ext uri="{FF2B5EF4-FFF2-40B4-BE49-F238E27FC236}">
                  <a16:creationId xmlns:a16="http://schemas.microsoft.com/office/drawing/2014/main" id="{69C2F4F3-D578-43E3-A93A-4902AA276DF5}"/>
                </a:ext>
              </a:extLst>
            </p:cNvPr>
            <p:cNvSpPr>
              <a:spLocks noEditPoints="1"/>
            </p:cNvSpPr>
            <p:nvPr/>
          </p:nvSpPr>
          <p:spPr bwMode="auto">
            <a:xfrm>
              <a:off x="3663951" y="3125788"/>
              <a:ext cx="928688" cy="908050"/>
            </a:xfrm>
            <a:custGeom>
              <a:avLst/>
              <a:gdLst>
                <a:gd name="T0" fmla="*/ 370 w 585"/>
                <a:gd name="T1" fmla="*/ 326 h 572"/>
                <a:gd name="T2" fmla="*/ 294 w 585"/>
                <a:gd name="T3" fmla="*/ 108 h 572"/>
                <a:gd name="T4" fmla="*/ 214 w 585"/>
                <a:gd name="T5" fmla="*/ 326 h 572"/>
                <a:gd name="T6" fmla="*/ 370 w 585"/>
                <a:gd name="T7" fmla="*/ 326 h 572"/>
                <a:gd name="T8" fmla="*/ 217 w 585"/>
                <a:gd name="T9" fmla="*/ 0 h 572"/>
                <a:gd name="T10" fmla="*/ 368 w 585"/>
                <a:gd name="T11" fmla="*/ 0 h 572"/>
                <a:gd name="T12" fmla="*/ 585 w 585"/>
                <a:gd name="T13" fmla="*/ 572 h 572"/>
                <a:gd name="T14" fmla="*/ 463 w 585"/>
                <a:gd name="T15" fmla="*/ 572 h 572"/>
                <a:gd name="T16" fmla="*/ 407 w 585"/>
                <a:gd name="T17" fmla="*/ 423 h 572"/>
                <a:gd name="T18" fmla="*/ 178 w 585"/>
                <a:gd name="T19" fmla="*/ 423 h 572"/>
                <a:gd name="T20" fmla="*/ 124 w 585"/>
                <a:gd name="T21" fmla="*/ 572 h 572"/>
                <a:gd name="T22" fmla="*/ 0 w 585"/>
                <a:gd name="T23" fmla="*/ 572 h 572"/>
                <a:gd name="T24" fmla="*/ 217 w 585"/>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5" h="572">
                  <a:moveTo>
                    <a:pt x="370" y="326"/>
                  </a:moveTo>
                  <a:lnTo>
                    <a:pt x="294" y="108"/>
                  </a:lnTo>
                  <a:lnTo>
                    <a:pt x="214" y="326"/>
                  </a:lnTo>
                  <a:lnTo>
                    <a:pt x="370" y="326"/>
                  </a:lnTo>
                  <a:close/>
                  <a:moveTo>
                    <a:pt x="217" y="0"/>
                  </a:moveTo>
                  <a:lnTo>
                    <a:pt x="368" y="0"/>
                  </a:lnTo>
                  <a:lnTo>
                    <a:pt x="585" y="572"/>
                  </a:lnTo>
                  <a:lnTo>
                    <a:pt x="463" y="572"/>
                  </a:lnTo>
                  <a:lnTo>
                    <a:pt x="407"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1" name="Freeform 18">
              <a:extLst>
                <a:ext uri="{FF2B5EF4-FFF2-40B4-BE49-F238E27FC236}">
                  <a16:creationId xmlns:a16="http://schemas.microsoft.com/office/drawing/2014/main" id="{02C8BCA1-E83F-4CCE-93CF-7E8F1A62C5E4}"/>
                </a:ext>
              </a:extLst>
            </p:cNvPr>
            <p:cNvSpPr>
              <a:spLocks/>
            </p:cNvSpPr>
            <p:nvPr/>
          </p:nvSpPr>
          <p:spPr bwMode="auto">
            <a:xfrm>
              <a:off x="4732338" y="3125788"/>
              <a:ext cx="828675" cy="908050"/>
            </a:xfrm>
            <a:custGeom>
              <a:avLst/>
              <a:gdLst>
                <a:gd name="T0" fmla="*/ 0 w 522"/>
                <a:gd name="T1" fmla="*/ 0 h 572"/>
                <a:gd name="T2" fmla="*/ 149 w 522"/>
                <a:gd name="T3" fmla="*/ 0 h 572"/>
                <a:gd name="T4" fmla="*/ 407 w 522"/>
                <a:gd name="T5" fmla="*/ 409 h 572"/>
                <a:gd name="T6" fmla="*/ 407 w 522"/>
                <a:gd name="T7" fmla="*/ 0 h 572"/>
                <a:gd name="T8" fmla="*/ 522 w 522"/>
                <a:gd name="T9" fmla="*/ 0 h 572"/>
                <a:gd name="T10" fmla="*/ 522 w 522"/>
                <a:gd name="T11" fmla="*/ 572 h 572"/>
                <a:gd name="T12" fmla="*/ 373 w 522"/>
                <a:gd name="T13" fmla="*/ 572 h 572"/>
                <a:gd name="T14" fmla="*/ 118 w 522"/>
                <a:gd name="T15" fmla="*/ 160 h 572"/>
                <a:gd name="T16" fmla="*/ 118 w 522"/>
                <a:gd name="T17" fmla="*/ 572 h 572"/>
                <a:gd name="T18" fmla="*/ 0 w 522"/>
                <a:gd name="T19" fmla="*/ 572 h 572"/>
                <a:gd name="T20" fmla="*/ 0 w 522"/>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572">
                  <a:moveTo>
                    <a:pt x="0" y="0"/>
                  </a:moveTo>
                  <a:lnTo>
                    <a:pt x="149" y="0"/>
                  </a:lnTo>
                  <a:lnTo>
                    <a:pt x="407" y="409"/>
                  </a:lnTo>
                  <a:lnTo>
                    <a:pt x="407" y="0"/>
                  </a:lnTo>
                  <a:lnTo>
                    <a:pt x="522" y="0"/>
                  </a:lnTo>
                  <a:lnTo>
                    <a:pt x="522" y="572"/>
                  </a:lnTo>
                  <a:lnTo>
                    <a:pt x="373" y="572"/>
                  </a:lnTo>
                  <a:lnTo>
                    <a:pt x="118" y="160"/>
                  </a:lnTo>
                  <a:lnTo>
                    <a:pt x="118"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2" name="Freeform 19">
              <a:extLst>
                <a:ext uri="{FF2B5EF4-FFF2-40B4-BE49-F238E27FC236}">
                  <a16:creationId xmlns:a16="http://schemas.microsoft.com/office/drawing/2014/main" id="{005E9F24-E9E8-4A10-B332-099DB55527DE}"/>
                </a:ext>
              </a:extLst>
            </p:cNvPr>
            <p:cNvSpPr>
              <a:spLocks/>
            </p:cNvSpPr>
            <p:nvPr/>
          </p:nvSpPr>
          <p:spPr bwMode="auto">
            <a:xfrm>
              <a:off x="5740401" y="3097213"/>
              <a:ext cx="865188" cy="1147763"/>
            </a:xfrm>
            <a:custGeom>
              <a:avLst/>
              <a:gdLst>
                <a:gd name="T0" fmla="*/ 201 w 241"/>
                <a:gd name="T1" fmla="*/ 186 h 320"/>
                <a:gd name="T2" fmla="*/ 241 w 241"/>
                <a:gd name="T3" fmla="*/ 217 h 320"/>
                <a:gd name="T4" fmla="*/ 154 w 241"/>
                <a:gd name="T5" fmla="*/ 267 h 320"/>
                <a:gd name="T6" fmla="*/ 123 w 241"/>
                <a:gd name="T7" fmla="*/ 320 h 320"/>
                <a:gd name="T8" fmla="*/ 77 w 241"/>
                <a:gd name="T9" fmla="*/ 320 h 320"/>
                <a:gd name="T10" fmla="*/ 109 w 241"/>
                <a:gd name="T11" fmla="*/ 266 h 320"/>
                <a:gd name="T12" fmla="*/ 0 w 241"/>
                <a:gd name="T13" fmla="*/ 134 h 320"/>
                <a:gd name="T14" fmla="*/ 134 w 241"/>
                <a:gd name="T15" fmla="*/ 0 h 320"/>
                <a:gd name="T16" fmla="*/ 241 w 241"/>
                <a:gd name="T17" fmla="*/ 52 h 320"/>
                <a:gd name="T18" fmla="*/ 201 w 241"/>
                <a:gd name="T19" fmla="*/ 83 h 320"/>
                <a:gd name="T20" fmla="*/ 134 w 241"/>
                <a:gd name="T21" fmla="*/ 49 h 320"/>
                <a:gd name="T22" fmla="*/ 52 w 241"/>
                <a:gd name="T23" fmla="*/ 134 h 320"/>
                <a:gd name="T24" fmla="*/ 134 w 241"/>
                <a:gd name="T25" fmla="*/ 220 h 320"/>
                <a:gd name="T26" fmla="*/ 201 w 241"/>
                <a:gd name="T27" fmla="*/ 18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320">
                  <a:moveTo>
                    <a:pt x="201" y="186"/>
                  </a:moveTo>
                  <a:cubicBezTo>
                    <a:pt x="241" y="217"/>
                    <a:pt x="241" y="217"/>
                    <a:pt x="241" y="217"/>
                  </a:cubicBezTo>
                  <a:cubicBezTo>
                    <a:pt x="222" y="244"/>
                    <a:pt x="191" y="262"/>
                    <a:pt x="154" y="267"/>
                  </a:cubicBezTo>
                  <a:cubicBezTo>
                    <a:pt x="123" y="320"/>
                    <a:pt x="123" y="320"/>
                    <a:pt x="123" y="320"/>
                  </a:cubicBezTo>
                  <a:cubicBezTo>
                    <a:pt x="77" y="320"/>
                    <a:pt x="77" y="320"/>
                    <a:pt x="77" y="320"/>
                  </a:cubicBezTo>
                  <a:cubicBezTo>
                    <a:pt x="109" y="266"/>
                    <a:pt x="109" y="266"/>
                    <a:pt x="109" y="266"/>
                  </a:cubicBezTo>
                  <a:cubicBezTo>
                    <a:pt x="43" y="255"/>
                    <a:pt x="0" y="199"/>
                    <a:pt x="0" y="134"/>
                  </a:cubicBezTo>
                  <a:cubicBezTo>
                    <a:pt x="0" y="62"/>
                    <a:pt x="54" y="0"/>
                    <a:pt x="134" y="0"/>
                  </a:cubicBezTo>
                  <a:cubicBezTo>
                    <a:pt x="180" y="0"/>
                    <a:pt x="218" y="21"/>
                    <a:pt x="241" y="52"/>
                  </a:cubicBezTo>
                  <a:cubicBezTo>
                    <a:pt x="201" y="83"/>
                    <a:pt x="201" y="83"/>
                    <a:pt x="201" y="83"/>
                  </a:cubicBezTo>
                  <a:cubicBezTo>
                    <a:pt x="186" y="63"/>
                    <a:pt x="163" y="49"/>
                    <a:pt x="134" y="49"/>
                  </a:cubicBezTo>
                  <a:cubicBezTo>
                    <a:pt x="87" y="49"/>
                    <a:pt x="52" y="86"/>
                    <a:pt x="52" y="134"/>
                  </a:cubicBezTo>
                  <a:cubicBezTo>
                    <a:pt x="52" y="183"/>
                    <a:pt x="87" y="220"/>
                    <a:pt x="134" y="220"/>
                  </a:cubicBezTo>
                  <a:cubicBezTo>
                    <a:pt x="163" y="220"/>
                    <a:pt x="186" y="206"/>
                    <a:pt x="201" y="18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3" name="Freeform 20">
              <a:extLst>
                <a:ext uri="{FF2B5EF4-FFF2-40B4-BE49-F238E27FC236}">
                  <a16:creationId xmlns:a16="http://schemas.microsoft.com/office/drawing/2014/main" id="{5B21E663-2E35-4416-ABBA-50C94FAEB116}"/>
                </a:ext>
              </a:extLst>
            </p:cNvPr>
            <p:cNvSpPr>
              <a:spLocks noEditPoints="1"/>
            </p:cNvSpPr>
            <p:nvPr/>
          </p:nvSpPr>
          <p:spPr bwMode="auto">
            <a:xfrm>
              <a:off x="6645276" y="3125788"/>
              <a:ext cx="931863" cy="908050"/>
            </a:xfrm>
            <a:custGeom>
              <a:avLst/>
              <a:gdLst>
                <a:gd name="T0" fmla="*/ 373 w 587"/>
                <a:gd name="T1" fmla="*/ 326 h 572"/>
                <a:gd name="T2" fmla="*/ 294 w 587"/>
                <a:gd name="T3" fmla="*/ 108 h 572"/>
                <a:gd name="T4" fmla="*/ 214 w 587"/>
                <a:gd name="T5" fmla="*/ 326 h 572"/>
                <a:gd name="T6" fmla="*/ 373 w 587"/>
                <a:gd name="T7" fmla="*/ 326 h 572"/>
                <a:gd name="T8" fmla="*/ 217 w 587"/>
                <a:gd name="T9" fmla="*/ 0 h 572"/>
                <a:gd name="T10" fmla="*/ 370 w 587"/>
                <a:gd name="T11" fmla="*/ 0 h 572"/>
                <a:gd name="T12" fmla="*/ 587 w 587"/>
                <a:gd name="T13" fmla="*/ 572 h 572"/>
                <a:gd name="T14" fmla="*/ 463 w 587"/>
                <a:gd name="T15" fmla="*/ 572 h 572"/>
                <a:gd name="T16" fmla="*/ 409 w 587"/>
                <a:gd name="T17" fmla="*/ 423 h 572"/>
                <a:gd name="T18" fmla="*/ 178 w 587"/>
                <a:gd name="T19" fmla="*/ 423 h 572"/>
                <a:gd name="T20" fmla="*/ 124 w 587"/>
                <a:gd name="T21" fmla="*/ 572 h 572"/>
                <a:gd name="T22" fmla="*/ 0 w 587"/>
                <a:gd name="T23" fmla="*/ 572 h 572"/>
                <a:gd name="T24" fmla="*/ 217 w 587"/>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72">
                  <a:moveTo>
                    <a:pt x="373" y="326"/>
                  </a:moveTo>
                  <a:lnTo>
                    <a:pt x="294" y="108"/>
                  </a:lnTo>
                  <a:lnTo>
                    <a:pt x="214" y="326"/>
                  </a:lnTo>
                  <a:lnTo>
                    <a:pt x="373" y="326"/>
                  </a:lnTo>
                  <a:close/>
                  <a:moveTo>
                    <a:pt x="217" y="0"/>
                  </a:moveTo>
                  <a:lnTo>
                    <a:pt x="370" y="0"/>
                  </a:lnTo>
                  <a:lnTo>
                    <a:pt x="587" y="572"/>
                  </a:lnTo>
                  <a:lnTo>
                    <a:pt x="463" y="572"/>
                  </a:lnTo>
                  <a:lnTo>
                    <a:pt x="409"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4" name="Rectangle 83">
              <a:extLst>
                <a:ext uri="{FF2B5EF4-FFF2-40B4-BE49-F238E27FC236}">
                  <a16:creationId xmlns:a16="http://schemas.microsoft.com/office/drawing/2014/main" id="{CC158C2E-AFB7-4B26-9277-3566B2824636}"/>
                </a:ext>
              </a:extLst>
            </p:cNvPr>
            <p:cNvSpPr>
              <a:spLocks noChangeArrowheads="1"/>
            </p:cNvSpPr>
            <p:nvPr/>
          </p:nvSpPr>
          <p:spPr bwMode="auto">
            <a:xfrm>
              <a:off x="7718426" y="3125788"/>
              <a:ext cx="182563" cy="908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5" name="Freeform 22">
              <a:extLst>
                <a:ext uri="{FF2B5EF4-FFF2-40B4-BE49-F238E27FC236}">
                  <a16:creationId xmlns:a16="http://schemas.microsoft.com/office/drawing/2014/main" id="{8F43B5D3-31D4-4323-89BD-CD280702E7F6}"/>
                </a:ext>
              </a:extLst>
            </p:cNvPr>
            <p:cNvSpPr>
              <a:spLocks/>
            </p:cNvSpPr>
            <p:nvPr/>
          </p:nvSpPr>
          <p:spPr bwMode="auto">
            <a:xfrm>
              <a:off x="8072438" y="3097213"/>
              <a:ext cx="646113" cy="965200"/>
            </a:xfrm>
            <a:custGeom>
              <a:avLst/>
              <a:gdLst>
                <a:gd name="T0" fmla="*/ 38 w 180"/>
                <a:gd name="T1" fmla="*/ 192 h 269"/>
                <a:gd name="T2" fmla="*/ 94 w 180"/>
                <a:gd name="T3" fmla="*/ 223 h 269"/>
                <a:gd name="T4" fmla="*/ 126 w 180"/>
                <a:gd name="T5" fmla="*/ 194 h 269"/>
                <a:gd name="T6" fmla="*/ 11 w 180"/>
                <a:gd name="T7" fmla="*/ 74 h 269"/>
                <a:gd name="T8" fmla="*/ 92 w 180"/>
                <a:gd name="T9" fmla="*/ 0 h 269"/>
                <a:gd name="T10" fmla="*/ 180 w 180"/>
                <a:gd name="T11" fmla="*/ 43 h 269"/>
                <a:gd name="T12" fmla="*/ 143 w 180"/>
                <a:gd name="T13" fmla="*/ 77 h 269"/>
                <a:gd name="T14" fmla="*/ 92 w 180"/>
                <a:gd name="T15" fmla="*/ 45 h 269"/>
                <a:gd name="T16" fmla="*/ 63 w 180"/>
                <a:gd name="T17" fmla="*/ 72 h 269"/>
                <a:gd name="T18" fmla="*/ 179 w 180"/>
                <a:gd name="T19" fmla="*/ 192 h 269"/>
                <a:gd name="T20" fmla="*/ 95 w 180"/>
                <a:gd name="T21" fmla="*/ 269 h 269"/>
                <a:gd name="T22" fmla="*/ 0 w 180"/>
                <a:gd name="T23" fmla="*/ 226 h 269"/>
                <a:gd name="T24" fmla="*/ 38 w 180"/>
                <a:gd name="T25" fmla="*/ 19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269">
                  <a:moveTo>
                    <a:pt x="38" y="192"/>
                  </a:moveTo>
                  <a:cubicBezTo>
                    <a:pt x="53" y="211"/>
                    <a:pt x="73" y="223"/>
                    <a:pt x="94" y="223"/>
                  </a:cubicBezTo>
                  <a:cubicBezTo>
                    <a:pt x="114" y="223"/>
                    <a:pt x="126" y="212"/>
                    <a:pt x="126" y="194"/>
                  </a:cubicBezTo>
                  <a:cubicBezTo>
                    <a:pt x="126" y="148"/>
                    <a:pt x="11" y="158"/>
                    <a:pt x="11" y="74"/>
                  </a:cubicBezTo>
                  <a:cubicBezTo>
                    <a:pt x="11" y="34"/>
                    <a:pt x="43" y="0"/>
                    <a:pt x="92" y="0"/>
                  </a:cubicBezTo>
                  <a:cubicBezTo>
                    <a:pt x="130" y="0"/>
                    <a:pt x="159" y="17"/>
                    <a:pt x="180" y="43"/>
                  </a:cubicBezTo>
                  <a:cubicBezTo>
                    <a:pt x="143" y="77"/>
                    <a:pt x="143" y="77"/>
                    <a:pt x="143" y="77"/>
                  </a:cubicBezTo>
                  <a:cubicBezTo>
                    <a:pt x="128" y="58"/>
                    <a:pt x="111" y="45"/>
                    <a:pt x="92" y="45"/>
                  </a:cubicBezTo>
                  <a:cubicBezTo>
                    <a:pt x="74" y="45"/>
                    <a:pt x="63" y="57"/>
                    <a:pt x="63" y="72"/>
                  </a:cubicBezTo>
                  <a:cubicBezTo>
                    <a:pt x="63" y="117"/>
                    <a:pt x="179" y="107"/>
                    <a:pt x="179" y="192"/>
                  </a:cubicBezTo>
                  <a:cubicBezTo>
                    <a:pt x="178" y="240"/>
                    <a:pt x="141" y="269"/>
                    <a:pt x="95" y="269"/>
                  </a:cubicBezTo>
                  <a:cubicBezTo>
                    <a:pt x="52" y="269"/>
                    <a:pt x="23" y="253"/>
                    <a:pt x="0" y="226"/>
                  </a:cubicBezTo>
                  <a:lnTo>
                    <a:pt x="38"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6" name="Freeform 23">
              <a:extLst>
                <a:ext uri="{FF2B5EF4-FFF2-40B4-BE49-F238E27FC236}">
                  <a16:creationId xmlns:a16="http://schemas.microsoft.com/office/drawing/2014/main" id="{A2CFE56B-0B5B-4BB4-A7E6-F188D3208AC0}"/>
                </a:ext>
              </a:extLst>
            </p:cNvPr>
            <p:cNvSpPr>
              <a:spLocks/>
            </p:cNvSpPr>
            <p:nvPr/>
          </p:nvSpPr>
          <p:spPr bwMode="auto">
            <a:xfrm>
              <a:off x="8909051" y="3125788"/>
              <a:ext cx="530225" cy="908050"/>
            </a:xfrm>
            <a:custGeom>
              <a:avLst/>
              <a:gdLst>
                <a:gd name="T0" fmla="*/ 0 w 334"/>
                <a:gd name="T1" fmla="*/ 0 h 572"/>
                <a:gd name="T2" fmla="*/ 334 w 334"/>
                <a:gd name="T3" fmla="*/ 0 h 572"/>
                <a:gd name="T4" fmla="*/ 334 w 334"/>
                <a:gd name="T5" fmla="*/ 99 h 572"/>
                <a:gd name="T6" fmla="*/ 115 w 334"/>
                <a:gd name="T7" fmla="*/ 99 h 572"/>
                <a:gd name="T8" fmla="*/ 115 w 334"/>
                <a:gd name="T9" fmla="*/ 231 h 572"/>
                <a:gd name="T10" fmla="*/ 300 w 334"/>
                <a:gd name="T11" fmla="*/ 231 h 572"/>
                <a:gd name="T12" fmla="*/ 300 w 334"/>
                <a:gd name="T13" fmla="*/ 330 h 572"/>
                <a:gd name="T14" fmla="*/ 115 w 334"/>
                <a:gd name="T15" fmla="*/ 330 h 572"/>
                <a:gd name="T16" fmla="*/ 115 w 334"/>
                <a:gd name="T17" fmla="*/ 472 h 572"/>
                <a:gd name="T18" fmla="*/ 334 w 334"/>
                <a:gd name="T19" fmla="*/ 472 h 572"/>
                <a:gd name="T20" fmla="*/ 334 w 334"/>
                <a:gd name="T21" fmla="*/ 572 h 572"/>
                <a:gd name="T22" fmla="*/ 0 w 334"/>
                <a:gd name="T23" fmla="*/ 572 h 572"/>
                <a:gd name="T24" fmla="*/ 0 w 334"/>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572">
                  <a:moveTo>
                    <a:pt x="0" y="0"/>
                  </a:moveTo>
                  <a:lnTo>
                    <a:pt x="334" y="0"/>
                  </a:lnTo>
                  <a:lnTo>
                    <a:pt x="334" y="99"/>
                  </a:lnTo>
                  <a:lnTo>
                    <a:pt x="115" y="99"/>
                  </a:lnTo>
                  <a:lnTo>
                    <a:pt x="115" y="231"/>
                  </a:lnTo>
                  <a:lnTo>
                    <a:pt x="300" y="231"/>
                  </a:lnTo>
                  <a:lnTo>
                    <a:pt x="300" y="330"/>
                  </a:lnTo>
                  <a:lnTo>
                    <a:pt x="115" y="330"/>
                  </a:lnTo>
                  <a:lnTo>
                    <a:pt x="115" y="472"/>
                  </a:lnTo>
                  <a:lnTo>
                    <a:pt x="334" y="472"/>
                  </a:lnTo>
                  <a:lnTo>
                    <a:pt x="334"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7" name="Freeform 24">
              <a:extLst>
                <a:ext uri="{FF2B5EF4-FFF2-40B4-BE49-F238E27FC236}">
                  <a16:creationId xmlns:a16="http://schemas.microsoft.com/office/drawing/2014/main" id="{ECA4A99B-50F9-4FDF-BA99-B72317B358A3}"/>
                </a:ext>
              </a:extLst>
            </p:cNvPr>
            <p:cNvSpPr>
              <a:spLocks noEditPoints="1"/>
            </p:cNvSpPr>
            <p:nvPr/>
          </p:nvSpPr>
          <p:spPr bwMode="auto">
            <a:xfrm>
              <a:off x="2189163" y="6316663"/>
              <a:ext cx="3117850" cy="544513"/>
            </a:xfrm>
            <a:custGeom>
              <a:avLst/>
              <a:gdLst>
                <a:gd name="T0" fmla="*/ 57 w 869"/>
                <a:gd name="T1" fmla="*/ 111 h 152"/>
                <a:gd name="T2" fmla="*/ 105 w 869"/>
                <a:gd name="T3" fmla="*/ 102 h 152"/>
                <a:gd name="T4" fmla="*/ 121 w 869"/>
                <a:gd name="T5" fmla="*/ 57 h 152"/>
                <a:gd name="T6" fmla="*/ 84 w 869"/>
                <a:gd name="T7" fmla="*/ 36 h 152"/>
                <a:gd name="T8" fmla="*/ 139 w 869"/>
                <a:gd name="T9" fmla="*/ 43 h 152"/>
                <a:gd name="T10" fmla="*/ 49 w 869"/>
                <a:gd name="T11" fmla="*/ 13 h 152"/>
                <a:gd name="T12" fmla="*/ 37 w 869"/>
                <a:gd name="T13" fmla="*/ 111 h 152"/>
                <a:gd name="T14" fmla="*/ 73 w 869"/>
                <a:gd name="T15" fmla="*/ 148 h 152"/>
                <a:gd name="T16" fmla="*/ 183 w 869"/>
                <a:gd name="T17" fmla="*/ 83 h 152"/>
                <a:gd name="T18" fmla="*/ 144 w 869"/>
                <a:gd name="T19" fmla="*/ 83 h 152"/>
                <a:gd name="T20" fmla="*/ 162 w 869"/>
                <a:gd name="T21" fmla="*/ 94 h 152"/>
                <a:gd name="T22" fmla="*/ 159 w 869"/>
                <a:gd name="T23" fmla="*/ 145 h 152"/>
                <a:gd name="T24" fmla="*/ 215 w 869"/>
                <a:gd name="T25" fmla="*/ 74 h 152"/>
                <a:gd name="T26" fmla="*/ 289 w 869"/>
                <a:gd name="T27" fmla="*/ 55 h 152"/>
                <a:gd name="T28" fmla="*/ 224 w 869"/>
                <a:gd name="T29" fmla="*/ 152 h 152"/>
                <a:gd name="T30" fmla="*/ 270 w 869"/>
                <a:gd name="T31" fmla="*/ 152 h 152"/>
                <a:gd name="T32" fmla="*/ 279 w 869"/>
                <a:gd name="T33" fmla="*/ 131 h 152"/>
                <a:gd name="T34" fmla="*/ 228 w 869"/>
                <a:gd name="T35" fmla="*/ 123 h 152"/>
                <a:gd name="T36" fmla="*/ 261 w 869"/>
                <a:gd name="T37" fmla="*/ 110 h 152"/>
                <a:gd name="T38" fmla="*/ 321 w 869"/>
                <a:gd name="T39" fmla="*/ 65 h 152"/>
                <a:gd name="T40" fmla="*/ 319 w 869"/>
                <a:gd name="T41" fmla="*/ 152 h 152"/>
                <a:gd name="T42" fmla="*/ 332 w 869"/>
                <a:gd name="T43" fmla="*/ 135 h 152"/>
                <a:gd name="T44" fmla="*/ 385 w 869"/>
                <a:gd name="T45" fmla="*/ 55 h 152"/>
                <a:gd name="T46" fmla="*/ 360 w 869"/>
                <a:gd name="T47" fmla="*/ 28 h 152"/>
                <a:gd name="T48" fmla="*/ 321 w 869"/>
                <a:gd name="T49" fmla="*/ 65 h 152"/>
                <a:gd name="T50" fmla="*/ 411 w 869"/>
                <a:gd name="T51" fmla="*/ 133 h 152"/>
                <a:gd name="T52" fmla="*/ 451 w 869"/>
                <a:gd name="T53" fmla="*/ 85 h 152"/>
                <a:gd name="T54" fmla="*/ 403 w 869"/>
                <a:gd name="T55" fmla="*/ 152 h 152"/>
                <a:gd name="T56" fmla="*/ 435 w 869"/>
                <a:gd name="T57" fmla="*/ 83 h 152"/>
                <a:gd name="T58" fmla="*/ 539 w 869"/>
                <a:gd name="T59" fmla="*/ 74 h 152"/>
                <a:gd name="T60" fmla="*/ 507 w 869"/>
                <a:gd name="T61" fmla="*/ 70 h 152"/>
                <a:gd name="T62" fmla="*/ 472 w 869"/>
                <a:gd name="T63" fmla="*/ 83 h 152"/>
                <a:gd name="T64" fmla="*/ 466 w 869"/>
                <a:gd name="T65" fmla="*/ 138 h 152"/>
                <a:gd name="T66" fmla="*/ 503 w 869"/>
                <a:gd name="T67" fmla="*/ 93 h 152"/>
                <a:gd name="T68" fmla="*/ 540 w 869"/>
                <a:gd name="T69" fmla="*/ 138 h 152"/>
                <a:gd name="T70" fmla="*/ 577 w 869"/>
                <a:gd name="T71" fmla="*/ 93 h 152"/>
                <a:gd name="T72" fmla="*/ 583 w 869"/>
                <a:gd name="T73" fmla="*/ 140 h 152"/>
                <a:gd name="T74" fmla="*/ 626 w 869"/>
                <a:gd name="T75" fmla="*/ 120 h 152"/>
                <a:gd name="T76" fmla="*/ 636 w 869"/>
                <a:gd name="T77" fmla="*/ 65 h 152"/>
                <a:gd name="T78" fmla="*/ 581 w 869"/>
                <a:gd name="T79" fmla="*/ 70 h 152"/>
                <a:gd name="T80" fmla="*/ 553 w 869"/>
                <a:gd name="T81" fmla="*/ 65 h 152"/>
                <a:gd name="T82" fmla="*/ 704 w 869"/>
                <a:gd name="T83" fmla="*/ 25 h 152"/>
                <a:gd name="T84" fmla="*/ 691 w 869"/>
                <a:gd name="T85" fmla="*/ 12 h 152"/>
                <a:gd name="T86" fmla="*/ 692 w 869"/>
                <a:gd name="T87" fmla="*/ 51 h 152"/>
                <a:gd name="T88" fmla="*/ 678 w 869"/>
                <a:gd name="T89" fmla="*/ 67 h 152"/>
                <a:gd name="T90" fmla="*/ 694 w 869"/>
                <a:gd name="T91" fmla="*/ 120 h 152"/>
                <a:gd name="T92" fmla="*/ 698 w 869"/>
                <a:gd name="T93" fmla="*/ 62 h 152"/>
                <a:gd name="T94" fmla="*/ 711 w 869"/>
                <a:gd name="T95" fmla="*/ 140 h 152"/>
                <a:gd name="T96" fmla="*/ 763 w 869"/>
                <a:gd name="T97" fmla="*/ 116 h 152"/>
                <a:gd name="T98" fmla="*/ 782 w 869"/>
                <a:gd name="T99" fmla="*/ 65 h 152"/>
                <a:gd name="T100" fmla="*/ 770 w 869"/>
                <a:gd name="T101" fmla="*/ 28 h 152"/>
                <a:gd name="T102" fmla="*/ 722 w 869"/>
                <a:gd name="T103" fmla="*/ 58 h 152"/>
                <a:gd name="T104" fmla="*/ 869 w 869"/>
                <a:gd name="T105" fmla="*/ 8 h 152"/>
                <a:gd name="T106" fmla="*/ 827 w 869"/>
                <a:gd name="T107" fmla="*/ 41 h 152"/>
                <a:gd name="T108" fmla="*/ 837 w 869"/>
                <a:gd name="T109" fmla="*/ 116 h 152"/>
                <a:gd name="T110" fmla="*/ 800 w 869"/>
                <a:gd name="T111" fmla="*/ 102 h 152"/>
                <a:gd name="T112" fmla="*/ 783 w 869"/>
                <a:gd name="T113" fmla="*/ 127 h 152"/>
                <a:gd name="T114" fmla="*/ 825 w 869"/>
                <a:gd name="T115" fmla="*/ 65 h 152"/>
                <a:gd name="T116" fmla="*/ 825 w 869"/>
                <a:gd name="T117" fmla="*/ 6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9" h="152">
                  <a:moveTo>
                    <a:pt x="73" y="148"/>
                  </a:moveTo>
                  <a:cubicBezTo>
                    <a:pt x="75" y="143"/>
                    <a:pt x="75" y="143"/>
                    <a:pt x="75" y="143"/>
                  </a:cubicBezTo>
                  <a:cubicBezTo>
                    <a:pt x="50" y="138"/>
                    <a:pt x="47" y="138"/>
                    <a:pt x="57" y="111"/>
                  </a:cubicBezTo>
                  <a:cubicBezTo>
                    <a:pt x="67" y="83"/>
                    <a:pt x="67" y="83"/>
                    <a:pt x="67" y="83"/>
                  </a:cubicBezTo>
                  <a:cubicBezTo>
                    <a:pt x="94" y="83"/>
                    <a:pt x="94" y="83"/>
                    <a:pt x="94" y="83"/>
                  </a:cubicBezTo>
                  <a:cubicBezTo>
                    <a:pt x="106" y="83"/>
                    <a:pt x="107" y="88"/>
                    <a:pt x="105" y="102"/>
                  </a:cubicBezTo>
                  <a:cubicBezTo>
                    <a:pt x="112" y="102"/>
                    <a:pt x="112" y="102"/>
                    <a:pt x="112" y="102"/>
                  </a:cubicBezTo>
                  <a:cubicBezTo>
                    <a:pt x="128" y="57"/>
                    <a:pt x="128" y="57"/>
                    <a:pt x="128" y="57"/>
                  </a:cubicBezTo>
                  <a:cubicBezTo>
                    <a:pt x="121" y="57"/>
                    <a:pt x="121" y="57"/>
                    <a:pt x="121" y="57"/>
                  </a:cubicBezTo>
                  <a:cubicBezTo>
                    <a:pt x="115" y="68"/>
                    <a:pt x="110" y="75"/>
                    <a:pt x="97" y="75"/>
                  </a:cubicBezTo>
                  <a:cubicBezTo>
                    <a:pt x="70" y="75"/>
                    <a:pt x="70" y="75"/>
                    <a:pt x="70" y="75"/>
                  </a:cubicBezTo>
                  <a:cubicBezTo>
                    <a:pt x="84" y="36"/>
                    <a:pt x="84" y="36"/>
                    <a:pt x="84" y="36"/>
                  </a:cubicBezTo>
                  <a:cubicBezTo>
                    <a:pt x="89" y="24"/>
                    <a:pt x="91" y="21"/>
                    <a:pt x="108" y="21"/>
                  </a:cubicBezTo>
                  <a:cubicBezTo>
                    <a:pt x="120" y="21"/>
                    <a:pt x="120" y="21"/>
                    <a:pt x="120" y="21"/>
                  </a:cubicBezTo>
                  <a:cubicBezTo>
                    <a:pt x="137" y="21"/>
                    <a:pt x="139" y="26"/>
                    <a:pt x="139" y="43"/>
                  </a:cubicBezTo>
                  <a:cubicBezTo>
                    <a:pt x="146" y="43"/>
                    <a:pt x="146" y="43"/>
                    <a:pt x="146" y="43"/>
                  </a:cubicBezTo>
                  <a:cubicBezTo>
                    <a:pt x="152" y="13"/>
                    <a:pt x="152" y="13"/>
                    <a:pt x="152" y="13"/>
                  </a:cubicBezTo>
                  <a:cubicBezTo>
                    <a:pt x="49" y="13"/>
                    <a:pt x="49" y="13"/>
                    <a:pt x="49" y="13"/>
                  </a:cubicBezTo>
                  <a:cubicBezTo>
                    <a:pt x="47" y="18"/>
                    <a:pt x="47" y="18"/>
                    <a:pt x="47" y="18"/>
                  </a:cubicBezTo>
                  <a:cubicBezTo>
                    <a:pt x="67" y="23"/>
                    <a:pt x="69" y="24"/>
                    <a:pt x="60" y="50"/>
                  </a:cubicBezTo>
                  <a:cubicBezTo>
                    <a:pt x="37" y="111"/>
                    <a:pt x="37" y="111"/>
                    <a:pt x="37" y="111"/>
                  </a:cubicBezTo>
                  <a:cubicBezTo>
                    <a:pt x="28" y="137"/>
                    <a:pt x="24" y="139"/>
                    <a:pt x="1" y="143"/>
                  </a:cubicBezTo>
                  <a:cubicBezTo>
                    <a:pt x="0" y="148"/>
                    <a:pt x="0" y="148"/>
                    <a:pt x="0" y="148"/>
                  </a:cubicBezTo>
                  <a:lnTo>
                    <a:pt x="73" y="148"/>
                  </a:lnTo>
                  <a:close/>
                  <a:moveTo>
                    <a:pt x="215" y="74"/>
                  </a:moveTo>
                  <a:cubicBezTo>
                    <a:pt x="219" y="62"/>
                    <a:pt x="217" y="51"/>
                    <a:pt x="208" y="51"/>
                  </a:cubicBezTo>
                  <a:cubicBezTo>
                    <a:pt x="197" y="51"/>
                    <a:pt x="194" y="59"/>
                    <a:pt x="183" y="83"/>
                  </a:cubicBezTo>
                  <a:cubicBezTo>
                    <a:pt x="183" y="70"/>
                    <a:pt x="183" y="70"/>
                    <a:pt x="183" y="70"/>
                  </a:cubicBezTo>
                  <a:cubicBezTo>
                    <a:pt x="183" y="60"/>
                    <a:pt x="180" y="51"/>
                    <a:pt x="171" y="51"/>
                  </a:cubicBezTo>
                  <a:cubicBezTo>
                    <a:pt x="160" y="51"/>
                    <a:pt x="151" y="67"/>
                    <a:pt x="144" y="83"/>
                  </a:cubicBezTo>
                  <a:cubicBezTo>
                    <a:pt x="149" y="83"/>
                    <a:pt x="149" y="83"/>
                    <a:pt x="149" y="83"/>
                  </a:cubicBezTo>
                  <a:cubicBezTo>
                    <a:pt x="154" y="76"/>
                    <a:pt x="158" y="72"/>
                    <a:pt x="162" y="72"/>
                  </a:cubicBezTo>
                  <a:cubicBezTo>
                    <a:pt x="166" y="72"/>
                    <a:pt x="169" y="78"/>
                    <a:pt x="162" y="94"/>
                  </a:cubicBezTo>
                  <a:cubicBezTo>
                    <a:pt x="142" y="138"/>
                    <a:pt x="142" y="138"/>
                    <a:pt x="142" y="138"/>
                  </a:cubicBezTo>
                  <a:cubicBezTo>
                    <a:pt x="138" y="147"/>
                    <a:pt x="142" y="152"/>
                    <a:pt x="150" y="152"/>
                  </a:cubicBezTo>
                  <a:cubicBezTo>
                    <a:pt x="155" y="152"/>
                    <a:pt x="157" y="151"/>
                    <a:pt x="159" y="145"/>
                  </a:cubicBezTo>
                  <a:cubicBezTo>
                    <a:pt x="179" y="93"/>
                    <a:pt x="179" y="93"/>
                    <a:pt x="179" y="93"/>
                  </a:cubicBezTo>
                  <a:cubicBezTo>
                    <a:pt x="185" y="86"/>
                    <a:pt x="190" y="80"/>
                    <a:pt x="196" y="74"/>
                  </a:cubicBezTo>
                  <a:lnTo>
                    <a:pt x="215" y="74"/>
                  </a:lnTo>
                  <a:close/>
                  <a:moveTo>
                    <a:pt x="306" y="47"/>
                  </a:moveTo>
                  <a:cubicBezTo>
                    <a:pt x="298" y="46"/>
                    <a:pt x="298" y="46"/>
                    <a:pt x="298" y="46"/>
                  </a:cubicBezTo>
                  <a:cubicBezTo>
                    <a:pt x="289" y="55"/>
                    <a:pt x="289" y="55"/>
                    <a:pt x="289" y="55"/>
                  </a:cubicBezTo>
                  <a:cubicBezTo>
                    <a:pt x="287" y="55"/>
                    <a:pt x="287" y="55"/>
                    <a:pt x="287" y="55"/>
                  </a:cubicBezTo>
                  <a:cubicBezTo>
                    <a:pt x="245" y="55"/>
                    <a:pt x="208" y="102"/>
                    <a:pt x="208" y="137"/>
                  </a:cubicBezTo>
                  <a:cubicBezTo>
                    <a:pt x="208" y="147"/>
                    <a:pt x="214" y="152"/>
                    <a:pt x="224" y="152"/>
                  </a:cubicBezTo>
                  <a:cubicBezTo>
                    <a:pt x="235" y="152"/>
                    <a:pt x="245" y="137"/>
                    <a:pt x="257" y="120"/>
                  </a:cubicBezTo>
                  <a:cubicBezTo>
                    <a:pt x="257" y="126"/>
                    <a:pt x="257" y="126"/>
                    <a:pt x="257" y="126"/>
                  </a:cubicBezTo>
                  <a:cubicBezTo>
                    <a:pt x="255" y="143"/>
                    <a:pt x="261" y="152"/>
                    <a:pt x="270" y="152"/>
                  </a:cubicBezTo>
                  <a:cubicBezTo>
                    <a:pt x="280" y="152"/>
                    <a:pt x="289" y="136"/>
                    <a:pt x="297" y="120"/>
                  </a:cubicBezTo>
                  <a:cubicBezTo>
                    <a:pt x="292" y="120"/>
                    <a:pt x="292" y="120"/>
                    <a:pt x="292" y="120"/>
                  </a:cubicBezTo>
                  <a:cubicBezTo>
                    <a:pt x="287" y="127"/>
                    <a:pt x="282" y="131"/>
                    <a:pt x="279" y="131"/>
                  </a:cubicBezTo>
                  <a:cubicBezTo>
                    <a:pt x="275" y="131"/>
                    <a:pt x="272" y="124"/>
                    <a:pt x="279" y="109"/>
                  </a:cubicBezTo>
                  <a:lnTo>
                    <a:pt x="306" y="47"/>
                  </a:lnTo>
                  <a:close/>
                  <a:moveTo>
                    <a:pt x="228" y="123"/>
                  </a:moveTo>
                  <a:cubicBezTo>
                    <a:pt x="228" y="100"/>
                    <a:pt x="253" y="69"/>
                    <a:pt x="267" y="69"/>
                  </a:cubicBezTo>
                  <a:cubicBezTo>
                    <a:pt x="271" y="69"/>
                    <a:pt x="273" y="70"/>
                    <a:pt x="276" y="70"/>
                  </a:cubicBezTo>
                  <a:cubicBezTo>
                    <a:pt x="261" y="110"/>
                    <a:pt x="261" y="110"/>
                    <a:pt x="261" y="110"/>
                  </a:cubicBezTo>
                  <a:cubicBezTo>
                    <a:pt x="253" y="120"/>
                    <a:pt x="239" y="133"/>
                    <a:pt x="233" y="133"/>
                  </a:cubicBezTo>
                  <a:cubicBezTo>
                    <a:pt x="230" y="133"/>
                    <a:pt x="228" y="130"/>
                    <a:pt x="228" y="123"/>
                  </a:cubicBezTo>
                  <a:moveTo>
                    <a:pt x="321" y="65"/>
                  </a:moveTo>
                  <a:cubicBezTo>
                    <a:pt x="339" y="65"/>
                    <a:pt x="339" y="65"/>
                    <a:pt x="339" y="65"/>
                  </a:cubicBezTo>
                  <a:cubicBezTo>
                    <a:pt x="311" y="140"/>
                    <a:pt x="311" y="140"/>
                    <a:pt x="311" y="140"/>
                  </a:cubicBezTo>
                  <a:cubicBezTo>
                    <a:pt x="309" y="146"/>
                    <a:pt x="312" y="152"/>
                    <a:pt x="319" y="152"/>
                  </a:cubicBezTo>
                  <a:cubicBezTo>
                    <a:pt x="334" y="152"/>
                    <a:pt x="359" y="137"/>
                    <a:pt x="368" y="116"/>
                  </a:cubicBezTo>
                  <a:cubicBezTo>
                    <a:pt x="363" y="116"/>
                    <a:pt x="363" y="116"/>
                    <a:pt x="363" y="116"/>
                  </a:cubicBezTo>
                  <a:cubicBezTo>
                    <a:pt x="356" y="123"/>
                    <a:pt x="343" y="133"/>
                    <a:pt x="332" y="135"/>
                  </a:cubicBezTo>
                  <a:cubicBezTo>
                    <a:pt x="357" y="65"/>
                    <a:pt x="357" y="65"/>
                    <a:pt x="357" y="65"/>
                  </a:cubicBezTo>
                  <a:cubicBezTo>
                    <a:pt x="382" y="65"/>
                    <a:pt x="382" y="65"/>
                    <a:pt x="382" y="65"/>
                  </a:cubicBezTo>
                  <a:cubicBezTo>
                    <a:pt x="385" y="55"/>
                    <a:pt x="385" y="55"/>
                    <a:pt x="385" y="55"/>
                  </a:cubicBezTo>
                  <a:cubicBezTo>
                    <a:pt x="361" y="55"/>
                    <a:pt x="361" y="55"/>
                    <a:pt x="361" y="55"/>
                  </a:cubicBezTo>
                  <a:cubicBezTo>
                    <a:pt x="370" y="28"/>
                    <a:pt x="370" y="28"/>
                    <a:pt x="370" y="28"/>
                  </a:cubicBezTo>
                  <a:cubicBezTo>
                    <a:pt x="360" y="28"/>
                    <a:pt x="360" y="28"/>
                    <a:pt x="360" y="28"/>
                  </a:cubicBezTo>
                  <a:cubicBezTo>
                    <a:pt x="342" y="55"/>
                    <a:pt x="342" y="55"/>
                    <a:pt x="342" y="55"/>
                  </a:cubicBezTo>
                  <a:cubicBezTo>
                    <a:pt x="321" y="58"/>
                    <a:pt x="321" y="58"/>
                    <a:pt x="321" y="58"/>
                  </a:cubicBezTo>
                  <a:lnTo>
                    <a:pt x="321" y="65"/>
                  </a:lnTo>
                  <a:close/>
                  <a:moveTo>
                    <a:pt x="443" y="116"/>
                  </a:moveTo>
                  <a:cubicBezTo>
                    <a:pt x="437" y="116"/>
                    <a:pt x="437" y="116"/>
                    <a:pt x="437" y="116"/>
                  </a:cubicBezTo>
                  <a:cubicBezTo>
                    <a:pt x="429" y="126"/>
                    <a:pt x="420" y="133"/>
                    <a:pt x="411" y="133"/>
                  </a:cubicBezTo>
                  <a:cubicBezTo>
                    <a:pt x="403" y="133"/>
                    <a:pt x="398" y="128"/>
                    <a:pt x="398" y="116"/>
                  </a:cubicBezTo>
                  <a:cubicBezTo>
                    <a:pt x="398" y="111"/>
                    <a:pt x="399" y="107"/>
                    <a:pt x="400" y="102"/>
                  </a:cubicBezTo>
                  <a:cubicBezTo>
                    <a:pt x="451" y="85"/>
                    <a:pt x="451" y="85"/>
                    <a:pt x="451" y="85"/>
                  </a:cubicBezTo>
                  <a:cubicBezTo>
                    <a:pt x="461" y="61"/>
                    <a:pt x="449" y="51"/>
                    <a:pt x="435" y="51"/>
                  </a:cubicBezTo>
                  <a:cubicBezTo>
                    <a:pt x="411" y="51"/>
                    <a:pt x="383" y="92"/>
                    <a:pt x="383" y="127"/>
                  </a:cubicBezTo>
                  <a:cubicBezTo>
                    <a:pt x="383" y="143"/>
                    <a:pt x="391" y="152"/>
                    <a:pt x="403" y="152"/>
                  </a:cubicBezTo>
                  <a:cubicBezTo>
                    <a:pt x="417" y="152"/>
                    <a:pt x="431" y="139"/>
                    <a:pt x="443" y="116"/>
                  </a:cubicBezTo>
                  <a:moveTo>
                    <a:pt x="425" y="65"/>
                  </a:moveTo>
                  <a:cubicBezTo>
                    <a:pt x="432" y="65"/>
                    <a:pt x="438" y="70"/>
                    <a:pt x="435" y="83"/>
                  </a:cubicBezTo>
                  <a:cubicBezTo>
                    <a:pt x="403" y="91"/>
                    <a:pt x="403" y="91"/>
                    <a:pt x="403" y="91"/>
                  </a:cubicBezTo>
                  <a:cubicBezTo>
                    <a:pt x="409" y="76"/>
                    <a:pt x="418" y="65"/>
                    <a:pt x="425" y="65"/>
                  </a:cubicBezTo>
                  <a:moveTo>
                    <a:pt x="539" y="74"/>
                  </a:moveTo>
                  <a:cubicBezTo>
                    <a:pt x="543" y="62"/>
                    <a:pt x="541" y="51"/>
                    <a:pt x="532" y="51"/>
                  </a:cubicBezTo>
                  <a:cubicBezTo>
                    <a:pt x="521" y="51"/>
                    <a:pt x="518" y="59"/>
                    <a:pt x="507" y="83"/>
                  </a:cubicBezTo>
                  <a:cubicBezTo>
                    <a:pt x="507" y="70"/>
                    <a:pt x="507" y="70"/>
                    <a:pt x="507" y="70"/>
                  </a:cubicBezTo>
                  <a:cubicBezTo>
                    <a:pt x="507" y="60"/>
                    <a:pt x="504" y="51"/>
                    <a:pt x="495" y="51"/>
                  </a:cubicBezTo>
                  <a:cubicBezTo>
                    <a:pt x="484" y="51"/>
                    <a:pt x="475" y="67"/>
                    <a:pt x="468" y="83"/>
                  </a:cubicBezTo>
                  <a:cubicBezTo>
                    <a:pt x="472" y="83"/>
                    <a:pt x="472" y="83"/>
                    <a:pt x="472" y="83"/>
                  </a:cubicBezTo>
                  <a:cubicBezTo>
                    <a:pt x="478" y="76"/>
                    <a:pt x="482" y="72"/>
                    <a:pt x="486" y="72"/>
                  </a:cubicBezTo>
                  <a:cubicBezTo>
                    <a:pt x="490" y="72"/>
                    <a:pt x="493" y="78"/>
                    <a:pt x="486" y="94"/>
                  </a:cubicBezTo>
                  <a:cubicBezTo>
                    <a:pt x="466" y="138"/>
                    <a:pt x="466" y="138"/>
                    <a:pt x="466" y="138"/>
                  </a:cubicBezTo>
                  <a:cubicBezTo>
                    <a:pt x="462" y="147"/>
                    <a:pt x="466" y="152"/>
                    <a:pt x="474" y="152"/>
                  </a:cubicBezTo>
                  <a:cubicBezTo>
                    <a:pt x="479" y="152"/>
                    <a:pt x="481" y="151"/>
                    <a:pt x="483" y="145"/>
                  </a:cubicBezTo>
                  <a:cubicBezTo>
                    <a:pt x="503" y="93"/>
                    <a:pt x="503" y="93"/>
                    <a:pt x="503" y="93"/>
                  </a:cubicBezTo>
                  <a:cubicBezTo>
                    <a:pt x="509" y="86"/>
                    <a:pt x="514" y="80"/>
                    <a:pt x="520" y="74"/>
                  </a:cubicBezTo>
                  <a:lnTo>
                    <a:pt x="539" y="74"/>
                  </a:lnTo>
                  <a:close/>
                  <a:moveTo>
                    <a:pt x="540" y="138"/>
                  </a:moveTo>
                  <a:cubicBezTo>
                    <a:pt x="536" y="147"/>
                    <a:pt x="540" y="152"/>
                    <a:pt x="548" y="152"/>
                  </a:cubicBezTo>
                  <a:cubicBezTo>
                    <a:pt x="553" y="152"/>
                    <a:pt x="555" y="151"/>
                    <a:pt x="557" y="145"/>
                  </a:cubicBezTo>
                  <a:cubicBezTo>
                    <a:pt x="577" y="93"/>
                    <a:pt x="577" y="93"/>
                    <a:pt x="577" y="93"/>
                  </a:cubicBezTo>
                  <a:cubicBezTo>
                    <a:pt x="586" y="82"/>
                    <a:pt x="605" y="70"/>
                    <a:pt x="613" y="70"/>
                  </a:cubicBezTo>
                  <a:cubicBezTo>
                    <a:pt x="618" y="70"/>
                    <a:pt x="617" y="75"/>
                    <a:pt x="614" y="81"/>
                  </a:cubicBezTo>
                  <a:cubicBezTo>
                    <a:pt x="583" y="140"/>
                    <a:pt x="583" y="140"/>
                    <a:pt x="583" y="140"/>
                  </a:cubicBezTo>
                  <a:cubicBezTo>
                    <a:pt x="580" y="145"/>
                    <a:pt x="584" y="152"/>
                    <a:pt x="591" y="152"/>
                  </a:cubicBezTo>
                  <a:cubicBezTo>
                    <a:pt x="606" y="152"/>
                    <a:pt x="623" y="139"/>
                    <a:pt x="630" y="120"/>
                  </a:cubicBezTo>
                  <a:cubicBezTo>
                    <a:pt x="626" y="120"/>
                    <a:pt x="626" y="120"/>
                    <a:pt x="626" y="120"/>
                  </a:cubicBezTo>
                  <a:cubicBezTo>
                    <a:pt x="621" y="127"/>
                    <a:pt x="613" y="134"/>
                    <a:pt x="605" y="136"/>
                  </a:cubicBezTo>
                  <a:cubicBezTo>
                    <a:pt x="631" y="83"/>
                    <a:pt x="631" y="83"/>
                    <a:pt x="631" y="83"/>
                  </a:cubicBezTo>
                  <a:cubicBezTo>
                    <a:pt x="634" y="76"/>
                    <a:pt x="636" y="70"/>
                    <a:pt x="636" y="65"/>
                  </a:cubicBezTo>
                  <a:cubicBezTo>
                    <a:pt x="636" y="57"/>
                    <a:pt x="631" y="51"/>
                    <a:pt x="622" y="51"/>
                  </a:cubicBezTo>
                  <a:cubicBezTo>
                    <a:pt x="609" y="51"/>
                    <a:pt x="596" y="65"/>
                    <a:pt x="581" y="83"/>
                  </a:cubicBezTo>
                  <a:cubicBezTo>
                    <a:pt x="581" y="70"/>
                    <a:pt x="581" y="70"/>
                    <a:pt x="581" y="70"/>
                  </a:cubicBezTo>
                  <a:cubicBezTo>
                    <a:pt x="581" y="60"/>
                    <a:pt x="578" y="51"/>
                    <a:pt x="569" y="51"/>
                  </a:cubicBezTo>
                  <a:cubicBezTo>
                    <a:pt x="563" y="51"/>
                    <a:pt x="558" y="56"/>
                    <a:pt x="553" y="63"/>
                  </a:cubicBezTo>
                  <a:cubicBezTo>
                    <a:pt x="553" y="65"/>
                    <a:pt x="553" y="65"/>
                    <a:pt x="553" y="65"/>
                  </a:cubicBezTo>
                  <a:cubicBezTo>
                    <a:pt x="562" y="64"/>
                    <a:pt x="567" y="78"/>
                    <a:pt x="560" y="94"/>
                  </a:cubicBezTo>
                  <a:lnTo>
                    <a:pt x="540" y="138"/>
                  </a:lnTo>
                  <a:close/>
                  <a:moveTo>
                    <a:pt x="704" y="25"/>
                  </a:moveTo>
                  <a:cubicBezTo>
                    <a:pt x="710" y="25"/>
                    <a:pt x="716" y="19"/>
                    <a:pt x="716" y="12"/>
                  </a:cubicBezTo>
                  <a:cubicBezTo>
                    <a:pt x="716" y="6"/>
                    <a:pt x="710" y="0"/>
                    <a:pt x="704" y="0"/>
                  </a:cubicBezTo>
                  <a:cubicBezTo>
                    <a:pt x="697" y="0"/>
                    <a:pt x="691" y="6"/>
                    <a:pt x="691" y="12"/>
                  </a:cubicBezTo>
                  <a:cubicBezTo>
                    <a:pt x="691" y="19"/>
                    <a:pt x="697" y="25"/>
                    <a:pt x="704" y="25"/>
                  </a:cubicBezTo>
                  <a:moveTo>
                    <a:pt x="698" y="62"/>
                  </a:moveTo>
                  <a:cubicBezTo>
                    <a:pt x="700" y="55"/>
                    <a:pt x="696" y="51"/>
                    <a:pt x="692" y="51"/>
                  </a:cubicBezTo>
                  <a:cubicBezTo>
                    <a:pt x="677" y="51"/>
                    <a:pt x="660" y="64"/>
                    <a:pt x="653" y="83"/>
                  </a:cubicBezTo>
                  <a:cubicBezTo>
                    <a:pt x="658" y="83"/>
                    <a:pt x="658" y="83"/>
                    <a:pt x="658" y="83"/>
                  </a:cubicBezTo>
                  <a:cubicBezTo>
                    <a:pt x="662" y="76"/>
                    <a:pt x="671" y="69"/>
                    <a:pt x="678" y="67"/>
                  </a:cubicBezTo>
                  <a:cubicBezTo>
                    <a:pt x="650" y="141"/>
                    <a:pt x="650" y="141"/>
                    <a:pt x="650" y="141"/>
                  </a:cubicBezTo>
                  <a:cubicBezTo>
                    <a:pt x="647" y="148"/>
                    <a:pt x="652" y="152"/>
                    <a:pt x="656" y="152"/>
                  </a:cubicBezTo>
                  <a:cubicBezTo>
                    <a:pt x="670" y="152"/>
                    <a:pt x="687" y="139"/>
                    <a:pt x="694" y="120"/>
                  </a:cubicBezTo>
                  <a:cubicBezTo>
                    <a:pt x="689" y="120"/>
                    <a:pt x="689" y="120"/>
                    <a:pt x="689" y="120"/>
                  </a:cubicBezTo>
                  <a:cubicBezTo>
                    <a:pt x="684" y="127"/>
                    <a:pt x="676" y="134"/>
                    <a:pt x="668" y="136"/>
                  </a:cubicBezTo>
                  <a:lnTo>
                    <a:pt x="698" y="62"/>
                  </a:lnTo>
                  <a:close/>
                  <a:moveTo>
                    <a:pt x="722" y="65"/>
                  </a:moveTo>
                  <a:cubicBezTo>
                    <a:pt x="739" y="65"/>
                    <a:pt x="739" y="65"/>
                    <a:pt x="739" y="65"/>
                  </a:cubicBezTo>
                  <a:cubicBezTo>
                    <a:pt x="711" y="140"/>
                    <a:pt x="711" y="140"/>
                    <a:pt x="711" y="140"/>
                  </a:cubicBezTo>
                  <a:cubicBezTo>
                    <a:pt x="709" y="146"/>
                    <a:pt x="712" y="152"/>
                    <a:pt x="719" y="152"/>
                  </a:cubicBezTo>
                  <a:cubicBezTo>
                    <a:pt x="734" y="152"/>
                    <a:pt x="759" y="137"/>
                    <a:pt x="768" y="116"/>
                  </a:cubicBezTo>
                  <a:cubicBezTo>
                    <a:pt x="763" y="116"/>
                    <a:pt x="763" y="116"/>
                    <a:pt x="763" y="116"/>
                  </a:cubicBezTo>
                  <a:cubicBezTo>
                    <a:pt x="756" y="123"/>
                    <a:pt x="743" y="133"/>
                    <a:pt x="732" y="135"/>
                  </a:cubicBezTo>
                  <a:cubicBezTo>
                    <a:pt x="757" y="65"/>
                    <a:pt x="757" y="65"/>
                    <a:pt x="757" y="65"/>
                  </a:cubicBezTo>
                  <a:cubicBezTo>
                    <a:pt x="782" y="65"/>
                    <a:pt x="782" y="65"/>
                    <a:pt x="782" y="65"/>
                  </a:cubicBezTo>
                  <a:cubicBezTo>
                    <a:pt x="785" y="55"/>
                    <a:pt x="785" y="55"/>
                    <a:pt x="785" y="55"/>
                  </a:cubicBezTo>
                  <a:cubicBezTo>
                    <a:pt x="761" y="55"/>
                    <a:pt x="761" y="55"/>
                    <a:pt x="761" y="55"/>
                  </a:cubicBezTo>
                  <a:cubicBezTo>
                    <a:pt x="770" y="28"/>
                    <a:pt x="770" y="28"/>
                    <a:pt x="770" y="28"/>
                  </a:cubicBezTo>
                  <a:cubicBezTo>
                    <a:pt x="760" y="28"/>
                    <a:pt x="760" y="28"/>
                    <a:pt x="760" y="28"/>
                  </a:cubicBezTo>
                  <a:cubicBezTo>
                    <a:pt x="743" y="55"/>
                    <a:pt x="743" y="55"/>
                    <a:pt x="743" y="55"/>
                  </a:cubicBezTo>
                  <a:cubicBezTo>
                    <a:pt x="722" y="58"/>
                    <a:pt x="722" y="58"/>
                    <a:pt x="722" y="58"/>
                  </a:cubicBezTo>
                  <a:lnTo>
                    <a:pt x="722" y="65"/>
                  </a:lnTo>
                  <a:close/>
                  <a:moveTo>
                    <a:pt x="833" y="41"/>
                  </a:moveTo>
                  <a:cubicBezTo>
                    <a:pt x="869" y="8"/>
                    <a:pt x="869" y="8"/>
                    <a:pt x="869" y="8"/>
                  </a:cubicBezTo>
                  <a:cubicBezTo>
                    <a:pt x="869" y="4"/>
                    <a:pt x="869" y="4"/>
                    <a:pt x="869" y="4"/>
                  </a:cubicBezTo>
                  <a:cubicBezTo>
                    <a:pt x="849" y="4"/>
                    <a:pt x="849" y="4"/>
                    <a:pt x="849" y="4"/>
                  </a:cubicBezTo>
                  <a:cubicBezTo>
                    <a:pt x="827" y="41"/>
                    <a:pt x="827" y="41"/>
                    <a:pt x="827" y="41"/>
                  </a:cubicBezTo>
                  <a:lnTo>
                    <a:pt x="833" y="41"/>
                  </a:lnTo>
                  <a:close/>
                  <a:moveTo>
                    <a:pt x="843" y="116"/>
                  </a:moveTo>
                  <a:cubicBezTo>
                    <a:pt x="837" y="116"/>
                    <a:pt x="837" y="116"/>
                    <a:pt x="837" y="116"/>
                  </a:cubicBezTo>
                  <a:cubicBezTo>
                    <a:pt x="829" y="126"/>
                    <a:pt x="820" y="133"/>
                    <a:pt x="812" y="133"/>
                  </a:cubicBezTo>
                  <a:cubicBezTo>
                    <a:pt x="803" y="133"/>
                    <a:pt x="798" y="128"/>
                    <a:pt x="798" y="116"/>
                  </a:cubicBezTo>
                  <a:cubicBezTo>
                    <a:pt x="798" y="111"/>
                    <a:pt x="799" y="107"/>
                    <a:pt x="800" y="102"/>
                  </a:cubicBezTo>
                  <a:cubicBezTo>
                    <a:pt x="851" y="85"/>
                    <a:pt x="851" y="85"/>
                    <a:pt x="851" y="85"/>
                  </a:cubicBezTo>
                  <a:cubicBezTo>
                    <a:pt x="861" y="61"/>
                    <a:pt x="849" y="51"/>
                    <a:pt x="835" y="51"/>
                  </a:cubicBezTo>
                  <a:cubicBezTo>
                    <a:pt x="811" y="51"/>
                    <a:pt x="783" y="92"/>
                    <a:pt x="783" y="127"/>
                  </a:cubicBezTo>
                  <a:cubicBezTo>
                    <a:pt x="783" y="143"/>
                    <a:pt x="791" y="152"/>
                    <a:pt x="803" y="152"/>
                  </a:cubicBezTo>
                  <a:cubicBezTo>
                    <a:pt x="817" y="152"/>
                    <a:pt x="831" y="139"/>
                    <a:pt x="843" y="116"/>
                  </a:cubicBezTo>
                  <a:moveTo>
                    <a:pt x="825" y="65"/>
                  </a:moveTo>
                  <a:cubicBezTo>
                    <a:pt x="832" y="65"/>
                    <a:pt x="838" y="70"/>
                    <a:pt x="835" y="83"/>
                  </a:cubicBezTo>
                  <a:cubicBezTo>
                    <a:pt x="803" y="91"/>
                    <a:pt x="803" y="91"/>
                    <a:pt x="803" y="91"/>
                  </a:cubicBezTo>
                  <a:cubicBezTo>
                    <a:pt x="809" y="76"/>
                    <a:pt x="818" y="65"/>
                    <a:pt x="825" y="6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8" name="Freeform 25">
              <a:extLst>
                <a:ext uri="{FF2B5EF4-FFF2-40B4-BE49-F238E27FC236}">
                  <a16:creationId xmlns:a16="http://schemas.microsoft.com/office/drawing/2014/main" id="{66F377E3-E0A3-419C-BB0D-2F766D26A00E}"/>
                </a:ext>
              </a:extLst>
            </p:cNvPr>
            <p:cNvSpPr>
              <a:spLocks noEditPoints="1"/>
            </p:cNvSpPr>
            <p:nvPr/>
          </p:nvSpPr>
          <p:spPr bwMode="auto">
            <a:xfrm>
              <a:off x="2189163" y="5389563"/>
              <a:ext cx="2224088" cy="790575"/>
            </a:xfrm>
            <a:custGeom>
              <a:avLst/>
              <a:gdLst>
                <a:gd name="T0" fmla="*/ 146 w 620"/>
                <a:gd name="T1" fmla="*/ 0 h 220"/>
                <a:gd name="T2" fmla="*/ 110 w 620"/>
                <a:gd name="T3" fmla="*/ 29 h 220"/>
                <a:gd name="T4" fmla="*/ 113 w 620"/>
                <a:gd name="T5" fmla="*/ 125 h 220"/>
                <a:gd name="T6" fmla="*/ 98 w 620"/>
                <a:gd name="T7" fmla="*/ 99 h 220"/>
                <a:gd name="T8" fmla="*/ 108 w 620"/>
                <a:gd name="T9" fmla="*/ 47 h 220"/>
                <a:gd name="T10" fmla="*/ 146 w 620"/>
                <a:gd name="T11" fmla="*/ 69 h 220"/>
                <a:gd name="T12" fmla="*/ 47 w 620"/>
                <a:gd name="T13" fmla="*/ 44 h 220"/>
                <a:gd name="T14" fmla="*/ 1 w 620"/>
                <a:gd name="T15" fmla="*/ 168 h 220"/>
                <a:gd name="T16" fmla="*/ 134 w 620"/>
                <a:gd name="T17" fmla="*/ 142 h 220"/>
                <a:gd name="T18" fmla="*/ 57 w 620"/>
                <a:gd name="T19" fmla="*/ 137 h 220"/>
                <a:gd name="T20" fmla="*/ 225 w 620"/>
                <a:gd name="T21" fmla="*/ 187 h 220"/>
                <a:gd name="T22" fmla="*/ 185 w 620"/>
                <a:gd name="T23" fmla="*/ 143 h 220"/>
                <a:gd name="T24" fmla="*/ 244 w 620"/>
                <a:gd name="T25" fmla="*/ 91 h 220"/>
                <a:gd name="T26" fmla="*/ 201 w 620"/>
                <a:gd name="T27" fmla="*/ 76 h 220"/>
                <a:gd name="T28" fmla="*/ 159 w 620"/>
                <a:gd name="T29" fmla="*/ 161 h 220"/>
                <a:gd name="T30" fmla="*/ 162 w 620"/>
                <a:gd name="T31" fmla="*/ 220 h 220"/>
                <a:gd name="T32" fmla="*/ 176 w 620"/>
                <a:gd name="T33" fmla="*/ 124 h 220"/>
                <a:gd name="T34" fmla="*/ 185 w 620"/>
                <a:gd name="T35" fmla="*/ 136 h 220"/>
                <a:gd name="T36" fmla="*/ 189 w 620"/>
                <a:gd name="T37" fmla="*/ 182 h 220"/>
                <a:gd name="T38" fmla="*/ 146 w 620"/>
                <a:gd name="T39" fmla="*/ 196 h 220"/>
                <a:gd name="T40" fmla="*/ 319 w 620"/>
                <a:gd name="T41" fmla="*/ 80 h 220"/>
                <a:gd name="T42" fmla="*/ 253 w 620"/>
                <a:gd name="T43" fmla="*/ 178 h 220"/>
                <a:gd name="T44" fmla="*/ 299 w 620"/>
                <a:gd name="T45" fmla="*/ 178 h 220"/>
                <a:gd name="T46" fmla="*/ 308 w 620"/>
                <a:gd name="T47" fmla="*/ 157 h 220"/>
                <a:gd name="T48" fmla="*/ 257 w 620"/>
                <a:gd name="T49" fmla="*/ 149 h 220"/>
                <a:gd name="T50" fmla="*/ 291 w 620"/>
                <a:gd name="T51" fmla="*/ 135 h 220"/>
                <a:gd name="T52" fmla="*/ 356 w 620"/>
                <a:gd name="T53" fmla="*/ 161 h 220"/>
                <a:gd name="T54" fmla="*/ 373 w 620"/>
                <a:gd name="T55" fmla="*/ 27 h 220"/>
                <a:gd name="T56" fmla="*/ 378 w 620"/>
                <a:gd name="T57" fmla="*/ 58 h 220"/>
                <a:gd name="T58" fmla="*/ 383 w 620"/>
                <a:gd name="T59" fmla="*/ 145 h 220"/>
                <a:gd name="T60" fmla="*/ 455 w 620"/>
                <a:gd name="T61" fmla="*/ 50 h 220"/>
                <a:gd name="T62" fmla="*/ 442 w 620"/>
                <a:gd name="T63" fmla="*/ 38 h 220"/>
                <a:gd name="T64" fmla="*/ 443 w 620"/>
                <a:gd name="T65" fmla="*/ 76 h 220"/>
                <a:gd name="T66" fmla="*/ 429 w 620"/>
                <a:gd name="T67" fmla="*/ 93 h 220"/>
                <a:gd name="T68" fmla="*/ 445 w 620"/>
                <a:gd name="T69" fmla="*/ 145 h 220"/>
                <a:gd name="T70" fmla="*/ 449 w 620"/>
                <a:gd name="T71" fmla="*/ 87 h 220"/>
                <a:gd name="T72" fmla="*/ 462 w 620"/>
                <a:gd name="T73" fmla="*/ 165 h 220"/>
                <a:gd name="T74" fmla="*/ 514 w 620"/>
                <a:gd name="T75" fmla="*/ 142 h 220"/>
                <a:gd name="T76" fmla="*/ 533 w 620"/>
                <a:gd name="T77" fmla="*/ 91 h 220"/>
                <a:gd name="T78" fmla="*/ 521 w 620"/>
                <a:gd name="T79" fmla="*/ 53 h 220"/>
                <a:gd name="T80" fmla="*/ 472 w 620"/>
                <a:gd name="T81" fmla="*/ 83 h 220"/>
                <a:gd name="T82" fmla="*/ 620 w 620"/>
                <a:gd name="T83" fmla="*/ 33 h 220"/>
                <a:gd name="T84" fmla="*/ 578 w 620"/>
                <a:gd name="T85" fmla="*/ 67 h 220"/>
                <a:gd name="T86" fmla="*/ 588 w 620"/>
                <a:gd name="T87" fmla="*/ 142 h 220"/>
                <a:gd name="T88" fmla="*/ 551 w 620"/>
                <a:gd name="T89" fmla="*/ 128 h 220"/>
                <a:gd name="T90" fmla="*/ 534 w 620"/>
                <a:gd name="T91" fmla="*/ 153 h 220"/>
                <a:gd name="T92" fmla="*/ 576 w 620"/>
                <a:gd name="T93" fmla="*/ 90 h 220"/>
                <a:gd name="T94" fmla="*/ 576 w 620"/>
                <a:gd name="T95" fmla="*/ 9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0" h="220">
                  <a:moveTo>
                    <a:pt x="110" y="29"/>
                  </a:moveTo>
                  <a:cubicBezTo>
                    <a:pt x="146" y="4"/>
                    <a:pt x="146" y="4"/>
                    <a:pt x="146" y="4"/>
                  </a:cubicBezTo>
                  <a:cubicBezTo>
                    <a:pt x="146" y="0"/>
                    <a:pt x="146" y="0"/>
                    <a:pt x="146" y="0"/>
                  </a:cubicBezTo>
                  <a:cubicBezTo>
                    <a:pt x="124" y="0"/>
                    <a:pt x="124" y="0"/>
                    <a:pt x="124" y="0"/>
                  </a:cubicBezTo>
                  <a:cubicBezTo>
                    <a:pt x="104" y="29"/>
                    <a:pt x="104" y="29"/>
                    <a:pt x="104" y="29"/>
                  </a:cubicBezTo>
                  <a:lnTo>
                    <a:pt x="110" y="29"/>
                  </a:lnTo>
                  <a:close/>
                  <a:moveTo>
                    <a:pt x="95" y="107"/>
                  </a:moveTo>
                  <a:cubicBezTo>
                    <a:pt x="107" y="107"/>
                    <a:pt x="107" y="112"/>
                    <a:pt x="106" y="125"/>
                  </a:cubicBezTo>
                  <a:cubicBezTo>
                    <a:pt x="113" y="125"/>
                    <a:pt x="113" y="125"/>
                    <a:pt x="113" y="125"/>
                  </a:cubicBezTo>
                  <a:cubicBezTo>
                    <a:pt x="129" y="81"/>
                    <a:pt x="129" y="81"/>
                    <a:pt x="129" y="81"/>
                  </a:cubicBezTo>
                  <a:cubicBezTo>
                    <a:pt x="122" y="81"/>
                    <a:pt x="122" y="81"/>
                    <a:pt x="122" y="81"/>
                  </a:cubicBezTo>
                  <a:cubicBezTo>
                    <a:pt x="116" y="91"/>
                    <a:pt x="111" y="99"/>
                    <a:pt x="98" y="99"/>
                  </a:cubicBezTo>
                  <a:cubicBezTo>
                    <a:pt x="71" y="99"/>
                    <a:pt x="71" y="99"/>
                    <a:pt x="71" y="99"/>
                  </a:cubicBezTo>
                  <a:cubicBezTo>
                    <a:pt x="84" y="62"/>
                    <a:pt x="84" y="62"/>
                    <a:pt x="84" y="62"/>
                  </a:cubicBezTo>
                  <a:cubicBezTo>
                    <a:pt x="89" y="49"/>
                    <a:pt x="91" y="47"/>
                    <a:pt x="108" y="47"/>
                  </a:cubicBezTo>
                  <a:cubicBezTo>
                    <a:pt x="120" y="47"/>
                    <a:pt x="120" y="47"/>
                    <a:pt x="120" y="47"/>
                  </a:cubicBezTo>
                  <a:cubicBezTo>
                    <a:pt x="137" y="47"/>
                    <a:pt x="139" y="51"/>
                    <a:pt x="139" y="69"/>
                  </a:cubicBezTo>
                  <a:cubicBezTo>
                    <a:pt x="146" y="69"/>
                    <a:pt x="146" y="69"/>
                    <a:pt x="146" y="69"/>
                  </a:cubicBezTo>
                  <a:cubicBezTo>
                    <a:pt x="152" y="38"/>
                    <a:pt x="152" y="38"/>
                    <a:pt x="152" y="38"/>
                  </a:cubicBezTo>
                  <a:cubicBezTo>
                    <a:pt x="49" y="38"/>
                    <a:pt x="49" y="38"/>
                    <a:pt x="49" y="38"/>
                  </a:cubicBezTo>
                  <a:cubicBezTo>
                    <a:pt x="47" y="44"/>
                    <a:pt x="47" y="44"/>
                    <a:pt x="47" y="44"/>
                  </a:cubicBezTo>
                  <a:cubicBezTo>
                    <a:pt x="67" y="48"/>
                    <a:pt x="69" y="50"/>
                    <a:pt x="60" y="76"/>
                  </a:cubicBezTo>
                  <a:cubicBezTo>
                    <a:pt x="37" y="137"/>
                    <a:pt x="37" y="137"/>
                    <a:pt x="37" y="137"/>
                  </a:cubicBezTo>
                  <a:cubicBezTo>
                    <a:pt x="28" y="162"/>
                    <a:pt x="24" y="164"/>
                    <a:pt x="1" y="168"/>
                  </a:cubicBezTo>
                  <a:cubicBezTo>
                    <a:pt x="0" y="174"/>
                    <a:pt x="0" y="174"/>
                    <a:pt x="0" y="174"/>
                  </a:cubicBezTo>
                  <a:cubicBezTo>
                    <a:pt x="114" y="174"/>
                    <a:pt x="114" y="174"/>
                    <a:pt x="114" y="174"/>
                  </a:cubicBezTo>
                  <a:cubicBezTo>
                    <a:pt x="134" y="142"/>
                    <a:pt x="134" y="142"/>
                    <a:pt x="134" y="142"/>
                  </a:cubicBezTo>
                  <a:cubicBezTo>
                    <a:pt x="127" y="142"/>
                    <a:pt x="127" y="142"/>
                    <a:pt x="127" y="142"/>
                  </a:cubicBezTo>
                  <a:cubicBezTo>
                    <a:pt x="114" y="154"/>
                    <a:pt x="97" y="166"/>
                    <a:pt x="74" y="166"/>
                  </a:cubicBezTo>
                  <a:cubicBezTo>
                    <a:pt x="44" y="166"/>
                    <a:pt x="47" y="164"/>
                    <a:pt x="57" y="137"/>
                  </a:cubicBezTo>
                  <a:cubicBezTo>
                    <a:pt x="68" y="107"/>
                    <a:pt x="68" y="107"/>
                    <a:pt x="68" y="107"/>
                  </a:cubicBezTo>
                  <a:lnTo>
                    <a:pt x="95" y="107"/>
                  </a:lnTo>
                  <a:close/>
                  <a:moveTo>
                    <a:pt x="225" y="187"/>
                  </a:moveTo>
                  <a:cubicBezTo>
                    <a:pt x="225" y="175"/>
                    <a:pt x="214" y="170"/>
                    <a:pt x="197" y="165"/>
                  </a:cubicBezTo>
                  <a:cubicBezTo>
                    <a:pt x="182" y="161"/>
                    <a:pt x="175" y="159"/>
                    <a:pt x="175" y="155"/>
                  </a:cubicBezTo>
                  <a:cubicBezTo>
                    <a:pt x="175" y="151"/>
                    <a:pt x="179" y="146"/>
                    <a:pt x="185" y="143"/>
                  </a:cubicBezTo>
                  <a:cubicBezTo>
                    <a:pt x="209" y="141"/>
                    <a:pt x="225" y="119"/>
                    <a:pt x="225" y="101"/>
                  </a:cubicBezTo>
                  <a:cubicBezTo>
                    <a:pt x="225" y="97"/>
                    <a:pt x="224" y="94"/>
                    <a:pt x="223" y="91"/>
                  </a:cubicBezTo>
                  <a:cubicBezTo>
                    <a:pt x="244" y="91"/>
                    <a:pt x="244" y="91"/>
                    <a:pt x="244" y="91"/>
                  </a:cubicBezTo>
                  <a:cubicBezTo>
                    <a:pt x="247" y="80"/>
                    <a:pt x="247" y="80"/>
                    <a:pt x="247" y="80"/>
                  </a:cubicBezTo>
                  <a:cubicBezTo>
                    <a:pt x="214" y="80"/>
                    <a:pt x="214" y="80"/>
                    <a:pt x="214" y="80"/>
                  </a:cubicBezTo>
                  <a:cubicBezTo>
                    <a:pt x="210" y="78"/>
                    <a:pt x="206" y="76"/>
                    <a:pt x="201" y="76"/>
                  </a:cubicBezTo>
                  <a:cubicBezTo>
                    <a:pt x="175" y="76"/>
                    <a:pt x="158" y="99"/>
                    <a:pt x="158" y="118"/>
                  </a:cubicBezTo>
                  <a:cubicBezTo>
                    <a:pt x="158" y="132"/>
                    <a:pt x="167" y="140"/>
                    <a:pt x="178" y="142"/>
                  </a:cubicBezTo>
                  <a:cubicBezTo>
                    <a:pt x="166" y="148"/>
                    <a:pt x="159" y="154"/>
                    <a:pt x="159" y="161"/>
                  </a:cubicBezTo>
                  <a:cubicBezTo>
                    <a:pt x="159" y="166"/>
                    <a:pt x="161" y="169"/>
                    <a:pt x="164" y="172"/>
                  </a:cubicBezTo>
                  <a:cubicBezTo>
                    <a:pt x="136" y="180"/>
                    <a:pt x="125" y="189"/>
                    <a:pt x="125" y="202"/>
                  </a:cubicBezTo>
                  <a:cubicBezTo>
                    <a:pt x="125" y="215"/>
                    <a:pt x="142" y="220"/>
                    <a:pt x="162" y="220"/>
                  </a:cubicBezTo>
                  <a:cubicBezTo>
                    <a:pt x="197" y="220"/>
                    <a:pt x="225" y="202"/>
                    <a:pt x="225" y="187"/>
                  </a:cubicBezTo>
                  <a:moveTo>
                    <a:pt x="185" y="136"/>
                  </a:moveTo>
                  <a:cubicBezTo>
                    <a:pt x="178" y="136"/>
                    <a:pt x="176" y="130"/>
                    <a:pt x="176" y="124"/>
                  </a:cubicBezTo>
                  <a:cubicBezTo>
                    <a:pt x="176" y="108"/>
                    <a:pt x="185" y="84"/>
                    <a:pt x="199" y="84"/>
                  </a:cubicBezTo>
                  <a:cubicBezTo>
                    <a:pt x="205" y="84"/>
                    <a:pt x="207" y="89"/>
                    <a:pt x="207" y="95"/>
                  </a:cubicBezTo>
                  <a:cubicBezTo>
                    <a:pt x="207" y="111"/>
                    <a:pt x="199" y="136"/>
                    <a:pt x="185" y="136"/>
                  </a:cubicBezTo>
                  <a:moveTo>
                    <a:pt x="146" y="196"/>
                  </a:moveTo>
                  <a:cubicBezTo>
                    <a:pt x="146" y="186"/>
                    <a:pt x="156" y="180"/>
                    <a:pt x="169" y="174"/>
                  </a:cubicBezTo>
                  <a:cubicBezTo>
                    <a:pt x="174" y="177"/>
                    <a:pt x="180" y="179"/>
                    <a:pt x="189" y="182"/>
                  </a:cubicBezTo>
                  <a:cubicBezTo>
                    <a:pt x="203" y="187"/>
                    <a:pt x="209" y="188"/>
                    <a:pt x="209" y="193"/>
                  </a:cubicBezTo>
                  <a:cubicBezTo>
                    <a:pt x="209" y="202"/>
                    <a:pt x="193" y="209"/>
                    <a:pt x="172" y="209"/>
                  </a:cubicBezTo>
                  <a:cubicBezTo>
                    <a:pt x="155" y="209"/>
                    <a:pt x="146" y="205"/>
                    <a:pt x="146" y="196"/>
                  </a:cubicBezTo>
                  <a:moveTo>
                    <a:pt x="335" y="72"/>
                  </a:moveTo>
                  <a:cubicBezTo>
                    <a:pt x="328" y="72"/>
                    <a:pt x="328" y="72"/>
                    <a:pt x="328" y="72"/>
                  </a:cubicBezTo>
                  <a:cubicBezTo>
                    <a:pt x="319" y="80"/>
                    <a:pt x="319" y="80"/>
                    <a:pt x="319" y="80"/>
                  </a:cubicBezTo>
                  <a:cubicBezTo>
                    <a:pt x="317" y="80"/>
                    <a:pt x="317" y="80"/>
                    <a:pt x="317" y="80"/>
                  </a:cubicBezTo>
                  <a:cubicBezTo>
                    <a:pt x="275" y="80"/>
                    <a:pt x="238" y="128"/>
                    <a:pt x="238" y="162"/>
                  </a:cubicBezTo>
                  <a:cubicBezTo>
                    <a:pt x="238" y="172"/>
                    <a:pt x="244" y="178"/>
                    <a:pt x="253" y="178"/>
                  </a:cubicBezTo>
                  <a:cubicBezTo>
                    <a:pt x="264" y="178"/>
                    <a:pt x="275" y="162"/>
                    <a:pt x="287" y="145"/>
                  </a:cubicBezTo>
                  <a:cubicBezTo>
                    <a:pt x="287" y="151"/>
                    <a:pt x="287" y="151"/>
                    <a:pt x="287" y="151"/>
                  </a:cubicBezTo>
                  <a:cubicBezTo>
                    <a:pt x="285" y="168"/>
                    <a:pt x="290" y="178"/>
                    <a:pt x="299" y="178"/>
                  </a:cubicBezTo>
                  <a:cubicBezTo>
                    <a:pt x="310" y="178"/>
                    <a:pt x="319" y="161"/>
                    <a:pt x="326" y="145"/>
                  </a:cubicBezTo>
                  <a:cubicBezTo>
                    <a:pt x="321" y="145"/>
                    <a:pt x="321" y="145"/>
                    <a:pt x="321" y="145"/>
                  </a:cubicBezTo>
                  <a:cubicBezTo>
                    <a:pt x="316" y="153"/>
                    <a:pt x="312" y="157"/>
                    <a:pt x="308" y="157"/>
                  </a:cubicBezTo>
                  <a:cubicBezTo>
                    <a:pt x="304" y="157"/>
                    <a:pt x="301" y="150"/>
                    <a:pt x="308" y="135"/>
                  </a:cubicBezTo>
                  <a:lnTo>
                    <a:pt x="335" y="72"/>
                  </a:lnTo>
                  <a:close/>
                  <a:moveTo>
                    <a:pt x="257" y="149"/>
                  </a:moveTo>
                  <a:cubicBezTo>
                    <a:pt x="257" y="126"/>
                    <a:pt x="283" y="95"/>
                    <a:pt x="297" y="95"/>
                  </a:cubicBezTo>
                  <a:cubicBezTo>
                    <a:pt x="300" y="95"/>
                    <a:pt x="303" y="95"/>
                    <a:pt x="306" y="96"/>
                  </a:cubicBezTo>
                  <a:cubicBezTo>
                    <a:pt x="291" y="135"/>
                    <a:pt x="291" y="135"/>
                    <a:pt x="291" y="135"/>
                  </a:cubicBezTo>
                  <a:cubicBezTo>
                    <a:pt x="282" y="146"/>
                    <a:pt x="269" y="159"/>
                    <a:pt x="263" y="159"/>
                  </a:cubicBezTo>
                  <a:cubicBezTo>
                    <a:pt x="259" y="159"/>
                    <a:pt x="257" y="156"/>
                    <a:pt x="257" y="149"/>
                  </a:cubicBezTo>
                  <a:moveTo>
                    <a:pt x="356" y="161"/>
                  </a:moveTo>
                  <a:cubicBezTo>
                    <a:pt x="408" y="25"/>
                    <a:pt x="408" y="25"/>
                    <a:pt x="408" y="25"/>
                  </a:cubicBezTo>
                  <a:cubicBezTo>
                    <a:pt x="406" y="23"/>
                    <a:pt x="406" y="23"/>
                    <a:pt x="406" y="23"/>
                  </a:cubicBezTo>
                  <a:cubicBezTo>
                    <a:pt x="373" y="27"/>
                    <a:pt x="373" y="27"/>
                    <a:pt x="373" y="27"/>
                  </a:cubicBezTo>
                  <a:cubicBezTo>
                    <a:pt x="373" y="31"/>
                    <a:pt x="373" y="31"/>
                    <a:pt x="373" y="31"/>
                  </a:cubicBezTo>
                  <a:cubicBezTo>
                    <a:pt x="380" y="36"/>
                    <a:pt x="380" y="36"/>
                    <a:pt x="380" y="36"/>
                  </a:cubicBezTo>
                  <a:cubicBezTo>
                    <a:pt x="385" y="40"/>
                    <a:pt x="384" y="45"/>
                    <a:pt x="378" y="58"/>
                  </a:cubicBezTo>
                  <a:cubicBezTo>
                    <a:pt x="338" y="165"/>
                    <a:pt x="338" y="165"/>
                    <a:pt x="338" y="165"/>
                  </a:cubicBezTo>
                  <a:cubicBezTo>
                    <a:pt x="335" y="171"/>
                    <a:pt x="339" y="178"/>
                    <a:pt x="345" y="178"/>
                  </a:cubicBezTo>
                  <a:cubicBezTo>
                    <a:pt x="360" y="178"/>
                    <a:pt x="376" y="164"/>
                    <a:pt x="383" y="145"/>
                  </a:cubicBezTo>
                  <a:cubicBezTo>
                    <a:pt x="378" y="145"/>
                    <a:pt x="378" y="145"/>
                    <a:pt x="378" y="145"/>
                  </a:cubicBezTo>
                  <a:cubicBezTo>
                    <a:pt x="373" y="152"/>
                    <a:pt x="363" y="160"/>
                    <a:pt x="356" y="161"/>
                  </a:cubicBezTo>
                  <a:moveTo>
                    <a:pt x="455" y="50"/>
                  </a:moveTo>
                  <a:cubicBezTo>
                    <a:pt x="461" y="50"/>
                    <a:pt x="467" y="45"/>
                    <a:pt x="467" y="38"/>
                  </a:cubicBezTo>
                  <a:cubicBezTo>
                    <a:pt x="467" y="31"/>
                    <a:pt x="461" y="26"/>
                    <a:pt x="455" y="26"/>
                  </a:cubicBezTo>
                  <a:cubicBezTo>
                    <a:pt x="448" y="26"/>
                    <a:pt x="442" y="31"/>
                    <a:pt x="442" y="38"/>
                  </a:cubicBezTo>
                  <a:cubicBezTo>
                    <a:pt x="442" y="45"/>
                    <a:pt x="448" y="50"/>
                    <a:pt x="455" y="50"/>
                  </a:cubicBezTo>
                  <a:moveTo>
                    <a:pt x="449" y="87"/>
                  </a:moveTo>
                  <a:cubicBezTo>
                    <a:pt x="451" y="80"/>
                    <a:pt x="447" y="76"/>
                    <a:pt x="443" y="76"/>
                  </a:cubicBezTo>
                  <a:cubicBezTo>
                    <a:pt x="428" y="76"/>
                    <a:pt x="411" y="90"/>
                    <a:pt x="404" y="109"/>
                  </a:cubicBezTo>
                  <a:cubicBezTo>
                    <a:pt x="409" y="109"/>
                    <a:pt x="409" y="109"/>
                    <a:pt x="409" y="109"/>
                  </a:cubicBezTo>
                  <a:cubicBezTo>
                    <a:pt x="413" y="102"/>
                    <a:pt x="422" y="94"/>
                    <a:pt x="429" y="93"/>
                  </a:cubicBezTo>
                  <a:cubicBezTo>
                    <a:pt x="401" y="167"/>
                    <a:pt x="401" y="167"/>
                    <a:pt x="401" y="167"/>
                  </a:cubicBezTo>
                  <a:cubicBezTo>
                    <a:pt x="398" y="174"/>
                    <a:pt x="403" y="178"/>
                    <a:pt x="407" y="178"/>
                  </a:cubicBezTo>
                  <a:cubicBezTo>
                    <a:pt x="421" y="178"/>
                    <a:pt x="438" y="164"/>
                    <a:pt x="445" y="145"/>
                  </a:cubicBezTo>
                  <a:cubicBezTo>
                    <a:pt x="440" y="145"/>
                    <a:pt x="440" y="145"/>
                    <a:pt x="440" y="145"/>
                  </a:cubicBezTo>
                  <a:cubicBezTo>
                    <a:pt x="435" y="152"/>
                    <a:pt x="427" y="160"/>
                    <a:pt x="419" y="161"/>
                  </a:cubicBezTo>
                  <a:lnTo>
                    <a:pt x="449" y="87"/>
                  </a:lnTo>
                  <a:close/>
                  <a:moveTo>
                    <a:pt x="472" y="91"/>
                  </a:moveTo>
                  <a:cubicBezTo>
                    <a:pt x="490" y="91"/>
                    <a:pt x="490" y="91"/>
                    <a:pt x="490" y="91"/>
                  </a:cubicBezTo>
                  <a:cubicBezTo>
                    <a:pt x="462" y="165"/>
                    <a:pt x="462" y="165"/>
                    <a:pt x="462" y="165"/>
                  </a:cubicBezTo>
                  <a:cubicBezTo>
                    <a:pt x="460" y="171"/>
                    <a:pt x="463" y="178"/>
                    <a:pt x="470" y="178"/>
                  </a:cubicBezTo>
                  <a:cubicBezTo>
                    <a:pt x="485" y="178"/>
                    <a:pt x="510" y="162"/>
                    <a:pt x="519" y="142"/>
                  </a:cubicBezTo>
                  <a:cubicBezTo>
                    <a:pt x="514" y="142"/>
                    <a:pt x="514" y="142"/>
                    <a:pt x="514" y="142"/>
                  </a:cubicBezTo>
                  <a:cubicBezTo>
                    <a:pt x="507" y="149"/>
                    <a:pt x="494" y="159"/>
                    <a:pt x="483" y="161"/>
                  </a:cubicBezTo>
                  <a:cubicBezTo>
                    <a:pt x="508" y="91"/>
                    <a:pt x="508" y="91"/>
                    <a:pt x="508" y="91"/>
                  </a:cubicBezTo>
                  <a:cubicBezTo>
                    <a:pt x="533" y="91"/>
                    <a:pt x="533" y="91"/>
                    <a:pt x="533" y="91"/>
                  </a:cubicBezTo>
                  <a:cubicBezTo>
                    <a:pt x="536" y="80"/>
                    <a:pt x="536" y="80"/>
                    <a:pt x="536" y="80"/>
                  </a:cubicBezTo>
                  <a:cubicBezTo>
                    <a:pt x="512" y="80"/>
                    <a:pt x="512" y="80"/>
                    <a:pt x="512" y="80"/>
                  </a:cubicBezTo>
                  <a:cubicBezTo>
                    <a:pt x="521" y="53"/>
                    <a:pt x="521" y="53"/>
                    <a:pt x="521" y="53"/>
                  </a:cubicBezTo>
                  <a:cubicBezTo>
                    <a:pt x="511" y="53"/>
                    <a:pt x="511" y="53"/>
                    <a:pt x="511" y="53"/>
                  </a:cubicBezTo>
                  <a:cubicBezTo>
                    <a:pt x="494" y="80"/>
                    <a:pt x="494" y="80"/>
                    <a:pt x="494" y="80"/>
                  </a:cubicBezTo>
                  <a:cubicBezTo>
                    <a:pt x="472" y="83"/>
                    <a:pt x="472" y="83"/>
                    <a:pt x="472" y="83"/>
                  </a:cubicBezTo>
                  <a:lnTo>
                    <a:pt x="472" y="91"/>
                  </a:lnTo>
                  <a:close/>
                  <a:moveTo>
                    <a:pt x="584" y="67"/>
                  </a:moveTo>
                  <a:cubicBezTo>
                    <a:pt x="620" y="33"/>
                    <a:pt x="620" y="33"/>
                    <a:pt x="620" y="33"/>
                  </a:cubicBezTo>
                  <a:cubicBezTo>
                    <a:pt x="620" y="29"/>
                    <a:pt x="620" y="29"/>
                    <a:pt x="620" y="29"/>
                  </a:cubicBezTo>
                  <a:cubicBezTo>
                    <a:pt x="600" y="29"/>
                    <a:pt x="600" y="29"/>
                    <a:pt x="600" y="29"/>
                  </a:cubicBezTo>
                  <a:cubicBezTo>
                    <a:pt x="578" y="67"/>
                    <a:pt x="578" y="67"/>
                    <a:pt x="578" y="67"/>
                  </a:cubicBezTo>
                  <a:lnTo>
                    <a:pt x="584" y="67"/>
                  </a:lnTo>
                  <a:close/>
                  <a:moveTo>
                    <a:pt x="594" y="142"/>
                  </a:moveTo>
                  <a:cubicBezTo>
                    <a:pt x="588" y="142"/>
                    <a:pt x="588" y="142"/>
                    <a:pt x="588" y="142"/>
                  </a:cubicBezTo>
                  <a:cubicBezTo>
                    <a:pt x="580" y="151"/>
                    <a:pt x="571" y="159"/>
                    <a:pt x="562" y="159"/>
                  </a:cubicBezTo>
                  <a:cubicBezTo>
                    <a:pt x="554" y="159"/>
                    <a:pt x="549" y="153"/>
                    <a:pt x="549" y="142"/>
                  </a:cubicBezTo>
                  <a:cubicBezTo>
                    <a:pt x="549" y="137"/>
                    <a:pt x="550" y="132"/>
                    <a:pt x="551" y="128"/>
                  </a:cubicBezTo>
                  <a:cubicBezTo>
                    <a:pt x="602" y="111"/>
                    <a:pt x="602" y="111"/>
                    <a:pt x="602" y="111"/>
                  </a:cubicBezTo>
                  <a:cubicBezTo>
                    <a:pt x="612" y="87"/>
                    <a:pt x="600" y="76"/>
                    <a:pt x="586" y="76"/>
                  </a:cubicBezTo>
                  <a:cubicBezTo>
                    <a:pt x="562" y="76"/>
                    <a:pt x="534" y="117"/>
                    <a:pt x="534" y="153"/>
                  </a:cubicBezTo>
                  <a:cubicBezTo>
                    <a:pt x="534" y="169"/>
                    <a:pt x="542" y="178"/>
                    <a:pt x="554" y="178"/>
                  </a:cubicBezTo>
                  <a:cubicBezTo>
                    <a:pt x="568" y="178"/>
                    <a:pt x="582" y="164"/>
                    <a:pt x="594" y="142"/>
                  </a:cubicBezTo>
                  <a:moveTo>
                    <a:pt x="576" y="90"/>
                  </a:moveTo>
                  <a:cubicBezTo>
                    <a:pt x="583" y="90"/>
                    <a:pt x="589" y="95"/>
                    <a:pt x="586" y="109"/>
                  </a:cubicBezTo>
                  <a:cubicBezTo>
                    <a:pt x="554" y="116"/>
                    <a:pt x="554" y="116"/>
                    <a:pt x="554" y="116"/>
                  </a:cubicBezTo>
                  <a:cubicBezTo>
                    <a:pt x="560" y="101"/>
                    <a:pt x="569" y="90"/>
                    <a:pt x="576" y="9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9" name="Freeform 26">
              <a:extLst>
                <a:ext uri="{FF2B5EF4-FFF2-40B4-BE49-F238E27FC236}">
                  <a16:creationId xmlns:a16="http://schemas.microsoft.com/office/drawing/2014/main" id="{3B89543D-6B5B-4D7B-B280-58C939D5EC52}"/>
                </a:ext>
              </a:extLst>
            </p:cNvPr>
            <p:cNvSpPr>
              <a:spLocks noEditPoints="1"/>
            </p:cNvSpPr>
            <p:nvPr/>
          </p:nvSpPr>
          <p:spPr bwMode="auto">
            <a:xfrm>
              <a:off x="2189163" y="4640263"/>
              <a:ext cx="2181225" cy="552450"/>
            </a:xfrm>
            <a:custGeom>
              <a:avLst/>
              <a:gdLst>
                <a:gd name="T0" fmla="*/ 49 w 608"/>
                <a:gd name="T1" fmla="*/ 15 h 154"/>
                <a:gd name="T2" fmla="*/ 59 w 608"/>
                <a:gd name="T3" fmla="*/ 52 h 154"/>
                <a:gd name="T4" fmla="*/ 1 w 608"/>
                <a:gd name="T5" fmla="*/ 145 h 154"/>
                <a:gd name="T6" fmla="*/ 103 w 608"/>
                <a:gd name="T7" fmla="*/ 150 h 154"/>
                <a:gd name="T8" fmla="*/ 117 w 608"/>
                <a:gd name="T9" fmla="*/ 111 h 154"/>
                <a:gd name="T10" fmla="*/ 57 w 608"/>
                <a:gd name="T11" fmla="*/ 113 h 154"/>
                <a:gd name="T12" fmla="*/ 115 w 608"/>
                <a:gd name="T13" fmla="*/ 20 h 154"/>
                <a:gd name="T14" fmla="*/ 191 w 608"/>
                <a:gd name="T15" fmla="*/ 27 h 154"/>
                <a:gd name="T16" fmla="*/ 191 w 608"/>
                <a:gd name="T17" fmla="*/ 2 h 154"/>
                <a:gd name="T18" fmla="*/ 191 w 608"/>
                <a:gd name="T19" fmla="*/ 27 h 154"/>
                <a:gd name="T20" fmla="*/ 180 w 608"/>
                <a:gd name="T21" fmla="*/ 53 h 154"/>
                <a:gd name="T22" fmla="*/ 145 w 608"/>
                <a:gd name="T23" fmla="*/ 85 h 154"/>
                <a:gd name="T24" fmla="*/ 138 w 608"/>
                <a:gd name="T25" fmla="*/ 143 h 154"/>
                <a:gd name="T26" fmla="*/ 181 w 608"/>
                <a:gd name="T27" fmla="*/ 122 h 154"/>
                <a:gd name="T28" fmla="*/ 156 w 608"/>
                <a:gd name="T29" fmla="*/ 138 h 154"/>
                <a:gd name="T30" fmla="*/ 287 w 608"/>
                <a:gd name="T31" fmla="*/ 74 h 154"/>
                <a:gd name="T32" fmla="*/ 234 w 608"/>
                <a:gd name="T33" fmla="*/ 84 h 154"/>
                <a:gd name="T34" fmla="*/ 263 w 608"/>
                <a:gd name="T35" fmla="*/ 0 h 154"/>
                <a:gd name="T36" fmla="*/ 231 w 608"/>
                <a:gd name="T37" fmla="*/ 7 h 154"/>
                <a:gd name="T38" fmla="*/ 236 w 608"/>
                <a:gd name="T39" fmla="*/ 35 h 154"/>
                <a:gd name="T40" fmla="*/ 197 w 608"/>
                <a:gd name="T41" fmla="*/ 137 h 154"/>
                <a:gd name="T42" fmla="*/ 287 w 608"/>
                <a:gd name="T43" fmla="*/ 74 h 154"/>
                <a:gd name="T44" fmla="*/ 217 w 608"/>
                <a:gd name="T45" fmla="*/ 130 h 154"/>
                <a:gd name="T46" fmla="*/ 230 w 608"/>
                <a:gd name="T47" fmla="*/ 94 h 154"/>
                <a:gd name="T48" fmla="*/ 268 w 608"/>
                <a:gd name="T49" fmla="*/ 82 h 154"/>
                <a:gd name="T50" fmla="*/ 355 w 608"/>
                <a:gd name="T51" fmla="*/ 118 h 154"/>
                <a:gd name="T52" fmla="*/ 324 w 608"/>
                <a:gd name="T53" fmla="*/ 135 h 154"/>
                <a:gd name="T54" fmla="*/ 312 w 608"/>
                <a:gd name="T55" fmla="*/ 104 h 154"/>
                <a:gd name="T56" fmla="*/ 347 w 608"/>
                <a:gd name="T57" fmla="*/ 53 h 154"/>
                <a:gd name="T58" fmla="*/ 315 w 608"/>
                <a:gd name="T59" fmla="*/ 154 h 154"/>
                <a:gd name="T60" fmla="*/ 337 w 608"/>
                <a:gd name="T61" fmla="*/ 67 h 154"/>
                <a:gd name="T62" fmla="*/ 315 w 608"/>
                <a:gd name="T63" fmla="*/ 93 h 154"/>
                <a:gd name="T64" fmla="*/ 452 w 608"/>
                <a:gd name="T65" fmla="*/ 76 h 154"/>
                <a:gd name="T66" fmla="*/ 419 w 608"/>
                <a:gd name="T67" fmla="*/ 85 h 154"/>
                <a:gd name="T68" fmla="*/ 407 w 608"/>
                <a:gd name="T69" fmla="*/ 53 h 154"/>
                <a:gd name="T70" fmla="*/ 385 w 608"/>
                <a:gd name="T71" fmla="*/ 85 h 154"/>
                <a:gd name="T72" fmla="*/ 398 w 608"/>
                <a:gd name="T73" fmla="*/ 96 h 154"/>
                <a:gd name="T74" fmla="*/ 386 w 608"/>
                <a:gd name="T75" fmla="*/ 154 h 154"/>
                <a:gd name="T76" fmla="*/ 415 w 608"/>
                <a:gd name="T77" fmla="*/ 95 h 154"/>
                <a:gd name="T78" fmla="*/ 452 w 608"/>
                <a:gd name="T79" fmla="*/ 76 h 154"/>
                <a:gd name="T80" fmla="*/ 479 w 608"/>
                <a:gd name="T81" fmla="*/ 67 h 154"/>
                <a:gd name="T82" fmla="*/ 459 w 608"/>
                <a:gd name="T83" fmla="*/ 154 h 154"/>
                <a:gd name="T84" fmla="*/ 503 w 608"/>
                <a:gd name="T85" fmla="*/ 118 h 154"/>
                <a:gd name="T86" fmla="*/ 497 w 608"/>
                <a:gd name="T87" fmla="*/ 67 h 154"/>
                <a:gd name="T88" fmla="*/ 525 w 608"/>
                <a:gd name="T89" fmla="*/ 57 h 154"/>
                <a:gd name="T90" fmla="*/ 510 w 608"/>
                <a:gd name="T91" fmla="*/ 30 h 154"/>
                <a:gd name="T92" fmla="*/ 483 w 608"/>
                <a:gd name="T93" fmla="*/ 57 h 154"/>
                <a:gd name="T94" fmla="*/ 465 w 608"/>
                <a:gd name="T95" fmla="*/ 67 h 154"/>
                <a:gd name="T96" fmla="*/ 608 w 608"/>
                <a:gd name="T97" fmla="*/ 10 h 154"/>
                <a:gd name="T98" fmla="*/ 588 w 608"/>
                <a:gd name="T99" fmla="*/ 6 h 154"/>
                <a:gd name="T100" fmla="*/ 572 w 608"/>
                <a:gd name="T101" fmla="*/ 44 h 154"/>
                <a:gd name="T102" fmla="*/ 576 w 608"/>
                <a:gd name="T103" fmla="*/ 118 h 154"/>
                <a:gd name="T104" fmla="*/ 537 w 608"/>
                <a:gd name="T105" fmla="*/ 118 h 154"/>
                <a:gd name="T106" fmla="*/ 590 w 608"/>
                <a:gd name="T107" fmla="*/ 87 h 154"/>
                <a:gd name="T108" fmla="*/ 522 w 608"/>
                <a:gd name="T109" fmla="*/ 129 h 154"/>
                <a:gd name="T110" fmla="*/ 582 w 608"/>
                <a:gd name="T111" fmla="*/ 118 h 154"/>
                <a:gd name="T112" fmla="*/ 574 w 608"/>
                <a:gd name="T113" fmla="*/ 85 h 154"/>
                <a:gd name="T114" fmla="*/ 564 w 608"/>
                <a:gd name="T115" fmla="*/ 6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8" h="154">
                  <a:moveTo>
                    <a:pt x="117" y="15"/>
                  </a:moveTo>
                  <a:cubicBezTo>
                    <a:pt x="49" y="15"/>
                    <a:pt x="49" y="15"/>
                    <a:pt x="49" y="15"/>
                  </a:cubicBezTo>
                  <a:cubicBezTo>
                    <a:pt x="47" y="20"/>
                    <a:pt x="47" y="20"/>
                    <a:pt x="47" y="20"/>
                  </a:cubicBezTo>
                  <a:cubicBezTo>
                    <a:pt x="67" y="25"/>
                    <a:pt x="69" y="26"/>
                    <a:pt x="59" y="52"/>
                  </a:cubicBezTo>
                  <a:cubicBezTo>
                    <a:pt x="37" y="113"/>
                    <a:pt x="37" y="113"/>
                    <a:pt x="37" y="113"/>
                  </a:cubicBezTo>
                  <a:cubicBezTo>
                    <a:pt x="28" y="139"/>
                    <a:pt x="24" y="141"/>
                    <a:pt x="1" y="145"/>
                  </a:cubicBezTo>
                  <a:cubicBezTo>
                    <a:pt x="0" y="150"/>
                    <a:pt x="0" y="150"/>
                    <a:pt x="0" y="150"/>
                  </a:cubicBezTo>
                  <a:cubicBezTo>
                    <a:pt x="103" y="150"/>
                    <a:pt x="103" y="150"/>
                    <a:pt x="103" y="150"/>
                  </a:cubicBezTo>
                  <a:cubicBezTo>
                    <a:pt x="125" y="111"/>
                    <a:pt x="125" y="111"/>
                    <a:pt x="125" y="111"/>
                  </a:cubicBezTo>
                  <a:cubicBezTo>
                    <a:pt x="117" y="111"/>
                    <a:pt x="117" y="111"/>
                    <a:pt x="117" y="111"/>
                  </a:cubicBezTo>
                  <a:cubicBezTo>
                    <a:pt x="105" y="125"/>
                    <a:pt x="90" y="142"/>
                    <a:pt x="67" y="142"/>
                  </a:cubicBezTo>
                  <a:cubicBezTo>
                    <a:pt x="50" y="142"/>
                    <a:pt x="48" y="139"/>
                    <a:pt x="57" y="113"/>
                  </a:cubicBezTo>
                  <a:cubicBezTo>
                    <a:pt x="79" y="52"/>
                    <a:pt x="79" y="52"/>
                    <a:pt x="79" y="52"/>
                  </a:cubicBezTo>
                  <a:cubicBezTo>
                    <a:pt x="88" y="27"/>
                    <a:pt x="92" y="25"/>
                    <a:pt x="115" y="20"/>
                  </a:cubicBezTo>
                  <a:lnTo>
                    <a:pt x="117" y="15"/>
                  </a:lnTo>
                  <a:close/>
                  <a:moveTo>
                    <a:pt x="191" y="27"/>
                  </a:moveTo>
                  <a:cubicBezTo>
                    <a:pt x="198" y="27"/>
                    <a:pt x="204" y="21"/>
                    <a:pt x="204" y="14"/>
                  </a:cubicBezTo>
                  <a:cubicBezTo>
                    <a:pt x="204" y="8"/>
                    <a:pt x="198" y="2"/>
                    <a:pt x="191" y="2"/>
                  </a:cubicBezTo>
                  <a:cubicBezTo>
                    <a:pt x="185" y="2"/>
                    <a:pt x="179" y="8"/>
                    <a:pt x="179" y="14"/>
                  </a:cubicBezTo>
                  <a:cubicBezTo>
                    <a:pt x="179" y="21"/>
                    <a:pt x="185" y="27"/>
                    <a:pt x="191" y="27"/>
                  </a:cubicBezTo>
                  <a:moveTo>
                    <a:pt x="186" y="64"/>
                  </a:moveTo>
                  <a:cubicBezTo>
                    <a:pt x="188" y="57"/>
                    <a:pt x="184" y="53"/>
                    <a:pt x="180" y="53"/>
                  </a:cubicBezTo>
                  <a:cubicBezTo>
                    <a:pt x="165" y="53"/>
                    <a:pt x="148" y="66"/>
                    <a:pt x="141" y="85"/>
                  </a:cubicBezTo>
                  <a:cubicBezTo>
                    <a:pt x="145" y="85"/>
                    <a:pt x="145" y="85"/>
                    <a:pt x="145" y="85"/>
                  </a:cubicBezTo>
                  <a:cubicBezTo>
                    <a:pt x="150" y="78"/>
                    <a:pt x="158" y="71"/>
                    <a:pt x="166" y="69"/>
                  </a:cubicBezTo>
                  <a:cubicBezTo>
                    <a:pt x="138" y="143"/>
                    <a:pt x="138" y="143"/>
                    <a:pt x="138" y="143"/>
                  </a:cubicBezTo>
                  <a:cubicBezTo>
                    <a:pt x="135" y="150"/>
                    <a:pt x="140" y="154"/>
                    <a:pt x="144" y="154"/>
                  </a:cubicBezTo>
                  <a:cubicBezTo>
                    <a:pt x="158" y="154"/>
                    <a:pt x="174" y="141"/>
                    <a:pt x="181" y="122"/>
                  </a:cubicBezTo>
                  <a:cubicBezTo>
                    <a:pt x="177" y="122"/>
                    <a:pt x="177" y="122"/>
                    <a:pt x="177" y="122"/>
                  </a:cubicBezTo>
                  <a:cubicBezTo>
                    <a:pt x="172" y="129"/>
                    <a:pt x="164" y="137"/>
                    <a:pt x="156" y="138"/>
                  </a:cubicBezTo>
                  <a:lnTo>
                    <a:pt x="186" y="64"/>
                  </a:lnTo>
                  <a:close/>
                  <a:moveTo>
                    <a:pt x="287" y="74"/>
                  </a:moveTo>
                  <a:cubicBezTo>
                    <a:pt x="287" y="59"/>
                    <a:pt x="282" y="53"/>
                    <a:pt x="271" y="53"/>
                  </a:cubicBezTo>
                  <a:cubicBezTo>
                    <a:pt x="258" y="53"/>
                    <a:pt x="246" y="67"/>
                    <a:pt x="234" y="84"/>
                  </a:cubicBezTo>
                  <a:cubicBezTo>
                    <a:pt x="265" y="2"/>
                    <a:pt x="265" y="2"/>
                    <a:pt x="265" y="2"/>
                  </a:cubicBezTo>
                  <a:cubicBezTo>
                    <a:pt x="263" y="0"/>
                    <a:pt x="263" y="0"/>
                    <a:pt x="263" y="0"/>
                  </a:cubicBezTo>
                  <a:cubicBezTo>
                    <a:pt x="231" y="4"/>
                    <a:pt x="231" y="4"/>
                    <a:pt x="231" y="4"/>
                  </a:cubicBezTo>
                  <a:cubicBezTo>
                    <a:pt x="231" y="7"/>
                    <a:pt x="231" y="7"/>
                    <a:pt x="231" y="7"/>
                  </a:cubicBezTo>
                  <a:cubicBezTo>
                    <a:pt x="237" y="12"/>
                    <a:pt x="237" y="12"/>
                    <a:pt x="237" y="12"/>
                  </a:cubicBezTo>
                  <a:cubicBezTo>
                    <a:pt x="243" y="17"/>
                    <a:pt x="241" y="21"/>
                    <a:pt x="236" y="35"/>
                  </a:cubicBezTo>
                  <a:cubicBezTo>
                    <a:pt x="202" y="121"/>
                    <a:pt x="202" y="121"/>
                    <a:pt x="202" y="121"/>
                  </a:cubicBezTo>
                  <a:cubicBezTo>
                    <a:pt x="200" y="127"/>
                    <a:pt x="197" y="135"/>
                    <a:pt x="197" y="137"/>
                  </a:cubicBezTo>
                  <a:cubicBezTo>
                    <a:pt x="197" y="146"/>
                    <a:pt x="209" y="154"/>
                    <a:pt x="220" y="154"/>
                  </a:cubicBezTo>
                  <a:cubicBezTo>
                    <a:pt x="245" y="154"/>
                    <a:pt x="287" y="109"/>
                    <a:pt x="287" y="74"/>
                  </a:cubicBezTo>
                  <a:moveTo>
                    <a:pt x="229" y="139"/>
                  </a:moveTo>
                  <a:cubicBezTo>
                    <a:pt x="224" y="139"/>
                    <a:pt x="217" y="134"/>
                    <a:pt x="217" y="130"/>
                  </a:cubicBezTo>
                  <a:cubicBezTo>
                    <a:pt x="217" y="129"/>
                    <a:pt x="219" y="123"/>
                    <a:pt x="222" y="116"/>
                  </a:cubicBezTo>
                  <a:cubicBezTo>
                    <a:pt x="230" y="94"/>
                    <a:pt x="230" y="94"/>
                    <a:pt x="230" y="94"/>
                  </a:cubicBezTo>
                  <a:cubicBezTo>
                    <a:pt x="239" y="83"/>
                    <a:pt x="252" y="72"/>
                    <a:pt x="260" y="72"/>
                  </a:cubicBezTo>
                  <a:cubicBezTo>
                    <a:pt x="265" y="72"/>
                    <a:pt x="268" y="75"/>
                    <a:pt x="268" y="82"/>
                  </a:cubicBezTo>
                  <a:cubicBezTo>
                    <a:pt x="268" y="102"/>
                    <a:pt x="249" y="139"/>
                    <a:pt x="229" y="139"/>
                  </a:cubicBezTo>
                  <a:moveTo>
                    <a:pt x="355" y="118"/>
                  </a:moveTo>
                  <a:cubicBezTo>
                    <a:pt x="349" y="118"/>
                    <a:pt x="349" y="118"/>
                    <a:pt x="349" y="118"/>
                  </a:cubicBezTo>
                  <a:cubicBezTo>
                    <a:pt x="341" y="128"/>
                    <a:pt x="332" y="135"/>
                    <a:pt x="324" y="135"/>
                  </a:cubicBezTo>
                  <a:cubicBezTo>
                    <a:pt x="315" y="135"/>
                    <a:pt x="310" y="130"/>
                    <a:pt x="310" y="118"/>
                  </a:cubicBezTo>
                  <a:cubicBezTo>
                    <a:pt x="310" y="113"/>
                    <a:pt x="311" y="109"/>
                    <a:pt x="312" y="104"/>
                  </a:cubicBezTo>
                  <a:cubicBezTo>
                    <a:pt x="363" y="87"/>
                    <a:pt x="363" y="87"/>
                    <a:pt x="363" y="87"/>
                  </a:cubicBezTo>
                  <a:cubicBezTo>
                    <a:pt x="374" y="63"/>
                    <a:pt x="361" y="53"/>
                    <a:pt x="347" y="53"/>
                  </a:cubicBezTo>
                  <a:cubicBezTo>
                    <a:pt x="323" y="53"/>
                    <a:pt x="295" y="94"/>
                    <a:pt x="295" y="129"/>
                  </a:cubicBezTo>
                  <a:cubicBezTo>
                    <a:pt x="295" y="145"/>
                    <a:pt x="303" y="154"/>
                    <a:pt x="315" y="154"/>
                  </a:cubicBezTo>
                  <a:cubicBezTo>
                    <a:pt x="329" y="154"/>
                    <a:pt x="343" y="141"/>
                    <a:pt x="355" y="118"/>
                  </a:cubicBezTo>
                  <a:moveTo>
                    <a:pt x="337" y="67"/>
                  </a:moveTo>
                  <a:cubicBezTo>
                    <a:pt x="344" y="67"/>
                    <a:pt x="350" y="72"/>
                    <a:pt x="347" y="85"/>
                  </a:cubicBezTo>
                  <a:cubicBezTo>
                    <a:pt x="315" y="93"/>
                    <a:pt x="315" y="93"/>
                    <a:pt x="315" y="93"/>
                  </a:cubicBezTo>
                  <a:cubicBezTo>
                    <a:pt x="321" y="78"/>
                    <a:pt x="330" y="67"/>
                    <a:pt x="337" y="67"/>
                  </a:cubicBezTo>
                  <a:moveTo>
                    <a:pt x="452" y="76"/>
                  </a:moveTo>
                  <a:cubicBezTo>
                    <a:pt x="455" y="64"/>
                    <a:pt x="453" y="53"/>
                    <a:pt x="444" y="53"/>
                  </a:cubicBezTo>
                  <a:cubicBezTo>
                    <a:pt x="433" y="53"/>
                    <a:pt x="430" y="61"/>
                    <a:pt x="419" y="85"/>
                  </a:cubicBezTo>
                  <a:cubicBezTo>
                    <a:pt x="419" y="72"/>
                    <a:pt x="419" y="72"/>
                    <a:pt x="419" y="72"/>
                  </a:cubicBezTo>
                  <a:cubicBezTo>
                    <a:pt x="419" y="62"/>
                    <a:pt x="416" y="53"/>
                    <a:pt x="407" y="53"/>
                  </a:cubicBezTo>
                  <a:cubicBezTo>
                    <a:pt x="397" y="53"/>
                    <a:pt x="387" y="69"/>
                    <a:pt x="380" y="85"/>
                  </a:cubicBezTo>
                  <a:cubicBezTo>
                    <a:pt x="385" y="85"/>
                    <a:pt x="385" y="85"/>
                    <a:pt x="385" y="85"/>
                  </a:cubicBezTo>
                  <a:cubicBezTo>
                    <a:pt x="390" y="78"/>
                    <a:pt x="394" y="74"/>
                    <a:pt x="398" y="74"/>
                  </a:cubicBezTo>
                  <a:cubicBezTo>
                    <a:pt x="403" y="74"/>
                    <a:pt x="405" y="81"/>
                    <a:pt x="398" y="96"/>
                  </a:cubicBezTo>
                  <a:cubicBezTo>
                    <a:pt x="378" y="140"/>
                    <a:pt x="378" y="140"/>
                    <a:pt x="378" y="140"/>
                  </a:cubicBezTo>
                  <a:cubicBezTo>
                    <a:pt x="374" y="149"/>
                    <a:pt x="378" y="154"/>
                    <a:pt x="386" y="154"/>
                  </a:cubicBezTo>
                  <a:cubicBezTo>
                    <a:pt x="391" y="154"/>
                    <a:pt x="394" y="153"/>
                    <a:pt x="396" y="147"/>
                  </a:cubicBezTo>
                  <a:cubicBezTo>
                    <a:pt x="415" y="95"/>
                    <a:pt x="415" y="95"/>
                    <a:pt x="415" y="95"/>
                  </a:cubicBezTo>
                  <a:cubicBezTo>
                    <a:pt x="421" y="88"/>
                    <a:pt x="426" y="82"/>
                    <a:pt x="432" y="76"/>
                  </a:cubicBezTo>
                  <a:lnTo>
                    <a:pt x="452" y="76"/>
                  </a:lnTo>
                  <a:close/>
                  <a:moveTo>
                    <a:pt x="465" y="67"/>
                  </a:moveTo>
                  <a:cubicBezTo>
                    <a:pt x="479" y="67"/>
                    <a:pt x="479" y="67"/>
                    <a:pt x="479" y="67"/>
                  </a:cubicBezTo>
                  <a:cubicBezTo>
                    <a:pt x="451" y="142"/>
                    <a:pt x="451" y="142"/>
                    <a:pt x="451" y="142"/>
                  </a:cubicBezTo>
                  <a:cubicBezTo>
                    <a:pt x="449" y="148"/>
                    <a:pt x="452" y="154"/>
                    <a:pt x="459" y="154"/>
                  </a:cubicBezTo>
                  <a:cubicBezTo>
                    <a:pt x="474" y="154"/>
                    <a:pt x="499" y="139"/>
                    <a:pt x="508" y="118"/>
                  </a:cubicBezTo>
                  <a:cubicBezTo>
                    <a:pt x="503" y="118"/>
                    <a:pt x="503" y="118"/>
                    <a:pt x="503" y="118"/>
                  </a:cubicBezTo>
                  <a:cubicBezTo>
                    <a:pt x="496" y="125"/>
                    <a:pt x="483" y="135"/>
                    <a:pt x="472" y="137"/>
                  </a:cubicBezTo>
                  <a:cubicBezTo>
                    <a:pt x="497" y="67"/>
                    <a:pt x="497" y="67"/>
                    <a:pt x="497" y="67"/>
                  </a:cubicBezTo>
                  <a:cubicBezTo>
                    <a:pt x="522" y="67"/>
                    <a:pt x="522" y="67"/>
                    <a:pt x="522" y="67"/>
                  </a:cubicBezTo>
                  <a:cubicBezTo>
                    <a:pt x="525" y="57"/>
                    <a:pt x="525" y="57"/>
                    <a:pt x="525" y="57"/>
                  </a:cubicBezTo>
                  <a:cubicBezTo>
                    <a:pt x="501" y="57"/>
                    <a:pt x="501" y="57"/>
                    <a:pt x="501" y="57"/>
                  </a:cubicBezTo>
                  <a:cubicBezTo>
                    <a:pt x="510" y="30"/>
                    <a:pt x="510" y="30"/>
                    <a:pt x="510" y="30"/>
                  </a:cubicBezTo>
                  <a:cubicBezTo>
                    <a:pt x="500" y="30"/>
                    <a:pt x="500" y="30"/>
                    <a:pt x="500" y="30"/>
                  </a:cubicBezTo>
                  <a:cubicBezTo>
                    <a:pt x="483" y="57"/>
                    <a:pt x="483" y="57"/>
                    <a:pt x="483" y="57"/>
                  </a:cubicBezTo>
                  <a:cubicBezTo>
                    <a:pt x="465" y="60"/>
                    <a:pt x="465" y="60"/>
                    <a:pt x="465" y="60"/>
                  </a:cubicBezTo>
                  <a:lnTo>
                    <a:pt x="465" y="67"/>
                  </a:lnTo>
                  <a:close/>
                  <a:moveTo>
                    <a:pt x="572" y="44"/>
                  </a:moveTo>
                  <a:cubicBezTo>
                    <a:pt x="608" y="10"/>
                    <a:pt x="608" y="10"/>
                    <a:pt x="608" y="10"/>
                  </a:cubicBezTo>
                  <a:cubicBezTo>
                    <a:pt x="608" y="6"/>
                    <a:pt x="608" y="6"/>
                    <a:pt x="608" y="6"/>
                  </a:cubicBezTo>
                  <a:cubicBezTo>
                    <a:pt x="588" y="6"/>
                    <a:pt x="588" y="6"/>
                    <a:pt x="588" y="6"/>
                  </a:cubicBezTo>
                  <a:cubicBezTo>
                    <a:pt x="566" y="44"/>
                    <a:pt x="566" y="44"/>
                    <a:pt x="566" y="44"/>
                  </a:cubicBezTo>
                  <a:lnTo>
                    <a:pt x="572" y="44"/>
                  </a:lnTo>
                  <a:close/>
                  <a:moveTo>
                    <a:pt x="582" y="118"/>
                  </a:moveTo>
                  <a:cubicBezTo>
                    <a:pt x="576" y="118"/>
                    <a:pt x="576" y="118"/>
                    <a:pt x="576" y="118"/>
                  </a:cubicBezTo>
                  <a:cubicBezTo>
                    <a:pt x="568" y="128"/>
                    <a:pt x="559" y="135"/>
                    <a:pt x="550" y="135"/>
                  </a:cubicBezTo>
                  <a:cubicBezTo>
                    <a:pt x="542" y="135"/>
                    <a:pt x="537" y="130"/>
                    <a:pt x="537" y="118"/>
                  </a:cubicBezTo>
                  <a:cubicBezTo>
                    <a:pt x="537" y="113"/>
                    <a:pt x="538" y="109"/>
                    <a:pt x="539" y="104"/>
                  </a:cubicBezTo>
                  <a:cubicBezTo>
                    <a:pt x="590" y="87"/>
                    <a:pt x="590" y="87"/>
                    <a:pt x="590" y="87"/>
                  </a:cubicBezTo>
                  <a:cubicBezTo>
                    <a:pt x="600" y="63"/>
                    <a:pt x="588" y="53"/>
                    <a:pt x="574" y="53"/>
                  </a:cubicBezTo>
                  <a:cubicBezTo>
                    <a:pt x="550" y="53"/>
                    <a:pt x="522" y="94"/>
                    <a:pt x="522" y="129"/>
                  </a:cubicBezTo>
                  <a:cubicBezTo>
                    <a:pt x="522" y="145"/>
                    <a:pt x="530" y="154"/>
                    <a:pt x="541" y="154"/>
                  </a:cubicBezTo>
                  <a:cubicBezTo>
                    <a:pt x="555" y="154"/>
                    <a:pt x="570" y="141"/>
                    <a:pt x="582" y="118"/>
                  </a:cubicBezTo>
                  <a:moveTo>
                    <a:pt x="564" y="67"/>
                  </a:moveTo>
                  <a:cubicBezTo>
                    <a:pt x="571" y="67"/>
                    <a:pt x="577" y="72"/>
                    <a:pt x="574" y="85"/>
                  </a:cubicBezTo>
                  <a:cubicBezTo>
                    <a:pt x="542" y="93"/>
                    <a:pt x="542" y="93"/>
                    <a:pt x="542" y="93"/>
                  </a:cubicBezTo>
                  <a:cubicBezTo>
                    <a:pt x="547" y="78"/>
                    <a:pt x="557" y="67"/>
                    <a:pt x="564" y="6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90" name="Freeform 27">
              <a:extLst>
                <a:ext uri="{FF2B5EF4-FFF2-40B4-BE49-F238E27FC236}">
                  <a16:creationId xmlns:a16="http://schemas.microsoft.com/office/drawing/2014/main" id="{A34629F1-84A9-4297-8B25-BB0E207B9B06}"/>
                </a:ext>
              </a:extLst>
            </p:cNvPr>
            <p:cNvSpPr>
              <a:spLocks noEditPoints="1"/>
            </p:cNvSpPr>
            <p:nvPr/>
          </p:nvSpPr>
          <p:spPr bwMode="auto">
            <a:xfrm>
              <a:off x="2185988" y="0"/>
              <a:ext cx="1566863" cy="1209675"/>
            </a:xfrm>
            <a:custGeom>
              <a:avLst/>
              <a:gdLst>
                <a:gd name="T0" fmla="*/ 258 w 437"/>
                <a:gd name="T1" fmla="*/ 241 h 337"/>
                <a:gd name="T2" fmla="*/ 228 w 437"/>
                <a:gd name="T3" fmla="*/ 251 h 337"/>
                <a:gd name="T4" fmla="*/ 257 w 437"/>
                <a:gd name="T5" fmla="*/ 217 h 337"/>
                <a:gd name="T6" fmla="*/ 263 w 437"/>
                <a:gd name="T7" fmla="*/ 208 h 337"/>
                <a:gd name="T8" fmla="*/ 277 w 437"/>
                <a:gd name="T9" fmla="*/ 198 h 337"/>
                <a:gd name="T10" fmla="*/ 292 w 437"/>
                <a:gd name="T11" fmla="*/ 238 h 337"/>
                <a:gd name="T12" fmla="*/ 259 w 437"/>
                <a:gd name="T13" fmla="*/ 285 h 337"/>
                <a:gd name="T14" fmla="*/ 242 w 437"/>
                <a:gd name="T15" fmla="*/ 294 h 337"/>
                <a:gd name="T16" fmla="*/ 233 w 437"/>
                <a:gd name="T17" fmla="*/ 301 h 337"/>
                <a:gd name="T18" fmla="*/ 230 w 437"/>
                <a:gd name="T19" fmla="*/ 303 h 337"/>
                <a:gd name="T20" fmla="*/ 227 w 437"/>
                <a:gd name="T21" fmla="*/ 304 h 337"/>
                <a:gd name="T22" fmla="*/ 220 w 437"/>
                <a:gd name="T23" fmla="*/ 310 h 337"/>
                <a:gd name="T24" fmla="*/ 219 w 437"/>
                <a:gd name="T25" fmla="*/ 311 h 337"/>
                <a:gd name="T26" fmla="*/ 218 w 437"/>
                <a:gd name="T27" fmla="*/ 309 h 337"/>
                <a:gd name="T28" fmla="*/ 222 w 437"/>
                <a:gd name="T29" fmla="*/ 304 h 337"/>
                <a:gd name="T30" fmla="*/ 226 w 437"/>
                <a:gd name="T31" fmla="*/ 298 h 337"/>
                <a:gd name="T32" fmla="*/ 227 w 437"/>
                <a:gd name="T33" fmla="*/ 296 h 337"/>
                <a:gd name="T34" fmla="*/ 227 w 437"/>
                <a:gd name="T35" fmla="*/ 294 h 337"/>
                <a:gd name="T36" fmla="*/ 228 w 437"/>
                <a:gd name="T37" fmla="*/ 290 h 337"/>
                <a:gd name="T38" fmla="*/ 235 w 437"/>
                <a:gd name="T39" fmla="*/ 284 h 337"/>
                <a:gd name="T40" fmla="*/ 259 w 437"/>
                <a:gd name="T41" fmla="*/ 285 h 337"/>
                <a:gd name="T42" fmla="*/ 264 w 437"/>
                <a:gd name="T43" fmla="*/ 297 h 337"/>
                <a:gd name="T44" fmla="*/ 267 w 437"/>
                <a:gd name="T45" fmla="*/ 290 h 337"/>
                <a:gd name="T46" fmla="*/ 235 w 437"/>
                <a:gd name="T47" fmla="*/ 200 h 337"/>
                <a:gd name="T48" fmla="*/ 207 w 437"/>
                <a:gd name="T49" fmla="*/ 203 h 337"/>
                <a:gd name="T50" fmla="*/ 272 w 437"/>
                <a:gd name="T51" fmla="*/ 161 h 337"/>
                <a:gd name="T52" fmla="*/ 188 w 437"/>
                <a:gd name="T53" fmla="*/ 237 h 337"/>
                <a:gd name="T54" fmla="*/ 298 w 437"/>
                <a:gd name="T55" fmla="*/ 247 h 337"/>
                <a:gd name="T56" fmla="*/ 415 w 437"/>
                <a:gd name="T57" fmla="*/ 264 h 337"/>
                <a:gd name="T58" fmla="*/ 421 w 437"/>
                <a:gd name="T59" fmla="*/ 254 h 337"/>
                <a:gd name="T60" fmla="*/ 370 w 437"/>
                <a:gd name="T61" fmla="*/ 277 h 337"/>
                <a:gd name="T62" fmla="*/ 319 w 437"/>
                <a:gd name="T63" fmla="*/ 285 h 337"/>
                <a:gd name="T64" fmla="*/ 291 w 437"/>
                <a:gd name="T65" fmla="*/ 304 h 337"/>
                <a:gd name="T66" fmla="*/ 278 w 437"/>
                <a:gd name="T67" fmla="*/ 313 h 337"/>
                <a:gd name="T68" fmla="*/ 284 w 437"/>
                <a:gd name="T69" fmla="*/ 303 h 337"/>
                <a:gd name="T70" fmla="*/ 295 w 437"/>
                <a:gd name="T71" fmla="*/ 292 h 337"/>
                <a:gd name="T72" fmla="*/ 285 w 437"/>
                <a:gd name="T73" fmla="*/ 297 h 337"/>
                <a:gd name="T74" fmla="*/ 286 w 437"/>
                <a:gd name="T75" fmla="*/ 295 h 337"/>
                <a:gd name="T76" fmla="*/ 288 w 437"/>
                <a:gd name="T77" fmla="*/ 291 h 337"/>
                <a:gd name="T78" fmla="*/ 299 w 437"/>
                <a:gd name="T79" fmla="*/ 281 h 337"/>
                <a:gd name="T80" fmla="*/ 288 w 437"/>
                <a:gd name="T81" fmla="*/ 285 h 337"/>
                <a:gd name="T82" fmla="*/ 380 w 437"/>
                <a:gd name="T83" fmla="*/ 252 h 337"/>
                <a:gd name="T84" fmla="*/ 323 w 437"/>
                <a:gd name="T85" fmla="*/ 263 h 337"/>
                <a:gd name="T86" fmla="*/ 323 w 437"/>
                <a:gd name="T87" fmla="*/ 258 h 337"/>
                <a:gd name="T88" fmla="*/ 351 w 437"/>
                <a:gd name="T89" fmla="*/ 237 h 337"/>
                <a:gd name="T90" fmla="*/ 368 w 437"/>
                <a:gd name="T91" fmla="*/ 223 h 337"/>
                <a:gd name="T92" fmla="*/ 379 w 437"/>
                <a:gd name="T93" fmla="*/ 215 h 337"/>
                <a:gd name="T94" fmla="*/ 381 w 437"/>
                <a:gd name="T95" fmla="*/ 195 h 337"/>
                <a:gd name="T96" fmla="*/ 333 w 437"/>
                <a:gd name="T97" fmla="*/ 201 h 337"/>
                <a:gd name="T98" fmla="*/ 317 w 437"/>
                <a:gd name="T99" fmla="*/ 174 h 337"/>
                <a:gd name="T100" fmla="*/ 285 w 437"/>
                <a:gd name="T101" fmla="*/ 169 h 337"/>
                <a:gd name="T102" fmla="*/ 361 w 437"/>
                <a:gd name="T103" fmla="*/ 179 h 337"/>
                <a:gd name="T104" fmla="*/ 388 w 437"/>
                <a:gd name="T105" fmla="*/ 176 h 337"/>
                <a:gd name="T106" fmla="*/ 368 w 437"/>
                <a:gd name="T107" fmla="*/ 145 h 337"/>
                <a:gd name="T108" fmla="*/ 388 w 437"/>
                <a:gd name="T109" fmla="*/ 39 h 337"/>
                <a:gd name="T110" fmla="*/ 0 w 437"/>
                <a:gd name="T11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7" h="337">
                  <a:moveTo>
                    <a:pt x="272" y="241"/>
                  </a:moveTo>
                  <a:cubicBezTo>
                    <a:pt x="271" y="240"/>
                    <a:pt x="274" y="241"/>
                    <a:pt x="274" y="240"/>
                  </a:cubicBezTo>
                  <a:cubicBezTo>
                    <a:pt x="269" y="240"/>
                    <a:pt x="269" y="240"/>
                    <a:pt x="269" y="240"/>
                  </a:cubicBezTo>
                  <a:cubicBezTo>
                    <a:pt x="269" y="240"/>
                    <a:pt x="269" y="239"/>
                    <a:pt x="269" y="238"/>
                  </a:cubicBezTo>
                  <a:cubicBezTo>
                    <a:pt x="265" y="239"/>
                    <a:pt x="262" y="240"/>
                    <a:pt x="258" y="241"/>
                  </a:cubicBezTo>
                  <a:cubicBezTo>
                    <a:pt x="254" y="242"/>
                    <a:pt x="250" y="245"/>
                    <a:pt x="245" y="247"/>
                  </a:cubicBezTo>
                  <a:cubicBezTo>
                    <a:pt x="238" y="249"/>
                    <a:pt x="232" y="255"/>
                    <a:pt x="225" y="258"/>
                  </a:cubicBezTo>
                  <a:cubicBezTo>
                    <a:pt x="224" y="258"/>
                    <a:pt x="224" y="257"/>
                    <a:pt x="224" y="256"/>
                  </a:cubicBezTo>
                  <a:cubicBezTo>
                    <a:pt x="225" y="254"/>
                    <a:pt x="227" y="254"/>
                    <a:pt x="228" y="252"/>
                  </a:cubicBezTo>
                  <a:cubicBezTo>
                    <a:pt x="228" y="251"/>
                    <a:pt x="228" y="251"/>
                    <a:pt x="228" y="251"/>
                  </a:cubicBezTo>
                  <a:cubicBezTo>
                    <a:pt x="233" y="244"/>
                    <a:pt x="240" y="240"/>
                    <a:pt x="246" y="234"/>
                  </a:cubicBezTo>
                  <a:cubicBezTo>
                    <a:pt x="246" y="232"/>
                    <a:pt x="246" y="232"/>
                    <a:pt x="246" y="232"/>
                  </a:cubicBezTo>
                  <a:cubicBezTo>
                    <a:pt x="248" y="230"/>
                    <a:pt x="251" y="228"/>
                    <a:pt x="253" y="225"/>
                  </a:cubicBezTo>
                  <a:cubicBezTo>
                    <a:pt x="253" y="223"/>
                    <a:pt x="256" y="221"/>
                    <a:pt x="259" y="219"/>
                  </a:cubicBezTo>
                  <a:cubicBezTo>
                    <a:pt x="258" y="219"/>
                    <a:pt x="257" y="219"/>
                    <a:pt x="257" y="217"/>
                  </a:cubicBezTo>
                  <a:cubicBezTo>
                    <a:pt x="254" y="217"/>
                    <a:pt x="252" y="219"/>
                    <a:pt x="249" y="217"/>
                  </a:cubicBezTo>
                  <a:cubicBezTo>
                    <a:pt x="251" y="216"/>
                    <a:pt x="252" y="215"/>
                    <a:pt x="253" y="215"/>
                  </a:cubicBezTo>
                  <a:cubicBezTo>
                    <a:pt x="253" y="214"/>
                    <a:pt x="252" y="214"/>
                    <a:pt x="252" y="214"/>
                  </a:cubicBezTo>
                  <a:cubicBezTo>
                    <a:pt x="251" y="212"/>
                    <a:pt x="253" y="211"/>
                    <a:pt x="255" y="210"/>
                  </a:cubicBezTo>
                  <a:cubicBezTo>
                    <a:pt x="258" y="210"/>
                    <a:pt x="261" y="210"/>
                    <a:pt x="263" y="208"/>
                  </a:cubicBezTo>
                  <a:cubicBezTo>
                    <a:pt x="258" y="207"/>
                    <a:pt x="253" y="209"/>
                    <a:pt x="249" y="207"/>
                  </a:cubicBezTo>
                  <a:cubicBezTo>
                    <a:pt x="252" y="198"/>
                    <a:pt x="257" y="191"/>
                    <a:pt x="265" y="188"/>
                  </a:cubicBezTo>
                  <a:cubicBezTo>
                    <a:pt x="265" y="188"/>
                    <a:pt x="267" y="188"/>
                    <a:pt x="267" y="188"/>
                  </a:cubicBezTo>
                  <a:cubicBezTo>
                    <a:pt x="267" y="191"/>
                    <a:pt x="265" y="194"/>
                    <a:pt x="262" y="195"/>
                  </a:cubicBezTo>
                  <a:cubicBezTo>
                    <a:pt x="267" y="196"/>
                    <a:pt x="272" y="196"/>
                    <a:pt x="277" y="198"/>
                  </a:cubicBezTo>
                  <a:cubicBezTo>
                    <a:pt x="276" y="200"/>
                    <a:pt x="275" y="199"/>
                    <a:pt x="274" y="199"/>
                  </a:cubicBezTo>
                  <a:cubicBezTo>
                    <a:pt x="277" y="201"/>
                    <a:pt x="281" y="200"/>
                    <a:pt x="284" y="202"/>
                  </a:cubicBezTo>
                  <a:cubicBezTo>
                    <a:pt x="283" y="204"/>
                    <a:pt x="281" y="202"/>
                    <a:pt x="279" y="202"/>
                  </a:cubicBezTo>
                  <a:cubicBezTo>
                    <a:pt x="298" y="208"/>
                    <a:pt x="319" y="212"/>
                    <a:pt x="336" y="225"/>
                  </a:cubicBezTo>
                  <a:cubicBezTo>
                    <a:pt x="322" y="232"/>
                    <a:pt x="307" y="235"/>
                    <a:pt x="292" y="238"/>
                  </a:cubicBezTo>
                  <a:cubicBezTo>
                    <a:pt x="290" y="238"/>
                    <a:pt x="289" y="238"/>
                    <a:pt x="287" y="238"/>
                  </a:cubicBezTo>
                  <a:cubicBezTo>
                    <a:pt x="287" y="238"/>
                    <a:pt x="287" y="240"/>
                    <a:pt x="286" y="240"/>
                  </a:cubicBezTo>
                  <a:cubicBezTo>
                    <a:pt x="284" y="240"/>
                    <a:pt x="282" y="240"/>
                    <a:pt x="280" y="241"/>
                  </a:cubicBezTo>
                  <a:cubicBezTo>
                    <a:pt x="277" y="242"/>
                    <a:pt x="274" y="243"/>
                    <a:pt x="272" y="241"/>
                  </a:cubicBezTo>
                  <a:moveTo>
                    <a:pt x="259" y="285"/>
                  </a:moveTo>
                  <a:cubicBezTo>
                    <a:pt x="259" y="285"/>
                    <a:pt x="259" y="285"/>
                    <a:pt x="258" y="285"/>
                  </a:cubicBezTo>
                  <a:cubicBezTo>
                    <a:pt x="256" y="287"/>
                    <a:pt x="254" y="289"/>
                    <a:pt x="251" y="290"/>
                  </a:cubicBezTo>
                  <a:cubicBezTo>
                    <a:pt x="249" y="292"/>
                    <a:pt x="246" y="293"/>
                    <a:pt x="243" y="294"/>
                  </a:cubicBezTo>
                  <a:cubicBezTo>
                    <a:pt x="243" y="294"/>
                    <a:pt x="243" y="294"/>
                    <a:pt x="243" y="294"/>
                  </a:cubicBezTo>
                  <a:cubicBezTo>
                    <a:pt x="243" y="294"/>
                    <a:pt x="242" y="294"/>
                    <a:pt x="242" y="294"/>
                  </a:cubicBezTo>
                  <a:cubicBezTo>
                    <a:pt x="239" y="295"/>
                    <a:pt x="237" y="297"/>
                    <a:pt x="235" y="299"/>
                  </a:cubicBezTo>
                  <a:cubicBezTo>
                    <a:pt x="235" y="299"/>
                    <a:pt x="235" y="299"/>
                    <a:pt x="234" y="300"/>
                  </a:cubicBezTo>
                  <a:cubicBezTo>
                    <a:pt x="234" y="300"/>
                    <a:pt x="234" y="300"/>
                    <a:pt x="234" y="300"/>
                  </a:cubicBezTo>
                  <a:cubicBezTo>
                    <a:pt x="234" y="300"/>
                    <a:pt x="234" y="300"/>
                    <a:pt x="234" y="300"/>
                  </a:cubicBezTo>
                  <a:cubicBezTo>
                    <a:pt x="234" y="300"/>
                    <a:pt x="234" y="300"/>
                    <a:pt x="233" y="301"/>
                  </a:cubicBezTo>
                  <a:cubicBezTo>
                    <a:pt x="233" y="301"/>
                    <a:pt x="233" y="301"/>
                    <a:pt x="233" y="301"/>
                  </a:cubicBezTo>
                  <a:cubicBezTo>
                    <a:pt x="233" y="301"/>
                    <a:pt x="233" y="301"/>
                    <a:pt x="233" y="301"/>
                  </a:cubicBezTo>
                  <a:cubicBezTo>
                    <a:pt x="233" y="301"/>
                    <a:pt x="232" y="302"/>
                    <a:pt x="232" y="302"/>
                  </a:cubicBezTo>
                  <a:cubicBezTo>
                    <a:pt x="232" y="303"/>
                    <a:pt x="231" y="303"/>
                    <a:pt x="231" y="303"/>
                  </a:cubicBezTo>
                  <a:cubicBezTo>
                    <a:pt x="231" y="304"/>
                    <a:pt x="230" y="304"/>
                    <a:pt x="230" y="303"/>
                  </a:cubicBezTo>
                  <a:cubicBezTo>
                    <a:pt x="230" y="303"/>
                    <a:pt x="230" y="303"/>
                    <a:pt x="230" y="303"/>
                  </a:cubicBezTo>
                  <a:cubicBezTo>
                    <a:pt x="229" y="303"/>
                    <a:pt x="229" y="303"/>
                    <a:pt x="228" y="303"/>
                  </a:cubicBezTo>
                  <a:cubicBezTo>
                    <a:pt x="228" y="303"/>
                    <a:pt x="228" y="304"/>
                    <a:pt x="227" y="304"/>
                  </a:cubicBezTo>
                  <a:cubicBezTo>
                    <a:pt x="227" y="304"/>
                    <a:pt x="227" y="304"/>
                    <a:pt x="227" y="304"/>
                  </a:cubicBezTo>
                  <a:cubicBezTo>
                    <a:pt x="227" y="304"/>
                    <a:pt x="227" y="304"/>
                    <a:pt x="227" y="304"/>
                  </a:cubicBezTo>
                  <a:cubicBezTo>
                    <a:pt x="226" y="304"/>
                    <a:pt x="225" y="305"/>
                    <a:pt x="224" y="306"/>
                  </a:cubicBezTo>
                  <a:cubicBezTo>
                    <a:pt x="223" y="307"/>
                    <a:pt x="222" y="308"/>
                    <a:pt x="221" y="310"/>
                  </a:cubicBezTo>
                  <a:cubicBezTo>
                    <a:pt x="221" y="310"/>
                    <a:pt x="221" y="310"/>
                    <a:pt x="221" y="310"/>
                  </a:cubicBezTo>
                  <a:cubicBezTo>
                    <a:pt x="220" y="310"/>
                    <a:pt x="220" y="310"/>
                    <a:pt x="220" y="310"/>
                  </a:cubicBezTo>
                  <a:cubicBezTo>
                    <a:pt x="220" y="310"/>
                    <a:pt x="220" y="310"/>
                    <a:pt x="220" y="310"/>
                  </a:cubicBezTo>
                  <a:cubicBezTo>
                    <a:pt x="220" y="310"/>
                    <a:pt x="220" y="310"/>
                    <a:pt x="220" y="310"/>
                  </a:cubicBezTo>
                  <a:cubicBezTo>
                    <a:pt x="220" y="310"/>
                    <a:pt x="220" y="311"/>
                    <a:pt x="220" y="311"/>
                  </a:cubicBezTo>
                  <a:cubicBezTo>
                    <a:pt x="220" y="311"/>
                    <a:pt x="220" y="311"/>
                    <a:pt x="220" y="311"/>
                  </a:cubicBezTo>
                  <a:cubicBezTo>
                    <a:pt x="220" y="311"/>
                    <a:pt x="220" y="311"/>
                    <a:pt x="220" y="311"/>
                  </a:cubicBezTo>
                  <a:cubicBezTo>
                    <a:pt x="219" y="311"/>
                    <a:pt x="219" y="311"/>
                    <a:pt x="219" y="311"/>
                  </a:cubicBezTo>
                  <a:cubicBezTo>
                    <a:pt x="219" y="311"/>
                    <a:pt x="219" y="311"/>
                    <a:pt x="219" y="311"/>
                  </a:cubicBezTo>
                  <a:cubicBezTo>
                    <a:pt x="219" y="311"/>
                    <a:pt x="219" y="311"/>
                    <a:pt x="219" y="311"/>
                  </a:cubicBezTo>
                  <a:cubicBezTo>
                    <a:pt x="218" y="310"/>
                    <a:pt x="218" y="310"/>
                    <a:pt x="218" y="310"/>
                  </a:cubicBezTo>
                  <a:cubicBezTo>
                    <a:pt x="218" y="310"/>
                    <a:pt x="218" y="310"/>
                    <a:pt x="218" y="310"/>
                  </a:cubicBezTo>
                  <a:cubicBezTo>
                    <a:pt x="218" y="310"/>
                    <a:pt x="218" y="310"/>
                    <a:pt x="218" y="309"/>
                  </a:cubicBezTo>
                  <a:cubicBezTo>
                    <a:pt x="219" y="309"/>
                    <a:pt x="219" y="308"/>
                    <a:pt x="220" y="307"/>
                  </a:cubicBezTo>
                  <a:cubicBezTo>
                    <a:pt x="220" y="307"/>
                    <a:pt x="220" y="307"/>
                    <a:pt x="220" y="307"/>
                  </a:cubicBezTo>
                  <a:cubicBezTo>
                    <a:pt x="220" y="307"/>
                    <a:pt x="220" y="306"/>
                    <a:pt x="221" y="306"/>
                  </a:cubicBezTo>
                  <a:cubicBezTo>
                    <a:pt x="221" y="306"/>
                    <a:pt x="221" y="305"/>
                    <a:pt x="222" y="305"/>
                  </a:cubicBezTo>
                  <a:cubicBezTo>
                    <a:pt x="222" y="305"/>
                    <a:pt x="222" y="304"/>
                    <a:pt x="222" y="304"/>
                  </a:cubicBezTo>
                  <a:cubicBezTo>
                    <a:pt x="223" y="303"/>
                    <a:pt x="223" y="302"/>
                    <a:pt x="224" y="302"/>
                  </a:cubicBezTo>
                  <a:cubicBezTo>
                    <a:pt x="224" y="302"/>
                    <a:pt x="224" y="302"/>
                    <a:pt x="224" y="302"/>
                  </a:cubicBezTo>
                  <a:cubicBezTo>
                    <a:pt x="224" y="301"/>
                    <a:pt x="224" y="301"/>
                    <a:pt x="224" y="301"/>
                  </a:cubicBezTo>
                  <a:cubicBezTo>
                    <a:pt x="225" y="301"/>
                    <a:pt x="225" y="300"/>
                    <a:pt x="225" y="300"/>
                  </a:cubicBezTo>
                  <a:cubicBezTo>
                    <a:pt x="226" y="299"/>
                    <a:pt x="226" y="299"/>
                    <a:pt x="226" y="298"/>
                  </a:cubicBezTo>
                  <a:cubicBezTo>
                    <a:pt x="226" y="298"/>
                    <a:pt x="226" y="298"/>
                    <a:pt x="226" y="298"/>
                  </a:cubicBezTo>
                  <a:cubicBezTo>
                    <a:pt x="226" y="298"/>
                    <a:pt x="226" y="298"/>
                    <a:pt x="226" y="298"/>
                  </a:cubicBezTo>
                  <a:cubicBezTo>
                    <a:pt x="226" y="298"/>
                    <a:pt x="226" y="298"/>
                    <a:pt x="226" y="298"/>
                  </a:cubicBezTo>
                  <a:cubicBezTo>
                    <a:pt x="226" y="298"/>
                    <a:pt x="227" y="297"/>
                    <a:pt x="227" y="297"/>
                  </a:cubicBezTo>
                  <a:cubicBezTo>
                    <a:pt x="227" y="296"/>
                    <a:pt x="227" y="296"/>
                    <a:pt x="227" y="296"/>
                  </a:cubicBezTo>
                  <a:cubicBezTo>
                    <a:pt x="227" y="296"/>
                    <a:pt x="227" y="296"/>
                    <a:pt x="227" y="296"/>
                  </a:cubicBezTo>
                  <a:cubicBezTo>
                    <a:pt x="227" y="296"/>
                    <a:pt x="227" y="295"/>
                    <a:pt x="227" y="295"/>
                  </a:cubicBezTo>
                  <a:cubicBezTo>
                    <a:pt x="227" y="295"/>
                    <a:pt x="227" y="295"/>
                    <a:pt x="227" y="295"/>
                  </a:cubicBezTo>
                  <a:cubicBezTo>
                    <a:pt x="227" y="295"/>
                    <a:pt x="227" y="294"/>
                    <a:pt x="227" y="294"/>
                  </a:cubicBezTo>
                  <a:cubicBezTo>
                    <a:pt x="227" y="294"/>
                    <a:pt x="227" y="294"/>
                    <a:pt x="227" y="294"/>
                  </a:cubicBezTo>
                  <a:cubicBezTo>
                    <a:pt x="228" y="293"/>
                    <a:pt x="229" y="291"/>
                    <a:pt x="230" y="290"/>
                  </a:cubicBezTo>
                  <a:cubicBezTo>
                    <a:pt x="230" y="290"/>
                    <a:pt x="230" y="290"/>
                    <a:pt x="230" y="290"/>
                  </a:cubicBezTo>
                  <a:cubicBezTo>
                    <a:pt x="229" y="291"/>
                    <a:pt x="228" y="292"/>
                    <a:pt x="227" y="292"/>
                  </a:cubicBezTo>
                  <a:cubicBezTo>
                    <a:pt x="227" y="293"/>
                    <a:pt x="225" y="292"/>
                    <a:pt x="226" y="292"/>
                  </a:cubicBezTo>
                  <a:cubicBezTo>
                    <a:pt x="227" y="291"/>
                    <a:pt x="227" y="291"/>
                    <a:pt x="228" y="290"/>
                  </a:cubicBezTo>
                  <a:cubicBezTo>
                    <a:pt x="228" y="290"/>
                    <a:pt x="228" y="290"/>
                    <a:pt x="228" y="290"/>
                  </a:cubicBezTo>
                  <a:cubicBezTo>
                    <a:pt x="229" y="289"/>
                    <a:pt x="230" y="288"/>
                    <a:pt x="231" y="287"/>
                  </a:cubicBezTo>
                  <a:cubicBezTo>
                    <a:pt x="232" y="286"/>
                    <a:pt x="232" y="286"/>
                    <a:pt x="233" y="285"/>
                  </a:cubicBezTo>
                  <a:cubicBezTo>
                    <a:pt x="233" y="285"/>
                    <a:pt x="233" y="285"/>
                    <a:pt x="233" y="285"/>
                  </a:cubicBezTo>
                  <a:cubicBezTo>
                    <a:pt x="234" y="285"/>
                    <a:pt x="234" y="284"/>
                    <a:pt x="235" y="284"/>
                  </a:cubicBezTo>
                  <a:cubicBezTo>
                    <a:pt x="235" y="284"/>
                    <a:pt x="235" y="284"/>
                    <a:pt x="235" y="283"/>
                  </a:cubicBezTo>
                  <a:cubicBezTo>
                    <a:pt x="241" y="278"/>
                    <a:pt x="251" y="278"/>
                    <a:pt x="259" y="274"/>
                  </a:cubicBezTo>
                  <a:cubicBezTo>
                    <a:pt x="262" y="273"/>
                    <a:pt x="266" y="275"/>
                    <a:pt x="269" y="274"/>
                  </a:cubicBezTo>
                  <a:cubicBezTo>
                    <a:pt x="271" y="274"/>
                    <a:pt x="273" y="274"/>
                    <a:pt x="275" y="275"/>
                  </a:cubicBezTo>
                  <a:cubicBezTo>
                    <a:pt x="269" y="278"/>
                    <a:pt x="264" y="282"/>
                    <a:pt x="259" y="285"/>
                  </a:cubicBezTo>
                  <a:moveTo>
                    <a:pt x="270" y="291"/>
                  </a:moveTo>
                  <a:cubicBezTo>
                    <a:pt x="270" y="291"/>
                    <a:pt x="269" y="292"/>
                    <a:pt x="268" y="292"/>
                  </a:cubicBezTo>
                  <a:cubicBezTo>
                    <a:pt x="269" y="293"/>
                    <a:pt x="270" y="293"/>
                    <a:pt x="269" y="293"/>
                  </a:cubicBezTo>
                  <a:cubicBezTo>
                    <a:pt x="268" y="295"/>
                    <a:pt x="266" y="296"/>
                    <a:pt x="265" y="297"/>
                  </a:cubicBezTo>
                  <a:cubicBezTo>
                    <a:pt x="264" y="297"/>
                    <a:pt x="264" y="297"/>
                    <a:pt x="264" y="297"/>
                  </a:cubicBezTo>
                  <a:cubicBezTo>
                    <a:pt x="263" y="298"/>
                    <a:pt x="262" y="298"/>
                    <a:pt x="261" y="299"/>
                  </a:cubicBezTo>
                  <a:cubicBezTo>
                    <a:pt x="260" y="300"/>
                    <a:pt x="257" y="299"/>
                    <a:pt x="258" y="298"/>
                  </a:cubicBezTo>
                  <a:cubicBezTo>
                    <a:pt x="260" y="297"/>
                    <a:pt x="261" y="295"/>
                    <a:pt x="263" y="294"/>
                  </a:cubicBezTo>
                  <a:cubicBezTo>
                    <a:pt x="264" y="293"/>
                    <a:pt x="265" y="292"/>
                    <a:pt x="265" y="291"/>
                  </a:cubicBezTo>
                  <a:cubicBezTo>
                    <a:pt x="266" y="291"/>
                    <a:pt x="266" y="290"/>
                    <a:pt x="267" y="290"/>
                  </a:cubicBezTo>
                  <a:cubicBezTo>
                    <a:pt x="267" y="290"/>
                    <a:pt x="271" y="289"/>
                    <a:pt x="270" y="291"/>
                  </a:cubicBezTo>
                  <a:moveTo>
                    <a:pt x="240" y="195"/>
                  </a:moveTo>
                  <a:cubicBezTo>
                    <a:pt x="240" y="196"/>
                    <a:pt x="239" y="197"/>
                    <a:pt x="239" y="198"/>
                  </a:cubicBezTo>
                  <a:cubicBezTo>
                    <a:pt x="238" y="199"/>
                    <a:pt x="237" y="200"/>
                    <a:pt x="236" y="200"/>
                  </a:cubicBezTo>
                  <a:cubicBezTo>
                    <a:pt x="235" y="200"/>
                    <a:pt x="235" y="200"/>
                    <a:pt x="235" y="200"/>
                  </a:cubicBezTo>
                  <a:cubicBezTo>
                    <a:pt x="235" y="197"/>
                    <a:pt x="237" y="195"/>
                    <a:pt x="240" y="194"/>
                  </a:cubicBezTo>
                  <a:cubicBezTo>
                    <a:pt x="240" y="194"/>
                    <a:pt x="240" y="195"/>
                    <a:pt x="240" y="195"/>
                  </a:cubicBezTo>
                  <a:moveTo>
                    <a:pt x="188" y="237"/>
                  </a:moveTo>
                  <a:cubicBezTo>
                    <a:pt x="188" y="237"/>
                    <a:pt x="187" y="237"/>
                    <a:pt x="187" y="236"/>
                  </a:cubicBezTo>
                  <a:cubicBezTo>
                    <a:pt x="195" y="225"/>
                    <a:pt x="202" y="215"/>
                    <a:pt x="207" y="203"/>
                  </a:cubicBezTo>
                  <a:cubicBezTo>
                    <a:pt x="216" y="199"/>
                    <a:pt x="223" y="193"/>
                    <a:pt x="229" y="186"/>
                  </a:cubicBezTo>
                  <a:cubicBezTo>
                    <a:pt x="240" y="174"/>
                    <a:pt x="251" y="164"/>
                    <a:pt x="265" y="158"/>
                  </a:cubicBezTo>
                  <a:cubicBezTo>
                    <a:pt x="270" y="156"/>
                    <a:pt x="276" y="156"/>
                    <a:pt x="281" y="158"/>
                  </a:cubicBezTo>
                  <a:cubicBezTo>
                    <a:pt x="279" y="161"/>
                    <a:pt x="276" y="160"/>
                    <a:pt x="274" y="162"/>
                  </a:cubicBezTo>
                  <a:cubicBezTo>
                    <a:pt x="273" y="162"/>
                    <a:pt x="272" y="162"/>
                    <a:pt x="272" y="161"/>
                  </a:cubicBezTo>
                  <a:cubicBezTo>
                    <a:pt x="272" y="161"/>
                    <a:pt x="272" y="160"/>
                    <a:pt x="272" y="160"/>
                  </a:cubicBezTo>
                  <a:cubicBezTo>
                    <a:pt x="266" y="167"/>
                    <a:pt x="257" y="170"/>
                    <a:pt x="252" y="178"/>
                  </a:cubicBezTo>
                  <a:cubicBezTo>
                    <a:pt x="248" y="184"/>
                    <a:pt x="246" y="193"/>
                    <a:pt x="237" y="195"/>
                  </a:cubicBezTo>
                  <a:cubicBezTo>
                    <a:pt x="235" y="195"/>
                    <a:pt x="238" y="193"/>
                    <a:pt x="237" y="193"/>
                  </a:cubicBezTo>
                  <a:cubicBezTo>
                    <a:pt x="217" y="205"/>
                    <a:pt x="203" y="220"/>
                    <a:pt x="188" y="237"/>
                  </a:cubicBezTo>
                  <a:moveTo>
                    <a:pt x="285" y="251"/>
                  </a:moveTo>
                  <a:cubicBezTo>
                    <a:pt x="284" y="251"/>
                    <a:pt x="281" y="252"/>
                    <a:pt x="282" y="251"/>
                  </a:cubicBezTo>
                  <a:cubicBezTo>
                    <a:pt x="283" y="247"/>
                    <a:pt x="287" y="247"/>
                    <a:pt x="290" y="246"/>
                  </a:cubicBezTo>
                  <a:cubicBezTo>
                    <a:pt x="291" y="245"/>
                    <a:pt x="293" y="244"/>
                    <a:pt x="294" y="245"/>
                  </a:cubicBezTo>
                  <a:cubicBezTo>
                    <a:pt x="295" y="247"/>
                    <a:pt x="297" y="246"/>
                    <a:pt x="298" y="247"/>
                  </a:cubicBezTo>
                  <a:cubicBezTo>
                    <a:pt x="295" y="251"/>
                    <a:pt x="290" y="249"/>
                    <a:pt x="285" y="251"/>
                  </a:cubicBezTo>
                  <a:moveTo>
                    <a:pt x="383" y="297"/>
                  </a:moveTo>
                  <a:cubicBezTo>
                    <a:pt x="387" y="293"/>
                    <a:pt x="390" y="289"/>
                    <a:pt x="394" y="285"/>
                  </a:cubicBezTo>
                  <a:cubicBezTo>
                    <a:pt x="394" y="285"/>
                    <a:pt x="394" y="285"/>
                    <a:pt x="394" y="285"/>
                  </a:cubicBezTo>
                  <a:cubicBezTo>
                    <a:pt x="401" y="278"/>
                    <a:pt x="407" y="270"/>
                    <a:pt x="415" y="264"/>
                  </a:cubicBezTo>
                  <a:cubicBezTo>
                    <a:pt x="417" y="262"/>
                    <a:pt x="420" y="260"/>
                    <a:pt x="422" y="258"/>
                  </a:cubicBezTo>
                  <a:cubicBezTo>
                    <a:pt x="423" y="258"/>
                    <a:pt x="423" y="256"/>
                    <a:pt x="423" y="256"/>
                  </a:cubicBezTo>
                  <a:cubicBezTo>
                    <a:pt x="420" y="257"/>
                    <a:pt x="418" y="259"/>
                    <a:pt x="415" y="261"/>
                  </a:cubicBezTo>
                  <a:cubicBezTo>
                    <a:pt x="414" y="261"/>
                    <a:pt x="414" y="260"/>
                    <a:pt x="414" y="259"/>
                  </a:cubicBezTo>
                  <a:cubicBezTo>
                    <a:pt x="417" y="258"/>
                    <a:pt x="419" y="256"/>
                    <a:pt x="421" y="254"/>
                  </a:cubicBezTo>
                  <a:cubicBezTo>
                    <a:pt x="421" y="254"/>
                    <a:pt x="421" y="254"/>
                    <a:pt x="421" y="254"/>
                  </a:cubicBezTo>
                  <a:cubicBezTo>
                    <a:pt x="420" y="254"/>
                    <a:pt x="420" y="254"/>
                    <a:pt x="420" y="253"/>
                  </a:cubicBezTo>
                  <a:cubicBezTo>
                    <a:pt x="412" y="252"/>
                    <a:pt x="405" y="258"/>
                    <a:pt x="400" y="263"/>
                  </a:cubicBezTo>
                  <a:cubicBezTo>
                    <a:pt x="398" y="263"/>
                    <a:pt x="397" y="262"/>
                    <a:pt x="396" y="262"/>
                  </a:cubicBezTo>
                  <a:cubicBezTo>
                    <a:pt x="387" y="265"/>
                    <a:pt x="380" y="273"/>
                    <a:pt x="370" y="277"/>
                  </a:cubicBezTo>
                  <a:cubicBezTo>
                    <a:pt x="370" y="276"/>
                    <a:pt x="370" y="276"/>
                    <a:pt x="370" y="276"/>
                  </a:cubicBezTo>
                  <a:cubicBezTo>
                    <a:pt x="367" y="277"/>
                    <a:pt x="363" y="280"/>
                    <a:pt x="359" y="280"/>
                  </a:cubicBezTo>
                  <a:cubicBezTo>
                    <a:pt x="353" y="282"/>
                    <a:pt x="348" y="281"/>
                    <a:pt x="343" y="281"/>
                  </a:cubicBezTo>
                  <a:cubicBezTo>
                    <a:pt x="335" y="282"/>
                    <a:pt x="328" y="284"/>
                    <a:pt x="320" y="285"/>
                  </a:cubicBezTo>
                  <a:cubicBezTo>
                    <a:pt x="320" y="285"/>
                    <a:pt x="319" y="285"/>
                    <a:pt x="319" y="285"/>
                  </a:cubicBezTo>
                  <a:cubicBezTo>
                    <a:pt x="315" y="287"/>
                    <a:pt x="311" y="288"/>
                    <a:pt x="307" y="290"/>
                  </a:cubicBezTo>
                  <a:cubicBezTo>
                    <a:pt x="307" y="290"/>
                    <a:pt x="307" y="290"/>
                    <a:pt x="307" y="290"/>
                  </a:cubicBezTo>
                  <a:cubicBezTo>
                    <a:pt x="307" y="291"/>
                    <a:pt x="306" y="291"/>
                    <a:pt x="306" y="292"/>
                  </a:cubicBezTo>
                  <a:cubicBezTo>
                    <a:pt x="305" y="293"/>
                    <a:pt x="303" y="294"/>
                    <a:pt x="302" y="295"/>
                  </a:cubicBezTo>
                  <a:cubicBezTo>
                    <a:pt x="298" y="297"/>
                    <a:pt x="294" y="301"/>
                    <a:pt x="291" y="304"/>
                  </a:cubicBezTo>
                  <a:cubicBezTo>
                    <a:pt x="291" y="304"/>
                    <a:pt x="290" y="304"/>
                    <a:pt x="290" y="304"/>
                  </a:cubicBezTo>
                  <a:cubicBezTo>
                    <a:pt x="287" y="307"/>
                    <a:pt x="283" y="311"/>
                    <a:pt x="280" y="314"/>
                  </a:cubicBezTo>
                  <a:cubicBezTo>
                    <a:pt x="280" y="314"/>
                    <a:pt x="279" y="314"/>
                    <a:pt x="278" y="314"/>
                  </a:cubicBezTo>
                  <a:cubicBezTo>
                    <a:pt x="278" y="314"/>
                    <a:pt x="278" y="314"/>
                    <a:pt x="278" y="314"/>
                  </a:cubicBezTo>
                  <a:cubicBezTo>
                    <a:pt x="278" y="314"/>
                    <a:pt x="278" y="314"/>
                    <a:pt x="278" y="313"/>
                  </a:cubicBezTo>
                  <a:cubicBezTo>
                    <a:pt x="279" y="312"/>
                    <a:pt x="279" y="312"/>
                    <a:pt x="280" y="311"/>
                  </a:cubicBezTo>
                  <a:cubicBezTo>
                    <a:pt x="280" y="310"/>
                    <a:pt x="281" y="309"/>
                    <a:pt x="282" y="308"/>
                  </a:cubicBezTo>
                  <a:cubicBezTo>
                    <a:pt x="283" y="306"/>
                    <a:pt x="284" y="305"/>
                    <a:pt x="284" y="304"/>
                  </a:cubicBezTo>
                  <a:cubicBezTo>
                    <a:pt x="285" y="303"/>
                    <a:pt x="285" y="303"/>
                    <a:pt x="284" y="303"/>
                  </a:cubicBezTo>
                  <a:cubicBezTo>
                    <a:pt x="284" y="303"/>
                    <a:pt x="284" y="303"/>
                    <a:pt x="284" y="303"/>
                  </a:cubicBezTo>
                  <a:cubicBezTo>
                    <a:pt x="287" y="300"/>
                    <a:pt x="290" y="297"/>
                    <a:pt x="294" y="295"/>
                  </a:cubicBezTo>
                  <a:cubicBezTo>
                    <a:pt x="294" y="295"/>
                    <a:pt x="294" y="295"/>
                    <a:pt x="294" y="295"/>
                  </a:cubicBezTo>
                  <a:cubicBezTo>
                    <a:pt x="294" y="295"/>
                    <a:pt x="293" y="294"/>
                    <a:pt x="294" y="294"/>
                  </a:cubicBezTo>
                  <a:cubicBezTo>
                    <a:pt x="294" y="293"/>
                    <a:pt x="294" y="293"/>
                    <a:pt x="295" y="292"/>
                  </a:cubicBezTo>
                  <a:cubicBezTo>
                    <a:pt x="295" y="292"/>
                    <a:pt x="295" y="292"/>
                    <a:pt x="295" y="292"/>
                  </a:cubicBezTo>
                  <a:cubicBezTo>
                    <a:pt x="295" y="291"/>
                    <a:pt x="294" y="291"/>
                    <a:pt x="294" y="291"/>
                  </a:cubicBezTo>
                  <a:cubicBezTo>
                    <a:pt x="293" y="292"/>
                    <a:pt x="292" y="292"/>
                    <a:pt x="291" y="293"/>
                  </a:cubicBezTo>
                  <a:cubicBezTo>
                    <a:pt x="290" y="295"/>
                    <a:pt x="289" y="297"/>
                    <a:pt x="286" y="297"/>
                  </a:cubicBezTo>
                  <a:cubicBezTo>
                    <a:pt x="286" y="297"/>
                    <a:pt x="286" y="297"/>
                    <a:pt x="285" y="297"/>
                  </a:cubicBezTo>
                  <a:cubicBezTo>
                    <a:pt x="285" y="297"/>
                    <a:pt x="285" y="297"/>
                    <a:pt x="285" y="297"/>
                  </a:cubicBezTo>
                  <a:cubicBezTo>
                    <a:pt x="285" y="297"/>
                    <a:pt x="285" y="297"/>
                    <a:pt x="285" y="297"/>
                  </a:cubicBezTo>
                  <a:cubicBezTo>
                    <a:pt x="285" y="297"/>
                    <a:pt x="285" y="297"/>
                    <a:pt x="285" y="297"/>
                  </a:cubicBezTo>
                  <a:cubicBezTo>
                    <a:pt x="285" y="297"/>
                    <a:pt x="285" y="297"/>
                    <a:pt x="285" y="296"/>
                  </a:cubicBezTo>
                  <a:cubicBezTo>
                    <a:pt x="285" y="296"/>
                    <a:pt x="285" y="296"/>
                    <a:pt x="285" y="296"/>
                  </a:cubicBezTo>
                  <a:cubicBezTo>
                    <a:pt x="285" y="296"/>
                    <a:pt x="285" y="296"/>
                    <a:pt x="286" y="295"/>
                  </a:cubicBezTo>
                  <a:cubicBezTo>
                    <a:pt x="286" y="295"/>
                    <a:pt x="286" y="295"/>
                    <a:pt x="286" y="295"/>
                  </a:cubicBezTo>
                  <a:cubicBezTo>
                    <a:pt x="286" y="295"/>
                    <a:pt x="286" y="294"/>
                    <a:pt x="286" y="294"/>
                  </a:cubicBezTo>
                  <a:cubicBezTo>
                    <a:pt x="286" y="294"/>
                    <a:pt x="286" y="294"/>
                    <a:pt x="287" y="294"/>
                  </a:cubicBezTo>
                  <a:cubicBezTo>
                    <a:pt x="287" y="293"/>
                    <a:pt x="287" y="293"/>
                    <a:pt x="287" y="292"/>
                  </a:cubicBezTo>
                  <a:cubicBezTo>
                    <a:pt x="288" y="292"/>
                    <a:pt x="288" y="292"/>
                    <a:pt x="288" y="291"/>
                  </a:cubicBezTo>
                  <a:cubicBezTo>
                    <a:pt x="288" y="291"/>
                    <a:pt x="288" y="291"/>
                    <a:pt x="288" y="290"/>
                  </a:cubicBezTo>
                  <a:cubicBezTo>
                    <a:pt x="289" y="290"/>
                    <a:pt x="288" y="289"/>
                    <a:pt x="288" y="289"/>
                  </a:cubicBezTo>
                  <a:cubicBezTo>
                    <a:pt x="289" y="288"/>
                    <a:pt x="291" y="286"/>
                    <a:pt x="292" y="285"/>
                  </a:cubicBezTo>
                  <a:cubicBezTo>
                    <a:pt x="292" y="285"/>
                    <a:pt x="292" y="285"/>
                    <a:pt x="292" y="285"/>
                  </a:cubicBezTo>
                  <a:cubicBezTo>
                    <a:pt x="295" y="284"/>
                    <a:pt x="297" y="283"/>
                    <a:pt x="299" y="281"/>
                  </a:cubicBezTo>
                  <a:cubicBezTo>
                    <a:pt x="300" y="281"/>
                    <a:pt x="300" y="281"/>
                    <a:pt x="301" y="280"/>
                  </a:cubicBezTo>
                  <a:cubicBezTo>
                    <a:pt x="297" y="282"/>
                    <a:pt x="294" y="283"/>
                    <a:pt x="290" y="285"/>
                  </a:cubicBezTo>
                  <a:cubicBezTo>
                    <a:pt x="290" y="285"/>
                    <a:pt x="290" y="286"/>
                    <a:pt x="289" y="286"/>
                  </a:cubicBezTo>
                  <a:cubicBezTo>
                    <a:pt x="289" y="286"/>
                    <a:pt x="289" y="286"/>
                    <a:pt x="288" y="285"/>
                  </a:cubicBezTo>
                  <a:cubicBezTo>
                    <a:pt x="288" y="285"/>
                    <a:pt x="288" y="285"/>
                    <a:pt x="288" y="285"/>
                  </a:cubicBezTo>
                  <a:cubicBezTo>
                    <a:pt x="288" y="284"/>
                    <a:pt x="290" y="283"/>
                    <a:pt x="291" y="282"/>
                  </a:cubicBezTo>
                  <a:cubicBezTo>
                    <a:pt x="292" y="282"/>
                    <a:pt x="293" y="282"/>
                    <a:pt x="293" y="282"/>
                  </a:cubicBezTo>
                  <a:cubicBezTo>
                    <a:pt x="313" y="266"/>
                    <a:pt x="341" y="270"/>
                    <a:pt x="365" y="262"/>
                  </a:cubicBezTo>
                  <a:cubicBezTo>
                    <a:pt x="367" y="261"/>
                    <a:pt x="368" y="259"/>
                    <a:pt x="370" y="258"/>
                  </a:cubicBezTo>
                  <a:cubicBezTo>
                    <a:pt x="374" y="257"/>
                    <a:pt x="376" y="254"/>
                    <a:pt x="380" y="252"/>
                  </a:cubicBezTo>
                  <a:cubicBezTo>
                    <a:pt x="385" y="248"/>
                    <a:pt x="389" y="244"/>
                    <a:pt x="391" y="237"/>
                  </a:cubicBezTo>
                  <a:cubicBezTo>
                    <a:pt x="391" y="237"/>
                    <a:pt x="390" y="236"/>
                    <a:pt x="390" y="236"/>
                  </a:cubicBezTo>
                  <a:cubicBezTo>
                    <a:pt x="382" y="245"/>
                    <a:pt x="372" y="252"/>
                    <a:pt x="362" y="257"/>
                  </a:cubicBezTo>
                  <a:cubicBezTo>
                    <a:pt x="349" y="264"/>
                    <a:pt x="334" y="263"/>
                    <a:pt x="320" y="265"/>
                  </a:cubicBezTo>
                  <a:cubicBezTo>
                    <a:pt x="321" y="263"/>
                    <a:pt x="322" y="263"/>
                    <a:pt x="323" y="263"/>
                  </a:cubicBezTo>
                  <a:cubicBezTo>
                    <a:pt x="323" y="261"/>
                    <a:pt x="325" y="261"/>
                    <a:pt x="326" y="259"/>
                  </a:cubicBezTo>
                  <a:cubicBezTo>
                    <a:pt x="328" y="259"/>
                    <a:pt x="328" y="259"/>
                    <a:pt x="328" y="259"/>
                  </a:cubicBezTo>
                  <a:cubicBezTo>
                    <a:pt x="328" y="259"/>
                    <a:pt x="328" y="258"/>
                    <a:pt x="329" y="258"/>
                  </a:cubicBezTo>
                  <a:cubicBezTo>
                    <a:pt x="330" y="258"/>
                    <a:pt x="332" y="258"/>
                    <a:pt x="332" y="258"/>
                  </a:cubicBezTo>
                  <a:cubicBezTo>
                    <a:pt x="330" y="255"/>
                    <a:pt x="326" y="259"/>
                    <a:pt x="323" y="258"/>
                  </a:cubicBezTo>
                  <a:cubicBezTo>
                    <a:pt x="324" y="256"/>
                    <a:pt x="323" y="254"/>
                    <a:pt x="325" y="254"/>
                  </a:cubicBezTo>
                  <a:cubicBezTo>
                    <a:pt x="327" y="254"/>
                    <a:pt x="327" y="254"/>
                    <a:pt x="327" y="254"/>
                  </a:cubicBezTo>
                  <a:cubicBezTo>
                    <a:pt x="327" y="252"/>
                    <a:pt x="328" y="251"/>
                    <a:pt x="328" y="251"/>
                  </a:cubicBezTo>
                  <a:cubicBezTo>
                    <a:pt x="338" y="245"/>
                    <a:pt x="347" y="241"/>
                    <a:pt x="356" y="236"/>
                  </a:cubicBezTo>
                  <a:cubicBezTo>
                    <a:pt x="354" y="236"/>
                    <a:pt x="353" y="238"/>
                    <a:pt x="351" y="237"/>
                  </a:cubicBezTo>
                  <a:cubicBezTo>
                    <a:pt x="352" y="237"/>
                    <a:pt x="351" y="235"/>
                    <a:pt x="352" y="235"/>
                  </a:cubicBezTo>
                  <a:cubicBezTo>
                    <a:pt x="359" y="233"/>
                    <a:pt x="365" y="229"/>
                    <a:pt x="372" y="226"/>
                  </a:cubicBezTo>
                  <a:cubicBezTo>
                    <a:pt x="369" y="226"/>
                    <a:pt x="367" y="228"/>
                    <a:pt x="365" y="226"/>
                  </a:cubicBezTo>
                  <a:cubicBezTo>
                    <a:pt x="366" y="226"/>
                    <a:pt x="367" y="224"/>
                    <a:pt x="368" y="224"/>
                  </a:cubicBezTo>
                  <a:cubicBezTo>
                    <a:pt x="368" y="223"/>
                    <a:pt x="368" y="223"/>
                    <a:pt x="368" y="223"/>
                  </a:cubicBezTo>
                  <a:cubicBezTo>
                    <a:pt x="368" y="222"/>
                    <a:pt x="369" y="222"/>
                    <a:pt x="370" y="222"/>
                  </a:cubicBezTo>
                  <a:cubicBezTo>
                    <a:pt x="369" y="222"/>
                    <a:pt x="368" y="221"/>
                    <a:pt x="368" y="221"/>
                  </a:cubicBezTo>
                  <a:cubicBezTo>
                    <a:pt x="369" y="220"/>
                    <a:pt x="371" y="221"/>
                    <a:pt x="372" y="219"/>
                  </a:cubicBezTo>
                  <a:cubicBezTo>
                    <a:pt x="372" y="219"/>
                    <a:pt x="370" y="219"/>
                    <a:pt x="370" y="219"/>
                  </a:cubicBezTo>
                  <a:cubicBezTo>
                    <a:pt x="372" y="216"/>
                    <a:pt x="375" y="216"/>
                    <a:pt x="379" y="215"/>
                  </a:cubicBezTo>
                  <a:cubicBezTo>
                    <a:pt x="378" y="214"/>
                    <a:pt x="376" y="215"/>
                    <a:pt x="376" y="214"/>
                  </a:cubicBezTo>
                  <a:cubicBezTo>
                    <a:pt x="376" y="213"/>
                    <a:pt x="377" y="213"/>
                    <a:pt x="377" y="213"/>
                  </a:cubicBezTo>
                  <a:cubicBezTo>
                    <a:pt x="376" y="213"/>
                    <a:pt x="376" y="213"/>
                    <a:pt x="376" y="213"/>
                  </a:cubicBezTo>
                  <a:cubicBezTo>
                    <a:pt x="375" y="212"/>
                    <a:pt x="375" y="211"/>
                    <a:pt x="375" y="210"/>
                  </a:cubicBezTo>
                  <a:cubicBezTo>
                    <a:pt x="379" y="206"/>
                    <a:pt x="379" y="200"/>
                    <a:pt x="381" y="195"/>
                  </a:cubicBezTo>
                  <a:cubicBezTo>
                    <a:pt x="381" y="195"/>
                    <a:pt x="380" y="195"/>
                    <a:pt x="380" y="195"/>
                  </a:cubicBezTo>
                  <a:cubicBezTo>
                    <a:pt x="374" y="202"/>
                    <a:pt x="363" y="204"/>
                    <a:pt x="354" y="207"/>
                  </a:cubicBezTo>
                  <a:cubicBezTo>
                    <a:pt x="351" y="207"/>
                    <a:pt x="351" y="207"/>
                    <a:pt x="351" y="207"/>
                  </a:cubicBezTo>
                  <a:cubicBezTo>
                    <a:pt x="347" y="208"/>
                    <a:pt x="343" y="208"/>
                    <a:pt x="340" y="206"/>
                  </a:cubicBezTo>
                  <a:cubicBezTo>
                    <a:pt x="337" y="205"/>
                    <a:pt x="336" y="203"/>
                    <a:pt x="333" y="201"/>
                  </a:cubicBezTo>
                  <a:cubicBezTo>
                    <a:pt x="328" y="198"/>
                    <a:pt x="323" y="195"/>
                    <a:pt x="318" y="193"/>
                  </a:cubicBezTo>
                  <a:cubicBezTo>
                    <a:pt x="302" y="188"/>
                    <a:pt x="285" y="186"/>
                    <a:pt x="269" y="186"/>
                  </a:cubicBezTo>
                  <a:cubicBezTo>
                    <a:pt x="276" y="182"/>
                    <a:pt x="283" y="182"/>
                    <a:pt x="291" y="180"/>
                  </a:cubicBezTo>
                  <a:cubicBezTo>
                    <a:pt x="302" y="177"/>
                    <a:pt x="312" y="173"/>
                    <a:pt x="323" y="174"/>
                  </a:cubicBezTo>
                  <a:cubicBezTo>
                    <a:pt x="321" y="173"/>
                    <a:pt x="319" y="174"/>
                    <a:pt x="317" y="174"/>
                  </a:cubicBezTo>
                  <a:cubicBezTo>
                    <a:pt x="308" y="173"/>
                    <a:pt x="299" y="175"/>
                    <a:pt x="290" y="177"/>
                  </a:cubicBezTo>
                  <a:cubicBezTo>
                    <a:pt x="283" y="179"/>
                    <a:pt x="277" y="181"/>
                    <a:pt x="271" y="182"/>
                  </a:cubicBezTo>
                  <a:cubicBezTo>
                    <a:pt x="267" y="184"/>
                    <a:pt x="265" y="188"/>
                    <a:pt x="261" y="187"/>
                  </a:cubicBezTo>
                  <a:cubicBezTo>
                    <a:pt x="261" y="185"/>
                    <a:pt x="261" y="185"/>
                    <a:pt x="261" y="185"/>
                  </a:cubicBezTo>
                  <a:cubicBezTo>
                    <a:pt x="267" y="177"/>
                    <a:pt x="275" y="170"/>
                    <a:pt x="285" y="169"/>
                  </a:cubicBezTo>
                  <a:cubicBezTo>
                    <a:pt x="297" y="167"/>
                    <a:pt x="307" y="169"/>
                    <a:pt x="319" y="170"/>
                  </a:cubicBezTo>
                  <a:cubicBezTo>
                    <a:pt x="327" y="171"/>
                    <a:pt x="335" y="173"/>
                    <a:pt x="343" y="175"/>
                  </a:cubicBezTo>
                  <a:cubicBezTo>
                    <a:pt x="346" y="175"/>
                    <a:pt x="347" y="180"/>
                    <a:pt x="349" y="181"/>
                  </a:cubicBezTo>
                  <a:cubicBezTo>
                    <a:pt x="353" y="182"/>
                    <a:pt x="357" y="181"/>
                    <a:pt x="361" y="183"/>
                  </a:cubicBezTo>
                  <a:cubicBezTo>
                    <a:pt x="361" y="182"/>
                    <a:pt x="360" y="181"/>
                    <a:pt x="361" y="179"/>
                  </a:cubicBezTo>
                  <a:cubicBezTo>
                    <a:pt x="363" y="177"/>
                    <a:pt x="367" y="180"/>
                    <a:pt x="369" y="179"/>
                  </a:cubicBezTo>
                  <a:cubicBezTo>
                    <a:pt x="374" y="175"/>
                    <a:pt x="365" y="170"/>
                    <a:pt x="362" y="165"/>
                  </a:cubicBezTo>
                  <a:cubicBezTo>
                    <a:pt x="362" y="165"/>
                    <a:pt x="363" y="164"/>
                    <a:pt x="363" y="164"/>
                  </a:cubicBezTo>
                  <a:cubicBezTo>
                    <a:pt x="368" y="168"/>
                    <a:pt x="372" y="174"/>
                    <a:pt x="378" y="177"/>
                  </a:cubicBezTo>
                  <a:cubicBezTo>
                    <a:pt x="381" y="178"/>
                    <a:pt x="389" y="180"/>
                    <a:pt x="388" y="176"/>
                  </a:cubicBezTo>
                  <a:cubicBezTo>
                    <a:pt x="384" y="169"/>
                    <a:pt x="378" y="163"/>
                    <a:pt x="373" y="157"/>
                  </a:cubicBezTo>
                  <a:cubicBezTo>
                    <a:pt x="373" y="154"/>
                    <a:pt x="373" y="154"/>
                    <a:pt x="373" y="154"/>
                  </a:cubicBezTo>
                  <a:cubicBezTo>
                    <a:pt x="372" y="154"/>
                    <a:pt x="372" y="154"/>
                    <a:pt x="371" y="153"/>
                  </a:cubicBezTo>
                  <a:cubicBezTo>
                    <a:pt x="371" y="151"/>
                    <a:pt x="371" y="151"/>
                    <a:pt x="371" y="151"/>
                  </a:cubicBezTo>
                  <a:cubicBezTo>
                    <a:pt x="368" y="149"/>
                    <a:pt x="369" y="147"/>
                    <a:pt x="368" y="145"/>
                  </a:cubicBezTo>
                  <a:cubicBezTo>
                    <a:pt x="366" y="142"/>
                    <a:pt x="367" y="137"/>
                    <a:pt x="366" y="133"/>
                  </a:cubicBezTo>
                  <a:cubicBezTo>
                    <a:pt x="365" y="130"/>
                    <a:pt x="364" y="126"/>
                    <a:pt x="363" y="123"/>
                  </a:cubicBezTo>
                  <a:cubicBezTo>
                    <a:pt x="361" y="112"/>
                    <a:pt x="359" y="102"/>
                    <a:pt x="358" y="92"/>
                  </a:cubicBezTo>
                  <a:cubicBezTo>
                    <a:pt x="356" y="80"/>
                    <a:pt x="365" y="70"/>
                    <a:pt x="370" y="60"/>
                  </a:cubicBezTo>
                  <a:cubicBezTo>
                    <a:pt x="375" y="52"/>
                    <a:pt x="380" y="44"/>
                    <a:pt x="388" y="39"/>
                  </a:cubicBezTo>
                  <a:cubicBezTo>
                    <a:pt x="390" y="32"/>
                    <a:pt x="395" y="25"/>
                    <a:pt x="400" y="19"/>
                  </a:cubicBezTo>
                  <a:cubicBezTo>
                    <a:pt x="405" y="13"/>
                    <a:pt x="414" y="9"/>
                    <a:pt x="420" y="6"/>
                  </a:cubicBezTo>
                  <a:cubicBezTo>
                    <a:pt x="429" y="2"/>
                    <a:pt x="437" y="0"/>
                    <a:pt x="437" y="0"/>
                  </a:cubicBezTo>
                  <a:cubicBezTo>
                    <a:pt x="0" y="0"/>
                    <a:pt x="0" y="0"/>
                    <a:pt x="0" y="0"/>
                  </a:cubicBezTo>
                  <a:cubicBezTo>
                    <a:pt x="0" y="337"/>
                    <a:pt x="0" y="337"/>
                    <a:pt x="0" y="337"/>
                  </a:cubicBezTo>
                  <a:cubicBezTo>
                    <a:pt x="309" y="337"/>
                    <a:pt x="309" y="337"/>
                    <a:pt x="309" y="337"/>
                  </a:cubicBezTo>
                  <a:cubicBezTo>
                    <a:pt x="321" y="328"/>
                    <a:pt x="334" y="324"/>
                    <a:pt x="350" y="315"/>
                  </a:cubicBezTo>
                  <a:cubicBezTo>
                    <a:pt x="358" y="311"/>
                    <a:pt x="377" y="303"/>
                    <a:pt x="383" y="297"/>
                  </a:cubicBezTo>
                </a:path>
              </a:pathLst>
            </a:custGeom>
            <a:solidFill>
              <a:srgbClr val="060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91" name="Freeform 28">
              <a:extLst>
                <a:ext uri="{FF2B5EF4-FFF2-40B4-BE49-F238E27FC236}">
                  <a16:creationId xmlns:a16="http://schemas.microsoft.com/office/drawing/2014/main" id="{C5107D47-9DD0-422E-84D9-9BBDDE8E878F}"/>
                </a:ext>
              </a:extLst>
            </p:cNvPr>
            <p:cNvSpPr>
              <a:spLocks/>
            </p:cNvSpPr>
            <p:nvPr/>
          </p:nvSpPr>
          <p:spPr bwMode="auto">
            <a:xfrm>
              <a:off x="4033838" y="0"/>
              <a:ext cx="1473200" cy="1209675"/>
            </a:xfrm>
            <a:custGeom>
              <a:avLst/>
              <a:gdLst>
                <a:gd name="T0" fmla="*/ 411 w 411"/>
                <a:gd name="T1" fmla="*/ 0 h 337"/>
                <a:gd name="T2" fmla="*/ 49 w 411"/>
                <a:gd name="T3" fmla="*/ 0 h 337"/>
                <a:gd name="T4" fmla="*/ 52 w 411"/>
                <a:gd name="T5" fmla="*/ 1 h 337"/>
                <a:gd name="T6" fmla="*/ 62 w 411"/>
                <a:gd name="T7" fmla="*/ 6 h 337"/>
                <a:gd name="T8" fmla="*/ 74 w 411"/>
                <a:gd name="T9" fmla="*/ 16 h 337"/>
                <a:gd name="T10" fmla="*/ 76 w 411"/>
                <a:gd name="T11" fmla="*/ 25 h 337"/>
                <a:gd name="T12" fmla="*/ 70 w 411"/>
                <a:gd name="T13" fmla="*/ 34 h 337"/>
                <a:gd name="T14" fmla="*/ 57 w 411"/>
                <a:gd name="T15" fmla="*/ 35 h 337"/>
                <a:gd name="T16" fmla="*/ 49 w 411"/>
                <a:gd name="T17" fmla="*/ 34 h 337"/>
                <a:gd name="T18" fmla="*/ 74 w 411"/>
                <a:gd name="T19" fmla="*/ 51 h 337"/>
                <a:gd name="T20" fmla="*/ 80 w 411"/>
                <a:gd name="T21" fmla="*/ 53 h 337"/>
                <a:gd name="T22" fmla="*/ 81 w 411"/>
                <a:gd name="T23" fmla="*/ 55 h 337"/>
                <a:gd name="T24" fmla="*/ 79 w 411"/>
                <a:gd name="T25" fmla="*/ 59 h 337"/>
                <a:gd name="T26" fmla="*/ 81 w 411"/>
                <a:gd name="T27" fmla="*/ 59 h 337"/>
                <a:gd name="T28" fmla="*/ 88 w 411"/>
                <a:gd name="T29" fmla="*/ 53 h 337"/>
                <a:gd name="T30" fmla="*/ 90 w 411"/>
                <a:gd name="T31" fmla="*/ 63 h 337"/>
                <a:gd name="T32" fmla="*/ 83 w 411"/>
                <a:gd name="T33" fmla="*/ 69 h 337"/>
                <a:gd name="T34" fmla="*/ 83 w 411"/>
                <a:gd name="T35" fmla="*/ 74 h 337"/>
                <a:gd name="T36" fmla="*/ 86 w 411"/>
                <a:gd name="T37" fmla="*/ 81 h 337"/>
                <a:gd name="T38" fmla="*/ 90 w 411"/>
                <a:gd name="T39" fmla="*/ 95 h 337"/>
                <a:gd name="T40" fmla="*/ 95 w 411"/>
                <a:gd name="T41" fmla="*/ 124 h 337"/>
                <a:gd name="T42" fmla="*/ 94 w 411"/>
                <a:gd name="T43" fmla="*/ 139 h 337"/>
                <a:gd name="T44" fmla="*/ 101 w 411"/>
                <a:gd name="T45" fmla="*/ 152 h 337"/>
                <a:gd name="T46" fmla="*/ 108 w 411"/>
                <a:gd name="T47" fmla="*/ 162 h 337"/>
                <a:gd name="T48" fmla="*/ 116 w 411"/>
                <a:gd name="T49" fmla="*/ 182 h 337"/>
                <a:gd name="T50" fmla="*/ 102 w 411"/>
                <a:gd name="T51" fmla="*/ 189 h 337"/>
                <a:gd name="T52" fmla="*/ 104 w 411"/>
                <a:gd name="T53" fmla="*/ 200 h 337"/>
                <a:gd name="T54" fmla="*/ 95 w 411"/>
                <a:gd name="T55" fmla="*/ 212 h 337"/>
                <a:gd name="T56" fmla="*/ 100 w 411"/>
                <a:gd name="T57" fmla="*/ 214 h 337"/>
                <a:gd name="T58" fmla="*/ 102 w 411"/>
                <a:gd name="T59" fmla="*/ 223 h 337"/>
                <a:gd name="T60" fmla="*/ 95 w 411"/>
                <a:gd name="T61" fmla="*/ 234 h 337"/>
                <a:gd name="T62" fmla="*/ 95 w 411"/>
                <a:gd name="T63" fmla="*/ 248 h 337"/>
                <a:gd name="T64" fmla="*/ 83 w 411"/>
                <a:gd name="T65" fmla="*/ 258 h 337"/>
                <a:gd name="T66" fmla="*/ 71 w 411"/>
                <a:gd name="T67" fmla="*/ 258 h 337"/>
                <a:gd name="T68" fmla="*/ 67 w 411"/>
                <a:gd name="T69" fmla="*/ 257 h 337"/>
                <a:gd name="T70" fmla="*/ 35 w 411"/>
                <a:gd name="T71" fmla="*/ 252 h 337"/>
                <a:gd name="T72" fmla="*/ 26 w 411"/>
                <a:gd name="T73" fmla="*/ 255 h 337"/>
                <a:gd name="T74" fmla="*/ 18 w 411"/>
                <a:gd name="T75" fmla="*/ 262 h 337"/>
                <a:gd name="T76" fmla="*/ 18 w 411"/>
                <a:gd name="T77" fmla="*/ 262 h 337"/>
                <a:gd name="T78" fmla="*/ 17 w 411"/>
                <a:gd name="T79" fmla="*/ 263 h 337"/>
                <a:gd name="T80" fmla="*/ 16 w 411"/>
                <a:gd name="T81" fmla="*/ 264 h 337"/>
                <a:gd name="T82" fmla="*/ 15 w 411"/>
                <a:gd name="T83" fmla="*/ 265 h 337"/>
                <a:gd name="T84" fmla="*/ 10 w 411"/>
                <a:gd name="T85" fmla="*/ 272 h 337"/>
                <a:gd name="T86" fmla="*/ 10 w 411"/>
                <a:gd name="T87" fmla="*/ 273 h 337"/>
                <a:gd name="T88" fmla="*/ 10 w 411"/>
                <a:gd name="T89" fmla="*/ 274 h 337"/>
                <a:gd name="T90" fmla="*/ 5 w 411"/>
                <a:gd name="T91" fmla="*/ 285 h 337"/>
                <a:gd name="T92" fmla="*/ 5 w 411"/>
                <a:gd name="T93" fmla="*/ 316 h 337"/>
                <a:gd name="T94" fmla="*/ 40 w 411"/>
                <a:gd name="T95" fmla="*/ 329 h 337"/>
                <a:gd name="T96" fmla="*/ 55 w 411"/>
                <a:gd name="T97" fmla="*/ 337 h 337"/>
                <a:gd name="T98" fmla="*/ 411 w 411"/>
                <a:gd name="T99" fmla="*/ 337 h 337"/>
                <a:gd name="T100" fmla="*/ 411 w 411"/>
                <a:gd name="T101"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1" h="337">
                  <a:moveTo>
                    <a:pt x="411" y="0"/>
                  </a:moveTo>
                  <a:cubicBezTo>
                    <a:pt x="49" y="0"/>
                    <a:pt x="49" y="0"/>
                    <a:pt x="49" y="0"/>
                  </a:cubicBezTo>
                  <a:cubicBezTo>
                    <a:pt x="49" y="0"/>
                    <a:pt x="50" y="0"/>
                    <a:pt x="52" y="1"/>
                  </a:cubicBezTo>
                  <a:cubicBezTo>
                    <a:pt x="55" y="3"/>
                    <a:pt x="59" y="5"/>
                    <a:pt x="62" y="6"/>
                  </a:cubicBezTo>
                  <a:cubicBezTo>
                    <a:pt x="66" y="9"/>
                    <a:pt x="71" y="12"/>
                    <a:pt x="74" y="16"/>
                  </a:cubicBezTo>
                  <a:cubicBezTo>
                    <a:pt x="75" y="18"/>
                    <a:pt x="77" y="22"/>
                    <a:pt x="76" y="25"/>
                  </a:cubicBezTo>
                  <a:cubicBezTo>
                    <a:pt x="74" y="28"/>
                    <a:pt x="74" y="33"/>
                    <a:pt x="70" y="34"/>
                  </a:cubicBezTo>
                  <a:cubicBezTo>
                    <a:pt x="67" y="36"/>
                    <a:pt x="62" y="36"/>
                    <a:pt x="57" y="35"/>
                  </a:cubicBezTo>
                  <a:cubicBezTo>
                    <a:pt x="55" y="35"/>
                    <a:pt x="52" y="35"/>
                    <a:pt x="49" y="34"/>
                  </a:cubicBezTo>
                  <a:cubicBezTo>
                    <a:pt x="59" y="38"/>
                    <a:pt x="68" y="42"/>
                    <a:pt x="74" y="51"/>
                  </a:cubicBezTo>
                  <a:cubicBezTo>
                    <a:pt x="75" y="53"/>
                    <a:pt x="77" y="53"/>
                    <a:pt x="80" y="53"/>
                  </a:cubicBezTo>
                  <a:cubicBezTo>
                    <a:pt x="81" y="53"/>
                    <a:pt x="81" y="55"/>
                    <a:pt x="81" y="55"/>
                  </a:cubicBezTo>
                  <a:cubicBezTo>
                    <a:pt x="79" y="56"/>
                    <a:pt x="78" y="57"/>
                    <a:pt x="79" y="59"/>
                  </a:cubicBezTo>
                  <a:cubicBezTo>
                    <a:pt x="81" y="59"/>
                    <a:pt x="81" y="59"/>
                    <a:pt x="81" y="59"/>
                  </a:cubicBezTo>
                  <a:cubicBezTo>
                    <a:pt x="84" y="58"/>
                    <a:pt x="83" y="51"/>
                    <a:pt x="88" y="53"/>
                  </a:cubicBezTo>
                  <a:cubicBezTo>
                    <a:pt x="91" y="55"/>
                    <a:pt x="92" y="60"/>
                    <a:pt x="90" y="63"/>
                  </a:cubicBezTo>
                  <a:cubicBezTo>
                    <a:pt x="88" y="65"/>
                    <a:pt x="85" y="67"/>
                    <a:pt x="83" y="69"/>
                  </a:cubicBezTo>
                  <a:cubicBezTo>
                    <a:pt x="82" y="70"/>
                    <a:pt x="82" y="72"/>
                    <a:pt x="83" y="74"/>
                  </a:cubicBezTo>
                  <a:cubicBezTo>
                    <a:pt x="84" y="76"/>
                    <a:pt x="85" y="79"/>
                    <a:pt x="86" y="81"/>
                  </a:cubicBezTo>
                  <a:cubicBezTo>
                    <a:pt x="88" y="86"/>
                    <a:pt x="88" y="91"/>
                    <a:pt x="90" y="95"/>
                  </a:cubicBezTo>
                  <a:cubicBezTo>
                    <a:pt x="93" y="105"/>
                    <a:pt x="95" y="114"/>
                    <a:pt x="95" y="124"/>
                  </a:cubicBezTo>
                  <a:cubicBezTo>
                    <a:pt x="95" y="129"/>
                    <a:pt x="92" y="133"/>
                    <a:pt x="94" y="139"/>
                  </a:cubicBezTo>
                  <a:cubicBezTo>
                    <a:pt x="95" y="144"/>
                    <a:pt x="98" y="147"/>
                    <a:pt x="101" y="152"/>
                  </a:cubicBezTo>
                  <a:cubicBezTo>
                    <a:pt x="104" y="156"/>
                    <a:pt x="106" y="158"/>
                    <a:pt x="108" y="162"/>
                  </a:cubicBezTo>
                  <a:cubicBezTo>
                    <a:pt x="112" y="168"/>
                    <a:pt x="119" y="175"/>
                    <a:pt x="116" y="182"/>
                  </a:cubicBezTo>
                  <a:cubicBezTo>
                    <a:pt x="114" y="187"/>
                    <a:pt x="107" y="186"/>
                    <a:pt x="102" y="189"/>
                  </a:cubicBezTo>
                  <a:cubicBezTo>
                    <a:pt x="98" y="192"/>
                    <a:pt x="102" y="197"/>
                    <a:pt x="104" y="200"/>
                  </a:cubicBezTo>
                  <a:cubicBezTo>
                    <a:pt x="107" y="206"/>
                    <a:pt x="100" y="210"/>
                    <a:pt x="95" y="212"/>
                  </a:cubicBezTo>
                  <a:cubicBezTo>
                    <a:pt x="97" y="214"/>
                    <a:pt x="99" y="213"/>
                    <a:pt x="100" y="214"/>
                  </a:cubicBezTo>
                  <a:cubicBezTo>
                    <a:pt x="100" y="217"/>
                    <a:pt x="104" y="219"/>
                    <a:pt x="102" y="223"/>
                  </a:cubicBezTo>
                  <a:cubicBezTo>
                    <a:pt x="99" y="226"/>
                    <a:pt x="91" y="228"/>
                    <a:pt x="95" y="234"/>
                  </a:cubicBezTo>
                  <a:cubicBezTo>
                    <a:pt x="98" y="238"/>
                    <a:pt x="96" y="243"/>
                    <a:pt x="95" y="248"/>
                  </a:cubicBezTo>
                  <a:cubicBezTo>
                    <a:pt x="93" y="254"/>
                    <a:pt x="88" y="256"/>
                    <a:pt x="83" y="258"/>
                  </a:cubicBezTo>
                  <a:cubicBezTo>
                    <a:pt x="79" y="259"/>
                    <a:pt x="75" y="259"/>
                    <a:pt x="71" y="258"/>
                  </a:cubicBezTo>
                  <a:cubicBezTo>
                    <a:pt x="70" y="258"/>
                    <a:pt x="69" y="257"/>
                    <a:pt x="67" y="257"/>
                  </a:cubicBezTo>
                  <a:cubicBezTo>
                    <a:pt x="56" y="256"/>
                    <a:pt x="46" y="252"/>
                    <a:pt x="35" y="252"/>
                  </a:cubicBezTo>
                  <a:cubicBezTo>
                    <a:pt x="32" y="253"/>
                    <a:pt x="28" y="254"/>
                    <a:pt x="26" y="255"/>
                  </a:cubicBezTo>
                  <a:cubicBezTo>
                    <a:pt x="23" y="257"/>
                    <a:pt x="20" y="259"/>
                    <a:pt x="18" y="262"/>
                  </a:cubicBezTo>
                  <a:cubicBezTo>
                    <a:pt x="18" y="262"/>
                    <a:pt x="18" y="262"/>
                    <a:pt x="18" y="262"/>
                  </a:cubicBezTo>
                  <a:cubicBezTo>
                    <a:pt x="18" y="262"/>
                    <a:pt x="17" y="263"/>
                    <a:pt x="17" y="263"/>
                  </a:cubicBezTo>
                  <a:cubicBezTo>
                    <a:pt x="16" y="264"/>
                    <a:pt x="16" y="264"/>
                    <a:pt x="16" y="264"/>
                  </a:cubicBezTo>
                  <a:cubicBezTo>
                    <a:pt x="16" y="265"/>
                    <a:pt x="16" y="265"/>
                    <a:pt x="15" y="265"/>
                  </a:cubicBezTo>
                  <a:cubicBezTo>
                    <a:pt x="14" y="267"/>
                    <a:pt x="12" y="270"/>
                    <a:pt x="10" y="272"/>
                  </a:cubicBezTo>
                  <a:cubicBezTo>
                    <a:pt x="10" y="273"/>
                    <a:pt x="10" y="273"/>
                    <a:pt x="10" y="273"/>
                  </a:cubicBezTo>
                  <a:cubicBezTo>
                    <a:pt x="10" y="273"/>
                    <a:pt x="10" y="274"/>
                    <a:pt x="10" y="274"/>
                  </a:cubicBezTo>
                  <a:cubicBezTo>
                    <a:pt x="8" y="278"/>
                    <a:pt x="6" y="282"/>
                    <a:pt x="5" y="285"/>
                  </a:cubicBezTo>
                  <a:cubicBezTo>
                    <a:pt x="0" y="300"/>
                    <a:pt x="2" y="313"/>
                    <a:pt x="5" y="316"/>
                  </a:cubicBezTo>
                  <a:cubicBezTo>
                    <a:pt x="6" y="316"/>
                    <a:pt x="26" y="323"/>
                    <a:pt x="40" y="329"/>
                  </a:cubicBezTo>
                  <a:cubicBezTo>
                    <a:pt x="47" y="332"/>
                    <a:pt x="52" y="334"/>
                    <a:pt x="55" y="337"/>
                  </a:cubicBezTo>
                  <a:cubicBezTo>
                    <a:pt x="411" y="337"/>
                    <a:pt x="411" y="337"/>
                    <a:pt x="411" y="337"/>
                  </a:cubicBezTo>
                  <a:lnTo>
                    <a:pt x="411" y="0"/>
                  </a:lnTo>
                  <a:close/>
                </a:path>
              </a:pathLst>
            </a:custGeom>
            <a:solidFill>
              <a:srgbClr val="E22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92" name="Freeform 29">
              <a:extLst>
                <a:ext uri="{FF2B5EF4-FFF2-40B4-BE49-F238E27FC236}">
                  <a16:creationId xmlns:a16="http://schemas.microsoft.com/office/drawing/2014/main" id="{3C65C3A6-B817-4570-B5EB-8624088D138F}"/>
                </a:ext>
              </a:extLst>
            </p:cNvPr>
            <p:cNvSpPr>
              <a:spLocks/>
            </p:cNvSpPr>
            <p:nvPr/>
          </p:nvSpPr>
          <p:spPr bwMode="auto">
            <a:xfrm>
              <a:off x="4198938" y="415925"/>
              <a:ext cx="149225" cy="133350"/>
            </a:xfrm>
            <a:custGeom>
              <a:avLst/>
              <a:gdLst>
                <a:gd name="T0" fmla="*/ 24 w 42"/>
                <a:gd name="T1" fmla="*/ 7 h 37"/>
                <a:gd name="T2" fmla="*/ 31 w 42"/>
                <a:gd name="T3" fmla="*/ 8 h 37"/>
                <a:gd name="T4" fmla="*/ 18 w 42"/>
                <a:gd name="T5" fmla="*/ 20 h 37"/>
                <a:gd name="T6" fmla="*/ 16 w 42"/>
                <a:gd name="T7" fmla="*/ 20 h 37"/>
                <a:gd name="T8" fmla="*/ 13 w 42"/>
                <a:gd name="T9" fmla="*/ 24 h 37"/>
                <a:gd name="T10" fmla="*/ 7 w 42"/>
                <a:gd name="T11" fmla="*/ 25 h 37"/>
                <a:gd name="T12" fmla="*/ 17 w 42"/>
                <a:gd name="T13" fmla="*/ 29 h 37"/>
                <a:gd name="T14" fmla="*/ 19 w 42"/>
                <a:gd name="T15" fmla="*/ 31 h 37"/>
                <a:gd name="T16" fmla="*/ 20 w 42"/>
                <a:gd name="T17" fmla="*/ 31 h 37"/>
                <a:gd name="T18" fmla="*/ 21 w 42"/>
                <a:gd name="T19" fmla="*/ 31 h 37"/>
                <a:gd name="T20" fmla="*/ 21 w 42"/>
                <a:gd name="T21" fmla="*/ 34 h 37"/>
                <a:gd name="T22" fmla="*/ 14 w 42"/>
                <a:gd name="T23" fmla="*/ 36 h 37"/>
                <a:gd name="T24" fmla="*/ 28 w 42"/>
                <a:gd name="T25" fmla="*/ 36 h 37"/>
                <a:gd name="T26" fmla="*/ 31 w 42"/>
                <a:gd name="T27" fmla="*/ 25 h 37"/>
                <a:gd name="T28" fmla="*/ 30 w 42"/>
                <a:gd name="T29" fmla="*/ 23 h 37"/>
                <a:gd name="T30" fmla="*/ 33 w 42"/>
                <a:gd name="T31" fmla="*/ 19 h 37"/>
                <a:gd name="T32" fmla="*/ 37 w 42"/>
                <a:gd name="T33" fmla="*/ 17 h 37"/>
                <a:gd name="T34" fmla="*/ 35 w 42"/>
                <a:gd name="T35" fmla="*/ 14 h 37"/>
                <a:gd name="T36" fmla="*/ 41 w 42"/>
                <a:gd name="T37" fmla="*/ 4 h 37"/>
                <a:gd name="T38" fmla="*/ 32 w 42"/>
                <a:gd name="T39" fmla="*/ 1 h 37"/>
                <a:gd name="T40" fmla="*/ 21 w 42"/>
                <a:gd name="T41" fmla="*/ 1 h 37"/>
                <a:gd name="T42" fmla="*/ 12 w 42"/>
                <a:gd name="T43" fmla="*/ 4 h 37"/>
                <a:gd name="T44" fmla="*/ 0 w 42"/>
                <a:gd name="T45" fmla="*/ 10 h 37"/>
                <a:gd name="T46" fmla="*/ 14 w 42"/>
                <a:gd name="T47" fmla="*/ 7 h 37"/>
                <a:gd name="T48" fmla="*/ 24 w 42"/>
                <a:gd name="T49"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37">
                  <a:moveTo>
                    <a:pt x="24" y="7"/>
                  </a:moveTo>
                  <a:cubicBezTo>
                    <a:pt x="27" y="7"/>
                    <a:pt x="31" y="7"/>
                    <a:pt x="31" y="8"/>
                  </a:cubicBezTo>
                  <a:cubicBezTo>
                    <a:pt x="30" y="14"/>
                    <a:pt x="22" y="15"/>
                    <a:pt x="18" y="20"/>
                  </a:cubicBezTo>
                  <a:cubicBezTo>
                    <a:pt x="16" y="20"/>
                    <a:pt x="16" y="20"/>
                    <a:pt x="16" y="20"/>
                  </a:cubicBezTo>
                  <a:cubicBezTo>
                    <a:pt x="14" y="21"/>
                    <a:pt x="15" y="24"/>
                    <a:pt x="13" y="24"/>
                  </a:cubicBezTo>
                  <a:cubicBezTo>
                    <a:pt x="11" y="24"/>
                    <a:pt x="9" y="24"/>
                    <a:pt x="7" y="25"/>
                  </a:cubicBezTo>
                  <a:cubicBezTo>
                    <a:pt x="10" y="28"/>
                    <a:pt x="13" y="29"/>
                    <a:pt x="17" y="29"/>
                  </a:cubicBezTo>
                  <a:cubicBezTo>
                    <a:pt x="17" y="29"/>
                    <a:pt x="19" y="30"/>
                    <a:pt x="19" y="31"/>
                  </a:cubicBezTo>
                  <a:cubicBezTo>
                    <a:pt x="19" y="31"/>
                    <a:pt x="19" y="31"/>
                    <a:pt x="20" y="31"/>
                  </a:cubicBezTo>
                  <a:cubicBezTo>
                    <a:pt x="21" y="31"/>
                    <a:pt x="21" y="31"/>
                    <a:pt x="21" y="31"/>
                  </a:cubicBezTo>
                  <a:cubicBezTo>
                    <a:pt x="21" y="34"/>
                    <a:pt x="21" y="34"/>
                    <a:pt x="21" y="34"/>
                  </a:cubicBezTo>
                  <a:cubicBezTo>
                    <a:pt x="19" y="36"/>
                    <a:pt x="16" y="35"/>
                    <a:pt x="14" y="36"/>
                  </a:cubicBezTo>
                  <a:cubicBezTo>
                    <a:pt x="19" y="37"/>
                    <a:pt x="24" y="37"/>
                    <a:pt x="28" y="36"/>
                  </a:cubicBezTo>
                  <a:cubicBezTo>
                    <a:pt x="32" y="35"/>
                    <a:pt x="28" y="28"/>
                    <a:pt x="31" y="25"/>
                  </a:cubicBezTo>
                  <a:cubicBezTo>
                    <a:pt x="30" y="25"/>
                    <a:pt x="31" y="23"/>
                    <a:pt x="30" y="23"/>
                  </a:cubicBezTo>
                  <a:cubicBezTo>
                    <a:pt x="31" y="22"/>
                    <a:pt x="32" y="20"/>
                    <a:pt x="33" y="19"/>
                  </a:cubicBezTo>
                  <a:cubicBezTo>
                    <a:pt x="35" y="19"/>
                    <a:pt x="37" y="19"/>
                    <a:pt x="37" y="17"/>
                  </a:cubicBezTo>
                  <a:cubicBezTo>
                    <a:pt x="37" y="16"/>
                    <a:pt x="35" y="15"/>
                    <a:pt x="35" y="14"/>
                  </a:cubicBezTo>
                  <a:cubicBezTo>
                    <a:pt x="39" y="12"/>
                    <a:pt x="42" y="8"/>
                    <a:pt x="41" y="4"/>
                  </a:cubicBezTo>
                  <a:cubicBezTo>
                    <a:pt x="40" y="2"/>
                    <a:pt x="35" y="2"/>
                    <a:pt x="32" y="1"/>
                  </a:cubicBezTo>
                  <a:cubicBezTo>
                    <a:pt x="29" y="0"/>
                    <a:pt x="25" y="1"/>
                    <a:pt x="21" y="1"/>
                  </a:cubicBezTo>
                  <a:cubicBezTo>
                    <a:pt x="18" y="1"/>
                    <a:pt x="15" y="3"/>
                    <a:pt x="12" y="4"/>
                  </a:cubicBezTo>
                  <a:cubicBezTo>
                    <a:pt x="7" y="5"/>
                    <a:pt x="3" y="8"/>
                    <a:pt x="0" y="10"/>
                  </a:cubicBezTo>
                  <a:cubicBezTo>
                    <a:pt x="4" y="8"/>
                    <a:pt x="9" y="8"/>
                    <a:pt x="14" y="7"/>
                  </a:cubicBezTo>
                  <a:cubicBezTo>
                    <a:pt x="17" y="7"/>
                    <a:pt x="21" y="6"/>
                    <a:pt x="24" y="7"/>
                  </a:cubicBezTo>
                </a:path>
              </a:pathLst>
            </a:custGeom>
            <a:solidFill>
              <a:srgbClr val="9D9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grpSp>
      <p:pic>
        <p:nvPicPr>
          <p:cNvPr id="235" name="Image 234">
            <a:extLst>
              <a:ext uri="{FF2B5EF4-FFF2-40B4-BE49-F238E27FC236}">
                <a16:creationId xmlns:a16="http://schemas.microsoft.com/office/drawing/2014/main" id="{C5B3A39F-4D19-4A67-8B1F-FE1E2D6C61FA}"/>
              </a:ext>
            </a:extLst>
          </p:cNvPr>
          <p:cNvPicPr>
            <a:picLocks noChangeAspect="1"/>
          </p:cNvPicPr>
          <p:nvPr userDrawn="1"/>
        </p:nvPicPr>
        <p:blipFill>
          <a:blip r:embed="rId2"/>
          <a:stretch>
            <a:fillRect/>
          </a:stretch>
        </p:blipFill>
        <p:spPr>
          <a:xfrm>
            <a:off x="9614857" y="480569"/>
            <a:ext cx="2072068" cy="1399634"/>
          </a:xfrm>
          <a:prstGeom prst="rect">
            <a:avLst/>
          </a:prstGeom>
        </p:spPr>
      </p:pic>
    </p:spTree>
    <p:extLst>
      <p:ext uri="{BB962C8B-B14F-4D97-AF65-F5344CB8AC3E}">
        <p14:creationId xmlns:p14="http://schemas.microsoft.com/office/powerpoint/2010/main" val="155420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age de fin">
    <p:spTree>
      <p:nvGrpSpPr>
        <p:cNvPr id="1" name=""/>
        <p:cNvGrpSpPr/>
        <p:nvPr/>
      </p:nvGrpSpPr>
      <p:grpSpPr>
        <a:xfrm>
          <a:off x="0" y="0"/>
          <a:ext cx="0" cy="0"/>
          <a:chOff x="0" y="0"/>
          <a:chExt cx="0" cy="0"/>
        </a:xfrm>
      </p:grpSpPr>
      <p:grpSp>
        <p:nvGrpSpPr>
          <p:cNvPr id="75" name="Groupe 74">
            <a:extLst>
              <a:ext uri="{FF2B5EF4-FFF2-40B4-BE49-F238E27FC236}">
                <a16:creationId xmlns:a16="http://schemas.microsoft.com/office/drawing/2014/main" id="{415680EC-3A2E-4E5B-8F12-5363B294A798}"/>
              </a:ext>
            </a:extLst>
          </p:cNvPr>
          <p:cNvGrpSpPr/>
          <p:nvPr userDrawn="1"/>
        </p:nvGrpSpPr>
        <p:grpSpPr>
          <a:xfrm>
            <a:off x="502288" y="483860"/>
            <a:ext cx="1569180" cy="1377896"/>
            <a:chOff x="2185988" y="0"/>
            <a:chExt cx="7813676" cy="6861176"/>
          </a:xfrm>
        </p:grpSpPr>
        <p:sp>
          <p:nvSpPr>
            <p:cNvPr id="76" name="Freeform 5">
              <a:extLst>
                <a:ext uri="{FF2B5EF4-FFF2-40B4-BE49-F238E27FC236}">
                  <a16:creationId xmlns:a16="http://schemas.microsoft.com/office/drawing/2014/main" id="{0ADC2E59-9BDC-4370-BB7C-094E7F5A6EA8}"/>
                </a:ext>
              </a:extLst>
            </p:cNvPr>
            <p:cNvSpPr>
              <a:spLocks noEditPoints="1"/>
            </p:cNvSpPr>
            <p:nvPr/>
          </p:nvSpPr>
          <p:spPr bwMode="auto">
            <a:xfrm>
              <a:off x="2189163" y="1812925"/>
              <a:ext cx="742950" cy="911225"/>
            </a:xfrm>
            <a:custGeom>
              <a:avLst/>
              <a:gdLst>
                <a:gd name="T0" fmla="*/ 51 w 207"/>
                <a:gd name="T1" fmla="*/ 44 h 254"/>
                <a:gd name="T2" fmla="*/ 51 w 207"/>
                <a:gd name="T3" fmla="*/ 107 h 254"/>
                <a:gd name="T4" fmla="*/ 80 w 207"/>
                <a:gd name="T5" fmla="*/ 107 h 254"/>
                <a:gd name="T6" fmla="*/ 115 w 207"/>
                <a:gd name="T7" fmla="*/ 75 h 254"/>
                <a:gd name="T8" fmla="*/ 80 w 207"/>
                <a:gd name="T9" fmla="*/ 44 h 254"/>
                <a:gd name="T10" fmla="*/ 51 w 207"/>
                <a:gd name="T11" fmla="*/ 44 h 254"/>
                <a:gd name="T12" fmla="*/ 0 w 207"/>
                <a:gd name="T13" fmla="*/ 0 h 254"/>
                <a:gd name="T14" fmla="*/ 77 w 207"/>
                <a:gd name="T15" fmla="*/ 0 h 254"/>
                <a:gd name="T16" fmla="*/ 168 w 207"/>
                <a:gd name="T17" fmla="*/ 76 h 254"/>
                <a:gd name="T18" fmla="*/ 127 w 207"/>
                <a:gd name="T19" fmla="*/ 141 h 254"/>
                <a:gd name="T20" fmla="*/ 207 w 207"/>
                <a:gd name="T21" fmla="*/ 254 h 254"/>
                <a:gd name="T22" fmla="*/ 145 w 207"/>
                <a:gd name="T23" fmla="*/ 254 h 254"/>
                <a:gd name="T24" fmla="*/ 78 w 207"/>
                <a:gd name="T25" fmla="*/ 151 h 254"/>
                <a:gd name="T26" fmla="*/ 51 w 207"/>
                <a:gd name="T27" fmla="*/ 151 h 254"/>
                <a:gd name="T28" fmla="*/ 51 w 207"/>
                <a:gd name="T29" fmla="*/ 254 h 254"/>
                <a:gd name="T30" fmla="*/ 0 w 207"/>
                <a:gd name="T31" fmla="*/ 254 h 254"/>
                <a:gd name="T32" fmla="*/ 0 w 207"/>
                <a:gd name="T3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4">
                  <a:moveTo>
                    <a:pt x="51" y="44"/>
                  </a:moveTo>
                  <a:cubicBezTo>
                    <a:pt x="51" y="107"/>
                    <a:pt x="51" y="107"/>
                    <a:pt x="51" y="107"/>
                  </a:cubicBezTo>
                  <a:cubicBezTo>
                    <a:pt x="80" y="107"/>
                    <a:pt x="80" y="107"/>
                    <a:pt x="80" y="107"/>
                  </a:cubicBezTo>
                  <a:cubicBezTo>
                    <a:pt x="102" y="107"/>
                    <a:pt x="115" y="96"/>
                    <a:pt x="115" y="75"/>
                  </a:cubicBezTo>
                  <a:cubicBezTo>
                    <a:pt x="115" y="56"/>
                    <a:pt x="102" y="44"/>
                    <a:pt x="80" y="44"/>
                  </a:cubicBezTo>
                  <a:lnTo>
                    <a:pt x="51" y="44"/>
                  </a:lnTo>
                  <a:close/>
                  <a:moveTo>
                    <a:pt x="0" y="0"/>
                  </a:moveTo>
                  <a:cubicBezTo>
                    <a:pt x="77" y="0"/>
                    <a:pt x="77" y="0"/>
                    <a:pt x="77" y="0"/>
                  </a:cubicBezTo>
                  <a:cubicBezTo>
                    <a:pt x="133" y="0"/>
                    <a:pt x="168" y="29"/>
                    <a:pt x="168" y="76"/>
                  </a:cubicBezTo>
                  <a:cubicBezTo>
                    <a:pt x="168" y="106"/>
                    <a:pt x="153" y="129"/>
                    <a:pt x="127" y="141"/>
                  </a:cubicBezTo>
                  <a:cubicBezTo>
                    <a:pt x="207" y="254"/>
                    <a:pt x="207" y="254"/>
                    <a:pt x="207" y="254"/>
                  </a:cubicBezTo>
                  <a:cubicBezTo>
                    <a:pt x="145" y="254"/>
                    <a:pt x="145" y="254"/>
                    <a:pt x="145" y="254"/>
                  </a:cubicBezTo>
                  <a:cubicBezTo>
                    <a:pt x="78" y="151"/>
                    <a:pt x="78" y="151"/>
                    <a:pt x="78" y="151"/>
                  </a:cubicBezTo>
                  <a:cubicBezTo>
                    <a:pt x="51" y="151"/>
                    <a:pt x="51" y="151"/>
                    <a:pt x="51" y="151"/>
                  </a:cubicBezTo>
                  <a:cubicBezTo>
                    <a:pt x="51" y="254"/>
                    <a:pt x="51" y="254"/>
                    <a:pt x="51"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77" name="Freeform 6">
              <a:extLst>
                <a:ext uri="{FF2B5EF4-FFF2-40B4-BE49-F238E27FC236}">
                  <a16:creationId xmlns:a16="http://schemas.microsoft.com/office/drawing/2014/main" id="{3AA6A62E-B54C-4C92-8B68-A5A733474ED5}"/>
                </a:ext>
              </a:extLst>
            </p:cNvPr>
            <p:cNvSpPr>
              <a:spLocks noEditPoints="1"/>
            </p:cNvSpPr>
            <p:nvPr/>
          </p:nvSpPr>
          <p:spPr bwMode="auto">
            <a:xfrm>
              <a:off x="3046413" y="1557338"/>
              <a:ext cx="531813" cy="1166813"/>
            </a:xfrm>
            <a:custGeom>
              <a:avLst/>
              <a:gdLst>
                <a:gd name="T0" fmla="*/ 113 w 335"/>
                <a:gd name="T1" fmla="*/ 111 h 735"/>
                <a:gd name="T2" fmla="*/ 206 w 335"/>
                <a:gd name="T3" fmla="*/ 0 h 735"/>
                <a:gd name="T4" fmla="*/ 326 w 335"/>
                <a:gd name="T5" fmla="*/ 0 h 735"/>
                <a:gd name="T6" fmla="*/ 217 w 335"/>
                <a:gd name="T7" fmla="*/ 111 h 735"/>
                <a:gd name="T8" fmla="*/ 113 w 335"/>
                <a:gd name="T9" fmla="*/ 111 h 735"/>
                <a:gd name="T10" fmla="*/ 0 w 335"/>
                <a:gd name="T11" fmla="*/ 161 h 735"/>
                <a:gd name="T12" fmla="*/ 335 w 335"/>
                <a:gd name="T13" fmla="*/ 161 h 735"/>
                <a:gd name="T14" fmla="*/ 335 w 335"/>
                <a:gd name="T15" fmla="*/ 260 h 735"/>
                <a:gd name="T16" fmla="*/ 115 w 335"/>
                <a:gd name="T17" fmla="*/ 260 h 735"/>
                <a:gd name="T18" fmla="*/ 115 w 335"/>
                <a:gd name="T19" fmla="*/ 391 h 735"/>
                <a:gd name="T20" fmla="*/ 301 w 335"/>
                <a:gd name="T21" fmla="*/ 391 h 735"/>
                <a:gd name="T22" fmla="*/ 301 w 335"/>
                <a:gd name="T23" fmla="*/ 491 h 735"/>
                <a:gd name="T24" fmla="*/ 115 w 335"/>
                <a:gd name="T25" fmla="*/ 491 h 735"/>
                <a:gd name="T26" fmla="*/ 115 w 335"/>
                <a:gd name="T27" fmla="*/ 635 h 735"/>
                <a:gd name="T28" fmla="*/ 335 w 335"/>
                <a:gd name="T29" fmla="*/ 635 h 735"/>
                <a:gd name="T30" fmla="*/ 335 w 335"/>
                <a:gd name="T31" fmla="*/ 735 h 735"/>
                <a:gd name="T32" fmla="*/ 0 w 335"/>
                <a:gd name="T33" fmla="*/ 735 h 735"/>
                <a:gd name="T34" fmla="*/ 0 w 335"/>
                <a:gd name="T35" fmla="*/ 161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5" h="735">
                  <a:moveTo>
                    <a:pt x="113" y="111"/>
                  </a:moveTo>
                  <a:lnTo>
                    <a:pt x="206" y="0"/>
                  </a:lnTo>
                  <a:lnTo>
                    <a:pt x="326" y="0"/>
                  </a:lnTo>
                  <a:lnTo>
                    <a:pt x="217" y="111"/>
                  </a:lnTo>
                  <a:lnTo>
                    <a:pt x="113" y="111"/>
                  </a:lnTo>
                  <a:close/>
                  <a:moveTo>
                    <a:pt x="0" y="161"/>
                  </a:moveTo>
                  <a:lnTo>
                    <a:pt x="335" y="161"/>
                  </a:lnTo>
                  <a:lnTo>
                    <a:pt x="335" y="260"/>
                  </a:lnTo>
                  <a:lnTo>
                    <a:pt x="115" y="260"/>
                  </a:lnTo>
                  <a:lnTo>
                    <a:pt x="115" y="391"/>
                  </a:lnTo>
                  <a:lnTo>
                    <a:pt x="301" y="391"/>
                  </a:lnTo>
                  <a:lnTo>
                    <a:pt x="301" y="491"/>
                  </a:lnTo>
                  <a:lnTo>
                    <a:pt x="115" y="491"/>
                  </a:lnTo>
                  <a:lnTo>
                    <a:pt x="115" y="635"/>
                  </a:lnTo>
                  <a:lnTo>
                    <a:pt x="335" y="635"/>
                  </a:lnTo>
                  <a:lnTo>
                    <a:pt x="335" y="735"/>
                  </a:lnTo>
                  <a:lnTo>
                    <a:pt x="0" y="735"/>
                  </a:lnTo>
                  <a:lnTo>
                    <a:pt x="0"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78" name="Freeform 7">
              <a:extLst>
                <a:ext uri="{FF2B5EF4-FFF2-40B4-BE49-F238E27FC236}">
                  <a16:creationId xmlns:a16="http://schemas.microsoft.com/office/drawing/2014/main" id="{8E759398-61E4-42B9-8170-5FB5FB2A0EAC}"/>
                </a:ext>
              </a:extLst>
            </p:cNvPr>
            <p:cNvSpPr>
              <a:spLocks noEditPoints="1"/>
            </p:cNvSpPr>
            <p:nvPr/>
          </p:nvSpPr>
          <p:spPr bwMode="auto">
            <a:xfrm>
              <a:off x="3789363" y="1812925"/>
              <a:ext cx="623888" cy="911225"/>
            </a:xfrm>
            <a:custGeom>
              <a:avLst/>
              <a:gdLst>
                <a:gd name="T0" fmla="*/ 52 w 174"/>
                <a:gd name="T1" fmla="*/ 44 h 254"/>
                <a:gd name="T2" fmla="*/ 52 w 174"/>
                <a:gd name="T3" fmla="*/ 107 h 254"/>
                <a:gd name="T4" fmla="*/ 86 w 174"/>
                <a:gd name="T5" fmla="*/ 107 h 254"/>
                <a:gd name="T6" fmla="*/ 121 w 174"/>
                <a:gd name="T7" fmla="*/ 75 h 254"/>
                <a:gd name="T8" fmla="*/ 86 w 174"/>
                <a:gd name="T9" fmla="*/ 44 h 254"/>
                <a:gd name="T10" fmla="*/ 52 w 174"/>
                <a:gd name="T11" fmla="*/ 44 h 254"/>
                <a:gd name="T12" fmla="*/ 0 w 174"/>
                <a:gd name="T13" fmla="*/ 0 h 254"/>
                <a:gd name="T14" fmla="*/ 84 w 174"/>
                <a:gd name="T15" fmla="*/ 0 h 254"/>
                <a:gd name="T16" fmla="*/ 174 w 174"/>
                <a:gd name="T17" fmla="*/ 76 h 254"/>
                <a:gd name="T18" fmla="*/ 84 w 174"/>
                <a:gd name="T19" fmla="*/ 151 h 254"/>
                <a:gd name="T20" fmla="*/ 52 w 174"/>
                <a:gd name="T21" fmla="*/ 151 h 254"/>
                <a:gd name="T22" fmla="*/ 52 w 174"/>
                <a:gd name="T23" fmla="*/ 254 h 254"/>
                <a:gd name="T24" fmla="*/ 0 w 174"/>
                <a:gd name="T25" fmla="*/ 254 h 254"/>
                <a:gd name="T26" fmla="*/ 0 w 174"/>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 h="254">
                  <a:moveTo>
                    <a:pt x="52" y="44"/>
                  </a:moveTo>
                  <a:cubicBezTo>
                    <a:pt x="52" y="107"/>
                    <a:pt x="52" y="107"/>
                    <a:pt x="52" y="107"/>
                  </a:cubicBezTo>
                  <a:cubicBezTo>
                    <a:pt x="86" y="107"/>
                    <a:pt x="86" y="107"/>
                    <a:pt x="86" y="107"/>
                  </a:cubicBezTo>
                  <a:cubicBezTo>
                    <a:pt x="108" y="107"/>
                    <a:pt x="121" y="96"/>
                    <a:pt x="121" y="75"/>
                  </a:cubicBezTo>
                  <a:cubicBezTo>
                    <a:pt x="121" y="56"/>
                    <a:pt x="108" y="44"/>
                    <a:pt x="86" y="44"/>
                  </a:cubicBezTo>
                  <a:lnTo>
                    <a:pt x="52" y="44"/>
                  </a:lnTo>
                  <a:close/>
                  <a:moveTo>
                    <a:pt x="0" y="0"/>
                  </a:moveTo>
                  <a:cubicBezTo>
                    <a:pt x="84" y="0"/>
                    <a:pt x="84" y="0"/>
                    <a:pt x="84" y="0"/>
                  </a:cubicBezTo>
                  <a:cubicBezTo>
                    <a:pt x="140" y="0"/>
                    <a:pt x="174" y="29"/>
                    <a:pt x="174" y="76"/>
                  </a:cubicBezTo>
                  <a:cubicBezTo>
                    <a:pt x="174" y="122"/>
                    <a:pt x="140" y="151"/>
                    <a:pt x="84" y="151"/>
                  </a:cubicBezTo>
                  <a:cubicBezTo>
                    <a:pt x="52" y="151"/>
                    <a:pt x="52" y="151"/>
                    <a:pt x="52" y="151"/>
                  </a:cubicBezTo>
                  <a:cubicBezTo>
                    <a:pt x="52" y="254"/>
                    <a:pt x="52" y="254"/>
                    <a:pt x="52"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79" name="Freeform 8">
              <a:extLst>
                <a:ext uri="{FF2B5EF4-FFF2-40B4-BE49-F238E27FC236}">
                  <a16:creationId xmlns:a16="http://schemas.microsoft.com/office/drawing/2014/main" id="{2492BD7B-4E2E-41FF-BBE8-BC632C00C1F6}"/>
                </a:ext>
              </a:extLst>
            </p:cNvPr>
            <p:cNvSpPr>
              <a:spLocks/>
            </p:cNvSpPr>
            <p:nvPr/>
          </p:nvSpPr>
          <p:spPr bwMode="auto">
            <a:xfrm>
              <a:off x="4549776" y="1812925"/>
              <a:ext cx="735013" cy="936625"/>
            </a:xfrm>
            <a:custGeom>
              <a:avLst/>
              <a:gdLst>
                <a:gd name="T0" fmla="*/ 154 w 205"/>
                <a:gd name="T1" fmla="*/ 0 h 261"/>
                <a:gd name="T2" fmla="*/ 205 w 205"/>
                <a:gd name="T3" fmla="*/ 0 h 261"/>
                <a:gd name="T4" fmla="*/ 205 w 205"/>
                <a:gd name="T5" fmla="*/ 154 h 261"/>
                <a:gd name="T6" fmla="*/ 103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3"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1"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0" name="Freeform 9">
              <a:extLst>
                <a:ext uri="{FF2B5EF4-FFF2-40B4-BE49-F238E27FC236}">
                  <a16:creationId xmlns:a16="http://schemas.microsoft.com/office/drawing/2014/main" id="{92E3F34D-F574-4761-A6F1-A11E9F9A64E0}"/>
                </a:ext>
              </a:extLst>
            </p:cNvPr>
            <p:cNvSpPr>
              <a:spLocks noEditPoints="1"/>
            </p:cNvSpPr>
            <p:nvPr/>
          </p:nvSpPr>
          <p:spPr bwMode="auto">
            <a:xfrm>
              <a:off x="5514976" y="1812925"/>
              <a:ext cx="617538" cy="911225"/>
            </a:xfrm>
            <a:custGeom>
              <a:avLst/>
              <a:gdLst>
                <a:gd name="T0" fmla="*/ 52 w 172"/>
                <a:gd name="T1" fmla="*/ 143 h 254"/>
                <a:gd name="T2" fmla="*/ 52 w 172"/>
                <a:gd name="T3" fmla="*/ 210 h 254"/>
                <a:gd name="T4" fmla="*/ 81 w 172"/>
                <a:gd name="T5" fmla="*/ 210 h 254"/>
                <a:gd name="T6" fmla="*/ 119 w 172"/>
                <a:gd name="T7" fmla="*/ 176 h 254"/>
                <a:gd name="T8" fmla="*/ 81 w 172"/>
                <a:gd name="T9" fmla="*/ 143 h 254"/>
                <a:gd name="T10" fmla="*/ 52 w 172"/>
                <a:gd name="T11" fmla="*/ 143 h 254"/>
                <a:gd name="T12" fmla="*/ 52 w 172"/>
                <a:gd name="T13" fmla="*/ 44 h 254"/>
                <a:gd name="T14" fmla="*/ 52 w 172"/>
                <a:gd name="T15" fmla="*/ 99 h 254"/>
                <a:gd name="T16" fmla="*/ 73 w 172"/>
                <a:gd name="T17" fmla="*/ 99 h 254"/>
                <a:gd name="T18" fmla="*/ 104 w 172"/>
                <a:gd name="T19" fmla="*/ 71 h 254"/>
                <a:gd name="T20" fmla="*/ 73 w 172"/>
                <a:gd name="T21" fmla="*/ 44 h 254"/>
                <a:gd name="T22" fmla="*/ 52 w 172"/>
                <a:gd name="T23" fmla="*/ 44 h 254"/>
                <a:gd name="T24" fmla="*/ 0 w 172"/>
                <a:gd name="T25" fmla="*/ 0 h 254"/>
                <a:gd name="T26" fmla="*/ 72 w 172"/>
                <a:gd name="T27" fmla="*/ 0 h 254"/>
                <a:gd name="T28" fmla="*/ 157 w 172"/>
                <a:gd name="T29" fmla="*/ 69 h 254"/>
                <a:gd name="T30" fmla="*/ 130 w 172"/>
                <a:gd name="T31" fmla="*/ 119 h 254"/>
                <a:gd name="T32" fmla="*/ 172 w 172"/>
                <a:gd name="T33" fmla="*/ 179 h 254"/>
                <a:gd name="T34" fmla="*/ 78 w 172"/>
                <a:gd name="T35" fmla="*/ 254 h 254"/>
                <a:gd name="T36" fmla="*/ 0 w 172"/>
                <a:gd name="T37" fmla="*/ 254 h 254"/>
                <a:gd name="T38" fmla="*/ 0 w 172"/>
                <a:gd name="T3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254">
                  <a:moveTo>
                    <a:pt x="52" y="143"/>
                  </a:moveTo>
                  <a:cubicBezTo>
                    <a:pt x="52" y="210"/>
                    <a:pt x="52" y="210"/>
                    <a:pt x="52" y="210"/>
                  </a:cubicBezTo>
                  <a:cubicBezTo>
                    <a:pt x="81" y="210"/>
                    <a:pt x="81" y="210"/>
                    <a:pt x="81" y="210"/>
                  </a:cubicBezTo>
                  <a:cubicBezTo>
                    <a:pt x="105" y="210"/>
                    <a:pt x="119" y="197"/>
                    <a:pt x="119" y="176"/>
                  </a:cubicBezTo>
                  <a:cubicBezTo>
                    <a:pt x="119" y="155"/>
                    <a:pt x="105" y="143"/>
                    <a:pt x="81" y="143"/>
                  </a:cubicBezTo>
                  <a:lnTo>
                    <a:pt x="52" y="143"/>
                  </a:lnTo>
                  <a:close/>
                  <a:moveTo>
                    <a:pt x="52" y="44"/>
                  </a:moveTo>
                  <a:cubicBezTo>
                    <a:pt x="52" y="99"/>
                    <a:pt x="52" y="99"/>
                    <a:pt x="52" y="99"/>
                  </a:cubicBezTo>
                  <a:cubicBezTo>
                    <a:pt x="73" y="99"/>
                    <a:pt x="73" y="99"/>
                    <a:pt x="73" y="99"/>
                  </a:cubicBezTo>
                  <a:cubicBezTo>
                    <a:pt x="93" y="99"/>
                    <a:pt x="104" y="89"/>
                    <a:pt x="104" y="71"/>
                  </a:cubicBezTo>
                  <a:cubicBezTo>
                    <a:pt x="104" y="54"/>
                    <a:pt x="93" y="44"/>
                    <a:pt x="73" y="44"/>
                  </a:cubicBezTo>
                  <a:lnTo>
                    <a:pt x="52" y="44"/>
                  </a:lnTo>
                  <a:close/>
                  <a:moveTo>
                    <a:pt x="0" y="0"/>
                  </a:moveTo>
                  <a:cubicBezTo>
                    <a:pt x="72" y="0"/>
                    <a:pt x="72" y="0"/>
                    <a:pt x="72" y="0"/>
                  </a:cubicBezTo>
                  <a:cubicBezTo>
                    <a:pt x="125" y="0"/>
                    <a:pt x="157" y="26"/>
                    <a:pt x="157" y="69"/>
                  </a:cubicBezTo>
                  <a:cubicBezTo>
                    <a:pt x="157" y="89"/>
                    <a:pt x="148" y="107"/>
                    <a:pt x="130" y="119"/>
                  </a:cubicBezTo>
                  <a:cubicBezTo>
                    <a:pt x="157" y="131"/>
                    <a:pt x="172" y="152"/>
                    <a:pt x="172" y="179"/>
                  </a:cubicBezTo>
                  <a:cubicBezTo>
                    <a:pt x="172" y="225"/>
                    <a:pt x="136" y="254"/>
                    <a:pt x="78"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1" name="Freeform 10">
              <a:extLst>
                <a:ext uri="{FF2B5EF4-FFF2-40B4-BE49-F238E27FC236}">
                  <a16:creationId xmlns:a16="http://schemas.microsoft.com/office/drawing/2014/main" id="{422DDD48-536A-4C49-ACAE-BD2A22BD1507}"/>
                </a:ext>
              </a:extLst>
            </p:cNvPr>
            <p:cNvSpPr>
              <a:spLocks/>
            </p:cNvSpPr>
            <p:nvPr/>
          </p:nvSpPr>
          <p:spPr bwMode="auto">
            <a:xfrm>
              <a:off x="6321426" y="1812925"/>
              <a:ext cx="528638" cy="911225"/>
            </a:xfrm>
            <a:custGeom>
              <a:avLst/>
              <a:gdLst>
                <a:gd name="T0" fmla="*/ 0 w 333"/>
                <a:gd name="T1" fmla="*/ 0 h 574"/>
                <a:gd name="T2" fmla="*/ 116 w 333"/>
                <a:gd name="T3" fmla="*/ 0 h 574"/>
                <a:gd name="T4" fmla="*/ 116 w 333"/>
                <a:gd name="T5" fmla="*/ 468 h 574"/>
                <a:gd name="T6" fmla="*/ 333 w 333"/>
                <a:gd name="T7" fmla="*/ 468 h 574"/>
                <a:gd name="T8" fmla="*/ 333 w 333"/>
                <a:gd name="T9" fmla="*/ 574 h 574"/>
                <a:gd name="T10" fmla="*/ 0 w 333"/>
                <a:gd name="T11" fmla="*/ 574 h 574"/>
                <a:gd name="T12" fmla="*/ 0 w 333"/>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333" h="574">
                  <a:moveTo>
                    <a:pt x="0" y="0"/>
                  </a:moveTo>
                  <a:lnTo>
                    <a:pt x="116" y="0"/>
                  </a:lnTo>
                  <a:lnTo>
                    <a:pt x="116" y="468"/>
                  </a:lnTo>
                  <a:lnTo>
                    <a:pt x="333" y="468"/>
                  </a:lnTo>
                  <a:lnTo>
                    <a:pt x="333" y="574"/>
                  </a:lnTo>
                  <a:lnTo>
                    <a:pt x="0" y="5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2" name="Rectangle 81">
              <a:extLst>
                <a:ext uri="{FF2B5EF4-FFF2-40B4-BE49-F238E27FC236}">
                  <a16:creationId xmlns:a16="http://schemas.microsoft.com/office/drawing/2014/main" id="{19579766-4967-4734-902C-9B75827AA994}"/>
                </a:ext>
              </a:extLst>
            </p:cNvPr>
            <p:cNvSpPr>
              <a:spLocks noChangeArrowheads="1"/>
            </p:cNvSpPr>
            <p:nvPr/>
          </p:nvSpPr>
          <p:spPr bwMode="auto">
            <a:xfrm>
              <a:off x="7015163" y="1812925"/>
              <a:ext cx="182563" cy="911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3" name="Freeform 12">
              <a:extLst>
                <a:ext uri="{FF2B5EF4-FFF2-40B4-BE49-F238E27FC236}">
                  <a16:creationId xmlns:a16="http://schemas.microsoft.com/office/drawing/2014/main" id="{FDF9DA8A-5787-412B-9E97-72D15796C3ED}"/>
                </a:ext>
              </a:extLst>
            </p:cNvPr>
            <p:cNvSpPr>
              <a:spLocks noEditPoints="1"/>
            </p:cNvSpPr>
            <p:nvPr/>
          </p:nvSpPr>
          <p:spPr bwMode="auto">
            <a:xfrm>
              <a:off x="7373938" y="1787525"/>
              <a:ext cx="1096963" cy="1162050"/>
            </a:xfrm>
            <a:custGeom>
              <a:avLst/>
              <a:gdLst>
                <a:gd name="T0" fmla="*/ 217 w 306"/>
                <a:gd name="T1" fmla="*/ 134 h 324"/>
                <a:gd name="T2" fmla="*/ 135 w 306"/>
                <a:gd name="T3" fmla="*/ 48 h 324"/>
                <a:gd name="T4" fmla="*/ 53 w 306"/>
                <a:gd name="T5" fmla="*/ 134 h 324"/>
                <a:gd name="T6" fmla="*/ 135 w 306"/>
                <a:gd name="T7" fmla="*/ 220 h 324"/>
                <a:gd name="T8" fmla="*/ 217 w 306"/>
                <a:gd name="T9" fmla="*/ 134 h 324"/>
                <a:gd name="T10" fmla="*/ 288 w 306"/>
                <a:gd name="T11" fmla="*/ 278 h 324"/>
                <a:gd name="T12" fmla="*/ 306 w 306"/>
                <a:gd name="T13" fmla="*/ 275 h 324"/>
                <a:gd name="T14" fmla="*/ 306 w 306"/>
                <a:gd name="T15" fmla="*/ 319 h 324"/>
                <a:gd name="T16" fmla="*/ 279 w 306"/>
                <a:gd name="T17" fmla="*/ 324 h 324"/>
                <a:gd name="T18" fmla="*/ 200 w 306"/>
                <a:gd name="T19" fmla="*/ 290 h 324"/>
                <a:gd name="T20" fmla="*/ 170 w 306"/>
                <a:gd name="T21" fmla="*/ 263 h 324"/>
                <a:gd name="T22" fmla="*/ 135 w 306"/>
                <a:gd name="T23" fmla="*/ 268 h 324"/>
                <a:gd name="T24" fmla="*/ 0 w 306"/>
                <a:gd name="T25" fmla="*/ 134 h 324"/>
                <a:gd name="T26" fmla="*/ 135 w 306"/>
                <a:gd name="T27" fmla="*/ 0 h 324"/>
                <a:gd name="T28" fmla="*/ 270 w 306"/>
                <a:gd name="T29" fmla="*/ 134 h 324"/>
                <a:gd name="T30" fmla="*/ 220 w 306"/>
                <a:gd name="T31" fmla="*/ 240 h 324"/>
                <a:gd name="T32" fmla="*/ 235 w 306"/>
                <a:gd name="T33" fmla="*/ 254 h 324"/>
                <a:gd name="T34" fmla="*/ 288 w 306"/>
                <a:gd name="T35" fmla="*/ 27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24">
                  <a:moveTo>
                    <a:pt x="217" y="134"/>
                  </a:moveTo>
                  <a:cubicBezTo>
                    <a:pt x="217" y="85"/>
                    <a:pt x="183" y="48"/>
                    <a:pt x="135" y="48"/>
                  </a:cubicBezTo>
                  <a:cubicBezTo>
                    <a:pt x="87" y="48"/>
                    <a:pt x="53" y="85"/>
                    <a:pt x="53" y="134"/>
                  </a:cubicBezTo>
                  <a:cubicBezTo>
                    <a:pt x="53" y="182"/>
                    <a:pt x="87" y="220"/>
                    <a:pt x="135" y="220"/>
                  </a:cubicBezTo>
                  <a:cubicBezTo>
                    <a:pt x="183" y="220"/>
                    <a:pt x="217" y="182"/>
                    <a:pt x="217" y="134"/>
                  </a:cubicBezTo>
                  <a:moveTo>
                    <a:pt x="288" y="278"/>
                  </a:moveTo>
                  <a:cubicBezTo>
                    <a:pt x="294" y="278"/>
                    <a:pt x="301" y="278"/>
                    <a:pt x="306" y="275"/>
                  </a:cubicBezTo>
                  <a:cubicBezTo>
                    <a:pt x="306" y="319"/>
                    <a:pt x="306" y="319"/>
                    <a:pt x="306" y="319"/>
                  </a:cubicBezTo>
                  <a:cubicBezTo>
                    <a:pt x="298" y="322"/>
                    <a:pt x="291" y="324"/>
                    <a:pt x="279" y="324"/>
                  </a:cubicBezTo>
                  <a:cubicBezTo>
                    <a:pt x="251" y="324"/>
                    <a:pt x="225" y="312"/>
                    <a:pt x="200" y="290"/>
                  </a:cubicBezTo>
                  <a:cubicBezTo>
                    <a:pt x="170" y="263"/>
                    <a:pt x="170" y="263"/>
                    <a:pt x="170" y="263"/>
                  </a:cubicBezTo>
                  <a:cubicBezTo>
                    <a:pt x="159" y="266"/>
                    <a:pt x="148" y="268"/>
                    <a:pt x="135" y="268"/>
                  </a:cubicBezTo>
                  <a:cubicBezTo>
                    <a:pt x="55" y="268"/>
                    <a:pt x="0" y="206"/>
                    <a:pt x="0" y="134"/>
                  </a:cubicBezTo>
                  <a:cubicBezTo>
                    <a:pt x="0" y="61"/>
                    <a:pt x="55" y="0"/>
                    <a:pt x="135" y="0"/>
                  </a:cubicBezTo>
                  <a:cubicBezTo>
                    <a:pt x="215" y="0"/>
                    <a:pt x="270" y="61"/>
                    <a:pt x="270" y="134"/>
                  </a:cubicBezTo>
                  <a:cubicBezTo>
                    <a:pt x="270" y="176"/>
                    <a:pt x="251" y="215"/>
                    <a:pt x="220" y="240"/>
                  </a:cubicBezTo>
                  <a:cubicBezTo>
                    <a:pt x="235" y="254"/>
                    <a:pt x="235" y="254"/>
                    <a:pt x="235" y="254"/>
                  </a:cubicBezTo>
                  <a:cubicBezTo>
                    <a:pt x="254" y="272"/>
                    <a:pt x="272" y="278"/>
                    <a:pt x="288" y="2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4" name="Freeform 13">
              <a:extLst>
                <a:ext uri="{FF2B5EF4-FFF2-40B4-BE49-F238E27FC236}">
                  <a16:creationId xmlns:a16="http://schemas.microsoft.com/office/drawing/2014/main" id="{1B5C078C-CDAD-4C50-B66C-B77B2E3B5E92}"/>
                </a:ext>
              </a:extLst>
            </p:cNvPr>
            <p:cNvSpPr>
              <a:spLocks/>
            </p:cNvSpPr>
            <p:nvPr/>
          </p:nvSpPr>
          <p:spPr bwMode="auto">
            <a:xfrm>
              <a:off x="8502651" y="1812925"/>
              <a:ext cx="736600" cy="936625"/>
            </a:xfrm>
            <a:custGeom>
              <a:avLst/>
              <a:gdLst>
                <a:gd name="T0" fmla="*/ 154 w 205"/>
                <a:gd name="T1" fmla="*/ 0 h 261"/>
                <a:gd name="T2" fmla="*/ 205 w 205"/>
                <a:gd name="T3" fmla="*/ 0 h 261"/>
                <a:gd name="T4" fmla="*/ 205 w 205"/>
                <a:gd name="T5" fmla="*/ 154 h 261"/>
                <a:gd name="T6" fmla="*/ 102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2"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0"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5" name="Freeform 14">
              <a:extLst>
                <a:ext uri="{FF2B5EF4-FFF2-40B4-BE49-F238E27FC236}">
                  <a16:creationId xmlns:a16="http://schemas.microsoft.com/office/drawing/2014/main" id="{BF7B3032-7790-4B43-9DAE-487886AC1C4E}"/>
                </a:ext>
              </a:extLst>
            </p:cNvPr>
            <p:cNvSpPr>
              <a:spLocks/>
            </p:cNvSpPr>
            <p:nvPr/>
          </p:nvSpPr>
          <p:spPr bwMode="auto">
            <a:xfrm>
              <a:off x="9467851" y="1812925"/>
              <a:ext cx="531813" cy="911225"/>
            </a:xfrm>
            <a:custGeom>
              <a:avLst/>
              <a:gdLst>
                <a:gd name="T0" fmla="*/ 0 w 335"/>
                <a:gd name="T1" fmla="*/ 0 h 574"/>
                <a:gd name="T2" fmla="*/ 0 w 335"/>
                <a:gd name="T3" fmla="*/ 574 h 574"/>
                <a:gd name="T4" fmla="*/ 335 w 335"/>
                <a:gd name="T5" fmla="*/ 574 h 574"/>
                <a:gd name="T6" fmla="*/ 335 w 335"/>
                <a:gd name="T7" fmla="*/ 474 h 574"/>
                <a:gd name="T8" fmla="*/ 116 w 335"/>
                <a:gd name="T9" fmla="*/ 474 h 574"/>
                <a:gd name="T10" fmla="*/ 116 w 335"/>
                <a:gd name="T11" fmla="*/ 330 h 574"/>
                <a:gd name="T12" fmla="*/ 301 w 335"/>
                <a:gd name="T13" fmla="*/ 330 h 574"/>
                <a:gd name="T14" fmla="*/ 301 w 335"/>
                <a:gd name="T15" fmla="*/ 230 h 574"/>
                <a:gd name="T16" fmla="*/ 116 w 335"/>
                <a:gd name="T17" fmla="*/ 230 h 574"/>
                <a:gd name="T18" fmla="*/ 116 w 335"/>
                <a:gd name="T19" fmla="*/ 99 h 574"/>
                <a:gd name="T20" fmla="*/ 335 w 335"/>
                <a:gd name="T21" fmla="*/ 99 h 574"/>
                <a:gd name="T22" fmla="*/ 335 w 335"/>
                <a:gd name="T23" fmla="*/ 0 h 574"/>
                <a:gd name="T24" fmla="*/ 0 w 335"/>
                <a:gd name="T25"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5" h="574">
                  <a:moveTo>
                    <a:pt x="0" y="0"/>
                  </a:moveTo>
                  <a:lnTo>
                    <a:pt x="0" y="574"/>
                  </a:lnTo>
                  <a:lnTo>
                    <a:pt x="335" y="574"/>
                  </a:lnTo>
                  <a:lnTo>
                    <a:pt x="335" y="474"/>
                  </a:lnTo>
                  <a:lnTo>
                    <a:pt x="116" y="474"/>
                  </a:lnTo>
                  <a:lnTo>
                    <a:pt x="116" y="330"/>
                  </a:lnTo>
                  <a:lnTo>
                    <a:pt x="301" y="330"/>
                  </a:lnTo>
                  <a:lnTo>
                    <a:pt x="301" y="230"/>
                  </a:lnTo>
                  <a:lnTo>
                    <a:pt x="116" y="230"/>
                  </a:lnTo>
                  <a:lnTo>
                    <a:pt x="116" y="99"/>
                  </a:lnTo>
                  <a:lnTo>
                    <a:pt x="335" y="99"/>
                  </a:lnTo>
                  <a:lnTo>
                    <a:pt x="33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6" name="Freeform 15">
              <a:extLst>
                <a:ext uri="{FF2B5EF4-FFF2-40B4-BE49-F238E27FC236}">
                  <a16:creationId xmlns:a16="http://schemas.microsoft.com/office/drawing/2014/main" id="{AB0D27AF-7A45-4861-BC4B-C6E67CFC3B81}"/>
                </a:ext>
              </a:extLst>
            </p:cNvPr>
            <p:cNvSpPr>
              <a:spLocks/>
            </p:cNvSpPr>
            <p:nvPr/>
          </p:nvSpPr>
          <p:spPr bwMode="auto">
            <a:xfrm>
              <a:off x="2189163" y="3125788"/>
              <a:ext cx="530225" cy="908050"/>
            </a:xfrm>
            <a:custGeom>
              <a:avLst/>
              <a:gdLst>
                <a:gd name="T0" fmla="*/ 0 w 334"/>
                <a:gd name="T1" fmla="*/ 0 h 572"/>
                <a:gd name="T2" fmla="*/ 0 w 334"/>
                <a:gd name="T3" fmla="*/ 572 h 572"/>
                <a:gd name="T4" fmla="*/ 115 w 334"/>
                <a:gd name="T5" fmla="*/ 572 h 572"/>
                <a:gd name="T6" fmla="*/ 115 w 334"/>
                <a:gd name="T7" fmla="*/ 330 h 572"/>
                <a:gd name="T8" fmla="*/ 301 w 334"/>
                <a:gd name="T9" fmla="*/ 330 h 572"/>
                <a:gd name="T10" fmla="*/ 301 w 334"/>
                <a:gd name="T11" fmla="*/ 231 h 572"/>
                <a:gd name="T12" fmla="*/ 115 w 334"/>
                <a:gd name="T13" fmla="*/ 231 h 572"/>
                <a:gd name="T14" fmla="*/ 115 w 334"/>
                <a:gd name="T15" fmla="*/ 99 h 572"/>
                <a:gd name="T16" fmla="*/ 334 w 334"/>
                <a:gd name="T17" fmla="*/ 99 h 572"/>
                <a:gd name="T18" fmla="*/ 334 w 334"/>
                <a:gd name="T19" fmla="*/ 0 h 572"/>
                <a:gd name="T20" fmla="*/ 0 w 334"/>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572">
                  <a:moveTo>
                    <a:pt x="0" y="0"/>
                  </a:moveTo>
                  <a:lnTo>
                    <a:pt x="0" y="572"/>
                  </a:lnTo>
                  <a:lnTo>
                    <a:pt x="115" y="572"/>
                  </a:lnTo>
                  <a:lnTo>
                    <a:pt x="115" y="330"/>
                  </a:lnTo>
                  <a:lnTo>
                    <a:pt x="301" y="330"/>
                  </a:lnTo>
                  <a:lnTo>
                    <a:pt x="301" y="231"/>
                  </a:lnTo>
                  <a:lnTo>
                    <a:pt x="115" y="231"/>
                  </a:lnTo>
                  <a:lnTo>
                    <a:pt x="115" y="99"/>
                  </a:lnTo>
                  <a:lnTo>
                    <a:pt x="334" y="99"/>
                  </a:lnTo>
                  <a:lnTo>
                    <a:pt x="3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7" name="Freeform 16">
              <a:extLst>
                <a:ext uri="{FF2B5EF4-FFF2-40B4-BE49-F238E27FC236}">
                  <a16:creationId xmlns:a16="http://schemas.microsoft.com/office/drawing/2014/main" id="{23CF690C-5B54-4E85-977F-B15992E5DE33}"/>
                </a:ext>
              </a:extLst>
            </p:cNvPr>
            <p:cNvSpPr>
              <a:spLocks noEditPoints="1"/>
            </p:cNvSpPr>
            <p:nvPr/>
          </p:nvSpPr>
          <p:spPr bwMode="auto">
            <a:xfrm>
              <a:off x="2881313" y="3125788"/>
              <a:ext cx="742950" cy="908050"/>
            </a:xfrm>
            <a:custGeom>
              <a:avLst/>
              <a:gdLst>
                <a:gd name="T0" fmla="*/ 51 w 207"/>
                <a:gd name="T1" fmla="*/ 44 h 253"/>
                <a:gd name="T2" fmla="*/ 51 w 207"/>
                <a:gd name="T3" fmla="*/ 107 h 253"/>
                <a:gd name="T4" fmla="*/ 80 w 207"/>
                <a:gd name="T5" fmla="*/ 107 h 253"/>
                <a:gd name="T6" fmla="*/ 115 w 207"/>
                <a:gd name="T7" fmla="*/ 75 h 253"/>
                <a:gd name="T8" fmla="*/ 80 w 207"/>
                <a:gd name="T9" fmla="*/ 44 h 253"/>
                <a:gd name="T10" fmla="*/ 51 w 207"/>
                <a:gd name="T11" fmla="*/ 44 h 253"/>
                <a:gd name="T12" fmla="*/ 0 w 207"/>
                <a:gd name="T13" fmla="*/ 0 h 253"/>
                <a:gd name="T14" fmla="*/ 78 w 207"/>
                <a:gd name="T15" fmla="*/ 0 h 253"/>
                <a:gd name="T16" fmla="*/ 168 w 207"/>
                <a:gd name="T17" fmla="*/ 75 h 253"/>
                <a:gd name="T18" fmla="*/ 127 w 207"/>
                <a:gd name="T19" fmla="*/ 141 h 253"/>
                <a:gd name="T20" fmla="*/ 207 w 207"/>
                <a:gd name="T21" fmla="*/ 253 h 253"/>
                <a:gd name="T22" fmla="*/ 145 w 207"/>
                <a:gd name="T23" fmla="*/ 253 h 253"/>
                <a:gd name="T24" fmla="*/ 78 w 207"/>
                <a:gd name="T25" fmla="*/ 151 h 253"/>
                <a:gd name="T26" fmla="*/ 51 w 207"/>
                <a:gd name="T27" fmla="*/ 151 h 253"/>
                <a:gd name="T28" fmla="*/ 51 w 207"/>
                <a:gd name="T29" fmla="*/ 253 h 253"/>
                <a:gd name="T30" fmla="*/ 0 w 207"/>
                <a:gd name="T31" fmla="*/ 253 h 253"/>
                <a:gd name="T32" fmla="*/ 0 w 207"/>
                <a:gd name="T3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3">
                  <a:moveTo>
                    <a:pt x="51" y="44"/>
                  </a:moveTo>
                  <a:cubicBezTo>
                    <a:pt x="51" y="107"/>
                    <a:pt x="51" y="107"/>
                    <a:pt x="51" y="107"/>
                  </a:cubicBezTo>
                  <a:cubicBezTo>
                    <a:pt x="80" y="107"/>
                    <a:pt x="80" y="107"/>
                    <a:pt x="80" y="107"/>
                  </a:cubicBezTo>
                  <a:cubicBezTo>
                    <a:pt x="102" y="107"/>
                    <a:pt x="115" y="95"/>
                    <a:pt x="115" y="75"/>
                  </a:cubicBezTo>
                  <a:cubicBezTo>
                    <a:pt x="115" y="55"/>
                    <a:pt x="102" y="44"/>
                    <a:pt x="80" y="44"/>
                  </a:cubicBezTo>
                  <a:lnTo>
                    <a:pt x="51" y="44"/>
                  </a:lnTo>
                  <a:close/>
                  <a:moveTo>
                    <a:pt x="0" y="0"/>
                  </a:moveTo>
                  <a:cubicBezTo>
                    <a:pt x="78" y="0"/>
                    <a:pt x="78" y="0"/>
                    <a:pt x="78" y="0"/>
                  </a:cubicBezTo>
                  <a:cubicBezTo>
                    <a:pt x="133" y="0"/>
                    <a:pt x="168" y="28"/>
                    <a:pt x="168" y="75"/>
                  </a:cubicBezTo>
                  <a:cubicBezTo>
                    <a:pt x="168" y="106"/>
                    <a:pt x="153" y="129"/>
                    <a:pt x="127" y="141"/>
                  </a:cubicBezTo>
                  <a:cubicBezTo>
                    <a:pt x="207" y="253"/>
                    <a:pt x="207" y="253"/>
                    <a:pt x="207" y="253"/>
                  </a:cubicBezTo>
                  <a:cubicBezTo>
                    <a:pt x="145" y="253"/>
                    <a:pt x="145" y="253"/>
                    <a:pt x="145" y="253"/>
                  </a:cubicBezTo>
                  <a:cubicBezTo>
                    <a:pt x="78" y="151"/>
                    <a:pt x="78" y="151"/>
                    <a:pt x="78" y="151"/>
                  </a:cubicBezTo>
                  <a:cubicBezTo>
                    <a:pt x="51" y="151"/>
                    <a:pt x="51" y="151"/>
                    <a:pt x="51" y="151"/>
                  </a:cubicBezTo>
                  <a:cubicBezTo>
                    <a:pt x="51" y="253"/>
                    <a:pt x="51" y="253"/>
                    <a:pt x="51" y="253"/>
                  </a:cubicBezTo>
                  <a:cubicBezTo>
                    <a:pt x="0" y="253"/>
                    <a:pt x="0" y="253"/>
                    <a:pt x="0" y="25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8" name="Freeform 17">
              <a:extLst>
                <a:ext uri="{FF2B5EF4-FFF2-40B4-BE49-F238E27FC236}">
                  <a16:creationId xmlns:a16="http://schemas.microsoft.com/office/drawing/2014/main" id="{8FDBAEBB-2DC8-4F77-AB45-4DBE56A7592F}"/>
                </a:ext>
              </a:extLst>
            </p:cNvPr>
            <p:cNvSpPr>
              <a:spLocks noEditPoints="1"/>
            </p:cNvSpPr>
            <p:nvPr/>
          </p:nvSpPr>
          <p:spPr bwMode="auto">
            <a:xfrm>
              <a:off x="3663951" y="3125788"/>
              <a:ext cx="928688" cy="908050"/>
            </a:xfrm>
            <a:custGeom>
              <a:avLst/>
              <a:gdLst>
                <a:gd name="T0" fmla="*/ 370 w 585"/>
                <a:gd name="T1" fmla="*/ 326 h 572"/>
                <a:gd name="T2" fmla="*/ 294 w 585"/>
                <a:gd name="T3" fmla="*/ 108 h 572"/>
                <a:gd name="T4" fmla="*/ 214 w 585"/>
                <a:gd name="T5" fmla="*/ 326 h 572"/>
                <a:gd name="T6" fmla="*/ 370 w 585"/>
                <a:gd name="T7" fmla="*/ 326 h 572"/>
                <a:gd name="T8" fmla="*/ 217 w 585"/>
                <a:gd name="T9" fmla="*/ 0 h 572"/>
                <a:gd name="T10" fmla="*/ 368 w 585"/>
                <a:gd name="T11" fmla="*/ 0 h 572"/>
                <a:gd name="T12" fmla="*/ 585 w 585"/>
                <a:gd name="T13" fmla="*/ 572 h 572"/>
                <a:gd name="T14" fmla="*/ 463 w 585"/>
                <a:gd name="T15" fmla="*/ 572 h 572"/>
                <a:gd name="T16" fmla="*/ 407 w 585"/>
                <a:gd name="T17" fmla="*/ 423 h 572"/>
                <a:gd name="T18" fmla="*/ 178 w 585"/>
                <a:gd name="T19" fmla="*/ 423 h 572"/>
                <a:gd name="T20" fmla="*/ 124 w 585"/>
                <a:gd name="T21" fmla="*/ 572 h 572"/>
                <a:gd name="T22" fmla="*/ 0 w 585"/>
                <a:gd name="T23" fmla="*/ 572 h 572"/>
                <a:gd name="T24" fmla="*/ 217 w 585"/>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5" h="572">
                  <a:moveTo>
                    <a:pt x="370" y="326"/>
                  </a:moveTo>
                  <a:lnTo>
                    <a:pt x="294" y="108"/>
                  </a:lnTo>
                  <a:lnTo>
                    <a:pt x="214" y="326"/>
                  </a:lnTo>
                  <a:lnTo>
                    <a:pt x="370" y="326"/>
                  </a:lnTo>
                  <a:close/>
                  <a:moveTo>
                    <a:pt x="217" y="0"/>
                  </a:moveTo>
                  <a:lnTo>
                    <a:pt x="368" y="0"/>
                  </a:lnTo>
                  <a:lnTo>
                    <a:pt x="585" y="572"/>
                  </a:lnTo>
                  <a:lnTo>
                    <a:pt x="463" y="572"/>
                  </a:lnTo>
                  <a:lnTo>
                    <a:pt x="407"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9" name="Freeform 18">
              <a:extLst>
                <a:ext uri="{FF2B5EF4-FFF2-40B4-BE49-F238E27FC236}">
                  <a16:creationId xmlns:a16="http://schemas.microsoft.com/office/drawing/2014/main" id="{62846F43-80B7-4875-B07E-A4D750B40666}"/>
                </a:ext>
              </a:extLst>
            </p:cNvPr>
            <p:cNvSpPr>
              <a:spLocks/>
            </p:cNvSpPr>
            <p:nvPr/>
          </p:nvSpPr>
          <p:spPr bwMode="auto">
            <a:xfrm>
              <a:off x="4732338" y="3125788"/>
              <a:ext cx="828675" cy="908050"/>
            </a:xfrm>
            <a:custGeom>
              <a:avLst/>
              <a:gdLst>
                <a:gd name="T0" fmla="*/ 0 w 522"/>
                <a:gd name="T1" fmla="*/ 0 h 572"/>
                <a:gd name="T2" fmla="*/ 149 w 522"/>
                <a:gd name="T3" fmla="*/ 0 h 572"/>
                <a:gd name="T4" fmla="*/ 407 w 522"/>
                <a:gd name="T5" fmla="*/ 409 h 572"/>
                <a:gd name="T6" fmla="*/ 407 w 522"/>
                <a:gd name="T7" fmla="*/ 0 h 572"/>
                <a:gd name="T8" fmla="*/ 522 w 522"/>
                <a:gd name="T9" fmla="*/ 0 h 572"/>
                <a:gd name="T10" fmla="*/ 522 w 522"/>
                <a:gd name="T11" fmla="*/ 572 h 572"/>
                <a:gd name="T12" fmla="*/ 373 w 522"/>
                <a:gd name="T13" fmla="*/ 572 h 572"/>
                <a:gd name="T14" fmla="*/ 118 w 522"/>
                <a:gd name="T15" fmla="*/ 160 h 572"/>
                <a:gd name="T16" fmla="*/ 118 w 522"/>
                <a:gd name="T17" fmla="*/ 572 h 572"/>
                <a:gd name="T18" fmla="*/ 0 w 522"/>
                <a:gd name="T19" fmla="*/ 572 h 572"/>
                <a:gd name="T20" fmla="*/ 0 w 522"/>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572">
                  <a:moveTo>
                    <a:pt x="0" y="0"/>
                  </a:moveTo>
                  <a:lnTo>
                    <a:pt x="149" y="0"/>
                  </a:lnTo>
                  <a:lnTo>
                    <a:pt x="407" y="409"/>
                  </a:lnTo>
                  <a:lnTo>
                    <a:pt x="407" y="0"/>
                  </a:lnTo>
                  <a:lnTo>
                    <a:pt x="522" y="0"/>
                  </a:lnTo>
                  <a:lnTo>
                    <a:pt x="522" y="572"/>
                  </a:lnTo>
                  <a:lnTo>
                    <a:pt x="373" y="572"/>
                  </a:lnTo>
                  <a:lnTo>
                    <a:pt x="118" y="160"/>
                  </a:lnTo>
                  <a:lnTo>
                    <a:pt x="118"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90" name="Freeform 19">
              <a:extLst>
                <a:ext uri="{FF2B5EF4-FFF2-40B4-BE49-F238E27FC236}">
                  <a16:creationId xmlns:a16="http://schemas.microsoft.com/office/drawing/2014/main" id="{B4EE0AE9-9471-4FBB-A0C8-59A2228FF08D}"/>
                </a:ext>
              </a:extLst>
            </p:cNvPr>
            <p:cNvSpPr>
              <a:spLocks/>
            </p:cNvSpPr>
            <p:nvPr/>
          </p:nvSpPr>
          <p:spPr bwMode="auto">
            <a:xfrm>
              <a:off x="5740401" y="3097213"/>
              <a:ext cx="865188" cy="1147763"/>
            </a:xfrm>
            <a:custGeom>
              <a:avLst/>
              <a:gdLst>
                <a:gd name="T0" fmla="*/ 201 w 241"/>
                <a:gd name="T1" fmla="*/ 186 h 320"/>
                <a:gd name="T2" fmla="*/ 241 w 241"/>
                <a:gd name="T3" fmla="*/ 217 h 320"/>
                <a:gd name="T4" fmla="*/ 154 w 241"/>
                <a:gd name="T5" fmla="*/ 267 h 320"/>
                <a:gd name="T6" fmla="*/ 123 w 241"/>
                <a:gd name="T7" fmla="*/ 320 h 320"/>
                <a:gd name="T8" fmla="*/ 77 w 241"/>
                <a:gd name="T9" fmla="*/ 320 h 320"/>
                <a:gd name="T10" fmla="*/ 109 w 241"/>
                <a:gd name="T11" fmla="*/ 266 h 320"/>
                <a:gd name="T12" fmla="*/ 0 w 241"/>
                <a:gd name="T13" fmla="*/ 134 h 320"/>
                <a:gd name="T14" fmla="*/ 134 w 241"/>
                <a:gd name="T15" fmla="*/ 0 h 320"/>
                <a:gd name="T16" fmla="*/ 241 w 241"/>
                <a:gd name="T17" fmla="*/ 52 h 320"/>
                <a:gd name="T18" fmla="*/ 201 w 241"/>
                <a:gd name="T19" fmla="*/ 83 h 320"/>
                <a:gd name="T20" fmla="*/ 134 w 241"/>
                <a:gd name="T21" fmla="*/ 49 h 320"/>
                <a:gd name="T22" fmla="*/ 52 w 241"/>
                <a:gd name="T23" fmla="*/ 134 h 320"/>
                <a:gd name="T24" fmla="*/ 134 w 241"/>
                <a:gd name="T25" fmla="*/ 220 h 320"/>
                <a:gd name="T26" fmla="*/ 201 w 241"/>
                <a:gd name="T27" fmla="*/ 18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320">
                  <a:moveTo>
                    <a:pt x="201" y="186"/>
                  </a:moveTo>
                  <a:cubicBezTo>
                    <a:pt x="241" y="217"/>
                    <a:pt x="241" y="217"/>
                    <a:pt x="241" y="217"/>
                  </a:cubicBezTo>
                  <a:cubicBezTo>
                    <a:pt x="222" y="244"/>
                    <a:pt x="191" y="262"/>
                    <a:pt x="154" y="267"/>
                  </a:cubicBezTo>
                  <a:cubicBezTo>
                    <a:pt x="123" y="320"/>
                    <a:pt x="123" y="320"/>
                    <a:pt x="123" y="320"/>
                  </a:cubicBezTo>
                  <a:cubicBezTo>
                    <a:pt x="77" y="320"/>
                    <a:pt x="77" y="320"/>
                    <a:pt x="77" y="320"/>
                  </a:cubicBezTo>
                  <a:cubicBezTo>
                    <a:pt x="109" y="266"/>
                    <a:pt x="109" y="266"/>
                    <a:pt x="109" y="266"/>
                  </a:cubicBezTo>
                  <a:cubicBezTo>
                    <a:pt x="43" y="255"/>
                    <a:pt x="0" y="199"/>
                    <a:pt x="0" y="134"/>
                  </a:cubicBezTo>
                  <a:cubicBezTo>
                    <a:pt x="0" y="62"/>
                    <a:pt x="54" y="0"/>
                    <a:pt x="134" y="0"/>
                  </a:cubicBezTo>
                  <a:cubicBezTo>
                    <a:pt x="180" y="0"/>
                    <a:pt x="218" y="21"/>
                    <a:pt x="241" y="52"/>
                  </a:cubicBezTo>
                  <a:cubicBezTo>
                    <a:pt x="201" y="83"/>
                    <a:pt x="201" y="83"/>
                    <a:pt x="201" y="83"/>
                  </a:cubicBezTo>
                  <a:cubicBezTo>
                    <a:pt x="186" y="63"/>
                    <a:pt x="163" y="49"/>
                    <a:pt x="134" y="49"/>
                  </a:cubicBezTo>
                  <a:cubicBezTo>
                    <a:pt x="87" y="49"/>
                    <a:pt x="52" y="86"/>
                    <a:pt x="52" y="134"/>
                  </a:cubicBezTo>
                  <a:cubicBezTo>
                    <a:pt x="52" y="183"/>
                    <a:pt x="87" y="220"/>
                    <a:pt x="134" y="220"/>
                  </a:cubicBezTo>
                  <a:cubicBezTo>
                    <a:pt x="163" y="220"/>
                    <a:pt x="186" y="206"/>
                    <a:pt x="201" y="18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91" name="Freeform 20">
              <a:extLst>
                <a:ext uri="{FF2B5EF4-FFF2-40B4-BE49-F238E27FC236}">
                  <a16:creationId xmlns:a16="http://schemas.microsoft.com/office/drawing/2014/main" id="{B3BC29B6-09E6-4089-B5BE-27C1E27C0985}"/>
                </a:ext>
              </a:extLst>
            </p:cNvPr>
            <p:cNvSpPr>
              <a:spLocks noEditPoints="1"/>
            </p:cNvSpPr>
            <p:nvPr/>
          </p:nvSpPr>
          <p:spPr bwMode="auto">
            <a:xfrm>
              <a:off x="6645276" y="3125788"/>
              <a:ext cx="931863" cy="908050"/>
            </a:xfrm>
            <a:custGeom>
              <a:avLst/>
              <a:gdLst>
                <a:gd name="T0" fmla="*/ 373 w 587"/>
                <a:gd name="T1" fmla="*/ 326 h 572"/>
                <a:gd name="T2" fmla="*/ 294 w 587"/>
                <a:gd name="T3" fmla="*/ 108 h 572"/>
                <a:gd name="T4" fmla="*/ 214 w 587"/>
                <a:gd name="T5" fmla="*/ 326 h 572"/>
                <a:gd name="T6" fmla="*/ 373 w 587"/>
                <a:gd name="T7" fmla="*/ 326 h 572"/>
                <a:gd name="T8" fmla="*/ 217 w 587"/>
                <a:gd name="T9" fmla="*/ 0 h 572"/>
                <a:gd name="T10" fmla="*/ 370 w 587"/>
                <a:gd name="T11" fmla="*/ 0 h 572"/>
                <a:gd name="T12" fmla="*/ 587 w 587"/>
                <a:gd name="T13" fmla="*/ 572 h 572"/>
                <a:gd name="T14" fmla="*/ 463 w 587"/>
                <a:gd name="T15" fmla="*/ 572 h 572"/>
                <a:gd name="T16" fmla="*/ 409 w 587"/>
                <a:gd name="T17" fmla="*/ 423 h 572"/>
                <a:gd name="T18" fmla="*/ 178 w 587"/>
                <a:gd name="T19" fmla="*/ 423 h 572"/>
                <a:gd name="T20" fmla="*/ 124 w 587"/>
                <a:gd name="T21" fmla="*/ 572 h 572"/>
                <a:gd name="T22" fmla="*/ 0 w 587"/>
                <a:gd name="T23" fmla="*/ 572 h 572"/>
                <a:gd name="T24" fmla="*/ 217 w 587"/>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72">
                  <a:moveTo>
                    <a:pt x="373" y="326"/>
                  </a:moveTo>
                  <a:lnTo>
                    <a:pt x="294" y="108"/>
                  </a:lnTo>
                  <a:lnTo>
                    <a:pt x="214" y="326"/>
                  </a:lnTo>
                  <a:lnTo>
                    <a:pt x="373" y="326"/>
                  </a:lnTo>
                  <a:close/>
                  <a:moveTo>
                    <a:pt x="217" y="0"/>
                  </a:moveTo>
                  <a:lnTo>
                    <a:pt x="370" y="0"/>
                  </a:lnTo>
                  <a:lnTo>
                    <a:pt x="587" y="572"/>
                  </a:lnTo>
                  <a:lnTo>
                    <a:pt x="463" y="572"/>
                  </a:lnTo>
                  <a:lnTo>
                    <a:pt x="409"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92" name="Rectangle 91">
              <a:extLst>
                <a:ext uri="{FF2B5EF4-FFF2-40B4-BE49-F238E27FC236}">
                  <a16:creationId xmlns:a16="http://schemas.microsoft.com/office/drawing/2014/main" id="{B32E9B01-DF22-480B-8B2B-C2878917E54B}"/>
                </a:ext>
              </a:extLst>
            </p:cNvPr>
            <p:cNvSpPr>
              <a:spLocks noChangeArrowheads="1"/>
            </p:cNvSpPr>
            <p:nvPr/>
          </p:nvSpPr>
          <p:spPr bwMode="auto">
            <a:xfrm>
              <a:off x="7718426" y="3125788"/>
              <a:ext cx="182563" cy="908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93" name="Freeform 22">
              <a:extLst>
                <a:ext uri="{FF2B5EF4-FFF2-40B4-BE49-F238E27FC236}">
                  <a16:creationId xmlns:a16="http://schemas.microsoft.com/office/drawing/2014/main" id="{6647AC31-75F7-41A0-9394-04A2660625EA}"/>
                </a:ext>
              </a:extLst>
            </p:cNvPr>
            <p:cNvSpPr>
              <a:spLocks/>
            </p:cNvSpPr>
            <p:nvPr/>
          </p:nvSpPr>
          <p:spPr bwMode="auto">
            <a:xfrm>
              <a:off x="8072438" y="3097213"/>
              <a:ext cx="646113" cy="965200"/>
            </a:xfrm>
            <a:custGeom>
              <a:avLst/>
              <a:gdLst>
                <a:gd name="T0" fmla="*/ 38 w 180"/>
                <a:gd name="T1" fmla="*/ 192 h 269"/>
                <a:gd name="T2" fmla="*/ 94 w 180"/>
                <a:gd name="T3" fmla="*/ 223 h 269"/>
                <a:gd name="T4" fmla="*/ 126 w 180"/>
                <a:gd name="T5" fmla="*/ 194 h 269"/>
                <a:gd name="T6" fmla="*/ 11 w 180"/>
                <a:gd name="T7" fmla="*/ 74 h 269"/>
                <a:gd name="T8" fmla="*/ 92 w 180"/>
                <a:gd name="T9" fmla="*/ 0 h 269"/>
                <a:gd name="T10" fmla="*/ 180 w 180"/>
                <a:gd name="T11" fmla="*/ 43 h 269"/>
                <a:gd name="T12" fmla="*/ 143 w 180"/>
                <a:gd name="T13" fmla="*/ 77 h 269"/>
                <a:gd name="T14" fmla="*/ 92 w 180"/>
                <a:gd name="T15" fmla="*/ 45 h 269"/>
                <a:gd name="T16" fmla="*/ 63 w 180"/>
                <a:gd name="T17" fmla="*/ 72 h 269"/>
                <a:gd name="T18" fmla="*/ 179 w 180"/>
                <a:gd name="T19" fmla="*/ 192 h 269"/>
                <a:gd name="T20" fmla="*/ 95 w 180"/>
                <a:gd name="T21" fmla="*/ 269 h 269"/>
                <a:gd name="T22" fmla="*/ 0 w 180"/>
                <a:gd name="T23" fmla="*/ 226 h 269"/>
                <a:gd name="T24" fmla="*/ 38 w 180"/>
                <a:gd name="T25" fmla="*/ 19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269">
                  <a:moveTo>
                    <a:pt x="38" y="192"/>
                  </a:moveTo>
                  <a:cubicBezTo>
                    <a:pt x="53" y="211"/>
                    <a:pt x="73" y="223"/>
                    <a:pt x="94" y="223"/>
                  </a:cubicBezTo>
                  <a:cubicBezTo>
                    <a:pt x="114" y="223"/>
                    <a:pt x="126" y="212"/>
                    <a:pt x="126" y="194"/>
                  </a:cubicBezTo>
                  <a:cubicBezTo>
                    <a:pt x="126" y="148"/>
                    <a:pt x="11" y="158"/>
                    <a:pt x="11" y="74"/>
                  </a:cubicBezTo>
                  <a:cubicBezTo>
                    <a:pt x="11" y="34"/>
                    <a:pt x="43" y="0"/>
                    <a:pt x="92" y="0"/>
                  </a:cubicBezTo>
                  <a:cubicBezTo>
                    <a:pt x="130" y="0"/>
                    <a:pt x="159" y="17"/>
                    <a:pt x="180" y="43"/>
                  </a:cubicBezTo>
                  <a:cubicBezTo>
                    <a:pt x="143" y="77"/>
                    <a:pt x="143" y="77"/>
                    <a:pt x="143" y="77"/>
                  </a:cubicBezTo>
                  <a:cubicBezTo>
                    <a:pt x="128" y="58"/>
                    <a:pt x="111" y="45"/>
                    <a:pt x="92" y="45"/>
                  </a:cubicBezTo>
                  <a:cubicBezTo>
                    <a:pt x="74" y="45"/>
                    <a:pt x="63" y="57"/>
                    <a:pt x="63" y="72"/>
                  </a:cubicBezTo>
                  <a:cubicBezTo>
                    <a:pt x="63" y="117"/>
                    <a:pt x="179" y="107"/>
                    <a:pt x="179" y="192"/>
                  </a:cubicBezTo>
                  <a:cubicBezTo>
                    <a:pt x="178" y="240"/>
                    <a:pt x="141" y="269"/>
                    <a:pt x="95" y="269"/>
                  </a:cubicBezTo>
                  <a:cubicBezTo>
                    <a:pt x="52" y="269"/>
                    <a:pt x="23" y="253"/>
                    <a:pt x="0" y="226"/>
                  </a:cubicBezTo>
                  <a:lnTo>
                    <a:pt x="38"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94" name="Freeform 23">
              <a:extLst>
                <a:ext uri="{FF2B5EF4-FFF2-40B4-BE49-F238E27FC236}">
                  <a16:creationId xmlns:a16="http://schemas.microsoft.com/office/drawing/2014/main" id="{5D812878-B98A-4653-85F0-98B8B6A960AB}"/>
                </a:ext>
              </a:extLst>
            </p:cNvPr>
            <p:cNvSpPr>
              <a:spLocks/>
            </p:cNvSpPr>
            <p:nvPr/>
          </p:nvSpPr>
          <p:spPr bwMode="auto">
            <a:xfrm>
              <a:off x="8909051" y="3125788"/>
              <a:ext cx="530225" cy="908050"/>
            </a:xfrm>
            <a:custGeom>
              <a:avLst/>
              <a:gdLst>
                <a:gd name="T0" fmla="*/ 0 w 334"/>
                <a:gd name="T1" fmla="*/ 0 h 572"/>
                <a:gd name="T2" fmla="*/ 334 w 334"/>
                <a:gd name="T3" fmla="*/ 0 h 572"/>
                <a:gd name="T4" fmla="*/ 334 w 334"/>
                <a:gd name="T5" fmla="*/ 99 h 572"/>
                <a:gd name="T6" fmla="*/ 115 w 334"/>
                <a:gd name="T7" fmla="*/ 99 h 572"/>
                <a:gd name="T8" fmla="*/ 115 w 334"/>
                <a:gd name="T9" fmla="*/ 231 h 572"/>
                <a:gd name="T10" fmla="*/ 300 w 334"/>
                <a:gd name="T11" fmla="*/ 231 h 572"/>
                <a:gd name="T12" fmla="*/ 300 w 334"/>
                <a:gd name="T13" fmla="*/ 330 h 572"/>
                <a:gd name="T14" fmla="*/ 115 w 334"/>
                <a:gd name="T15" fmla="*/ 330 h 572"/>
                <a:gd name="T16" fmla="*/ 115 w 334"/>
                <a:gd name="T17" fmla="*/ 472 h 572"/>
                <a:gd name="T18" fmla="*/ 334 w 334"/>
                <a:gd name="T19" fmla="*/ 472 h 572"/>
                <a:gd name="T20" fmla="*/ 334 w 334"/>
                <a:gd name="T21" fmla="*/ 572 h 572"/>
                <a:gd name="T22" fmla="*/ 0 w 334"/>
                <a:gd name="T23" fmla="*/ 572 h 572"/>
                <a:gd name="T24" fmla="*/ 0 w 334"/>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572">
                  <a:moveTo>
                    <a:pt x="0" y="0"/>
                  </a:moveTo>
                  <a:lnTo>
                    <a:pt x="334" y="0"/>
                  </a:lnTo>
                  <a:lnTo>
                    <a:pt x="334" y="99"/>
                  </a:lnTo>
                  <a:lnTo>
                    <a:pt x="115" y="99"/>
                  </a:lnTo>
                  <a:lnTo>
                    <a:pt x="115" y="231"/>
                  </a:lnTo>
                  <a:lnTo>
                    <a:pt x="300" y="231"/>
                  </a:lnTo>
                  <a:lnTo>
                    <a:pt x="300" y="330"/>
                  </a:lnTo>
                  <a:lnTo>
                    <a:pt x="115" y="330"/>
                  </a:lnTo>
                  <a:lnTo>
                    <a:pt x="115" y="472"/>
                  </a:lnTo>
                  <a:lnTo>
                    <a:pt x="334" y="472"/>
                  </a:lnTo>
                  <a:lnTo>
                    <a:pt x="334"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95" name="Freeform 24">
              <a:extLst>
                <a:ext uri="{FF2B5EF4-FFF2-40B4-BE49-F238E27FC236}">
                  <a16:creationId xmlns:a16="http://schemas.microsoft.com/office/drawing/2014/main" id="{D62D4226-E403-42E6-9BEB-034A970352EB}"/>
                </a:ext>
              </a:extLst>
            </p:cNvPr>
            <p:cNvSpPr>
              <a:spLocks noEditPoints="1"/>
            </p:cNvSpPr>
            <p:nvPr/>
          </p:nvSpPr>
          <p:spPr bwMode="auto">
            <a:xfrm>
              <a:off x="2189163" y="6316663"/>
              <a:ext cx="3117850" cy="544513"/>
            </a:xfrm>
            <a:custGeom>
              <a:avLst/>
              <a:gdLst>
                <a:gd name="T0" fmla="*/ 57 w 869"/>
                <a:gd name="T1" fmla="*/ 111 h 152"/>
                <a:gd name="T2" fmla="*/ 105 w 869"/>
                <a:gd name="T3" fmla="*/ 102 h 152"/>
                <a:gd name="T4" fmla="*/ 121 w 869"/>
                <a:gd name="T5" fmla="*/ 57 h 152"/>
                <a:gd name="T6" fmla="*/ 84 w 869"/>
                <a:gd name="T7" fmla="*/ 36 h 152"/>
                <a:gd name="T8" fmla="*/ 139 w 869"/>
                <a:gd name="T9" fmla="*/ 43 h 152"/>
                <a:gd name="T10" fmla="*/ 49 w 869"/>
                <a:gd name="T11" fmla="*/ 13 h 152"/>
                <a:gd name="T12" fmla="*/ 37 w 869"/>
                <a:gd name="T13" fmla="*/ 111 h 152"/>
                <a:gd name="T14" fmla="*/ 73 w 869"/>
                <a:gd name="T15" fmla="*/ 148 h 152"/>
                <a:gd name="T16" fmla="*/ 183 w 869"/>
                <a:gd name="T17" fmla="*/ 83 h 152"/>
                <a:gd name="T18" fmla="*/ 144 w 869"/>
                <a:gd name="T19" fmla="*/ 83 h 152"/>
                <a:gd name="T20" fmla="*/ 162 w 869"/>
                <a:gd name="T21" fmla="*/ 94 h 152"/>
                <a:gd name="T22" fmla="*/ 159 w 869"/>
                <a:gd name="T23" fmla="*/ 145 h 152"/>
                <a:gd name="T24" fmla="*/ 215 w 869"/>
                <a:gd name="T25" fmla="*/ 74 h 152"/>
                <a:gd name="T26" fmla="*/ 289 w 869"/>
                <a:gd name="T27" fmla="*/ 55 h 152"/>
                <a:gd name="T28" fmla="*/ 224 w 869"/>
                <a:gd name="T29" fmla="*/ 152 h 152"/>
                <a:gd name="T30" fmla="*/ 270 w 869"/>
                <a:gd name="T31" fmla="*/ 152 h 152"/>
                <a:gd name="T32" fmla="*/ 279 w 869"/>
                <a:gd name="T33" fmla="*/ 131 h 152"/>
                <a:gd name="T34" fmla="*/ 228 w 869"/>
                <a:gd name="T35" fmla="*/ 123 h 152"/>
                <a:gd name="T36" fmla="*/ 261 w 869"/>
                <a:gd name="T37" fmla="*/ 110 h 152"/>
                <a:gd name="T38" fmla="*/ 321 w 869"/>
                <a:gd name="T39" fmla="*/ 65 h 152"/>
                <a:gd name="T40" fmla="*/ 319 w 869"/>
                <a:gd name="T41" fmla="*/ 152 h 152"/>
                <a:gd name="T42" fmla="*/ 332 w 869"/>
                <a:gd name="T43" fmla="*/ 135 h 152"/>
                <a:gd name="T44" fmla="*/ 385 w 869"/>
                <a:gd name="T45" fmla="*/ 55 h 152"/>
                <a:gd name="T46" fmla="*/ 360 w 869"/>
                <a:gd name="T47" fmla="*/ 28 h 152"/>
                <a:gd name="T48" fmla="*/ 321 w 869"/>
                <a:gd name="T49" fmla="*/ 65 h 152"/>
                <a:gd name="T50" fmla="*/ 411 w 869"/>
                <a:gd name="T51" fmla="*/ 133 h 152"/>
                <a:gd name="T52" fmla="*/ 451 w 869"/>
                <a:gd name="T53" fmla="*/ 85 h 152"/>
                <a:gd name="T54" fmla="*/ 403 w 869"/>
                <a:gd name="T55" fmla="*/ 152 h 152"/>
                <a:gd name="T56" fmla="*/ 435 w 869"/>
                <a:gd name="T57" fmla="*/ 83 h 152"/>
                <a:gd name="T58" fmla="*/ 539 w 869"/>
                <a:gd name="T59" fmla="*/ 74 h 152"/>
                <a:gd name="T60" fmla="*/ 507 w 869"/>
                <a:gd name="T61" fmla="*/ 70 h 152"/>
                <a:gd name="T62" fmla="*/ 472 w 869"/>
                <a:gd name="T63" fmla="*/ 83 h 152"/>
                <a:gd name="T64" fmla="*/ 466 w 869"/>
                <a:gd name="T65" fmla="*/ 138 h 152"/>
                <a:gd name="T66" fmla="*/ 503 w 869"/>
                <a:gd name="T67" fmla="*/ 93 h 152"/>
                <a:gd name="T68" fmla="*/ 540 w 869"/>
                <a:gd name="T69" fmla="*/ 138 h 152"/>
                <a:gd name="T70" fmla="*/ 577 w 869"/>
                <a:gd name="T71" fmla="*/ 93 h 152"/>
                <a:gd name="T72" fmla="*/ 583 w 869"/>
                <a:gd name="T73" fmla="*/ 140 h 152"/>
                <a:gd name="T74" fmla="*/ 626 w 869"/>
                <a:gd name="T75" fmla="*/ 120 h 152"/>
                <a:gd name="T76" fmla="*/ 636 w 869"/>
                <a:gd name="T77" fmla="*/ 65 h 152"/>
                <a:gd name="T78" fmla="*/ 581 w 869"/>
                <a:gd name="T79" fmla="*/ 70 h 152"/>
                <a:gd name="T80" fmla="*/ 553 w 869"/>
                <a:gd name="T81" fmla="*/ 65 h 152"/>
                <a:gd name="T82" fmla="*/ 704 w 869"/>
                <a:gd name="T83" fmla="*/ 25 h 152"/>
                <a:gd name="T84" fmla="*/ 691 w 869"/>
                <a:gd name="T85" fmla="*/ 12 h 152"/>
                <a:gd name="T86" fmla="*/ 692 w 869"/>
                <a:gd name="T87" fmla="*/ 51 h 152"/>
                <a:gd name="T88" fmla="*/ 678 w 869"/>
                <a:gd name="T89" fmla="*/ 67 h 152"/>
                <a:gd name="T90" fmla="*/ 694 w 869"/>
                <a:gd name="T91" fmla="*/ 120 h 152"/>
                <a:gd name="T92" fmla="*/ 698 w 869"/>
                <a:gd name="T93" fmla="*/ 62 h 152"/>
                <a:gd name="T94" fmla="*/ 711 w 869"/>
                <a:gd name="T95" fmla="*/ 140 h 152"/>
                <a:gd name="T96" fmla="*/ 763 w 869"/>
                <a:gd name="T97" fmla="*/ 116 h 152"/>
                <a:gd name="T98" fmla="*/ 782 w 869"/>
                <a:gd name="T99" fmla="*/ 65 h 152"/>
                <a:gd name="T100" fmla="*/ 770 w 869"/>
                <a:gd name="T101" fmla="*/ 28 h 152"/>
                <a:gd name="T102" fmla="*/ 722 w 869"/>
                <a:gd name="T103" fmla="*/ 58 h 152"/>
                <a:gd name="T104" fmla="*/ 869 w 869"/>
                <a:gd name="T105" fmla="*/ 8 h 152"/>
                <a:gd name="T106" fmla="*/ 827 w 869"/>
                <a:gd name="T107" fmla="*/ 41 h 152"/>
                <a:gd name="T108" fmla="*/ 837 w 869"/>
                <a:gd name="T109" fmla="*/ 116 h 152"/>
                <a:gd name="T110" fmla="*/ 800 w 869"/>
                <a:gd name="T111" fmla="*/ 102 h 152"/>
                <a:gd name="T112" fmla="*/ 783 w 869"/>
                <a:gd name="T113" fmla="*/ 127 h 152"/>
                <a:gd name="T114" fmla="*/ 825 w 869"/>
                <a:gd name="T115" fmla="*/ 65 h 152"/>
                <a:gd name="T116" fmla="*/ 825 w 869"/>
                <a:gd name="T117" fmla="*/ 6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9" h="152">
                  <a:moveTo>
                    <a:pt x="73" y="148"/>
                  </a:moveTo>
                  <a:cubicBezTo>
                    <a:pt x="75" y="143"/>
                    <a:pt x="75" y="143"/>
                    <a:pt x="75" y="143"/>
                  </a:cubicBezTo>
                  <a:cubicBezTo>
                    <a:pt x="50" y="138"/>
                    <a:pt x="47" y="138"/>
                    <a:pt x="57" y="111"/>
                  </a:cubicBezTo>
                  <a:cubicBezTo>
                    <a:pt x="67" y="83"/>
                    <a:pt x="67" y="83"/>
                    <a:pt x="67" y="83"/>
                  </a:cubicBezTo>
                  <a:cubicBezTo>
                    <a:pt x="94" y="83"/>
                    <a:pt x="94" y="83"/>
                    <a:pt x="94" y="83"/>
                  </a:cubicBezTo>
                  <a:cubicBezTo>
                    <a:pt x="106" y="83"/>
                    <a:pt x="107" y="88"/>
                    <a:pt x="105" y="102"/>
                  </a:cubicBezTo>
                  <a:cubicBezTo>
                    <a:pt x="112" y="102"/>
                    <a:pt x="112" y="102"/>
                    <a:pt x="112" y="102"/>
                  </a:cubicBezTo>
                  <a:cubicBezTo>
                    <a:pt x="128" y="57"/>
                    <a:pt x="128" y="57"/>
                    <a:pt x="128" y="57"/>
                  </a:cubicBezTo>
                  <a:cubicBezTo>
                    <a:pt x="121" y="57"/>
                    <a:pt x="121" y="57"/>
                    <a:pt x="121" y="57"/>
                  </a:cubicBezTo>
                  <a:cubicBezTo>
                    <a:pt x="115" y="68"/>
                    <a:pt x="110" y="75"/>
                    <a:pt x="97" y="75"/>
                  </a:cubicBezTo>
                  <a:cubicBezTo>
                    <a:pt x="70" y="75"/>
                    <a:pt x="70" y="75"/>
                    <a:pt x="70" y="75"/>
                  </a:cubicBezTo>
                  <a:cubicBezTo>
                    <a:pt x="84" y="36"/>
                    <a:pt x="84" y="36"/>
                    <a:pt x="84" y="36"/>
                  </a:cubicBezTo>
                  <a:cubicBezTo>
                    <a:pt x="89" y="24"/>
                    <a:pt x="91" y="21"/>
                    <a:pt x="108" y="21"/>
                  </a:cubicBezTo>
                  <a:cubicBezTo>
                    <a:pt x="120" y="21"/>
                    <a:pt x="120" y="21"/>
                    <a:pt x="120" y="21"/>
                  </a:cubicBezTo>
                  <a:cubicBezTo>
                    <a:pt x="137" y="21"/>
                    <a:pt x="139" y="26"/>
                    <a:pt x="139" y="43"/>
                  </a:cubicBezTo>
                  <a:cubicBezTo>
                    <a:pt x="146" y="43"/>
                    <a:pt x="146" y="43"/>
                    <a:pt x="146" y="43"/>
                  </a:cubicBezTo>
                  <a:cubicBezTo>
                    <a:pt x="152" y="13"/>
                    <a:pt x="152" y="13"/>
                    <a:pt x="152" y="13"/>
                  </a:cubicBezTo>
                  <a:cubicBezTo>
                    <a:pt x="49" y="13"/>
                    <a:pt x="49" y="13"/>
                    <a:pt x="49" y="13"/>
                  </a:cubicBezTo>
                  <a:cubicBezTo>
                    <a:pt x="47" y="18"/>
                    <a:pt x="47" y="18"/>
                    <a:pt x="47" y="18"/>
                  </a:cubicBezTo>
                  <a:cubicBezTo>
                    <a:pt x="67" y="23"/>
                    <a:pt x="69" y="24"/>
                    <a:pt x="60" y="50"/>
                  </a:cubicBezTo>
                  <a:cubicBezTo>
                    <a:pt x="37" y="111"/>
                    <a:pt x="37" y="111"/>
                    <a:pt x="37" y="111"/>
                  </a:cubicBezTo>
                  <a:cubicBezTo>
                    <a:pt x="28" y="137"/>
                    <a:pt x="24" y="139"/>
                    <a:pt x="1" y="143"/>
                  </a:cubicBezTo>
                  <a:cubicBezTo>
                    <a:pt x="0" y="148"/>
                    <a:pt x="0" y="148"/>
                    <a:pt x="0" y="148"/>
                  </a:cubicBezTo>
                  <a:lnTo>
                    <a:pt x="73" y="148"/>
                  </a:lnTo>
                  <a:close/>
                  <a:moveTo>
                    <a:pt x="215" y="74"/>
                  </a:moveTo>
                  <a:cubicBezTo>
                    <a:pt x="219" y="62"/>
                    <a:pt x="217" y="51"/>
                    <a:pt x="208" y="51"/>
                  </a:cubicBezTo>
                  <a:cubicBezTo>
                    <a:pt x="197" y="51"/>
                    <a:pt x="194" y="59"/>
                    <a:pt x="183" y="83"/>
                  </a:cubicBezTo>
                  <a:cubicBezTo>
                    <a:pt x="183" y="70"/>
                    <a:pt x="183" y="70"/>
                    <a:pt x="183" y="70"/>
                  </a:cubicBezTo>
                  <a:cubicBezTo>
                    <a:pt x="183" y="60"/>
                    <a:pt x="180" y="51"/>
                    <a:pt x="171" y="51"/>
                  </a:cubicBezTo>
                  <a:cubicBezTo>
                    <a:pt x="160" y="51"/>
                    <a:pt x="151" y="67"/>
                    <a:pt x="144" y="83"/>
                  </a:cubicBezTo>
                  <a:cubicBezTo>
                    <a:pt x="149" y="83"/>
                    <a:pt x="149" y="83"/>
                    <a:pt x="149" y="83"/>
                  </a:cubicBezTo>
                  <a:cubicBezTo>
                    <a:pt x="154" y="76"/>
                    <a:pt x="158" y="72"/>
                    <a:pt x="162" y="72"/>
                  </a:cubicBezTo>
                  <a:cubicBezTo>
                    <a:pt x="166" y="72"/>
                    <a:pt x="169" y="78"/>
                    <a:pt x="162" y="94"/>
                  </a:cubicBezTo>
                  <a:cubicBezTo>
                    <a:pt x="142" y="138"/>
                    <a:pt x="142" y="138"/>
                    <a:pt x="142" y="138"/>
                  </a:cubicBezTo>
                  <a:cubicBezTo>
                    <a:pt x="138" y="147"/>
                    <a:pt x="142" y="152"/>
                    <a:pt x="150" y="152"/>
                  </a:cubicBezTo>
                  <a:cubicBezTo>
                    <a:pt x="155" y="152"/>
                    <a:pt x="157" y="151"/>
                    <a:pt x="159" y="145"/>
                  </a:cubicBezTo>
                  <a:cubicBezTo>
                    <a:pt x="179" y="93"/>
                    <a:pt x="179" y="93"/>
                    <a:pt x="179" y="93"/>
                  </a:cubicBezTo>
                  <a:cubicBezTo>
                    <a:pt x="185" y="86"/>
                    <a:pt x="190" y="80"/>
                    <a:pt x="196" y="74"/>
                  </a:cubicBezTo>
                  <a:lnTo>
                    <a:pt x="215" y="74"/>
                  </a:lnTo>
                  <a:close/>
                  <a:moveTo>
                    <a:pt x="306" y="47"/>
                  </a:moveTo>
                  <a:cubicBezTo>
                    <a:pt x="298" y="46"/>
                    <a:pt x="298" y="46"/>
                    <a:pt x="298" y="46"/>
                  </a:cubicBezTo>
                  <a:cubicBezTo>
                    <a:pt x="289" y="55"/>
                    <a:pt x="289" y="55"/>
                    <a:pt x="289" y="55"/>
                  </a:cubicBezTo>
                  <a:cubicBezTo>
                    <a:pt x="287" y="55"/>
                    <a:pt x="287" y="55"/>
                    <a:pt x="287" y="55"/>
                  </a:cubicBezTo>
                  <a:cubicBezTo>
                    <a:pt x="245" y="55"/>
                    <a:pt x="208" y="102"/>
                    <a:pt x="208" y="137"/>
                  </a:cubicBezTo>
                  <a:cubicBezTo>
                    <a:pt x="208" y="147"/>
                    <a:pt x="214" y="152"/>
                    <a:pt x="224" y="152"/>
                  </a:cubicBezTo>
                  <a:cubicBezTo>
                    <a:pt x="235" y="152"/>
                    <a:pt x="245" y="137"/>
                    <a:pt x="257" y="120"/>
                  </a:cubicBezTo>
                  <a:cubicBezTo>
                    <a:pt x="257" y="126"/>
                    <a:pt x="257" y="126"/>
                    <a:pt x="257" y="126"/>
                  </a:cubicBezTo>
                  <a:cubicBezTo>
                    <a:pt x="255" y="143"/>
                    <a:pt x="261" y="152"/>
                    <a:pt x="270" y="152"/>
                  </a:cubicBezTo>
                  <a:cubicBezTo>
                    <a:pt x="280" y="152"/>
                    <a:pt x="289" y="136"/>
                    <a:pt x="297" y="120"/>
                  </a:cubicBezTo>
                  <a:cubicBezTo>
                    <a:pt x="292" y="120"/>
                    <a:pt x="292" y="120"/>
                    <a:pt x="292" y="120"/>
                  </a:cubicBezTo>
                  <a:cubicBezTo>
                    <a:pt x="287" y="127"/>
                    <a:pt x="282" y="131"/>
                    <a:pt x="279" y="131"/>
                  </a:cubicBezTo>
                  <a:cubicBezTo>
                    <a:pt x="275" y="131"/>
                    <a:pt x="272" y="124"/>
                    <a:pt x="279" y="109"/>
                  </a:cubicBezTo>
                  <a:lnTo>
                    <a:pt x="306" y="47"/>
                  </a:lnTo>
                  <a:close/>
                  <a:moveTo>
                    <a:pt x="228" y="123"/>
                  </a:moveTo>
                  <a:cubicBezTo>
                    <a:pt x="228" y="100"/>
                    <a:pt x="253" y="69"/>
                    <a:pt x="267" y="69"/>
                  </a:cubicBezTo>
                  <a:cubicBezTo>
                    <a:pt x="271" y="69"/>
                    <a:pt x="273" y="70"/>
                    <a:pt x="276" y="70"/>
                  </a:cubicBezTo>
                  <a:cubicBezTo>
                    <a:pt x="261" y="110"/>
                    <a:pt x="261" y="110"/>
                    <a:pt x="261" y="110"/>
                  </a:cubicBezTo>
                  <a:cubicBezTo>
                    <a:pt x="253" y="120"/>
                    <a:pt x="239" y="133"/>
                    <a:pt x="233" y="133"/>
                  </a:cubicBezTo>
                  <a:cubicBezTo>
                    <a:pt x="230" y="133"/>
                    <a:pt x="228" y="130"/>
                    <a:pt x="228" y="123"/>
                  </a:cubicBezTo>
                  <a:moveTo>
                    <a:pt x="321" y="65"/>
                  </a:moveTo>
                  <a:cubicBezTo>
                    <a:pt x="339" y="65"/>
                    <a:pt x="339" y="65"/>
                    <a:pt x="339" y="65"/>
                  </a:cubicBezTo>
                  <a:cubicBezTo>
                    <a:pt x="311" y="140"/>
                    <a:pt x="311" y="140"/>
                    <a:pt x="311" y="140"/>
                  </a:cubicBezTo>
                  <a:cubicBezTo>
                    <a:pt x="309" y="146"/>
                    <a:pt x="312" y="152"/>
                    <a:pt x="319" y="152"/>
                  </a:cubicBezTo>
                  <a:cubicBezTo>
                    <a:pt x="334" y="152"/>
                    <a:pt x="359" y="137"/>
                    <a:pt x="368" y="116"/>
                  </a:cubicBezTo>
                  <a:cubicBezTo>
                    <a:pt x="363" y="116"/>
                    <a:pt x="363" y="116"/>
                    <a:pt x="363" y="116"/>
                  </a:cubicBezTo>
                  <a:cubicBezTo>
                    <a:pt x="356" y="123"/>
                    <a:pt x="343" y="133"/>
                    <a:pt x="332" y="135"/>
                  </a:cubicBezTo>
                  <a:cubicBezTo>
                    <a:pt x="357" y="65"/>
                    <a:pt x="357" y="65"/>
                    <a:pt x="357" y="65"/>
                  </a:cubicBezTo>
                  <a:cubicBezTo>
                    <a:pt x="382" y="65"/>
                    <a:pt x="382" y="65"/>
                    <a:pt x="382" y="65"/>
                  </a:cubicBezTo>
                  <a:cubicBezTo>
                    <a:pt x="385" y="55"/>
                    <a:pt x="385" y="55"/>
                    <a:pt x="385" y="55"/>
                  </a:cubicBezTo>
                  <a:cubicBezTo>
                    <a:pt x="361" y="55"/>
                    <a:pt x="361" y="55"/>
                    <a:pt x="361" y="55"/>
                  </a:cubicBezTo>
                  <a:cubicBezTo>
                    <a:pt x="370" y="28"/>
                    <a:pt x="370" y="28"/>
                    <a:pt x="370" y="28"/>
                  </a:cubicBezTo>
                  <a:cubicBezTo>
                    <a:pt x="360" y="28"/>
                    <a:pt x="360" y="28"/>
                    <a:pt x="360" y="28"/>
                  </a:cubicBezTo>
                  <a:cubicBezTo>
                    <a:pt x="342" y="55"/>
                    <a:pt x="342" y="55"/>
                    <a:pt x="342" y="55"/>
                  </a:cubicBezTo>
                  <a:cubicBezTo>
                    <a:pt x="321" y="58"/>
                    <a:pt x="321" y="58"/>
                    <a:pt x="321" y="58"/>
                  </a:cubicBezTo>
                  <a:lnTo>
                    <a:pt x="321" y="65"/>
                  </a:lnTo>
                  <a:close/>
                  <a:moveTo>
                    <a:pt x="443" y="116"/>
                  </a:moveTo>
                  <a:cubicBezTo>
                    <a:pt x="437" y="116"/>
                    <a:pt x="437" y="116"/>
                    <a:pt x="437" y="116"/>
                  </a:cubicBezTo>
                  <a:cubicBezTo>
                    <a:pt x="429" y="126"/>
                    <a:pt x="420" y="133"/>
                    <a:pt x="411" y="133"/>
                  </a:cubicBezTo>
                  <a:cubicBezTo>
                    <a:pt x="403" y="133"/>
                    <a:pt x="398" y="128"/>
                    <a:pt x="398" y="116"/>
                  </a:cubicBezTo>
                  <a:cubicBezTo>
                    <a:pt x="398" y="111"/>
                    <a:pt x="399" y="107"/>
                    <a:pt x="400" y="102"/>
                  </a:cubicBezTo>
                  <a:cubicBezTo>
                    <a:pt x="451" y="85"/>
                    <a:pt x="451" y="85"/>
                    <a:pt x="451" y="85"/>
                  </a:cubicBezTo>
                  <a:cubicBezTo>
                    <a:pt x="461" y="61"/>
                    <a:pt x="449" y="51"/>
                    <a:pt x="435" y="51"/>
                  </a:cubicBezTo>
                  <a:cubicBezTo>
                    <a:pt x="411" y="51"/>
                    <a:pt x="383" y="92"/>
                    <a:pt x="383" y="127"/>
                  </a:cubicBezTo>
                  <a:cubicBezTo>
                    <a:pt x="383" y="143"/>
                    <a:pt x="391" y="152"/>
                    <a:pt x="403" y="152"/>
                  </a:cubicBezTo>
                  <a:cubicBezTo>
                    <a:pt x="417" y="152"/>
                    <a:pt x="431" y="139"/>
                    <a:pt x="443" y="116"/>
                  </a:cubicBezTo>
                  <a:moveTo>
                    <a:pt x="425" y="65"/>
                  </a:moveTo>
                  <a:cubicBezTo>
                    <a:pt x="432" y="65"/>
                    <a:pt x="438" y="70"/>
                    <a:pt x="435" y="83"/>
                  </a:cubicBezTo>
                  <a:cubicBezTo>
                    <a:pt x="403" y="91"/>
                    <a:pt x="403" y="91"/>
                    <a:pt x="403" y="91"/>
                  </a:cubicBezTo>
                  <a:cubicBezTo>
                    <a:pt x="409" y="76"/>
                    <a:pt x="418" y="65"/>
                    <a:pt x="425" y="65"/>
                  </a:cubicBezTo>
                  <a:moveTo>
                    <a:pt x="539" y="74"/>
                  </a:moveTo>
                  <a:cubicBezTo>
                    <a:pt x="543" y="62"/>
                    <a:pt x="541" y="51"/>
                    <a:pt x="532" y="51"/>
                  </a:cubicBezTo>
                  <a:cubicBezTo>
                    <a:pt x="521" y="51"/>
                    <a:pt x="518" y="59"/>
                    <a:pt x="507" y="83"/>
                  </a:cubicBezTo>
                  <a:cubicBezTo>
                    <a:pt x="507" y="70"/>
                    <a:pt x="507" y="70"/>
                    <a:pt x="507" y="70"/>
                  </a:cubicBezTo>
                  <a:cubicBezTo>
                    <a:pt x="507" y="60"/>
                    <a:pt x="504" y="51"/>
                    <a:pt x="495" y="51"/>
                  </a:cubicBezTo>
                  <a:cubicBezTo>
                    <a:pt x="484" y="51"/>
                    <a:pt x="475" y="67"/>
                    <a:pt x="468" y="83"/>
                  </a:cubicBezTo>
                  <a:cubicBezTo>
                    <a:pt x="472" y="83"/>
                    <a:pt x="472" y="83"/>
                    <a:pt x="472" y="83"/>
                  </a:cubicBezTo>
                  <a:cubicBezTo>
                    <a:pt x="478" y="76"/>
                    <a:pt x="482" y="72"/>
                    <a:pt x="486" y="72"/>
                  </a:cubicBezTo>
                  <a:cubicBezTo>
                    <a:pt x="490" y="72"/>
                    <a:pt x="493" y="78"/>
                    <a:pt x="486" y="94"/>
                  </a:cubicBezTo>
                  <a:cubicBezTo>
                    <a:pt x="466" y="138"/>
                    <a:pt x="466" y="138"/>
                    <a:pt x="466" y="138"/>
                  </a:cubicBezTo>
                  <a:cubicBezTo>
                    <a:pt x="462" y="147"/>
                    <a:pt x="466" y="152"/>
                    <a:pt x="474" y="152"/>
                  </a:cubicBezTo>
                  <a:cubicBezTo>
                    <a:pt x="479" y="152"/>
                    <a:pt x="481" y="151"/>
                    <a:pt x="483" y="145"/>
                  </a:cubicBezTo>
                  <a:cubicBezTo>
                    <a:pt x="503" y="93"/>
                    <a:pt x="503" y="93"/>
                    <a:pt x="503" y="93"/>
                  </a:cubicBezTo>
                  <a:cubicBezTo>
                    <a:pt x="509" y="86"/>
                    <a:pt x="514" y="80"/>
                    <a:pt x="520" y="74"/>
                  </a:cubicBezTo>
                  <a:lnTo>
                    <a:pt x="539" y="74"/>
                  </a:lnTo>
                  <a:close/>
                  <a:moveTo>
                    <a:pt x="540" y="138"/>
                  </a:moveTo>
                  <a:cubicBezTo>
                    <a:pt x="536" y="147"/>
                    <a:pt x="540" y="152"/>
                    <a:pt x="548" y="152"/>
                  </a:cubicBezTo>
                  <a:cubicBezTo>
                    <a:pt x="553" y="152"/>
                    <a:pt x="555" y="151"/>
                    <a:pt x="557" y="145"/>
                  </a:cubicBezTo>
                  <a:cubicBezTo>
                    <a:pt x="577" y="93"/>
                    <a:pt x="577" y="93"/>
                    <a:pt x="577" y="93"/>
                  </a:cubicBezTo>
                  <a:cubicBezTo>
                    <a:pt x="586" y="82"/>
                    <a:pt x="605" y="70"/>
                    <a:pt x="613" y="70"/>
                  </a:cubicBezTo>
                  <a:cubicBezTo>
                    <a:pt x="618" y="70"/>
                    <a:pt x="617" y="75"/>
                    <a:pt x="614" y="81"/>
                  </a:cubicBezTo>
                  <a:cubicBezTo>
                    <a:pt x="583" y="140"/>
                    <a:pt x="583" y="140"/>
                    <a:pt x="583" y="140"/>
                  </a:cubicBezTo>
                  <a:cubicBezTo>
                    <a:pt x="580" y="145"/>
                    <a:pt x="584" y="152"/>
                    <a:pt x="591" y="152"/>
                  </a:cubicBezTo>
                  <a:cubicBezTo>
                    <a:pt x="606" y="152"/>
                    <a:pt x="623" y="139"/>
                    <a:pt x="630" y="120"/>
                  </a:cubicBezTo>
                  <a:cubicBezTo>
                    <a:pt x="626" y="120"/>
                    <a:pt x="626" y="120"/>
                    <a:pt x="626" y="120"/>
                  </a:cubicBezTo>
                  <a:cubicBezTo>
                    <a:pt x="621" y="127"/>
                    <a:pt x="613" y="134"/>
                    <a:pt x="605" y="136"/>
                  </a:cubicBezTo>
                  <a:cubicBezTo>
                    <a:pt x="631" y="83"/>
                    <a:pt x="631" y="83"/>
                    <a:pt x="631" y="83"/>
                  </a:cubicBezTo>
                  <a:cubicBezTo>
                    <a:pt x="634" y="76"/>
                    <a:pt x="636" y="70"/>
                    <a:pt x="636" y="65"/>
                  </a:cubicBezTo>
                  <a:cubicBezTo>
                    <a:pt x="636" y="57"/>
                    <a:pt x="631" y="51"/>
                    <a:pt x="622" y="51"/>
                  </a:cubicBezTo>
                  <a:cubicBezTo>
                    <a:pt x="609" y="51"/>
                    <a:pt x="596" y="65"/>
                    <a:pt x="581" y="83"/>
                  </a:cubicBezTo>
                  <a:cubicBezTo>
                    <a:pt x="581" y="70"/>
                    <a:pt x="581" y="70"/>
                    <a:pt x="581" y="70"/>
                  </a:cubicBezTo>
                  <a:cubicBezTo>
                    <a:pt x="581" y="60"/>
                    <a:pt x="578" y="51"/>
                    <a:pt x="569" y="51"/>
                  </a:cubicBezTo>
                  <a:cubicBezTo>
                    <a:pt x="563" y="51"/>
                    <a:pt x="558" y="56"/>
                    <a:pt x="553" y="63"/>
                  </a:cubicBezTo>
                  <a:cubicBezTo>
                    <a:pt x="553" y="65"/>
                    <a:pt x="553" y="65"/>
                    <a:pt x="553" y="65"/>
                  </a:cubicBezTo>
                  <a:cubicBezTo>
                    <a:pt x="562" y="64"/>
                    <a:pt x="567" y="78"/>
                    <a:pt x="560" y="94"/>
                  </a:cubicBezTo>
                  <a:lnTo>
                    <a:pt x="540" y="138"/>
                  </a:lnTo>
                  <a:close/>
                  <a:moveTo>
                    <a:pt x="704" y="25"/>
                  </a:moveTo>
                  <a:cubicBezTo>
                    <a:pt x="710" y="25"/>
                    <a:pt x="716" y="19"/>
                    <a:pt x="716" y="12"/>
                  </a:cubicBezTo>
                  <a:cubicBezTo>
                    <a:pt x="716" y="6"/>
                    <a:pt x="710" y="0"/>
                    <a:pt x="704" y="0"/>
                  </a:cubicBezTo>
                  <a:cubicBezTo>
                    <a:pt x="697" y="0"/>
                    <a:pt x="691" y="6"/>
                    <a:pt x="691" y="12"/>
                  </a:cubicBezTo>
                  <a:cubicBezTo>
                    <a:pt x="691" y="19"/>
                    <a:pt x="697" y="25"/>
                    <a:pt x="704" y="25"/>
                  </a:cubicBezTo>
                  <a:moveTo>
                    <a:pt x="698" y="62"/>
                  </a:moveTo>
                  <a:cubicBezTo>
                    <a:pt x="700" y="55"/>
                    <a:pt x="696" y="51"/>
                    <a:pt x="692" y="51"/>
                  </a:cubicBezTo>
                  <a:cubicBezTo>
                    <a:pt x="677" y="51"/>
                    <a:pt x="660" y="64"/>
                    <a:pt x="653" y="83"/>
                  </a:cubicBezTo>
                  <a:cubicBezTo>
                    <a:pt x="658" y="83"/>
                    <a:pt x="658" y="83"/>
                    <a:pt x="658" y="83"/>
                  </a:cubicBezTo>
                  <a:cubicBezTo>
                    <a:pt x="662" y="76"/>
                    <a:pt x="671" y="69"/>
                    <a:pt x="678" y="67"/>
                  </a:cubicBezTo>
                  <a:cubicBezTo>
                    <a:pt x="650" y="141"/>
                    <a:pt x="650" y="141"/>
                    <a:pt x="650" y="141"/>
                  </a:cubicBezTo>
                  <a:cubicBezTo>
                    <a:pt x="647" y="148"/>
                    <a:pt x="652" y="152"/>
                    <a:pt x="656" y="152"/>
                  </a:cubicBezTo>
                  <a:cubicBezTo>
                    <a:pt x="670" y="152"/>
                    <a:pt x="687" y="139"/>
                    <a:pt x="694" y="120"/>
                  </a:cubicBezTo>
                  <a:cubicBezTo>
                    <a:pt x="689" y="120"/>
                    <a:pt x="689" y="120"/>
                    <a:pt x="689" y="120"/>
                  </a:cubicBezTo>
                  <a:cubicBezTo>
                    <a:pt x="684" y="127"/>
                    <a:pt x="676" y="134"/>
                    <a:pt x="668" y="136"/>
                  </a:cubicBezTo>
                  <a:lnTo>
                    <a:pt x="698" y="62"/>
                  </a:lnTo>
                  <a:close/>
                  <a:moveTo>
                    <a:pt x="722" y="65"/>
                  </a:moveTo>
                  <a:cubicBezTo>
                    <a:pt x="739" y="65"/>
                    <a:pt x="739" y="65"/>
                    <a:pt x="739" y="65"/>
                  </a:cubicBezTo>
                  <a:cubicBezTo>
                    <a:pt x="711" y="140"/>
                    <a:pt x="711" y="140"/>
                    <a:pt x="711" y="140"/>
                  </a:cubicBezTo>
                  <a:cubicBezTo>
                    <a:pt x="709" y="146"/>
                    <a:pt x="712" y="152"/>
                    <a:pt x="719" y="152"/>
                  </a:cubicBezTo>
                  <a:cubicBezTo>
                    <a:pt x="734" y="152"/>
                    <a:pt x="759" y="137"/>
                    <a:pt x="768" y="116"/>
                  </a:cubicBezTo>
                  <a:cubicBezTo>
                    <a:pt x="763" y="116"/>
                    <a:pt x="763" y="116"/>
                    <a:pt x="763" y="116"/>
                  </a:cubicBezTo>
                  <a:cubicBezTo>
                    <a:pt x="756" y="123"/>
                    <a:pt x="743" y="133"/>
                    <a:pt x="732" y="135"/>
                  </a:cubicBezTo>
                  <a:cubicBezTo>
                    <a:pt x="757" y="65"/>
                    <a:pt x="757" y="65"/>
                    <a:pt x="757" y="65"/>
                  </a:cubicBezTo>
                  <a:cubicBezTo>
                    <a:pt x="782" y="65"/>
                    <a:pt x="782" y="65"/>
                    <a:pt x="782" y="65"/>
                  </a:cubicBezTo>
                  <a:cubicBezTo>
                    <a:pt x="785" y="55"/>
                    <a:pt x="785" y="55"/>
                    <a:pt x="785" y="55"/>
                  </a:cubicBezTo>
                  <a:cubicBezTo>
                    <a:pt x="761" y="55"/>
                    <a:pt x="761" y="55"/>
                    <a:pt x="761" y="55"/>
                  </a:cubicBezTo>
                  <a:cubicBezTo>
                    <a:pt x="770" y="28"/>
                    <a:pt x="770" y="28"/>
                    <a:pt x="770" y="28"/>
                  </a:cubicBezTo>
                  <a:cubicBezTo>
                    <a:pt x="760" y="28"/>
                    <a:pt x="760" y="28"/>
                    <a:pt x="760" y="28"/>
                  </a:cubicBezTo>
                  <a:cubicBezTo>
                    <a:pt x="743" y="55"/>
                    <a:pt x="743" y="55"/>
                    <a:pt x="743" y="55"/>
                  </a:cubicBezTo>
                  <a:cubicBezTo>
                    <a:pt x="722" y="58"/>
                    <a:pt x="722" y="58"/>
                    <a:pt x="722" y="58"/>
                  </a:cubicBezTo>
                  <a:lnTo>
                    <a:pt x="722" y="65"/>
                  </a:lnTo>
                  <a:close/>
                  <a:moveTo>
                    <a:pt x="833" y="41"/>
                  </a:moveTo>
                  <a:cubicBezTo>
                    <a:pt x="869" y="8"/>
                    <a:pt x="869" y="8"/>
                    <a:pt x="869" y="8"/>
                  </a:cubicBezTo>
                  <a:cubicBezTo>
                    <a:pt x="869" y="4"/>
                    <a:pt x="869" y="4"/>
                    <a:pt x="869" y="4"/>
                  </a:cubicBezTo>
                  <a:cubicBezTo>
                    <a:pt x="849" y="4"/>
                    <a:pt x="849" y="4"/>
                    <a:pt x="849" y="4"/>
                  </a:cubicBezTo>
                  <a:cubicBezTo>
                    <a:pt x="827" y="41"/>
                    <a:pt x="827" y="41"/>
                    <a:pt x="827" y="41"/>
                  </a:cubicBezTo>
                  <a:lnTo>
                    <a:pt x="833" y="41"/>
                  </a:lnTo>
                  <a:close/>
                  <a:moveTo>
                    <a:pt x="843" y="116"/>
                  </a:moveTo>
                  <a:cubicBezTo>
                    <a:pt x="837" y="116"/>
                    <a:pt x="837" y="116"/>
                    <a:pt x="837" y="116"/>
                  </a:cubicBezTo>
                  <a:cubicBezTo>
                    <a:pt x="829" y="126"/>
                    <a:pt x="820" y="133"/>
                    <a:pt x="812" y="133"/>
                  </a:cubicBezTo>
                  <a:cubicBezTo>
                    <a:pt x="803" y="133"/>
                    <a:pt x="798" y="128"/>
                    <a:pt x="798" y="116"/>
                  </a:cubicBezTo>
                  <a:cubicBezTo>
                    <a:pt x="798" y="111"/>
                    <a:pt x="799" y="107"/>
                    <a:pt x="800" y="102"/>
                  </a:cubicBezTo>
                  <a:cubicBezTo>
                    <a:pt x="851" y="85"/>
                    <a:pt x="851" y="85"/>
                    <a:pt x="851" y="85"/>
                  </a:cubicBezTo>
                  <a:cubicBezTo>
                    <a:pt x="861" y="61"/>
                    <a:pt x="849" y="51"/>
                    <a:pt x="835" y="51"/>
                  </a:cubicBezTo>
                  <a:cubicBezTo>
                    <a:pt x="811" y="51"/>
                    <a:pt x="783" y="92"/>
                    <a:pt x="783" y="127"/>
                  </a:cubicBezTo>
                  <a:cubicBezTo>
                    <a:pt x="783" y="143"/>
                    <a:pt x="791" y="152"/>
                    <a:pt x="803" y="152"/>
                  </a:cubicBezTo>
                  <a:cubicBezTo>
                    <a:pt x="817" y="152"/>
                    <a:pt x="831" y="139"/>
                    <a:pt x="843" y="116"/>
                  </a:cubicBezTo>
                  <a:moveTo>
                    <a:pt x="825" y="65"/>
                  </a:moveTo>
                  <a:cubicBezTo>
                    <a:pt x="832" y="65"/>
                    <a:pt x="838" y="70"/>
                    <a:pt x="835" y="83"/>
                  </a:cubicBezTo>
                  <a:cubicBezTo>
                    <a:pt x="803" y="91"/>
                    <a:pt x="803" y="91"/>
                    <a:pt x="803" y="91"/>
                  </a:cubicBezTo>
                  <a:cubicBezTo>
                    <a:pt x="809" y="76"/>
                    <a:pt x="818" y="65"/>
                    <a:pt x="825" y="6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96" name="Freeform 25">
              <a:extLst>
                <a:ext uri="{FF2B5EF4-FFF2-40B4-BE49-F238E27FC236}">
                  <a16:creationId xmlns:a16="http://schemas.microsoft.com/office/drawing/2014/main" id="{C4F3894E-E116-4D89-B23E-1459E5ECE06A}"/>
                </a:ext>
              </a:extLst>
            </p:cNvPr>
            <p:cNvSpPr>
              <a:spLocks noEditPoints="1"/>
            </p:cNvSpPr>
            <p:nvPr/>
          </p:nvSpPr>
          <p:spPr bwMode="auto">
            <a:xfrm>
              <a:off x="2189163" y="5389563"/>
              <a:ext cx="2224088" cy="790575"/>
            </a:xfrm>
            <a:custGeom>
              <a:avLst/>
              <a:gdLst>
                <a:gd name="T0" fmla="*/ 146 w 620"/>
                <a:gd name="T1" fmla="*/ 0 h 220"/>
                <a:gd name="T2" fmla="*/ 110 w 620"/>
                <a:gd name="T3" fmla="*/ 29 h 220"/>
                <a:gd name="T4" fmla="*/ 113 w 620"/>
                <a:gd name="T5" fmla="*/ 125 h 220"/>
                <a:gd name="T6" fmla="*/ 98 w 620"/>
                <a:gd name="T7" fmla="*/ 99 h 220"/>
                <a:gd name="T8" fmla="*/ 108 w 620"/>
                <a:gd name="T9" fmla="*/ 47 h 220"/>
                <a:gd name="T10" fmla="*/ 146 w 620"/>
                <a:gd name="T11" fmla="*/ 69 h 220"/>
                <a:gd name="T12" fmla="*/ 47 w 620"/>
                <a:gd name="T13" fmla="*/ 44 h 220"/>
                <a:gd name="T14" fmla="*/ 1 w 620"/>
                <a:gd name="T15" fmla="*/ 168 h 220"/>
                <a:gd name="T16" fmla="*/ 134 w 620"/>
                <a:gd name="T17" fmla="*/ 142 h 220"/>
                <a:gd name="T18" fmla="*/ 57 w 620"/>
                <a:gd name="T19" fmla="*/ 137 h 220"/>
                <a:gd name="T20" fmla="*/ 225 w 620"/>
                <a:gd name="T21" fmla="*/ 187 h 220"/>
                <a:gd name="T22" fmla="*/ 185 w 620"/>
                <a:gd name="T23" fmla="*/ 143 h 220"/>
                <a:gd name="T24" fmla="*/ 244 w 620"/>
                <a:gd name="T25" fmla="*/ 91 h 220"/>
                <a:gd name="T26" fmla="*/ 201 w 620"/>
                <a:gd name="T27" fmla="*/ 76 h 220"/>
                <a:gd name="T28" fmla="*/ 159 w 620"/>
                <a:gd name="T29" fmla="*/ 161 h 220"/>
                <a:gd name="T30" fmla="*/ 162 w 620"/>
                <a:gd name="T31" fmla="*/ 220 h 220"/>
                <a:gd name="T32" fmla="*/ 176 w 620"/>
                <a:gd name="T33" fmla="*/ 124 h 220"/>
                <a:gd name="T34" fmla="*/ 185 w 620"/>
                <a:gd name="T35" fmla="*/ 136 h 220"/>
                <a:gd name="T36" fmla="*/ 189 w 620"/>
                <a:gd name="T37" fmla="*/ 182 h 220"/>
                <a:gd name="T38" fmla="*/ 146 w 620"/>
                <a:gd name="T39" fmla="*/ 196 h 220"/>
                <a:gd name="T40" fmla="*/ 319 w 620"/>
                <a:gd name="T41" fmla="*/ 80 h 220"/>
                <a:gd name="T42" fmla="*/ 253 w 620"/>
                <a:gd name="T43" fmla="*/ 178 h 220"/>
                <a:gd name="T44" fmla="*/ 299 w 620"/>
                <a:gd name="T45" fmla="*/ 178 h 220"/>
                <a:gd name="T46" fmla="*/ 308 w 620"/>
                <a:gd name="T47" fmla="*/ 157 h 220"/>
                <a:gd name="T48" fmla="*/ 257 w 620"/>
                <a:gd name="T49" fmla="*/ 149 h 220"/>
                <a:gd name="T50" fmla="*/ 291 w 620"/>
                <a:gd name="T51" fmla="*/ 135 h 220"/>
                <a:gd name="T52" fmla="*/ 356 w 620"/>
                <a:gd name="T53" fmla="*/ 161 h 220"/>
                <a:gd name="T54" fmla="*/ 373 w 620"/>
                <a:gd name="T55" fmla="*/ 27 h 220"/>
                <a:gd name="T56" fmla="*/ 378 w 620"/>
                <a:gd name="T57" fmla="*/ 58 h 220"/>
                <a:gd name="T58" fmla="*/ 383 w 620"/>
                <a:gd name="T59" fmla="*/ 145 h 220"/>
                <a:gd name="T60" fmla="*/ 455 w 620"/>
                <a:gd name="T61" fmla="*/ 50 h 220"/>
                <a:gd name="T62" fmla="*/ 442 w 620"/>
                <a:gd name="T63" fmla="*/ 38 h 220"/>
                <a:gd name="T64" fmla="*/ 443 w 620"/>
                <a:gd name="T65" fmla="*/ 76 h 220"/>
                <a:gd name="T66" fmla="*/ 429 w 620"/>
                <a:gd name="T67" fmla="*/ 93 h 220"/>
                <a:gd name="T68" fmla="*/ 445 w 620"/>
                <a:gd name="T69" fmla="*/ 145 h 220"/>
                <a:gd name="T70" fmla="*/ 449 w 620"/>
                <a:gd name="T71" fmla="*/ 87 h 220"/>
                <a:gd name="T72" fmla="*/ 462 w 620"/>
                <a:gd name="T73" fmla="*/ 165 h 220"/>
                <a:gd name="T74" fmla="*/ 514 w 620"/>
                <a:gd name="T75" fmla="*/ 142 h 220"/>
                <a:gd name="T76" fmla="*/ 533 w 620"/>
                <a:gd name="T77" fmla="*/ 91 h 220"/>
                <a:gd name="T78" fmla="*/ 521 w 620"/>
                <a:gd name="T79" fmla="*/ 53 h 220"/>
                <a:gd name="T80" fmla="*/ 472 w 620"/>
                <a:gd name="T81" fmla="*/ 83 h 220"/>
                <a:gd name="T82" fmla="*/ 620 w 620"/>
                <a:gd name="T83" fmla="*/ 33 h 220"/>
                <a:gd name="T84" fmla="*/ 578 w 620"/>
                <a:gd name="T85" fmla="*/ 67 h 220"/>
                <a:gd name="T86" fmla="*/ 588 w 620"/>
                <a:gd name="T87" fmla="*/ 142 h 220"/>
                <a:gd name="T88" fmla="*/ 551 w 620"/>
                <a:gd name="T89" fmla="*/ 128 h 220"/>
                <a:gd name="T90" fmla="*/ 534 w 620"/>
                <a:gd name="T91" fmla="*/ 153 h 220"/>
                <a:gd name="T92" fmla="*/ 576 w 620"/>
                <a:gd name="T93" fmla="*/ 90 h 220"/>
                <a:gd name="T94" fmla="*/ 576 w 620"/>
                <a:gd name="T95" fmla="*/ 9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0" h="220">
                  <a:moveTo>
                    <a:pt x="110" y="29"/>
                  </a:moveTo>
                  <a:cubicBezTo>
                    <a:pt x="146" y="4"/>
                    <a:pt x="146" y="4"/>
                    <a:pt x="146" y="4"/>
                  </a:cubicBezTo>
                  <a:cubicBezTo>
                    <a:pt x="146" y="0"/>
                    <a:pt x="146" y="0"/>
                    <a:pt x="146" y="0"/>
                  </a:cubicBezTo>
                  <a:cubicBezTo>
                    <a:pt x="124" y="0"/>
                    <a:pt x="124" y="0"/>
                    <a:pt x="124" y="0"/>
                  </a:cubicBezTo>
                  <a:cubicBezTo>
                    <a:pt x="104" y="29"/>
                    <a:pt x="104" y="29"/>
                    <a:pt x="104" y="29"/>
                  </a:cubicBezTo>
                  <a:lnTo>
                    <a:pt x="110" y="29"/>
                  </a:lnTo>
                  <a:close/>
                  <a:moveTo>
                    <a:pt x="95" y="107"/>
                  </a:moveTo>
                  <a:cubicBezTo>
                    <a:pt x="107" y="107"/>
                    <a:pt x="107" y="112"/>
                    <a:pt x="106" y="125"/>
                  </a:cubicBezTo>
                  <a:cubicBezTo>
                    <a:pt x="113" y="125"/>
                    <a:pt x="113" y="125"/>
                    <a:pt x="113" y="125"/>
                  </a:cubicBezTo>
                  <a:cubicBezTo>
                    <a:pt x="129" y="81"/>
                    <a:pt x="129" y="81"/>
                    <a:pt x="129" y="81"/>
                  </a:cubicBezTo>
                  <a:cubicBezTo>
                    <a:pt x="122" y="81"/>
                    <a:pt x="122" y="81"/>
                    <a:pt x="122" y="81"/>
                  </a:cubicBezTo>
                  <a:cubicBezTo>
                    <a:pt x="116" y="91"/>
                    <a:pt x="111" y="99"/>
                    <a:pt x="98" y="99"/>
                  </a:cubicBezTo>
                  <a:cubicBezTo>
                    <a:pt x="71" y="99"/>
                    <a:pt x="71" y="99"/>
                    <a:pt x="71" y="99"/>
                  </a:cubicBezTo>
                  <a:cubicBezTo>
                    <a:pt x="84" y="62"/>
                    <a:pt x="84" y="62"/>
                    <a:pt x="84" y="62"/>
                  </a:cubicBezTo>
                  <a:cubicBezTo>
                    <a:pt x="89" y="49"/>
                    <a:pt x="91" y="47"/>
                    <a:pt x="108" y="47"/>
                  </a:cubicBezTo>
                  <a:cubicBezTo>
                    <a:pt x="120" y="47"/>
                    <a:pt x="120" y="47"/>
                    <a:pt x="120" y="47"/>
                  </a:cubicBezTo>
                  <a:cubicBezTo>
                    <a:pt x="137" y="47"/>
                    <a:pt x="139" y="51"/>
                    <a:pt x="139" y="69"/>
                  </a:cubicBezTo>
                  <a:cubicBezTo>
                    <a:pt x="146" y="69"/>
                    <a:pt x="146" y="69"/>
                    <a:pt x="146" y="69"/>
                  </a:cubicBezTo>
                  <a:cubicBezTo>
                    <a:pt x="152" y="38"/>
                    <a:pt x="152" y="38"/>
                    <a:pt x="152" y="38"/>
                  </a:cubicBezTo>
                  <a:cubicBezTo>
                    <a:pt x="49" y="38"/>
                    <a:pt x="49" y="38"/>
                    <a:pt x="49" y="38"/>
                  </a:cubicBezTo>
                  <a:cubicBezTo>
                    <a:pt x="47" y="44"/>
                    <a:pt x="47" y="44"/>
                    <a:pt x="47" y="44"/>
                  </a:cubicBezTo>
                  <a:cubicBezTo>
                    <a:pt x="67" y="48"/>
                    <a:pt x="69" y="50"/>
                    <a:pt x="60" y="76"/>
                  </a:cubicBezTo>
                  <a:cubicBezTo>
                    <a:pt x="37" y="137"/>
                    <a:pt x="37" y="137"/>
                    <a:pt x="37" y="137"/>
                  </a:cubicBezTo>
                  <a:cubicBezTo>
                    <a:pt x="28" y="162"/>
                    <a:pt x="24" y="164"/>
                    <a:pt x="1" y="168"/>
                  </a:cubicBezTo>
                  <a:cubicBezTo>
                    <a:pt x="0" y="174"/>
                    <a:pt x="0" y="174"/>
                    <a:pt x="0" y="174"/>
                  </a:cubicBezTo>
                  <a:cubicBezTo>
                    <a:pt x="114" y="174"/>
                    <a:pt x="114" y="174"/>
                    <a:pt x="114" y="174"/>
                  </a:cubicBezTo>
                  <a:cubicBezTo>
                    <a:pt x="134" y="142"/>
                    <a:pt x="134" y="142"/>
                    <a:pt x="134" y="142"/>
                  </a:cubicBezTo>
                  <a:cubicBezTo>
                    <a:pt x="127" y="142"/>
                    <a:pt x="127" y="142"/>
                    <a:pt x="127" y="142"/>
                  </a:cubicBezTo>
                  <a:cubicBezTo>
                    <a:pt x="114" y="154"/>
                    <a:pt x="97" y="166"/>
                    <a:pt x="74" y="166"/>
                  </a:cubicBezTo>
                  <a:cubicBezTo>
                    <a:pt x="44" y="166"/>
                    <a:pt x="47" y="164"/>
                    <a:pt x="57" y="137"/>
                  </a:cubicBezTo>
                  <a:cubicBezTo>
                    <a:pt x="68" y="107"/>
                    <a:pt x="68" y="107"/>
                    <a:pt x="68" y="107"/>
                  </a:cubicBezTo>
                  <a:lnTo>
                    <a:pt x="95" y="107"/>
                  </a:lnTo>
                  <a:close/>
                  <a:moveTo>
                    <a:pt x="225" y="187"/>
                  </a:moveTo>
                  <a:cubicBezTo>
                    <a:pt x="225" y="175"/>
                    <a:pt x="214" y="170"/>
                    <a:pt x="197" y="165"/>
                  </a:cubicBezTo>
                  <a:cubicBezTo>
                    <a:pt x="182" y="161"/>
                    <a:pt x="175" y="159"/>
                    <a:pt x="175" y="155"/>
                  </a:cubicBezTo>
                  <a:cubicBezTo>
                    <a:pt x="175" y="151"/>
                    <a:pt x="179" y="146"/>
                    <a:pt x="185" y="143"/>
                  </a:cubicBezTo>
                  <a:cubicBezTo>
                    <a:pt x="209" y="141"/>
                    <a:pt x="225" y="119"/>
                    <a:pt x="225" y="101"/>
                  </a:cubicBezTo>
                  <a:cubicBezTo>
                    <a:pt x="225" y="97"/>
                    <a:pt x="224" y="94"/>
                    <a:pt x="223" y="91"/>
                  </a:cubicBezTo>
                  <a:cubicBezTo>
                    <a:pt x="244" y="91"/>
                    <a:pt x="244" y="91"/>
                    <a:pt x="244" y="91"/>
                  </a:cubicBezTo>
                  <a:cubicBezTo>
                    <a:pt x="247" y="80"/>
                    <a:pt x="247" y="80"/>
                    <a:pt x="247" y="80"/>
                  </a:cubicBezTo>
                  <a:cubicBezTo>
                    <a:pt x="214" y="80"/>
                    <a:pt x="214" y="80"/>
                    <a:pt x="214" y="80"/>
                  </a:cubicBezTo>
                  <a:cubicBezTo>
                    <a:pt x="210" y="78"/>
                    <a:pt x="206" y="76"/>
                    <a:pt x="201" y="76"/>
                  </a:cubicBezTo>
                  <a:cubicBezTo>
                    <a:pt x="175" y="76"/>
                    <a:pt x="158" y="99"/>
                    <a:pt x="158" y="118"/>
                  </a:cubicBezTo>
                  <a:cubicBezTo>
                    <a:pt x="158" y="132"/>
                    <a:pt x="167" y="140"/>
                    <a:pt x="178" y="142"/>
                  </a:cubicBezTo>
                  <a:cubicBezTo>
                    <a:pt x="166" y="148"/>
                    <a:pt x="159" y="154"/>
                    <a:pt x="159" y="161"/>
                  </a:cubicBezTo>
                  <a:cubicBezTo>
                    <a:pt x="159" y="166"/>
                    <a:pt x="161" y="169"/>
                    <a:pt x="164" y="172"/>
                  </a:cubicBezTo>
                  <a:cubicBezTo>
                    <a:pt x="136" y="180"/>
                    <a:pt x="125" y="189"/>
                    <a:pt x="125" y="202"/>
                  </a:cubicBezTo>
                  <a:cubicBezTo>
                    <a:pt x="125" y="215"/>
                    <a:pt x="142" y="220"/>
                    <a:pt x="162" y="220"/>
                  </a:cubicBezTo>
                  <a:cubicBezTo>
                    <a:pt x="197" y="220"/>
                    <a:pt x="225" y="202"/>
                    <a:pt x="225" y="187"/>
                  </a:cubicBezTo>
                  <a:moveTo>
                    <a:pt x="185" y="136"/>
                  </a:moveTo>
                  <a:cubicBezTo>
                    <a:pt x="178" y="136"/>
                    <a:pt x="176" y="130"/>
                    <a:pt x="176" y="124"/>
                  </a:cubicBezTo>
                  <a:cubicBezTo>
                    <a:pt x="176" y="108"/>
                    <a:pt x="185" y="84"/>
                    <a:pt x="199" y="84"/>
                  </a:cubicBezTo>
                  <a:cubicBezTo>
                    <a:pt x="205" y="84"/>
                    <a:pt x="207" y="89"/>
                    <a:pt x="207" y="95"/>
                  </a:cubicBezTo>
                  <a:cubicBezTo>
                    <a:pt x="207" y="111"/>
                    <a:pt x="199" y="136"/>
                    <a:pt x="185" y="136"/>
                  </a:cubicBezTo>
                  <a:moveTo>
                    <a:pt x="146" y="196"/>
                  </a:moveTo>
                  <a:cubicBezTo>
                    <a:pt x="146" y="186"/>
                    <a:pt x="156" y="180"/>
                    <a:pt x="169" y="174"/>
                  </a:cubicBezTo>
                  <a:cubicBezTo>
                    <a:pt x="174" y="177"/>
                    <a:pt x="180" y="179"/>
                    <a:pt x="189" y="182"/>
                  </a:cubicBezTo>
                  <a:cubicBezTo>
                    <a:pt x="203" y="187"/>
                    <a:pt x="209" y="188"/>
                    <a:pt x="209" y="193"/>
                  </a:cubicBezTo>
                  <a:cubicBezTo>
                    <a:pt x="209" y="202"/>
                    <a:pt x="193" y="209"/>
                    <a:pt x="172" y="209"/>
                  </a:cubicBezTo>
                  <a:cubicBezTo>
                    <a:pt x="155" y="209"/>
                    <a:pt x="146" y="205"/>
                    <a:pt x="146" y="196"/>
                  </a:cubicBezTo>
                  <a:moveTo>
                    <a:pt x="335" y="72"/>
                  </a:moveTo>
                  <a:cubicBezTo>
                    <a:pt x="328" y="72"/>
                    <a:pt x="328" y="72"/>
                    <a:pt x="328" y="72"/>
                  </a:cubicBezTo>
                  <a:cubicBezTo>
                    <a:pt x="319" y="80"/>
                    <a:pt x="319" y="80"/>
                    <a:pt x="319" y="80"/>
                  </a:cubicBezTo>
                  <a:cubicBezTo>
                    <a:pt x="317" y="80"/>
                    <a:pt x="317" y="80"/>
                    <a:pt x="317" y="80"/>
                  </a:cubicBezTo>
                  <a:cubicBezTo>
                    <a:pt x="275" y="80"/>
                    <a:pt x="238" y="128"/>
                    <a:pt x="238" y="162"/>
                  </a:cubicBezTo>
                  <a:cubicBezTo>
                    <a:pt x="238" y="172"/>
                    <a:pt x="244" y="178"/>
                    <a:pt x="253" y="178"/>
                  </a:cubicBezTo>
                  <a:cubicBezTo>
                    <a:pt x="264" y="178"/>
                    <a:pt x="275" y="162"/>
                    <a:pt x="287" y="145"/>
                  </a:cubicBezTo>
                  <a:cubicBezTo>
                    <a:pt x="287" y="151"/>
                    <a:pt x="287" y="151"/>
                    <a:pt x="287" y="151"/>
                  </a:cubicBezTo>
                  <a:cubicBezTo>
                    <a:pt x="285" y="168"/>
                    <a:pt x="290" y="178"/>
                    <a:pt x="299" y="178"/>
                  </a:cubicBezTo>
                  <a:cubicBezTo>
                    <a:pt x="310" y="178"/>
                    <a:pt x="319" y="161"/>
                    <a:pt x="326" y="145"/>
                  </a:cubicBezTo>
                  <a:cubicBezTo>
                    <a:pt x="321" y="145"/>
                    <a:pt x="321" y="145"/>
                    <a:pt x="321" y="145"/>
                  </a:cubicBezTo>
                  <a:cubicBezTo>
                    <a:pt x="316" y="153"/>
                    <a:pt x="312" y="157"/>
                    <a:pt x="308" y="157"/>
                  </a:cubicBezTo>
                  <a:cubicBezTo>
                    <a:pt x="304" y="157"/>
                    <a:pt x="301" y="150"/>
                    <a:pt x="308" y="135"/>
                  </a:cubicBezTo>
                  <a:lnTo>
                    <a:pt x="335" y="72"/>
                  </a:lnTo>
                  <a:close/>
                  <a:moveTo>
                    <a:pt x="257" y="149"/>
                  </a:moveTo>
                  <a:cubicBezTo>
                    <a:pt x="257" y="126"/>
                    <a:pt x="283" y="95"/>
                    <a:pt x="297" y="95"/>
                  </a:cubicBezTo>
                  <a:cubicBezTo>
                    <a:pt x="300" y="95"/>
                    <a:pt x="303" y="95"/>
                    <a:pt x="306" y="96"/>
                  </a:cubicBezTo>
                  <a:cubicBezTo>
                    <a:pt x="291" y="135"/>
                    <a:pt x="291" y="135"/>
                    <a:pt x="291" y="135"/>
                  </a:cubicBezTo>
                  <a:cubicBezTo>
                    <a:pt x="282" y="146"/>
                    <a:pt x="269" y="159"/>
                    <a:pt x="263" y="159"/>
                  </a:cubicBezTo>
                  <a:cubicBezTo>
                    <a:pt x="259" y="159"/>
                    <a:pt x="257" y="156"/>
                    <a:pt x="257" y="149"/>
                  </a:cubicBezTo>
                  <a:moveTo>
                    <a:pt x="356" y="161"/>
                  </a:moveTo>
                  <a:cubicBezTo>
                    <a:pt x="408" y="25"/>
                    <a:pt x="408" y="25"/>
                    <a:pt x="408" y="25"/>
                  </a:cubicBezTo>
                  <a:cubicBezTo>
                    <a:pt x="406" y="23"/>
                    <a:pt x="406" y="23"/>
                    <a:pt x="406" y="23"/>
                  </a:cubicBezTo>
                  <a:cubicBezTo>
                    <a:pt x="373" y="27"/>
                    <a:pt x="373" y="27"/>
                    <a:pt x="373" y="27"/>
                  </a:cubicBezTo>
                  <a:cubicBezTo>
                    <a:pt x="373" y="31"/>
                    <a:pt x="373" y="31"/>
                    <a:pt x="373" y="31"/>
                  </a:cubicBezTo>
                  <a:cubicBezTo>
                    <a:pt x="380" y="36"/>
                    <a:pt x="380" y="36"/>
                    <a:pt x="380" y="36"/>
                  </a:cubicBezTo>
                  <a:cubicBezTo>
                    <a:pt x="385" y="40"/>
                    <a:pt x="384" y="45"/>
                    <a:pt x="378" y="58"/>
                  </a:cubicBezTo>
                  <a:cubicBezTo>
                    <a:pt x="338" y="165"/>
                    <a:pt x="338" y="165"/>
                    <a:pt x="338" y="165"/>
                  </a:cubicBezTo>
                  <a:cubicBezTo>
                    <a:pt x="335" y="171"/>
                    <a:pt x="339" y="178"/>
                    <a:pt x="345" y="178"/>
                  </a:cubicBezTo>
                  <a:cubicBezTo>
                    <a:pt x="360" y="178"/>
                    <a:pt x="376" y="164"/>
                    <a:pt x="383" y="145"/>
                  </a:cubicBezTo>
                  <a:cubicBezTo>
                    <a:pt x="378" y="145"/>
                    <a:pt x="378" y="145"/>
                    <a:pt x="378" y="145"/>
                  </a:cubicBezTo>
                  <a:cubicBezTo>
                    <a:pt x="373" y="152"/>
                    <a:pt x="363" y="160"/>
                    <a:pt x="356" y="161"/>
                  </a:cubicBezTo>
                  <a:moveTo>
                    <a:pt x="455" y="50"/>
                  </a:moveTo>
                  <a:cubicBezTo>
                    <a:pt x="461" y="50"/>
                    <a:pt x="467" y="45"/>
                    <a:pt x="467" y="38"/>
                  </a:cubicBezTo>
                  <a:cubicBezTo>
                    <a:pt x="467" y="31"/>
                    <a:pt x="461" y="26"/>
                    <a:pt x="455" y="26"/>
                  </a:cubicBezTo>
                  <a:cubicBezTo>
                    <a:pt x="448" y="26"/>
                    <a:pt x="442" y="31"/>
                    <a:pt x="442" y="38"/>
                  </a:cubicBezTo>
                  <a:cubicBezTo>
                    <a:pt x="442" y="45"/>
                    <a:pt x="448" y="50"/>
                    <a:pt x="455" y="50"/>
                  </a:cubicBezTo>
                  <a:moveTo>
                    <a:pt x="449" y="87"/>
                  </a:moveTo>
                  <a:cubicBezTo>
                    <a:pt x="451" y="80"/>
                    <a:pt x="447" y="76"/>
                    <a:pt x="443" y="76"/>
                  </a:cubicBezTo>
                  <a:cubicBezTo>
                    <a:pt x="428" y="76"/>
                    <a:pt x="411" y="90"/>
                    <a:pt x="404" y="109"/>
                  </a:cubicBezTo>
                  <a:cubicBezTo>
                    <a:pt x="409" y="109"/>
                    <a:pt x="409" y="109"/>
                    <a:pt x="409" y="109"/>
                  </a:cubicBezTo>
                  <a:cubicBezTo>
                    <a:pt x="413" y="102"/>
                    <a:pt x="422" y="94"/>
                    <a:pt x="429" y="93"/>
                  </a:cubicBezTo>
                  <a:cubicBezTo>
                    <a:pt x="401" y="167"/>
                    <a:pt x="401" y="167"/>
                    <a:pt x="401" y="167"/>
                  </a:cubicBezTo>
                  <a:cubicBezTo>
                    <a:pt x="398" y="174"/>
                    <a:pt x="403" y="178"/>
                    <a:pt x="407" y="178"/>
                  </a:cubicBezTo>
                  <a:cubicBezTo>
                    <a:pt x="421" y="178"/>
                    <a:pt x="438" y="164"/>
                    <a:pt x="445" y="145"/>
                  </a:cubicBezTo>
                  <a:cubicBezTo>
                    <a:pt x="440" y="145"/>
                    <a:pt x="440" y="145"/>
                    <a:pt x="440" y="145"/>
                  </a:cubicBezTo>
                  <a:cubicBezTo>
                    <a:pt x="435" y="152"/>
                    <a:pt x="427" y="160"/>
                    <a:pt x="419" y="161"/>
                  </a:cubicBezTo>
                  <a:lnTo>
                    <a:pt x="449" y="87"/>
                  </a:lnTo>
                  <a:close/>
                  <a:moveTo>
                    <a:pt x="472" y="91"/>
                  </a:moveTo>
                  <a:cubicBezTo>
                    <a:pt x="490" y="91"/>
                    <a:pt x="490" y="91"/>
                    <a:pt x="490" y="91"/>
                  </a:cubicBezTo>
                  <a:cubicBezTo>
                    <a:pt x="462" y="165"/>
                    <a:pt x="462" y="165"/>
                    <a:pt x="462" y="165"/>
                  </a:cubicBezTo>
                  <a:cubicBezTo>
                    <a:pt x="460" y="171"/>
                    <a:pt x="463" y="178"/>
                    <a:pt x="470" y="178"/>
                  </a:cubicBezTo>
                  <a:cubicBezTo>
                    <a:pt x="485" y="178"/>
                    <a:pt x="510" y="162"/>
                    <a:pt x="519" y="142"/>
                  </a:cubicBezTo>
                  <a:cubicBezTo>
                    <a:pt x="514" y="142"/>
                    <a:pt x="514" y="142"/>
                    <a:pt x="514" y="142"/>
                  </a:cubicBezTo>
                  <a:cubicBezTo>
                    <a:pt x="507" y="149"/>
                    <a:pt x="494" y="159"/>
                    <a:pt x="483" y="161"/>
                  </a:cubicBezTo>
                  <a:cubicBezTo>
                    <a:pt x="508" y="91"/>
                    <a:pt x="508" y="91"/>
                    <a:pt x="508" y="91"/>
                  </a:cubicBezTo>
                  <a:cubicBezTo>
                    <a:pt x="533" y="91"/>
                    <a:pt x="533" y="91"/>
                    <a:pt x="533" y="91"/>
                  </a:cubicBezTo>
                  <a:cubicBezTo>
                    <a:pt x="536" y="80"/>
                    <a:pt x="536" y="80"/>
                    <a:pt x="536" y="80"/>
                  </a:cubicBezTo>
                  <a:cubicBezTo>
                    <a:pt x="512" y="80"/>
                    <a:pt x="512" y="80"/>
                    <a:pt x="512" y="80"/>
                  </a:cubicBezTo>
                  <a:cubicBezTo>
                    <a:pt x="521" y="53"/>
                    <a:pt x="521" y="53"/>
                    <a:pt x="521" y="53"/>
                  </a:cubicBezTo>
                  <a:cubicBezTo>
                    <a:pt x="511" y="53"/>
                    <a:pt x="511" y="53"/>
                    <a:pt x="511" y="53"/>
                  </a:cubicBezTo>
                  <a:cubicBezTo>
                    <a:pt x="494" y="80"/>
                    <a:pt x="494" y="80"/>
                    <a:pt x="494" y="80"/>
                  </a:cubicBezTo>
                  <a:cubicBezTo>
                    <a:pt x="472" y="83"/>
                    <a:pt x="472" y="83"/>
                    <a:pt x="472" y="83"/>
                  </a:cubicBezTo>
                  <a:lnTo>
                    <a:pt x="472" y="91"/>
                  </a:lnTo>
                  <a:close/>
                  <a:moveTo>
                    <a:pt x="584" y="67"/>
                  </a:moveTo>
                  <a:cubicBezTo>
                    <a:pt x="620" y="33"/>
                    <a:pt x="620" y="33"/>
                    <a:pt x="620" y="33"/>
                  </a:cubicBezTo>
                  <a:cubicBezTo>
                    <a:pt x="620" y="29"/>
                    <a:pt x="620" y="29"/>
                    <a:pt x="620" y="29"/>
                  </a:cubicBezTo>
                  <a:cubicBezTo>
                    <a:pt x="600" y="29"/>
                    <a:pt x="600" y="29"/>
                    <a:pt x="600" y="29"/>
                  </a:cubicBezTo>
                  <a:cubicBezTo>
                    <a:pt x="578" y="67"/>
                    <a:pt x="578" y="67"/>
                    <a:pt x="578" y="67"/>
                  </a:cubicBezTo>
                  <a:lnTo>
                    <a:pt x="584" y="67"/>
                  </a:lnTo>
                  <a:close/>
                  <a:moveTo>
                    <a:pt x="594" y="142"/>
                  </a:moveTo>
                  <a:cubicBezTo>
                    <a:pt x="588" y="142"/>
                    <a:pt x="588" y="142"/>
                    <a:pt x="588" y="142"/>
                  </a:cubicBezTo>
                  <a:cubicBezTo>
                    <a:pt x="580" y="151"/>
                    <a:pt x="571" y="159"/>
                    <a:pt x="562" y="159"/>
                  </a:cubicBezTo>
                  <a:cubicBezTo>
                    <a:pt x="554" y="159"/>
                    <a:pt x="549" y="153"/>
                    <a:pt x="549" y="142"/>
                  </a:cubicBezTo>
                  <a:cubicBezTo>
                    <a:pt x="549" y="137"/>
                    <a:pt x="550" y="132"/>
                    <a:pt x="551" y="128"/>
                  </a:cubicBezTo>
                  <a:cubicBezTo>
                    <a:pt x="602" y="111"/>
                    <a:pt x="602" y="111"/>
                    <a:pt x="602" y="111"/>
                  </a:cubicBezTo>
                  <a:cubicBezTo>
                    <a:pt x="612" y="87"/>
                    <a:pt x="600" y="76"/>
                    <a:pt x="586" y="76"/>
                  </a:cubicBezTo>
                  <a:cubicBezTo>
                    <a:pt x="562" y="76"/>
                    <a:pt x="534" y="117"/>
                    <a:pt x="534" y="153"/>
                  </a:cubicBezTo>
                  <a:cubicBezTo>
                    <a:pt x="534" y="169"/>
                    <a:pt x="542" y="178"/>
                    <a:pt x="554" y="178"/>
                  </a:cubicBezTo>
                  <a:cubicBezTo>
                    <a:pt x="568" y="178"/>
                    <a:pt x="582" y="164"/>
                    <a:pt x="594" y="142"/>
                  </a:cubicBezTo>
                  <a:moveTo>
                    <a:pt x="576" y="90"/>
                  </a:moveTo>
                  <a:cubicBezTo>
                    <a:pt x="583" y="90"/>
                    <a:pt x="589" y="95"/>
                    <a:pt x="586" y="109"/>
                  </a:cubicBezTo>
                  <a:cubicBezTo>
                    <a:pt x="554" y="116"/>
                    <a:pt x="554" y="116"/>
                    <a:pt x="554" y="116"/>
                  </a:cubicBezTo>
                  <a:cubicBezTo>
                    <a:pt x="560" y="101"/>
                    <a:pt x="569" y="90"/>
                    <a:pt x="576" y="9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97" name="Freeform 26">
              <a:extLst>
                <a:ext uri="{FF2B5EF4-FFF2-40B4-BE49-F238E27FC236}">
                  <a16:creationId xmlns:a16="http://schemas.microsoft.com/office/drawing/2014/main" id="{E11C607D-6658-46F7-AFFF-08B5D1DED3C3}"/>
                </a:ext>
              </a:extLst>
            </p:cNvPr>
            <p:cNvSpPr>
              <a:spLocks noEditPoints="1"/>
            </p:cNvSpPr>
            <p:nvPr/>
          </p:nvSpPr>
          <p:spPr bwMode="auto">
            <a:xfrm>
              <a:off x="2189163" y="4640263"/>
              <a:ext cx="2181225" cy="552450"/>
            </a:xfrm>
            <a:custGeom>
              <a:avLst/>
              <a:gdLst>
                <a:gd name="T0" fmla="*/ 49 w 608"/>
                <a:gd name="T1" fmla="*/ 15 h 154"/>
                <a:gd name="T2" fmla="*/ 59 w 608"/>
                <a:gd name="T3" fmla="*/ 52 h 154"/>
                <a:gd name="T4" fmla="*/ 1 w 608"/>
                <a:gd name="T5" fmla="*/ 145 h 154"/>
                <a:gd name="T6" fmla="*/ 103 w 608"/>
                <a:gd name="T7" fmla="*/ 150 h 154"/>
                <a:gd name="T8" fmla="*/ 117 w 608"/>
                <a:gd name="T9" fmla="*/ 111 h 154"/>
                <a:gd name="T10" fmla="*/ 57 w 608"/>
                <a:gd name="T11" fmla="*/ 113 h 154"/>
                <a:gd name="T12" fmla="*/ 115 w 608"/>
                <a:gd name="T13" fmla="*/ 20 h 154"/>
                <a:gd name="T14" fmla="*/ 191 w 608"/>
                <a:gd name="T15" fmla="*/ 27 h 154"/>
                <a:gd name="T16" fmla="*/ 191 w 608"/>
                <a:gd name="T17" fmla="*/ 2 h 154"/>
                <a:gd name="T18" fmla="*/ 191 w 608"/>
                <a:gd name="T19" fmla="*/ 27 h 154"/>
                <a:gd name="T20" fmla="*/ 180 w 608"/>
                <a:gd name="T21" fmla="*/ 53 h 154"/>
                <a:gd name="T22" fmla="*/ 145 w 608"/>
                <a:gd name="T23" fmla="*/ 85 h 154"/>
                <a:gd name="T24" fmla="*/ 138 w 608"/>
                <a:gd name="T25" fmla="*/ 143 h 154"/>
                <a:gd name="T26" fmla="*/ 181 w 608"/>
                <a:gd name="T27" fmla="*/ 122 h 154"/>
                <a:gd name="T28" fmla="*/ 156 w 608"/>
                <a:gd name="T29" fmla="*/ 138 h 154"/>
                <a:gd name="T30" fmla="*/ 287 w 608"/>
                <a:gd name="T31" fmla="*/ 74 h 154"/>
                <a:gd name="T32" fmla="*/ 234 w 608"/>
                <a:gd name="T33" fmla="*/ 84 h 154"/>
                <a:gd name="T34" fmla="*/ 263 w 608"/>
                <a:gd name="T35" fmla="*/ 0 h 154"/>
                <a:gd name="T36" fmla="*/ 231 w 608"/>
                <a:gd name="T37" fmla="*/ 7 h 154"/>
                <a:gd name="T38" fmla="*/ 236 w 608"/>
                <a:gd name="T39" fmla="*/ 35 h 154"/>
                <a:gd name="T40" fmla="*/ 197 w 608"/>
                <a:gd name="T41" fmla="*/ 137 h 154"/>
                <a:gd name="T42" fmla="*/ 287 w 608"/>
                <a:gd name="T43" fmla="*/ 74 h 154"/>
                <a:gd name="T44" fmla="*/ 217 w 608"/>
                <a:gd name="T45" fmla="*/ 130 h 154"/>
                <a:gd name="T46" fmla="*/ 230 w 608"/>
                <a:gd name="T47" fmla="*/ 94 h 154"/>
                <a:gd name="T48" fmla="*/ 268 w 608"/>
                <a:gd name="T49" fmla="*/ 82 h 154"/>
                <a:gd name="T50" fmla="*/ 355 w 608"/>
                <a:gd name="T51" fmla="*/ 118 h 154"/>
                <a:gd name="T52" fmla="*/ 324 w 608"/>
                <a:gd name="T53" fmla="*/ 135 h 154"/>
                <a:gd name="T54" fmla="*/ 312 w 608"/>
                <a:gd name="T55" fmla="*/ 104 h 154"/>
                <a:gd name="T56" fmla="*/ 347 w 608"/>
                <a:gd name="T57" fmla="*/ 53 h 154"/>
                <a:gd name="T58" fmla="*/ 315 w 608"/>
                <a:gd name="T59" fmla="*/ 154 h 154"/>
                <a:gd name="T60" fmla="*/ 337 w 608"/>
                <a:gd name="T61" fmla="*/ 67 h 154"/>
                <a:gd name="T62" fmla="*/ 315 w 608"/>
                <a:gd name="T63" fmla="*/ 93 h 154"/>
                <a:gd name="T64" fmla="*/ 452 w 608"/>
                <a:gd name="T65" fmla="*/ 76 h 154"/>
                <a:gd name="T66" fmla="*/ 419 w 608"/>
                <a:gd name="T67" fmla="*/ 85 h 154"/>
                <a:gd name="T68" fmla="*/ 407 w 608"/>
                <a:gd name="T69" fmla="*/ 53 h 154"/>
                <a:gd name="T70" fmla="*/ 385 w 608"/>
                <a:gd name="T71" fmla="*/ 85 h 154"/>
                <a:gd name="T72" fmla="*/ 398 w 608"/>
                <a:gd name="T73" fmla="*/ 96 h 154"/>
                <a:gd name="T74" fmla="*/ 386 w 608"/>
                <a:gd name="T75" fmla="*/ 154 h 154"/>
                <a:gd name="T76" fmla="*/ 415 w 608"/>
                <a:gd name="T77" fmla="*/ 95 h 154"/>
                <a:gd name="T78" fmla="*/ 452 w 608"/>
                <a:gd name="T79" fmla="*/ 76 h 154"/>
                <a:gd name="T80" fmla="*/ 479 w 608"/>
                <a:gd name="T81" fmla="*/ 67 h 154"/>
                <a:gd name="T82" fmla="*/ 459 w 608"/>
                <a:gd name="T83" fmla="*/ 154 h 154"/>
                <a:gd name="T84" fmla="*/ 503 w 608"/>
                <a:gd name="T85" fmla="*/ 118 h 154"/>
                <a:gd name="T86" fmla="*/ 497 w 608"/>
                <a:gd name="T87" fmla="*/ 67 h 154"/>
                <a:gd name="T88" fmla="*/ 525 w 608"/>
                <a:gd name="T89" fmla="*/ 57 h 154"/>
                <a:gd name="T90" fmla="*/ 510 w 608"/>
                <a:gd name="T91" fmla="*/ 30 h 154"/>
                <a:gd name="T92" fmla="*/ 483 w 608"/>
                <a:gd name="T93" fmla="*/ 57 h 154"/>
                <a:gd name="T94" fmla="*/ 465 w 608"/>
                <a:gd name="T95" fmla="*/ 67 h 154"/>
                <a:gd name="T96" fmla="*/ 608 w 608"/>
                <a:gd name="T97" fmla="*/ 10 h 154"/>
                <a:gd name="T98" fmla="*/ 588 w 608"/>
                <a:gd name="T99" fmla="*/ 6 h 154"/>
                <a:gd name="T100" fmla="*/ 572 w 608"/>
                <a:gd name="T101" fmla="*/ 44 h 154"/>
                <a:gd name="T102" fmla="*/ 576 w 608"/>
                <a:gd name="T103" fmla="*/ 118 h 154"/>
                <a:gd name="T104" fmla="*/ 537 w 608"/>
                <a:gd name="T105" fmla="*/ 118 h 154"/>
                <a:gd name="T106" fmla="*/ 590 w 608"/>
                <a:gd name="T107" fmla="*/ 87 h 154"/>
                <a:gd name="T108" fmla="*/ 522 w 608"/>
                <a:gd name="T109" fmla="*/ 129 h 154"/>
                <a:gd name="T110" fmla="*/ 582 w 608"/>
                <a:gd name="T111" fmla="*/ 118 h 154"/>
                <a:gd name="T112" fmla="*/ 574 w 608"/>
                <a:gd name="T113" fmla="*/ 85 h 154"/>
                <a:gd name="T114" fmla="*/ 564 w 608"/>
                <a:gd name="T115" fmla="*/ 6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8" h="154">
                  <a:moveTo>
                    <a:pt x="117" y="15"/>
                  </a:moveTo>
                  <a:cubicBezTo>
                    <a:pt x="49" y="15"/>
                    <a:pt x="49" y="15"/>
                    <a:pt x="49" y="15"/>
                  </a:cubicBezTo>
                  <a:cubicBezTo>
                    <a:pt x="47" y="20"/>
                    <a:pt x="47" y="20"/>
                    <a:pt x="47" y="20"/>
                  </a:cubicBezTo>
                  <a:cubicBezTo>
                    <a:pt x="67" y="25"/>
                    <a:pt x="69" y="26"/>
                    <a:pt x="59" y="52"/>
                  </a:cubicBezTo>
                  <a:cubicBezTo>
                    <a:pt x="37" y="113"/>
                    <a:pt x="37" y="113"/>
                    <a:pt x="37" y="113"/>
                  </a:cubicBezTo>
                  <a:cubicBezTo>
                    <a:pt x="28" y="139"/>
                    <a:pt x="24" y="141"/>
                    <a:pt x="1" y="145"/>
                  </a:cubicBezTo>
                  <a:cubicBezTo>
                    <a:pt x="0" y="150"/>
                    <a:pt x="0" y="150"/>
                    <a:pt x="0" y="150"/>
                  </a:cubicBezTo>
                  <a:cubicBezTo>
                    <a:pt x="103" y="150"/>
                    <a:pt x="103" y="150"/>
                    <a:pt x="103" y="150"/>
                  </a:cubicBezTo>
                  <a:cubicBezTo>
                    <a:pt x="125" y="111"/>
                    <a:pt x="125" y="111"/>
                    <a:pt x="125" y="111"/>
                  </a:cubicBezTo>
                  <a:cubicBezTo>
                    <a:pt x="117" y="111"/>
                    <a:pt x="117" y="111"/>
                    <a:pt x="117" y="111"/>
                  </a:cubicBezTo>
                  <a:cubicBezTo>
                    <a:pt x="105" y="125"/>
                    <a:pt x="90" y="142"/>
                    <a:pt x="67" y="142"/>
                  </a:cubicBezTo>
                  <a:cubicBezTo>
                    <a:pt x="50" y="142"/>
                    <a:pt x="48" y="139"/>
                    <a:pt x="57" y="113"/>
                  </a:cubicBezTo>
                  <a:cubicBezTo>
                    <a:pt x="79" y="52"/>
                    <a:pt x="79" y="52"/>
                    <a:pt x="79" y="52"/>
                  </a:cubicBezTo>
                  <a:cubicBezTo>
                    <a:pt x="88" y="27"/>
                    <a:pt x="92" y="25"/>
                    <a:pt x="115" y="20"/>
                  </a:cubicBezTo>
                  <a:lnTo>
                    <a:pt x="117" y="15"/>
                  </a:lnTo>
                  <a:close/>
                  <a:moveTo>
                    <a:pt x="191" y="27"/>
                  </a:moveTo>
                  <a:cubicBezTo>
                    <a:pt x="198" y="27"/>
                    <a:pt x="204" y="21"/>
                    <a:pt x="204" y="14"/>
                  </a:cubicBezTo>
                  <a:cubicBezTo>
                    <a:pt x="204" y="8"/>
                    <a:pt x="198" y="2"/>
                    <a:pt x="191" y="2"/>
                  </a:cubicBezTo>
                  <a:cubicBezTo>
                    <a:pt x="185" y="2"/>
                    <a:pt x="179" y="8"/>
                    <a:pt x="179" y="14"/>
                  </a:cubicBezTo>
                  <a:cubicBezTo>
                    <a:pt x="179" y="21"/>
                    <a:pt x="185" y="27"/>
                    <a:pt x="191" y="27"/>
                  </a:cubicBezTo>
                  <a:moveTo>
                    <a:pt x="186" y="64"/>
                  </a:moveTo>
                  <a:cubicBezTo>
                    <a:pt x="188" y="57"/>
                    <a:pt x="184" y="53"/>
                    <a:pt x="180" y="53"/>
                  </a:cubicBezTo>
                  <a:cubicBezTo>
                    <a:pt x="165" y="53"/>
                    <a:pt x="148" y="66"/>
                    <a:pt x="141" y="85"/>
                  </a:cubicBezTo>
                  <a:cubicBezTo>
                    <a:pt x="145" y="85"/>
                    <a:pt x="145" y="85"/>
                    <a:pt x="145" y="85"/>
                  </a:cubicBezTo>
                  <a:cubicBezTo>
                    <a:pt x="150" y="78"/>
                    <a:pt x="158" y="71"/>
                    <a:pt x="166" y="69"/>
                  </a:cubicBezTo>
                  <a:cubicBezTo>
                    <a:pt x="138" y="143"/>
                    <a:pt x="138" y="143"/>
                    <a:pt x="138" y="143"/>
                  </a:cubicBezTo>
                  <a:cubicBezTo>
                    <a:pt x="135" y="150"/>
                    <a:pt x="140" y="154"/>
                    <a:pt x="144" y="154"/>
                  </a:cubicBezTo>
                  <a:cubicBezTo>
                    <a:pt x="158" y="154"/>
                    <a:pt x="174" y="141"/>
                    <a:pt x="181" y="122"/>
                  </a:cubicBezTo>
                  <a:cubicBezTo>
                    <a:pt x="177" y="122"/>
                    <a:pt x="177" y="122"/>
                    <a:pt x="177" y="122"/>
                  </a:cubicBezTo>
                  <a:cubicBezTo>
                    <a:pt x="172" y="129"/>
                    <a:pt x="164" y="137"/>
                    <a:pt x="156" y="138"/>
                  </a:cubicBezTo>
                  <a:lnTo>
                    <a:pt x="186" y="64"/>
                  </a:lnTo>
                  <a:close/>
                  <a:moveTo>
                    <a:pt x="287" y="74"/>
                  </a:moveTo>
                  <a:cubicBezTo>
                    <a:pt x="287" y="59"/>
                    <a:pt x="282" y="53"/>
                    <a:pt x="271" y="53"/>
                  </a:cubicBezTo>
                  <a:cubicBezTo>
                    <a:pt x="258" y="53"/>
                    <a:pt x="246" y="67"/>
                    <a:pt x="234" y="84"/>
                  </a:cubicBezTo>
                  <a:cubicBezTo>
                    <a:pt x="265" y="2"/>
                    <a:pt x="265" y="2"/>
                    <a:pt x="265" y="2"/>
                  </a:cubicBezTo>
                  <a:cubicBezTo>
                    <a:pt x="263" y="0"/>
                    <a:pt x="263" y="0"/>
                    <a:pt x="263" y="0"/>
                  </a:cubicBezTo>
                  <a:cubicBezTo>
                    <a:pt x="231" y="4"/>
                    <a:pt x="231" y="4"/>
                    <a:pt x="231" y="4"/>
                  </a:cubicBezTo>
                  <a:cubicBezTo>
                    <a:pt x="231" y="7"/>
                    <a:pt x="231" y="7"/>
                    <a:pt x="231" y="7"/>
                  </a:cubicBezTo>
                  <a:cubicBezTo>
                    <a:pt x="237" y="12"/>
                    <a:pt x="237" y="12"/>
                    <a:pt x="237" y="12"/>
                  </a:cubicBezTo>
                  <a:cubicBezTo>
                    <a:pt x="243" y="17"/>
                    <a:pt x="241" y="21"/>
                    <a:pt x="236" y="35"/>
                  </a:cubicBezTo>
                  <a:cubicBezTo>
                    <a:pt x="202" y="121"/>
                    <a:pt x="202" y="121"/>
                    <a:pt x="202" y="121"/>
                  </a:cubicBezTo>
                  <a:cubicBezTo>
                    <a:pt x="200" y="127"/>
                    <a:pt x="197" y="135"/>
                    <a:pt x="197" y="137"/>
                  </a:cubicBezTo>
                  <a:cubicBezTo>
                    <a:pt x="197" y="146"/>
                    <a:pt x="209" y="154"/>
                    <a:pt x="220" y="154"/>
                  </a:cubicBezTo>
                  <a:cubicBezTo>
                    <a:pt x="245" y="154"/>
                    <a:pt x="287" y="109"/>
                    <a:pt x="287" y="74"/>
                  </a:cubicBezTo>
                  <a:moveTo>
                    <a:pt x="229" y="139"/>
                  </a:moveTo>
                  <a:cubicBezTo>
                    <a:pt x="224" y="139"/>
                    <a:pt x="217" y="134"/>
                    <a:pt x="217" y="130"/>
                  </a:cubicBezTo>
                  <a:cubicBezTo>
                    <a:pt x="217" y="129"/>
                    <a:pt x="219" y="123"/>
                    <a:pt x="222" y="116"/>
                  </a:cubicBezTo>
                  <a:cubicBezTo>
                    <a:pt x="230" y="94"/>
                    <a:pt x="230" y="94"/>
                    <a:pt x="230" y="94"/>
                  </a:cubicBezTo>
                  <a:cubicBezTo>
                    <a:pt x="239" y="83"/>
                    <a:pt x="252" y="72"/>
                    <a:pt x="260" y="72"/>
                  </a:cubicBezTo>
                  <a:cubicBezTo>
                    <a:pt x="265" y="72"/>
                    <a:pt x="268" y="75"/>
                    <a:pt x="268" y="82"/>
                  </a:cubicBezTo>
                  <a:cubicBezTo>
                    <a:pt x="268" y="102"/>
                    <a:pt x="249" y="139"/>
                    <a:pt x="229" y="139"/>
                  </a:cubicBezTo>
                  <a:moveTo>
                    <a:pt x="355" y="118"/>
                  </a:moveTo>
                  <a:cubicBezTo>
                    <a:pt x="349" y="118"/>
                    <a:pt x="349" y="118"/>
                    <a:pt x="349" y="118"/>
                  </a:cubicBezTo>
                  <a:cubicBezTo>
                    <a:pt x="341" y="128"/>
                    <a:pt x="332" y="135"/>
                    <a:pt x="324" y="135"/>
                  </a:cubicBezTo>
                  <a:cubicBezTo>
                    <a:pt x="315" y="135"/>
                    <a:pt x="310" y="130"/>
                    <a:pt x="310" y="118"/>
                  </a:cubicBezTo>
                  <a:cubicBezTo>
                    <a:pt x="310" y="113"/>
                    <a:pt x="311" y="109"/>
                    <a:pt x="312" y="104"/>
                  </a:cubicBezTo>
                  <a:cubicBezTo>
                    <a:pt x="363" y="87"/>
                    <a:pt x="363" y="87"/>
                    <a:pt x="363" y="87"/>
                  </a:cubicBezTo>
                  <a:cubicBezTo>
                    <a:pt x="374" y="63"/>
                    <a:pt x="361" y="53"/>
                    <a:pt x="347" y="53"/>
                  </a:cubicBezTo>
                  <a:cubicBezTo>
                    <a:pt x="323" y="53"/>
                    <a:pt x="295" y="94"/>
                    <a:pt x="295" y="129"/>
                  </a:cubicBezTo>
                  <a:cubicBezTo>
                    <a:pt x="295" y="145"/>
                    <a:pt x="303" y="154"/>
                    <a:pt x="315" y="154"/>
                  </a:cubicBezTo>
                  <a:cubicBezTo>
                    <a:pt x="329" y="154"/>
                    <a:pt x="343" y="141"/>
                    <a:pt x="355" y="118"/>
                  </a:cubicBezTo>
                  <a:moveTo>
                    <a:pt x="337" y="67"/>
                  </a:moveTo>
                  <a:cubicBezTo>
                    <a:pt x="344" y="67"/>
                    <a:pt x="350" y="72"/>
                    <a:pt x="347" y="85"/>
                  </a:cubicBezTo>
                  <a:cubicBezTo>
                    <a:pt x="315" y="93"/>
                    <a:pt x="315" y="93"/>
                    <a:pt x="315" y="93"/>
                  </a:cubicBezTo>
                  <a:cubicBezTo>
                    <a:pt x="321" y="78"/>
                    <a:pt x="330" y="67"/>
                    <a:pt x="337" y="67"/>
                  </a:cubicBezTo>
                  <a:moveTo>
                    <a:pt x="452" y="76"/>
                  </a:moveTo>
                  <a:cubicBezTo>
                    <a:pt x="455" y="64"/>
                    <a:pt x="453" y="53"/>
                    <a:pt x="444" y="53"/>
                  </a:cubicBezTo>
                  <a:cubicBezTo>
                    <a:pt x="433" y="53"/>
                    <a:pt x="430" y="61"/>
                    <a:pt x="419" y="85"/>
                  </a:cubicBezTo>
                  <a:cubicBezTo>
                    <a:pt x="419" y="72"/>
                    <a:pt x="419" y="72"/>
                    <a:pt x="419" y="72"/>
                  </a:cubicBezTo>
                  <a:cubicBezTo>
                    <a:pt x="419" y="62"/>
                    <a:pt x="416" y="53"/>
                    <a:pt x="407" y="53"/>
                  </a:cubicBezTo>
                  <a:cubicBezTo>
                    <a:pt x="397" y="53"/>
                    <a:pt x="387" y="69"/>
                    <a:pt x="380" y="85"/>
                  </a:cubicBezTo>
                  <a:cubicBezTo>
                    <a:pt x="385" y="85"/>
                    <a:pt x="385" y="85"/>
                    <a:pt x="385" y="85"/>
                  </a:cubicBezTo>
                  <a:cubicBezTo>
                    <a:pt x="390" y="78"/>
                    <a:pt x="394" y="74"/>
                    <a:pt x="398" y="74"/>
                  </a:cubicBezTo>
                  <a:cubicBezTo>
                    <a:pt x="403" y="74"/>
                    <a:pt x="405" y="81"/>
                    <a:pt x="398" y="96"/>
                  </a:cubicBezTo>
                  <a:cubicBezTo>
                    <a:pt x="378" y="140"/>
                    <a:pt x="378" y="140"/>
                    <a:pt x="378" y="140"/>
                  </a:cubicBezTo>
                  <a:cubicBezTo>
                    <a:pt x="374" y="149"/>
                    <a:pt x="378" y="154"/>
                    <a:pt x="386" y="154"/>
                  </a:cubicBezTo>
                  <a:cubicBezTo>
                    <a:pt x="391" y="154"/>
                    <a:pt x="394" y="153"/>
                    <a:pt x="396" y="147"/>
                  </a:cubicBezTo>
                  <a:cubicBezTo>
                    <a:pt x="415" y="95"/>
                    <a:pt x="415" y="95"/>
                    <a:pt x="415" y="95"/>
                  </a:cubicBezTo>
                  <a:cubicBezTo>
                    <a:pt x="421" y="88"/>
                    <a:pt x="426" y="82"/>
                    <a:pt x="432" y="76"/>
                  </a:cubicBezTo>
                  <a:lnTo>
                    <a:pt x="452" y="76"/>
                  </a:lnTo>
                  <a:close/>
                  <a:moveTo>
                    <a:pt x="465" y="67"/>
                  </a:moveTo>
                  <a:cubicBezTo>
                    <a:pt x="479" y="67"/>
                    <a:pt x="479" y="67"/>
                    <a:pt x="479" y="67"/>
                  </a:cubicBezTo>
                  <a:cubicBezTo>
                    <a:pt x="451" y="142"/>
                    <a:pt x="451" y="142"/>
                    <a:pt x="451" y="142"/>
                  </a:cubicBezTo>
                  <a:cubicBezTo>
                    <a:pt x="449" y="148"/>
                    <a:pt x="452" y="154"/>
                    <a:pt x="459" y="154"/>
                  </a:cubicBezTo>
                  <a:cubicBezTo>
                    <a:pt x="474" y="154"/>
                    <a:pt x="499" y="139"/>
                    <a:pt x="508" y="118"/>
                  </a:cubicBezTo>
                  <a:cubicBezTo>
                    <a:pt x="503" y="118"/>
                    <a:pt x="503" y="118"/>
                    <a:pt x="503" y="118"/>
                  </a:cubicBezTo>
                  <a:cubicBezTo>
                    <a:pt x="496" y="125"/>
                    <a:pt x="483" y="135"/>
                    <a:pt x="472" y="137"/>
                  </a:cubicBezTo>
                  <a:cubicBezTo>
                    <a:pt x="497" y="67"/>
                    <a:pt x="497" y="67"/>
                    <a:pt x="497" y="67"/>
                  </a:cubicBezTo>
                  <a:cubicBezTo>
                    <a:pt x="522" y="67"/>
                    <a:pt x="522" y="67"/>
                    <a:pt x="522" y="67"/>
                  </a:cubicBezTo>
                  <a:cubicBezTo>
                    <a:pt x="525" y="57"/>
                    <a:pt x="525" y="57"/>
                    <a:pt x="525" y="57"/>
                  </a:cubicBezTo>
                  <a:cubicBezTo>
                    <a:pt x="501" y="57"/>
                    <a:pt x="501" y="57"/>
                    <a:pt x="501" y="57"/>
                  </a:cubicBezTo>
                  <a:cubicBezTo>
                    <a:pt x="510" y="30"/>
                    <a:pt x="510" y="30"/>
                    <a:pt x="510" y="30"/>
                  </a:cubicBezTo>
                  <a:cubicBezTo>
                    <a:pt x="500" y="30"/>
                    <a:pt x="500" y="30"/>
                    <a:pt x="500" y="30"/>
                  </a:cubicBezTo>
                  <a:cubicBezTo>
                    <a:pt x="483" y="57"/>
                    <a:pt x="483" y="57"/>
                    <a:pt x="483" y="57"/>
                  </a:cubicBezTo>
                  <a:cubicBezTo>
                    <a:pt x="465" y="60"/>
                    <a:pt x="465" y="60"/>
                    <a:pt x="465" y="60"/>
                  </a:cubicBezTo>
                  <a:lnTo>
                    <a:pt x="465" y="67"/>
                  </a:lnTo>
                  <a:close/>
                  <a:moveTo>
                    <a:pt x="572" y="44"/>
                  </a:moveTo>
                  <a:cubicBezTo>
                    <a:pt x="608" y="10"/>
                    <a:pt x="608" y="10"/>
                    <a:pt x="608" y="10"/>
                  </a:cubicBezTo>
                  <a:cubicBezTo>
                    <a:pt x="608" y="6"/>
                    <a:pt x="608" y="6"/>
                    <a:pt x="608" y="6"/>
                  </a:cubicBezTo>
                  <a:cubicBezTo>
                    <a:pt x="588" y="6"/>
                    <a:pt x="588" y="6"/>
                    <a:pt x="588" y="6"/>
                  </a:cubicBezTo>
                  <a:cubicBezTo>
                    <a:pt x="566" y="44"/>
                    <a:pt x="566" y="44"/>
                    <a:pt x="566" y="44"/>
                  </a:cubicBezTo>
                  <a:lnTo>
                    <a:pt x="572" y="44"/>
                  </a:lnTo>
                  <a:close/>
                  <a:moveTo>
                    <a:pt x="582" y="118"/>
                  </a:moveTo>
                  <a:cubicBezTo>
                    <a:pt x="576" y="118"/>
                    <a:pt x="576" y="118"/>
                    <a:pt x="576" y="118"/>
                  </a:cubicBezTo>
                  <a:cubicBezTo>
                    <a:pt x="568" y="128"/>
                    <a:pt x="559" y="135"/>
                    <a:pt x="550" y="135"/>
                  </a:cubicBezTo>
                  <a:cubicBezTo>
                    <a:pt x="542" y="135"/>
                    <a:pt x="537" y="130"/>
                    <a:pt x="537" y="118"/>
                  </a:cubicBezTo>
                  <a:cubicBezTo>
                    <a:pt x="537" y="113"/>
                    <a:pt x="538" y="109"/>
                    <a:pt x="539" y="104"/>
                  </a:cubicBezTo>
                  <a:cubicBezTo>
                    <a:pt x="590" y="87"/>
                    <a:pt x="590" y="87"/>
                    <a:pt x="590" y="87"/>
                  </a:cubicBezTo>
                  <a:cubicBezTo>
                    <a:pt x="600" y="63"/>
                    <a:pt x="588" y="53"/>
                    <a:pt x="574" y="53"/>
                  </a:cubicBezTo>
                  <a:cubicBezTo>
                    <a:pt x="550" y="53"/>
                    <a:pt x="522" y="94"/>
                    <a:pt x="522" y="129"/>
                  </a:cubicBezTo>
                  <a:cubicBezTo>
                    <a:pt x="522" y="145"/>
                    <a:pt x="530" y="154"/>
                    <a:pt x="541" y="154"/>
                  </a:cubicBezTo>
                  <a:cubicBezTo>
                    <a:pt x="555" y="154"/>
                    <a:pt x="570" y="141"/>
                    <a:pt x="582" y="118"/>
                  </a:cubicBezTo>
                  <a:moveTo>
                    <a:pt x="564" y="67"/>
                  </a:moveTo>
                  <a:cubicBezTo>
                    <a:pt x="571" y="67"/>
                    <a:pt x="577" y="72"/>
                    <a:pt x="574" y="85"/>
                  </a:cubicBezTo>
                  <a:cubicBezTo>
                    <a:pt x="542" y="93"/>
                    <a:pt x="542" y="93"/>
                    <a:pt x="542" y="93"/>
                  </a:cubicBezTo>
                  <a:cubicBezTo>
                    <a:pt x="547" y="78"/>
                    <a:pt x="557" y="67"/>
                    <a:pt x="564" y="6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98" name="Freeform 27">
              <a:extLst>
                <a:ext uri="{FF2B5EF4-FFF2-40B4-BE49-F238E27FC236}">
                  <a16:creationId xmlns:a16="http://schemas.microsoft.com/office/drawing/2014/main" id="{9AF4F40C-5F25-46A0-A239-E502D1466675}"/>
                </a:ext>
              </a:extLst>
            </p:cNvPr>
            <p:cNvSpPr>
              <a:spLocks noEditPoints="1"/>
            </p:cNvSpPr>
            <p:nvPr/>
          </p:nvSpPr>
          <p:spPr bwMode="auto">
            <a:xfrm>
              <a:off x="2185988" y="0"/>
              <a:ext cx="1566863" cy="1209675"/>
            </a:xfrm>
            <a:custGeom>
              <a:avLst/>
              <a:gdLst>
                <a:gd name="T0" fmla="*/ 258 w 437"/>
                <a:gd name="T1" fmla="*/ 241 h 337"/>
                <a:gd name="T2" fmla="*/ 228 w 437"/>
                <a:gd name="T3" fmla="*/ 251 h 337"/>
                <a:gd name="T4" fmla="*/ 257 w 437"/>
                <a:gd name="T5" fmla="*/ 217 h 337"/>
                <a:gd name="T6" fmla="*/ 263 w 437"/>
                <a:gd name="T7" fmla="*/ 208 h 337"/>
                <a:gd name="T8" fmla="*/ 277 w 437"/>
                <a:gd name="T9" fmla="*/ 198 h 337"/>
                <a:gd name="T10" fmla="*/ 292 w 437"/>
                <a:gd name="T11" fmla="*/ 238 h 337"/>
                <a:gd name="T12" fmla="*/ 259 w 437"/>
                <a:gd name="T13" fmla="*/ 285 h 337"/>
                <a:gd name="T14" fmla="*/ 242 w 437"/>
                <a:gd name="T15" fmla="*/ 294 h 337"/>
                <a:gd name="T16" fmla="*/ 233 w 437"/>
                <a:gd name="T17" fmla="*/ 301 h 337"/>
                <a:gd name="T18" fmla="*/ 230 w 437"/>
                <a:gd name="T19" fmla="*/ 303 h 337"/>
                <a:gd name="T20" fmla="*/ 227 w 437"/>
                <a:gd name="T21" fmla="*/ 304 h 337"/>
                <a:gd name="T22" fmla="*/ 220 w 437"/>
                <a:gd name="T23" fmla="*/ 310 h 337"/>
                <a:gd name="T24" fmla="*/ 219 w 437"/>
                <a:gd name="T25" fmla="*/ 311 h 337"/>
                <a:gd name="T26" fmla="*/ 218 w 437"/>
                <a:gd name="T27" fmla="*/ 309 h 337"/>
                <a:gd name="T28" fmla="*/ 222 w 437"/>
                <a:gd name="T29" fmla="*/ 304 h 337"/>
                <a:gd name="T30" fmla="*/ 226 w 437"/>
                <a:gd name="T31" fmla="*/ 298 h 337"/>
                <a:gd name="T32" fmla="*/ 227 w 437"/>
                <a:gd name="T33" fmla="*/ 296 h 337"/>
                <a:gd name="T34" fmla="*/ 227 w 437"/>
                <a:gd name="T35" fmla="*/ 294 h 337"/>
                <a:gd name="T36" fmla="*/ 228 w 437"/>
                <a:gd name="T37" fmla="*/ 290 h 337"/>
                <a:gd name="T38" fmla="*/ 235 w 437"/>
                <a:gd name="T39" fmla="*/ 284 h 337"/>
                <a:gd name="T40" fmla="*/ 259 w 437"/>
                <a:gd name="T41" fmla="*/ 285 h 337"/>
                <a:gd name="T42" fmla="*/ 264 w 437"/>
                <a:gd name="T43" fmla="*/ 297 h 337"/>
                <a:gd name="T44" fmla="*/ 267 w 437"/>
                <a:gd name="T45" fmla="*/ 290 h 337"/>
                <a:gd name="T46" fmla="*/ 235 w 437"/>
                <a:gd name="T47" fmla="*/ 200 h 337"/>
                <a:gd name="T48" fmla="*/ 207 w 437"/>
                <a:gd name="T49" fmla="*/ 203 h 337"/>
                <a:gd name="T50" fmla="*/ 272 w 437"/>
                <a:gd name="T51" fmla="*/ 161 h 337"/>
                <a:gd name="T52" fmla="*/ 188 w 437"/>
                <a:gd name="T53" fmla="*/ 237 h 337"/>
                <a:gd name="T54" fmla="*/ 298 w 437"/>
                <a:gd name="T55" fmla="*/ 247 h 337"/>
                <a:gd name="T56" fmla="*/ 415 w 437"/>
                <a:gd name="T57" fmla="*/ 264 h 337"/>
                <a:gd name="T58" fmla="*/ 421 w 437"/>
                <a:gd name="T59" fmla="*/ 254 h 337"/>
                <a:gd name="T60" fmla="*/ 370 w 437"/>
                <a:gd name="T61" fmla="*/ 277 h 337"/>
                <a:gd name="T62" fmla="*/ 319 w 437"/>
                <a:gd name="T63" fmla="*/ 285 h 337"/>
                <a:gd name="T64" fmla="*/ 291 w 437"/>
                <a:gd name="T65" fmla="*/ 304 h 337"/>
                <a:gd name="T66" fmla="*/ 278 w 437"/>
                <a:gd name="T67" fmla="*/ 313 h 337"/>
                <a:gd name="T68" fmla="*/ 284 w 437"/>
                <a:gd name="T69" fmla="*/ 303 h 337"/>
                <a:gd name="T70" fmla="*/ 295 w 437"/>
                <a:gd name="T71" fmla="*/ 292 h 337"/>
                <a:gd name="T72" fmla="*/ 285 w 437"/>
                <a:gd name="T73" fmla="*/ 297 h 337"/>
                <a:gd name="T74" fmla="*/ 286 w 437"/>
                <a:gd name="T75" fmla="*/ 295 h 337"/>
                <a:gd name="T76" fmla="*/ 288 w 437"/>
                <a:gd name="T77" fmla="*/ 291 h 337"/>
                <a:gd name="T78" fmla="*/ 299 w 437"/>
                <a:gd name="T79" fmla="*/ 281 h 337"/>
                <a:gd name="T80" fmla="*/ 288 w 437"/>
                <a:gd name="T81" fmla="*/ 285 h 337"/>
                <a:gd name="T82" fmla="*/ 380 w 437"/>
                <a:gd name="T83" fmla="*/ 252 h 337"/>
                <a:gd name="T84" fmla="*/ 323 w 437"/>
                <a:gd name="T85" fmla="*/ 263 h 337"/>
                <a:gd name="T86" fmla="*/ 323 w 437"/>
                <a:gd name="T87" fmla="*/ 258 h 337"/>
                <a:gd name="T88" fmla="*/ 351 w 437"/>
                <a:gd name="T89" fmla="*/ 237 h 337"/>
                <a:gd name="T90" fmla="*/ 368 w 437"/>
                <a:gd name="T91" fmla="*/ 223 h 337"/>
                <a:gd name="T92" fmla="*/ 379 w 437"/>
                <a:gd name="T93" fmla="*/ 215 h 337"/>
                <a:gd name="T94" fmla="*/ 381 w 437"/>
                <a:gd name="T95" fmla="*/ 195 h 337"/>
                <a:gd name="T96" fmla="*/ 333 w 437"/>
                <a:gd name="T97" fmla="*/ 201 h 337"/>
                <a:gd name="T98" fmla="*/ 317 w 437"/>
                <a:gd name="T99" fmla="*/ 174 h 337"/>
                <a:gd name="T100" fmla="*/ 285 w 437"/>
                <a:gd name="T101" fmla="*/ 169 h 337"/>
                <a:gd name="T102" fmla="*/ 361 w 437"/>
                <a:gd name="T103" fmla="*/ 179 h 337"/>
                <a:gd name="T104" fmla="*/ 388 w 437"/>
                <a:gd name="T105" fmla="*/ 176 h 337"/>
                <a:gd name="T106" fmla="*/ 368 w 437"/>
                <a:gd name="T107" fmla="*/ 145 h 337"/>
                <a:gd name="T108" fmla="*/ 388 w 437"/>
                <a:gd name="T109" fmla="*/ 39 h 337"/>
                <a:gd name="T110" fmla="*/ 0 w 437"/>
                <a:gd name="T11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7" h="337">
                  <a:moveTo>
                    <a:pt x="272" y="241"/>
                  </a:moveTo>
                  <a:cubicBezTo>
                    <a:pt x="271" y="240"/>
                    <a:pt x="274" y="241"/>
                    <a:pt x="274" y="240"/>
                  </a:cubicBezTo>
                  <a:cubicBezTo>
                    <a:pt x="269" y="240"/>
                    <a:pt x="269" y="240"/>
                    <a:pt x="269" y="240"/>
                  </a:cubicBezTo>
                  <a:cubicBezTo>
                    <a:pt x="269" y="240"/>
                    <a:pt x="269" y="239"/>
                    <a:pt x="269" y="238"/>
                  </a:cubicBezTo>
                  <a:cubicBezTo>
                    <a:pt x="265" y="239"/>
                    <a:pt x="262" y="240"/>
                    <a:pt x="258" y="241"/>
                  </a:cubicBezTo>
                  <a:cubicBezTo>
                    <a:pt x="254" y="242"/>
                    <a:pt x="250" y="245"/>
                    <a:pt x="245" y="247"/>
                  </a:cubicBezTo>
                  <a:cubicBezTo>
                    <a:pt x="238" y="249"/>
                    <a:pt x="232" y="255"/>
                    <a:pt x="225" y="258"/>
                  </a:cubicBezTo>
                  <a:cubicBezTo>
                    <a:pt x="224" y="258"/>
                    <a:pt x="224" y="257"/>
                    <a:pt x="224" y="256"/>
                  </a:cubicBezTo>
                  <a:cubicBezTo>
                    <a:pt x="225" y="254"/>
                    <a:pt x="227" y="254"/>
                    <a:pt x="228" y="252"/>
                  </a:cubicBezTo>
                  <a:cubicBezTo>
                    <a:pt x="228" y="251"/>
                    <a:pt x="228" y="251"/>
                    <a:pt x="228" y="251"/>
                  </a:cubicBezTo>
                  <a:cubicBezTo>
                    <a:pt x="233" y="244"/>
                    <a:pt x="240" y="240"/>
                    <a:pt x="246" y="234"/>
                  </a:cubicBezTo>
                  <a:cubicBezTo>
                    <a:pt x="246" y="232"/>
                    <a:pt x="246" y="232"/>
                    <a:pt x="246" y="232"/>
                  </a:cubicBezTo>
                  <a:cubicBezTo>
                    <a:pt x="248" y="230"/>
                    <a:pt x="251" y="228"/>
                    <a:pt x="253" y="225"/>
                  </a:cubicBezTo>
                  <a:cubicBezTo>
                    <a:pt x="253" y="223"/>
                    <a:pt x="256" y="221"/>
                    <a:pt x="259" y="219"/>
                  </a:cubicBezTo>
                  <a:cubicBezTo>
                    <a:pt x="258" y="219"/>
                    <a:pt x="257" y="219"/>
                    <a:pt x="257" y="217"/>
                  </a:cubicBezTo>
                  <a:cubicBezTo>
                    <a:pt x="254" y="217"/>
                    <a:pt x="252" y="219"/>
                    <a:pt x="249" y="217"/>
                  </a:cubicBezTo>
                  <a:cubicBezTo>
                    <a:pt x="251" y="216"/>
                    <a:pt x="252" y="215"/>
                    <a:pt x="253" y="215"/>
                  </a:cubicBezTo>
                  <a:cubicBezTo>
                    <a:pt x="253" y="214"/>
                    <a:pt x="252" y="214"/>
                    <a:pt x="252" y="214"/>
                  </a:cubicBezTo>
                  <a:cubicBezTo>
                    <a:pt x="251" y="212"/>
                    <a:pt x="253" y="211"/>
                    <a:pt x="255" y="210"/>
                  </a:cubicBezTo>
                  <a:cubicBezTo>
                    <a:pt x="258" y="210"/>
                    <a:pt x="261" y="210"/>
                    <a:pt x="263" y="208"/>
                  </a:cubicBezTo>
                  <a:cubicBezTo>
                    <a:pt x="258" y="207"/>
                    <a:pt x="253" y="209"/>
                    <a:pt x="249" y="207"/>
                  </a:cubicBezTo>
                  <a:cubicBezTo>
                    <a:pt x="252" y="198"/>
                    <a:pt x="257" y="191"/>
                    <a:pt x="265" y="188"/>
                  </a:cubicBezTo>
                  <a:cubicBezTo>
                    <a:pt x="265" y="188"/>
                    <a:pt x="267" y="188"/>
                    <a:pt x="267" y="188"/>
                  </a:cubicBezTo>
                  <a:cubicBezTo>
                    <a:pt x="267" y="191"/>
                    <a:pt x="265" y="194"/>
                    <a:pt x="262" y="195"/>
                  </a:cubicBezTo>
                  <a:cubicBezTo>
                    <a:pt x="267" y="196"/>
                    <a:pt x="272" y="196"/>
                    <a:pt x="277" y="198"/>
                  </a:cubicBezTo>
                  <a:cubicBezTo>
                    <a:pt x="276" y="200"/>
                    <a:pt x="275" y="199"/>
                    <a:pt x="274" y="199"/>
                  </a:cubicBezTo>
                  <a:cubicBezTo>
                    <a:pt x="277" y="201"/>
                    <a:pt x="281" y="200"/>
                    <a:pt x="284" y="202"/>
                  </a:cubicBezTo>
                  <a:cubicBezTo>
                    <a:pt x="283" y="204"/>
                    <a:pt x="281" y="202"/>
                    <a:pt x="279" y="202"/>
                  </a:cubicBezTo>
                  <a:cubicBezTo>
                    <a:pt x="298" y="208"/>
                    <a:pt x="319" y="212"/>
                    <a:pt x="336" y="225"/>
                  </a:cubicBezTo>
                  <a:cubicBezTo>
                    <a:pt x="322" y="232"/>
                    <a:pt x="307" y="235"/>
                    <a:pt x="292" y="238"/>
                  </a:cubicBezTo>
                  <a:cubicBezTo>
                    <a:pt x="290" y="238"/>
                    <a:pt x="289" y="238"/>
                    <a:pt x="287" y="238"/>
                  </a:cubicBezTo>
                  <a:cubicBezTo>
                    <a:pt x="287" y="238"/>
                    <a:pt x="287" y="240"/>
                    <a:pt x="286" y="240"/>
                  </a:cubicBezTo>
                  <a:cubicBezTo>
                    <a:pt x="284" y="240"/>
                    <a:pt x="282" y="240"/>
                    <a:pt x="280" y="241"/>
                  </a:cubicBezTo>
                  <a:cubicBezTo>
                    <a:pt x="277" y="242"/>
                    <a:pt x="274" y="243"/>
                    <a:pt x="272" y="241"/>
                  </a:cubicBezTo>
                  <a:moveTo>
                    <a:pt x="259" y="285"/>
                  </a:moveTo>
                  <a:cubicBezTo>
                    <a:pt x="259" y="285"/>
                    <a:pt x="259" y="285"/>
                    <a:pt x="258" y="285"/>
                  </a:cubicBezTo>
                  <a:cubicBezTo>
                    <a:pt x="256" y="287"/>
                    <a:pt x="254" y="289"/>
                    <a:pt x="251" y="290"/>
                  </a:cubicBezTo>
                  <a:cubicBezTo>
                    <a:pt x="249" y="292"/>
                    <a:pt x="246" y="293"/>
                    <a:pt x="243" y="294"/>
                  </a:cubicBezTo>
                  <a:cubicBezTo>
                    <a:pt x="243" y="294"/>
                    <a:pt x="243" y="294"/>
                    <a:pt x="243" y="294"/>
                  </a:cubicBezTo>
                  <a:cubicBezTo>
                    <a:pt x="243" y="294"/>
                    <a:pt x="242" y="294"/>
                    <a:pt x="242" y="294"/>
                  </a:cubicBezTo>
                  <a:cubicBezTo>
                    <a:pt x="239" y="295"/>
                    <a:pt x="237" y="297"/>
                    <a:pt x="235" y="299"/>
                  </a:cubicBezTo>
                  <a:cubicBezTo>
                    <a:pt x="235" y="299"/>
                    <a:pt x="235" y="299"/>
                    <a:pt x="234" y="300"/>
                  </a:cubicBezTo>
                  <a:cubicBezTo>
                    <a:pt x="234" y="300"/>
                    <a:pt x="234" y="300"/>
                    <a:pt x="234" y="300"/>
                  </a:cubicBezTo>
                  <a:cubicBezTo>
                    <a:pt x="234" y="300"/>
                    <a:pt x="234" y="300"/>
                    <a:pt x="234" y="300"/>
                  </a:cubicBezTo>
                  <a:cubicBezTo>
                    <a:pt x="234" y="300"/>
                    <a:pt x="234" y="300"/>
                    <a:pt x="233" y="301"/>
                  </a:cubicBezTo>
                  <a:cubicBezTo>
                    <a:pt x="233" y="301"/>
                    <a:pt x="233" y="301"/>
                    <a:pt x="233" y="301"/>
                  </a:cubicBezTo>
                  <a:cubicBezTo>
                    <a:pt x="233" y="301"/>
                    <a:pt x="233" y="301"/>
                    <a:pt x="233" y="301"/>
                  </a:cubicBezTo>
                  <a:cubicBezTo>
                    <a:pt x="233" y="301"/>
                    <a:pt x="232" y="302"/>
                    <a:pt x="232" y="302"/>
                  </a:cubicBezTo>
                  <a:cubicBezTo>
                    <a:pt x="232" y="303"/>
                    <a:pt x="231" y="303"/>
                    <a:pt x="231" y="303"/>
                  </a:cubicBezTo>
                  <a:cubicBezTo>
                    <a:pt x="231" y="304"/>
                    <a:pt x="230" y="304"/>
                    <a:pt x="230" y="303"/>
                  </a:cubicBezTo>
                  <a:cubicBezTo>
                    <a:pt x="230" y="303"/>
                    <a:pt x="230" y="303"/>
                    <a:pt x="230" y="303"/>
                  </a:cubicBezTo>
                  <a:cubicBezTo>
                    <a:pt x="229" y="303"/>
                    <a:pt x="229" y="303"/>
                    <a:pt x="228" y="303"/>
                  </a:cubicBezTo>
                  <a:cubicBezTo>
                    <a:pt x="228" y="303"/>
                    <a:pt x="228" y="304"/>
                    <a:pt x="227" y="304"/>
                  </a:cubicBezTo>
                  <a:cubicBezTo>
                    <a:pt x="227" y="304"/>
                    <a:pt x="227" y="304"/>
                    <a:pt x="227" y="304"/>
                  </a:cubicBezTo>
                  <a:cubicBezTo>
                    <a:pt x="227" y="304"/>
                    <a:pt x="227" y="304"/>
                    <a:pt x="227" y="304"/>
                  </a:cubicBezTo>
                  <a:cubicBezTo>
                    <a:pt x="226" y="304"/>
                    <a:pt x="225" y="305"/>
                    <a:pt x="224" y="306"/>
                  </a:cubicBezTo>
                  <a:cubicBezTo>
                    <a:pt x="223" y="307"/>
                    <a:pt x="222" y="308"/>
                    <a:pt x="221" y="310"/>
                  </a:cubicBezTo>
                  <a:cubicBezTo>
                    <a:pt x="221" y="310"/>
                    <a:pt x="221" y="310"/>
                    <a:pt x="221" y="310"/>
                  </a:cubicBezTo>
                  <a:cubicBezTo>
                    <a:pt x="220" y="310"/>
                    <a:pt x="220" y="310"/>
                    <a:pt x="220" y="310"/>
                  </a:cubicBezTo>
                  <a:cubicBezTo>
                    <a:pt x="220" y="310"/>
                    <a:pt x="220" y="310"/>
                    <a:pt x="220" y="310"/>
                  </a:cubicBezTo>
                  <a:cubicBezTo>
                    <a:pt x="220" y="310"/>
                    <a:pt x="220" y="310"/>
                    <a:pt x="220" y="310"/>
                  </a:cubicBezTo>
                  <a:cubicBezTo>
                    <a:pt x="220" y="310"/>
                    <a:pt x="220" y="311"/>
                    <a:pt x="220" y="311"/>
                  </a:cubicBezTo>
                  <a:cubicBezTo>
                    <a:pt x="220" y="311"/>
                    <a:pt x="220" y="311"/>
                    <a:pt x="220" y="311"/>
                  </a:cubicBezTo>
                  <a:cubicBezTo>
                    <a:pt x="220" y="311"/>
                    <a:pt x="220" y="311"/>
                    <a:pt x="220" y="311"/>
                  </a:cubicBezTo>
                  <a:cubicBezTo>
                    <a:pt x="219" y="311"/>
                    <a:pt x="219" y="311"/>
                    <a:pt x="219" y="311"/>
                  </a:cubicBezTo>
                  <a:cubicBezTo>
                    <a:pt x="219" y="311"/>
                    <a:pt x="219" y="311"/>
                    <a:pt x="219" y="311"/>
                  </a:cubicBezTo>
                  <a:cubicBezTo>
                    <a:pt x="219" y="311"/>
                    <a:pt x="219" y="311"/>
                    <a:pt x="219" y="311"/>
                  </a:cubicBezTo>
                  <a:cubicBezTo>
                    <a:pt x="218" y="310"/>
                    <a:pt x="218" y="310"/>
                    <a:pt x="218" y="310"/>
                  </a:cubicBezTo>
                  <a:cubicBezTo>
                    <a:pt x="218" y="310"/>
                    <a:pt x="218" y="310"/>
                    <a:pt x="218" y="310"/>
                  </a:cubicBezTo>
                  <a:cubicBezTo>
                    <a:pt x="218" y="310"/>
                    <a:pt x="218" y="310"/>
                    <a:pt x="218" y="309"/>
                  </a:cubicBezTo>
                  <a:cubicBezTo>
                    <a:pt x="219" y="309"/>
                    <a:pt x="219" y="308"/>
                    <a:pt x="220" y="307"/>
                  </a:cubicBezTo>
                  <a:cubicBezTo>
                    <a:pt x="220" y="307"/>
                    <a:pt x="220" y="307"/>
                    <a:pt x="220" y="307"/>
                  </a:cubicBezTo>
                  <a:cubicBezTo>
                    <a:pt x="220" y="307"/>
                    <a:pt x="220" y="306"/>
                    <a:pt x="221" y="306"/>
                  </a:cubicBezTo>
                  <a:cubicBezTo>
                    <a:pt x="221" y="306"/>
                    <a:pt x="221" y="305"/>
                    <a:pt x="222" y="305"/>
                  </a:cubicBezTo>
                  <a:cubicBezTo>
                    <a:pt x="222" y="305"/>
                    <a:pt x="222" y="304"/>
                    <a:pt x="222" y="304"/>
                  </a:cubicBezTo>
                  <a:cubicBezTo>
                    <a:pt x="223" y="303"/>
                    <a:pt x="223" y="302"/>
                    <a:pt x="224" y="302"/>
                  </a:cubicBezTo>
                  <a:cubicBezTo>
                    <a:pt x="224" y="302"/>
                    <a:pt x="224" y="302"/>
                    <a:pt x="224" y="302"/>
                  </a:cubicBezTo>
                  <a:cubicBezTo>
                    <a:pt x="224" y="301"/>
                    <a:pt x="224" y="301"/>
                    <a:pt x="224" y="301"/>
                  </a:cubicBezTo>
                  <a:cubicBezTo>
                    <a:pt x="225" y="301"/>
                    <a:pt x="225" y="300"/>
                    <a:pt x="225" y="300"/>
                  </a:cubicBezTo>
                  <a:cubicBezTo>
                    <a:pt x="226" y="299"/>
                    <a:pt x="226" y="299"/>
                    <a:pt x="226" y="298"/>
                  </a:cubicBezTo>
                  <a:cubicBezTo>
                    <a:pt x="226" y="298"/>
                    <a:pt x="226" y="298"/>
                    <a:pt x="226" y="298"/>
                  </a:cubicBezTo>
                  <a:cubicBezTo>
                    <a:pt x="226" y="298"/>
                    <a:pt x="226" y="298"/>
                    <a:pt x="226" y="298"/>
                  </a:cubicBezTo>
                  <a:cubicBezTo>
                    <a:pt x="226" y="298"/>
                    <a:pt x="226" y="298"/>
                    <a:pt x="226" y="298"/>
                  </a:cubicBezTo>
                  <a:cubicBezTo>
                    <a:pt x="226" y="298"/>
                    <a:pt x="227" y="297"/>
                    <a:pt x="227" y="297"/>
                  </a:cubicBezTo>
                  <a:cubicBezTo>
                    <a:pt x="227" y="296"/>
                    <a:pt x="227" y="296"/>
                    <a:pt x="227" y="296"/>
                  </a:cubicBezTo>
                  <a:cubicBezTo>
                    <a:pt x="227" y="296"/>
                    <a:pt x="227" y="296"/>
                    <a:pt x="227" y="296"/>
                  </a:cubicBezTo>
                  <a:cubicBezTo>
                    <a:pt x="227" y="296"/>
                    <a:pt x="227" y="295"/>
                    <a:pt x="227" y="295"/>
                  </a:cubicBezTo>
                  <a:cubicBezTo>
                    <a:pt x="227" y="295"/>
                    <a:pt x="227" y="295"/>
                    <a:pt x="227" y="295"/>
                  </a:cubicBezTo>
                  <a:cubicBezTo>
                    <a:pt x="227" y="295"/>
                    <a:pt x="227" y="294"/>
                    <a:pt x="227" y="294"/>
                  </a:cubicBezTo>
                  <a:cubicBezTo>
                    <a:pt x="227" y="294"/>
                    <a:pt x="227" y="294"/>
                    <a:pt x="227" y="294"/>
                  </a:cubicBezTo>
                  <a:cubicBezTo>
                    <a:pt x="228" y="293"/>
                    <a:pt x="229" y="291"/>
                    <a:pt x="230" y="290"/>
                  </a:cubicBezTo>
                  <a:cubicBezTo>
                    <a:pt x="230" y="290"/>
                    <a:pt x="230" y="290"/>
                    <a:pt x="230" y="290"/>
                  </a:cubicBezTo>
                  <a:cubicBezTo>
                    <a:pt x="229" y="291"/>
                    <a:pt x="228" y="292"/>
                    <a:pt x="227" y="292"/>
                  </a:cubicBezTo>
                  <a:cubicBezTo>
                    <a:pt x="227" y="293"/>
                    <a:pt x="225" y="292"/>
                    <a:pt x="226" y="292"/>
                  </a:cubicBezTo>
                  <a:cubicBezTo>
                    <a:pt x="227" y="291"/>
                    <a:pt x="227" y="291"/>
                    <a:pt x="228" y="290"/>
                  </a:cubicBezTo>
                  <a:cubicBezTo>
                    <a:pt x="228" y="290"/>
                    <a:pt x="228" y="290"/>
                    <a:pt x="228" y="290"/>
                  </a:cubicBezTo>
                  <a:cubicBezTo>
                    <a:pt x="229" y="289"/>
                    <a:pt x="230" y="288"/>
                    <a:pt x="231" y="287"/>
                  </a:cubicBezTo>
                  <a:cubicBezTo>
                    <a:pt x="232" y="286"/>
                    <a:pt x="232" y="286"/>
                    <a:pt x="233" y="285"/>
                  </a:cubicBezTo>
                  <a:cubicBezTo>
                    <a:pt x="233" y="285"/>
                    <a:pt x="233" y="285"/>
                    <a:pt x="233" y="285"/>
                  </a:cubicBezTo>
                  <a:cubicBezTo>
                    <a:pt x="234" y="285"/>
                    <a:pt x="234" y="284"/>
                    <a:pt x="235" y="284"/>
                  </a:cubicBezTo>
                  <a:cubicBezTo>
                    <a:pt x="235" y="284"/>
                    <a:pt x="235" y="284"/>
                    <a:pt x="235" y="283"/>
                  </a:cubicBezTo>
                  <a:cubicBezTo>
                    <a:pt x="241" y="278"/>
                    <a:pt x="251" y="278"/>
                    <a:pt x="259" y="274"/>
                  </a:cubicBezTo>
                  <a:cubicBezTo>
                    <a:pt x="262" y="273"/>
                    <a:pt x="266" y="275"/>
                    <a:pt x="269" y="274"/>
                  </a:cubicBezTo>
                  <a:cubicBezTo>
                    <a:pt x="271" y="274"/>
                    <a:pt x="273" y="274"/>
                    <a:pt x="275" y="275"/>
                  </a:cubicBezTo>
                  <a:cubicBezTo>
                    <a:pt x="269" y="278"/>
                    <a:pt x="264" y="282"/>
                    <a:pt x="259" y="285"/>
                  </a:cubicBezTo>
                  <a:moveTo>
                    <a:pt x="270" y="291"/>
                  </a:moveTo>
                  <a:cubicBezTo>
                    <a:pt x="270" y="291"/>
                    <a:pt x="269" y="292"/>
                    <a:pt x="268" y="292"/>
                  </a:cubicBezTo>
                  <a:cubicBezTo>
                    <a:pt x="269" y="293"/>
                    <a:pt x="270" y="293"/>
                    <a:pt x="269" y="293"/>
                  </a:cubicBezTo>
                  <a:cubicBezTo>
                    <a:pt x="268" y="295"/>
                    <a:pt x="266" y="296"/>
                    <a:pt x="265" y="297"/>
                  </a:cubicBezTo>
                  <a:cubicBezTo>
                    <a:pt x="264" y="297"/>
                    <a:pt x="264" y="297"/>
                    <a:pt x="264" y="297"/>
                  </a:cubicBezTo>
                  <a:cubicBezTo>
                    <a:pt x="263" y="298"/>
                    <a:pt x="262" y="298"/>
                    <a:pt x="261" y="299"/>
                  </a:cubicBezTo>
                  <a:cubicBezTo>
                    <a:pt x="260" y="300"/>
                    <a:pt x="257" y="299"/>
                    <a:pt x="258" y="298"/>
                  </a:cubicBezTo>
                  <a:cubicBezTo>
                    <a:pt x="260" y="297"/>
                    <a:pt x="261" y="295"/>
                    <a:pt x="263" y="294"/>
                  </a:cubicBezTo>
                  <a:cubicBezTo>
                    <a:pt x="264" y="293"/>
                    <a:pt x="265" y="292"/>
                    <a:pt x="265" y="291"/>
                  </a:cubicBezTo>
                  <a:cubicBezTo>
                    <a:pt x="266" y="291"/>
                    <a:pt x="266" y="290"/>
                    <a:pt x="267" y="290"/>
                  </a:cubicBezTo>
                  <a:cubicBezTo>
                    <a:pt x="267" y="290"/>
                    <a:pt x="271" y="289"/>
                    <a:pt x="270" y="291"/>
                  </a:cubicBezTo>
                  <a:moveTo>
                    <a:pt x="240" y="195"/>
                  </a:moveTo>
                  <a:cubicBezTo>
                    <a:pt x="240" y="196"/>
                    <a:pt x="239" y="197"/>
                    <a:pt x="239" y="198"/>
                  </a:cubicBezTo>
                  <a:cubicBezTo>
                    <a:pt x="238" y="199"/>
                    <a:pt x="237" y="200"/>
                    <a:pt x="236" y="200"/>
                  </a:cubicBezTo>
                  <a:cubicBezTo>
                    <a:pt x="235" y="200"/>
                    <a:pt x="235" y="200"/>
                    <a:pt x="235" y="200"/>
                  </a:cubicBezTo>
                  <a:cubicBezTo>
                    <a:pt x="235" y="197"/>
                    <a:pt x="237" y="195"/>
                    <a:pt x="240" y="194"/>
                  </a:cubicBezTo>
                  <a:cubicBezTo>
                    <a:pt x="240" y="194"/>
                    <a:pt x="240" y="195"/>
                    <a:pt x="240" y="195"/>
                  </a:cubicBezTo>
                  <a:moveTo>
                    <a:pt x="188" y="237"/>
                  </a:moveTo>
                  <a:cubicBezTo>
                    <a:pt x="188" y="237"/>
                    <a:pt x="187" y="237"/>
                    <a:pt x="187" y="236"/>
                  </a:cubicBezTo>
                  <a:cubicBezTo>
                    <a:pt x="195" y="225"/>
                    <a:pt x="202" y="215"/>
                    <a:pt x="207" y="203"/>
                  </a:cubicBezTo>
                  <a:cubicBezTo>
                    <a:pt x="216" y="199"/>
                    <a:pt x="223" y="193"/>
                    <a:pt x="229" y="186"/>
                  </a:cubicBezTo>
                  <a:cubicBezTo>
                    <a:pt x="240" y="174"/>
                    <a:pt x="251" y="164"/>
                    <a:pt x="265" y="158"/>
                  </a:cubicBezTo>
                  <a:cubicBezTo>
                    <a:pt x="270" y="156"/>
                    <a:pt x="276" y="156"/>
                    <a:pt x="281" y="158"/>
                  </a:cubicBezTo>
                  <a:cubicBezTo>
                    <a:pt x="279" y="161"/>
                    <a:pt x="276" y="160"/>
                    <a:pt x="274" y="162"/>
                  </a:cubicBezTo>
                  <a:cubicBezTo>
                    <a:pt x="273" y="162"/>
                    <a:pt x="272" y="162"/>
                    <a:pt x="272" y="161"/>
                  </a:cubicBezTo>
                  <a:cubicBezTo>
                    <a:pt x="272" y="161"/>
                    <a:pt x="272" y="160"/>
                    <a:pt x="272" y="160"/>
                  </a:cubicBezTo>
                  <a:cubicBezTo>
                    <a:pt x="266" y="167"/>
                    <a:pt x="257" y="170"/>
                    <a:pt x="252" y="178"/>
                  </a:cubicBezTo>
                  <a:cubicBezTo>
                    <a:pt x="248" y="184"/>
                    <a:pt x="246" y="193"/>
                    <a:pt x="237" y="195"/>
                  </a:cubicBezTo>
                  <a:cubicBezTo>
                    <a:pt x="235" y="195"/>
                    <a:pt x="238" y="193"/>
                    <a:pt x="237" y="193"/>
                  </a:cubicBezTo>
                  <a:cubicBezTo>
                    <a:pt x="217" y="205"/>
                    <a:pt x="203" y="220"/>
                    <a:pt x="188" y="237"/>
                  </a:cubicBezTo>
                  <a:moveTo>
                    <a:pt x="285" y="251"/>
                  </a:moveTo>
                  <a:cubicBezTo>
                    <a:pt x="284" y="251"/>
                    <a:pt x="281" y="252"/>
                    <a:pt x="282" y="251"/>
                  </a:cubicBezTo>
                  <a:cubicBezTo>
                    <a:pt x="283" y="247"/>
                    <a:pt x="287" y="247"/>
                    <a:pt x="290" y="246"/>
                  </a:cubicBezTo>
                  <a:cubicBezTo>
                    <a:pt x="291" y="245"/>
                    <a:pt x="293" y="244"/>
                    <a:pt x="294" y="245"/>
                  </a:cubicBezTo>
                  <a:cubicBezTo>
                    <a:pt x="295" y="247"/>
                    <a:pt x="297" y="246"/>
                    <a:pt x="298" y="247"/>
                  </a:cubicBezTo>
                  <a:cubicBezTo>
                    <a:pt x="295" y="251"/>
                    <a:pt x="290" y="249"/>
                    <a:pt x="285" y="251"/>
                  </a:cubicBezTo>
                  <a:moveTo>
                    <a:pt x="383" y="297"/>
                  </a:moveTo>
                  <a:cubicBezTo>
                    <a:pt x="387" y="293"/>
                    <a:pt x="390" y="289"/>
                    <a:pt x="394" y="285"/>
                  </a:cubicBezTo>
                  <a:cubicBezTo>
                    <a:pt x="394" y="285"/>
                    <a:pt x="394" y="285"/>
                    <a:pt x="394" y="285"/>
                  </a:cubicBezTo>
                  <a:cubicBezTo>
                    <a:pt x="401" y="278"/>
                    <a:pt x="407" y="270"/>
                    <a:pt x="415" y="264"/>
                  </a:cubicBezTo>
                  <a:cubicBezTo>
                    <a:pt x="417" y="262"/>
                    <a:pt x="420" y="260"/>
                    <a:pt x="422" y="258"/>
                  </a:cubicBezTo>
                  <a:cubicBezTo>
                    <a:pt x="423" y="258"/>
                    <a:pt x="423" y="256"/>
                    <a:pt x="423" y="256"/>
                  </a:cubicBezTo>
                  <a:cubicBezTo>
                    <a:pt x="420" y="257"/>
                    <a:pt x="418" y="259"/>
                    <a:pt x="415" y="261"/>
                  </a:cubicBezTo>
                  <a:cubicBezTo>
                    <a:pt x="414" y="261"/>
                    <a:pt x="414" y="260"/>
                    <a:pt x="414" y="259"/>
                  </a:cubicBezTo>
                  <a:cubicBezTo>
                    <a:pt x="417" y="258"/>
                    <a:pt x="419" y="256"/>
                    <a:pt x="421" y="254"/>
                  </a:cubicBezTo>
                  <a:cubicBezTo>
                    <a:pt x="421" y="254"/>
                    <a:pt x="421" y="254"/>
                    <a:pt x="421" y="254"/>
                  </a:cubicBezTo>
                  <a:cubicBezTo>
                    <a:pt x="420" y="254"/>
                    <a:pt x="420" y="254"/>
                    <a:pt x="420" y="253"/>
                  </a:cubicBezTo>
                  <a:cubicBezTo>
                    <a:pt x="412" y="252"/>
                    <a:pt x="405" y="258"/>
                    <a:pt x="400" y="263"/>
                  </a:cubicBezTo>
                  <a:cubicBezTo>
                    <a:pt x="398" y="263"/>
                    <a:pt x="397" y="262"/>
                    <a:pt x="396" y="262"/>
                  </a:cubicBezTo>
                  <a:cubicBezTo>
                    <a:pt x="387" y="265"/>
                    <a:pt x="380" y="273"/>
                    <a:pt x="370" y="277"/>
                  </a:cubicBezTo>
                  <a:cubicBezTo>
                    <a:pt x="370" y="276"/>
                    <a:pt x="370" y="276"/>
                    <a:pt x="370" y="276"/>
                  </a:cubicBezTo>
                  <a:cubicBezTo>
                    <a:pt x="367" y="277"/>
                    <a:pt x="363" y="280"/>
                    <a:pt x="359" y="280"/>
                  </a:cubicBezTo>
                  <a:cubicBezTo>
                    <a:pt x="353" y="282"/>
                    <a:pt x="348" y="281"/>
                    <a:pt x="343" y="281"/>
                  </a:cubicBezTo>
                  <a:cubicBezTo>
                    <a:pt x="335" y="282"/>
                    <a:pt x="328" y="284"/>
                    <a:pt x="320" y="285"/>
                  </a:cubicBezTo>
                  <a:cubicBezTo>
                    <a:pt x="320" y="285"/>
                    <a:pt x="319" y="285"/>
                    <a:pt x="319" y="285"/>
                  </a:cubicBezTo>
                  <a:cubicBezTo>
                    <a:pt x="315" y="287"/>
                    <a:pt x="311" y="288"/>
                    <a:pt x="307" y="290"/>
                  </a:cubicBezTo>
                  <a:cubicBezTo>
                    <a:pt x="307" y="290"/>
                    <a:pt x="307" y="290"/>
                    <a:pt x="307" y="290"/>
                  </a:cubicBezTo>
                  <a:cubicBezTo>
                    <a:pt x="307" y="291"/>
                    <a:pt x="306" y="291"/>
                    <a:pt x="306" y="292"/>
                  </a:cubicBezTo>
                  <a:cubicBezTo>
                    <a:pt x="305" y="293"/>
                    <a:pt x="303" y="294"/>
                    <a:pt x="302" y="295"/>
                  </a:cubicBezTo>
                  <a:cubicBezTo>
                    <a:pt x="298" y="297"/>
                    <a:pt x="294" y="301"/>
                    <a:pt x="291" y="304"/>
                  </a:cubicBezTo>
                  <a:cubicBezTo>
                    <a:pt x="291" y="304"/>
                    <a:pt x="290" y="304"/>
                    <a:pt x="290" y="304"/>
                  </a:cubicBezTo>
                  <a:cubicBezTo>
                    <a:pt x="287" y="307"/>
                    <a:pt x="283" y="311"/>
                    <a:pt x="280" y="314"/>
                  </a:cubicBezTo>
                  <a:cubicBezTo>
                    <a:pt x="280" y="314"/>
                    <a:pt x="279" y="314"/>
                    <a:pt x="278" y="314"/>
                  </a:cubicBezTo>
                  <a:cubicBezTo>
                    <a:pt x="278" y="314"/>
                    <a:pt x="278" y="314"/>
                    <a:pt x="278" y="314"/>
                  </a:cubicBezTo>
                  <a:cubicBezTo>
                    <a:pt x="278" y="314"/>
                    <a:pt x="278" y="314"/>
                    <a:pt x="278" y="313"/>
                  </a:cubicBezTo>
                  <a:cubicBezTo>
                    <a:pt x="279" y="312"/>
                    <a:pt x="279" y="312"/>
                    <a:pt x="280" y="311"/>
                  </a:cubicBezTo>
                  <a:cubicBezTo>
                    <a:pt x="280" y="310"/>
                    <a:pt x="281" y="309"/>
                    <a:pt x="282" y="308"/>
                  </a:cubicBezTo>
                  <a:cubicBezTo>
                    <a:pt x="283" y="306"/>
                    <a:pt x="284" y="305"/>
                    <a:pt x="284" y="304"/>
                  </a:cubicBezTo>
                  <a:cubicBezTo>
                    <a:pt x="285" y="303"/>
                    <a:pt x="285" y="303"/>
                    <a:pt x="284" y="303"/>
                  </a:cubicBezTo>
                  <a:cubicBezTo>
                    <a:pt x="284" y="303"/>
                    <a:pt x="284" y="303"/>
                    <a:pt x="284" y="303"/>
                  </a:cubicBezTo>
                  <a:cubicBezTo>
                    <a:pt x="287" y="300"/>
                    <a:pt x="290" y="297"/>
                    <a:pt x="294" y="295"/>
                  </a:cubicBezTo>
                  <a:cubicBezTo>
                    <a:pt x="294" y="295"/>
                    <a:pt x="294" y="295"/>
                    <a:pt x="294" y="295"/>
                  </a:cubicBezTo>
                  <a:cubicBezTo>
                    <a:pt x="294" y="295"/>
                    <a:pt x="293" y="294"/>
                    <a:pt x="294" y="294"/>
                  </a:cubicBezTo>
                  <a:cubicBezTo>
                    <a:pt x="294" y="293"/>
                    <a:pt x="294" y="293"/>
                    <a:pt x="295" y="292"/>
                  </a:cubicBezTo>
                  <a:cubicBezTo>
                    <a:pt x="295" y="292"/>
                    <a:pt x="295" y="292"/>
                    <a:pt x="295" y="292"/>
                  </a:cubicBezTo>
                  <a:cubicBezTo>
                    <a:pt x="295" y="291"/>
                    <a:pt x="294" y="291"/>
                    <a:pt x="294" y="291"/>
                  </a:cubicBezTo>
                  <a:cubicBezTo>
                    <a:pt x="293" y="292"/>
                    <a:pt x="292" y="292"/>
                    <a:pt x="291" y="293"/>
                  </a:cubicBezTo>
                  <a:cubicBezTo>
                    <a:pt x="290" y="295"/>
                    <a:pt x="289" y="297"/>
                    <a:pt x="286" y="297"/>
                  </a:cubicBezTo>
                  <a:cubicBezTo>
                    <a:pt x="286" y="297"/>
                    <a:pt x="286" y="297"/>
                    <a:pt x="285" y="297"/>
                  </a:cubicBezTo>
                  <a:cubicBezTo>
                    <a:pt x="285" y="297"/>
                    <a:pt x="285" y="297"/>
                    <a:pt x="285" y="297"/>
                  </a:cubicBezTo>
                  <a:cubicBezTo>
                    <a:pt x="285" y="297"/>
                    <a:pt x="285" y="297"/>
                    <a:pt x="285" y="297"/>
                  </a:cubicBezTo>
                  <a:cubicBezTo>
                    <a:pt x="285" y="297"/>
                    <a:pt x="285" y="297"/>
                    <a:pt x="285" y="297"/>
                  </a:cubicBezTo>
                  <a:cubicBezTo>
                    <a:pt x="285" y="297"/>
                    <a:pt x="285" y="297"/>
                    <a:pt x="285" y="296"/>
                  </a:cubicBezTo>
                  <a:cubicBezTo>
                    <a:pt x="285" y="296"/>
                    <a:pt x="285" y="296"/>
                    <a:pt x="285" y="296"/>
                  </a:cubicBezTo>
                  <a:cubicBezTo>
                    <a:pt x="285" y="296"/>
                    <a:pt x="285" y="296"/>
                    <a:pt x="286" y="295"/>
                  </a:cubicBezTo>
                  <a:cubicBezTo>
                    <a:pt x="286" y="295"/>
                    <a:pt x="286" y="295"/>
                    <a:pt x="286" y="295"/>
                  </a:cubicBezTo>
                  <a:cubicBezTo>
                    <a:pt x="286" y="295"/>
                    <a:pt x="286" y="294"/>
                    <a:pt x="286" y="294"/>
                  </a:cubicBezTo>
                  <a:cubicBezTo>
                    <a:pt x="286" y="294"/>
                    <a:pt x="286" y="294"/>
                    <a:pt x="287" y="294"/>
                  </a:cubicBezTo>
                  <a:cubicBezTo>
                    <a:pt x="287" y="293"/>
                    <a:pt x="287" y="293"/>
                    <a:pt x="287" y="292"/>
                  </a:cubicBezTo>
                  <a:cubicBezTo>
                    <a:pt x="288" y="292"/>
                    <a:pt x="288" y="292"/>
                    <a:pt x="288" y="291"/>
                  </a:cubicBezTo>
                  <a:cubicBezTo>
                    <a:pt x="288" y="291"/>
                    <a:pt x="288" y="291"/>
                    <a:pt x="288" y="290"/>
                  </a:cubicBezTo>
                  <a:cubicBezTo>
                    <a:pt x="289" y="290"/>
                    <a:pt x="288" y="289"/>
                    <a:pt x="288" y="289"/>
                  </a:cubicBezTo>
                  <a:cubicBezTo>
                    <a:pt x="289" y="288"/>
                    <a:pt x="291" y="286"/>
                    <a:pt x="292" y="285"/>
                  </a:cubicBezTo>
                  <a:cubicBezTo>
                    <a:pt x="292" y="285"/>
                    <a:pt x="292" y="285"/>
                    <a:pt x="292" y="285"/>
                  </a:cubicBezTo>
                  <a:cubicBezTo>
                    <a:pt x="295" y="284"/>
                    <a:pt x="297" y="283"/>
                    <a:pt x="299" y="281"/>
                  </a:cubicBezTo>
                  <a:cubicBezTo>
                    <a:pt x="300" y="281"/>
                    <a:pt x="300" y="281"/>
                    <a:pt x="301" y="280"/>
                  </a:cubicBezTo>
                  <a:cubicBezTo>
                    <a:pt x="297" y="282"/>
                    <a:pt x="294" y="283"/>
                    <a:pt x="290" y="285"/>
                  </a:cubicBezTo>
                  <a:cubicBezTo>
                    <a:pt x="290" y="285"/>
                    <a:pt x="290" y="286"/>
                    <a:pt x="289" y="286"/>
                  </a:cubicBezTo>
                  <a:cubicBezTo>
                    <a:pt x="289" y="286"/>
                    <a:pt x="289" y="286"/>
                    <a:pt x="288" y="285"/>
                  </a:cubicBezTo>
                  <a:cubicBezTo>
                    <a:pt x="288" y="285"/>
                    <a:pt x="288" y="285"/>
                    <a:pt x="288" y="285"/>
                  </a:cubicBezTo>
                  <a:cubicBezTo>
                    <a:pt x="288" y="284"/>
                    <a:pt x="290" y="283"/>
                    <a:pt x="291" y="282"/>
                  </a:cubicBezTo>
                  <a:cubicBezTo>
                    <a:pt x="292" y="282"/>
                    <a:pt x="293" y="282"/>
                    <a:pt x="293" y="282"/>
                  </a:cubicBezTo>
                  <a:cubicBezTo>
                    <a:pt x="313" y="266"/>
                    <a:pt x="341" y="270"/>
                    <a:pt x="365" y="262"/>
                  </a:cubicBezTo>
                  <a:cubicBezTo>
                    <a:pt x="367" y="261"/>
                    <a:pt x="368" y="259"/>
                    <a:pt x="370" y="258"/>
                  </a:cubicBezTo>
                  <a:cubicBezTo>
                    <a:pt x="374" y="257"/>
                    <a:pt x="376" y="254"/>
                    <a:pt x="380" y="252"/>
                  </a:cubicBezTo>
                  <a:cubicBezTo>
                    <a:pt x="385" y="248"/>
                    <a:pt x="389" y="244"/>
                    <a:pt x="391" y="237"/>
                  </a:cubicBezTo>
                  <a:cubicBezTo>
                    <a:pt x="391" y="237"/>
                    <a:pt x="390" y="236"/>
                    <a:pt x="390" y="236"/>
                  </a:cubicBezTo>
                  <a:cubicBezTo>
                    <a:pt x="382" y="245"/>
                    <a:pt x="372" y="252"/>
                    <a:pt x="362" y="257"/>
                  </a:cubicBezTo>
                  <a:cubicBezTo>
                    <a:pt x="349" y="264"/>
                    <a:pt x="334" y="263"/>
                    <a:pt x="320" y="265"/>
                  </a:cubicBezTo>
                  <a:cubicBezTo>
                    <a:pt x="321" y="263"/>
                    <a:pt x="322" y="263"/>
                    <a:pt x="323" y="263"/>
                  </a:cubicBezTo>
                  <a:cubicBezTo>
                    <a:pt x="323" y="261"/>
                    <a:pt x="325" y="261"/>
                    <a:pt x="326" y="259"/>
                  </a:cubicBezTo>
                  <a:cubicBezTo>
                    <a:pt x="328" y="259"/>
                    <a:pt x="328" y="259"/>
                    <a:pt x="328" y="259"/>
                  </a:cubicBezTo>
                  <a:cubicBezTo>
                    <a:pt x="328" y="259"/>
                    <a:pt x="328" y="258"/>
                    <a:pt x="329" y="258"/>
                  </a:cubicBezTo>
                  <a:cubicBezTo>
                    <a:pt x="330" y="258"/>
                    <a:pt x="332" y="258"/>
                    <a:pt x="332" y="258"/>
                  </a:cubicBezTo>
                  <a:cubicBezTo>
                    <a:pt x="330" y="255"/>
                    <a:pt x="326" y="259"/>
                    <a:pt x="323" y="258"/>
                  </a:cubicBezTo>
                  <a:cubicBezTo>
                    <a:pt x="324" y="256"/>
                    <a:pt x="323" y="254"/>
                    <a:pt x="325" y="254"/>
                  </a:cubicBezTo>
                  <a:cubicBezTo>
                    <a:pt x="327" y="254"/>
                    <a:pt x="327" y="254"/>
                    <a:pt x="327" y="254"/>
                  </a:cubicBezTo>
                  <a:cubicBezTo>
                    <a:pt x="327" y="252"/>
                    <a:pt x="328" y="251"/>
                    <a:pt x="328" y="251"/>
                  </a:cubicBezTo>
                  <a:cubicBezTo>
                    <a:pt x="338" y="245"/>
                    <a:pt x="347" y="241"/>
                    <a:pt x="356" y="236"/>
                  </a:cubicBezTo>
                  <a:cubicBezTo>
                    <a:pt x="354" y="236"/>
                    <a:pt x="353" y="238"/>
                    <a:pt x="351" y="237"/>
                  </a:cubicBezTo>
                  <a:cubicBezTo>
                    <a:pt x="352" y="237"/>
                    <a:pt x="351" y="235"/>
                    <a:pt x="352" y="235"/>
                  </a:cubicBezTo>
                  <a:cubicBezTo>
                    <a:pt x="359" y="233"/>
                    <a:pt x="365" y="229"/>
                    <a:pt x="372" y="226"/>
                  </a:cubicBezTo>
                  <a:cubicBezTo>
                    <a:pt x="369" y="226"/>
                    <a:pt x="367" y="228"/>
                    <a:pt x="365" y="226"/>
                  </a:cubicBezTo>
                  <a:cubicBezTo>
                    <a:pt x="366" y="226"/>
                    <a:pt x="367" y="224"/>
                    <a:pt x="368" y="224"/>
                  </a:cubicBezTo>
                  <a:cubicBezTo>
                    <a:pt x="368" y="223"/>
                    <a:pt x="368" y="223"/>
                    <a:pt x="368" y="223"/>
                  </a:cubicBezTo>
                  <a:cubicBezTo>
                    <a:pt x="368" y="222"/>
                    <a:pt x="369" y="222"/>
                    <a:pt x="370" y="222"/>
                  </a:cubicBezTo>
                  <a:cubicBezTo>
                    <a:pt x="369" y="222"/>
                    <a:pt x="368" y="221"/>
                    <a:pt x="368" y="221"/>
                  </a:cubicBezTo>
                  <a:cubicBezTo>
                    <a:pt x="369" y="220"/>
                    <a:pt x="371" y="221"/>
                    <a:pt x="372" y="219"/>
                  </a:cubicBezTo>
                  <a:cubicBezTo>
                    <a:pt x="372" y="219"/>
                    <a:pt x="370" y="219"/>
                    <a:pt x="370" y="219"/>
                  </a:cubicBezTo>
                  <a:cubicBezTo>
                    <a:pt x="372" y="216"/>
                    <a:pt x="375" y="216"/>
                    <a:pt x="379" y="215"/>
                  </a:cubicBezTo>
                  <a:cubicBezTo>
                    <a:pt x="378" y="214"/>
                    <a:pt x="376" y="215"/>
                    <a:pt x="376" y="214"/>
                  </a:cubicBezTo>
                  <a:cubicBezTo>
                    <a:pt x="376" y="213"/>
                    <a:pt x="377" y="213"/>
                    <a:pt x="377" y="213"/>
                  </a:cubicBezTo>
                  <a:cubicBezTo>
                    <a:pt x="376" y="213"/>
                    <a:pt x="376" y="213"/>
                    <a:pt x="376" y="213"/>
                  </a:cubicBezTo>
                  <a:cubicBezTo>
                    <a:pt x="375" y="212"/>
                    <a:pt x="375" y="211"/>
                    <a:pt x="375" y="210"/>
                  </a:cubicBezTo>
                  <a:cubicBezTo>
                    <a:pt x="379" y="206"/>
                    <a:pt x="379" y="200"/>
                    <a:pt x="381" y="195"/>
                  </a:cubicBezTo>
                  <a:cubicBezTo>
                    <a:pt x="381" y="195"/>
                    <a:pt x="380" y="195"/>
                    <a:pt x="380" y="195"/>
                  </a:cubicBezTo>
                  <a:cubicBezTo>
                    <a:pt x="374" y="202"/>
                    <a:pt x="363" y="204"/>
                    <a:pt x="354" y="207"/>
                  </a:cubicBezTo>
                  <a:cubicBezTo>
                    <a:pt x="351" y="207"/>
                    <a:pt x="351" y="207"/>
                    <a:pt x="351" y="207"/>
                  </a:cubicBezTo>
                  <a:cubicBezTo>
                    <a:pt x="347" y="208"/>
                    <a:pt x="343" y="208"/>
                    <a:pt x="340" y="206"/>
                  </a:cubicBezTo>
                  <a:cubicBezTo>
                    <a:pt x="337" y="205"/>
                    <a:pt x="336" y="203"/>
                    <a:pt x="333" y="201"/>
                  </a:cubicBezTo>
                  <a:cubicBezTo>
                    <a:pt x="328" y="198"/>
                    <a:pt x="323" y="195"/>
                    <a:pt x="318" y="193"/>
                  </a:cubicBezTo>
                  <a:cubicBezTo>
                    <a:pt x="302" y="188"/>
                    <a:pt x="285" y="186"/>
                    <a:pt x="269" y="186"/>
                  </a:cubicBezTo>
                  <a:cubicBezTo>
                    <a:pt x="276" y="182"/>
                    <a:pt x="283" y="182"/>
                    <a:pt x="291" y="180"/>
                  </a:cubicBezTo>
                  <a:cubicBezTo>
                    <a:pt x="302" y="177"/>
                    <a:pt x="312" y="173"/>
                    <a:pt x="323" y="174"/>
                  </a:cubicBezTo>
                  <a:cubicBezTo>
                    <a:pt x="321" y="173"/>
                    <a:pt x="319" y="174"/>
                    <a:pt x="317" y="174"/>
                  </a:cubicBezTo>
                  <a:cubicBezTo>
                    <a:pt x="308" y="173"/>
                    <a:pt x="299" y="175"/>
                    <a:pt x="290" y="177"/>
                  </a:cubicBezTo>
                  <a:cubicBezTo>
                    <a:pt x="283" y="179"/>
                    <a:pt x="277" y="181"/>
                    <a:pt x="271" y="182"/>
                  </a:cubicBezTo>
                  <a:cubicBezTo>
                    <a:pt x="267" y="184"/>
                    <a:pt x="265" y="188"/>
                    <a:pt x="261" y="187"/>
                  </a:cubicBezTo>
                  <a:cubicBezTo>
                    <a:pt x="261" y="185"/>
                    <a:pt x="261" y="185"/>
                    <a:pt x="261" y="185"/>
                  </a:cubicBezTo>
                  <a:cubicBezTo>
                    <a:pt x="267" y="177"/>
                    <a:pt x="275" y="170"/>
                    <a:pt x="285" y="169"/>
                  </a:cubicBezTo>
                  <a:cubicBezTo>
                    <a:pt x="297" y="167"/>
                    <a:pt x="307" y="169"/>
                    <a:pt x="319" y="170"/>
                  </a:cubicBezTo>
                  <a:cubicBezTo>
                    <a:pt x="327" y="171"/>
                    <a:pt x="335" y="173"/>
                    <a:pt x="343" y="175"/>
                  </a:cubicBezTo>
                  <a:cubicBezTo>
                    <a:pt x="346" y="175"/>
                    <a:pt x="347" y="180"/>
                    <a:pt x="349" y="181"/>
                  </a:cubicBezTo>
                  <a:cubicBezTo>
                    <a:pt x="353" y="182"/>
                    <a:pt x="357" y="181"/>
                    <a:pt x="361" y="183"/>
                  </a:cubicBezTo>
                  <a:cubicBezTo>
                    <a:pt x="361" y="182"/>
                    <a:pt x="360" y="181"/>
                    <a:pt x="361" y="179"/>
                  </a:cubicBezTo>
                  <a:cubicBezTo>
                    <a:pt x="363" y="177"/>
                    <a:pt x="367" y="180"/>
                    <a:pt x="369" y="179"/>
                  </a:cubicBezTo>
                  <a:cubicBezTo>
                    <a:pt x="374" y="175"/>
                    <a:pt x="365" y="170"/>
                    <a:pt x="362" y="165"/>
                  </a:cubicBezTo>
                  <a:cubicBezTo>
                    <a:pt x="362" y="165"/>
                    <a:pt x="363" y="164"/>
                    <a:pt x="363" y="164"/>
                  </a:cubicBezTo>
                  <a:cubicBezTo>
                    <a:pt x="368" y="168"/>
                    <a:pt x="372" y="174"/>
                    <a:pt x="378" y="177"/>
                  </a:cubicBezTo>
                  <a:cubicBezTo>
                    <a:pt x="381" y="178"/>
                    <a:pt x="389" y="180"/>
                    <a:pt x="388" y="176"/>
                  </a:cubicBezTo>
                  <a:cubicBezTo>
                    <a:pt x="384" y="169"/>
                    <a:pt x="378" y="163"/>
                    <a:pt x="373" y="157"/>
                  </a:cubicBezTo>
                  <a:cubicBezTo>
                    <a:pt x="373" y="154"/>
                    <a:pt x="373" y="154"/>
                    <a:pt x="373" y="154"/>
                  </a:cubicBezTo>
                  <a:cubicBezTo>
                    <a:pt x="372" y="154"/>
                    <a:pt x="372" y="154"/>
                    <a:pt x="371" y="153"/>
                  </a:cubicBezTo>
                  <a:cubicBezTo>
                    <a:pt x="371" y="151"/>
                    <a:pt x="371" y="151"/>
                    <a:pt x="371" y="151"/>
                  </a:cubicBezTo>
                  <a:cubicBezTo>
                    <a:pt x="368" y="149"/>
                    <a:pt x="369" y="147"/>
                    <a:pt x="368" y="145"/>
                  </a:cubicBezTo>
                  <a:cubicBezTo>
                    <a:pt x="366" y="142"/>
                    <a:pt x="367" y="137"/>
                    <a:pt x="366" y="133"/>
                  </a:cubicBezTo>
                  <a:cubicBezTo>
                    <a:pt x="365" y="130"/>
                    <a:pt x="364" y="126"/>
                    <a:pt x="363" y="123"/>
                  </a:cubicBezTo>
                  <a:cubicBezTo>
                    <a:pt x="361" y="112"/>
                    <a:pt x="359" y="102"/>
                    <a:pt x="358" y="92"/>
                  </a:cubicBezTo>
                  <a:cubicBezTo>
                    <a:pt x="356" y="80"/>
                    <a:pt x="365" y="70"/>
                    <a:pt x="370" y="60"/>
                  </a:cubicBezTo>
                  <a:cubicBezTo>
                    <a:pt x="375" y="52"/>
                    <a:pt x="380" y="44"/>
                    <a:pt x="388" y="39"/>
                  </a:cubicBezTo>
                  <a:cubicBezTo>
                    <a:pt x="390" y="32"/>
                    <a:pt x="395" y="25"/>
                    <a:pt x="400" y="19"/>
                  </a:cubicBezTo>
                  <a:cubicBezTo>
                    <a:pt x="405" y="13"/>
                    <a:pt x="414" y="9"/>
                    <a:pt x="420" y="6"/>
                  </a:cubicBezTo>
                  <a:cubicBezTo>
                    <a:pt x="429" y="2"/>
                    <a:pt x="437" y="0"/>
                    <a:pt x="437" y="0"/>
                  </a:cubicBezTo>
                  <a:cubicBezTo>
                    <a:pt x="0" y="0"/>
                    <a:pt x="0" y="0"/>
                    <a:pt x="0" y="0"/>
                  </a:cubicBezTo>
                  <a:cubicBezTo>
                    <a:pt x="0" y="337"/>
                    <a:pt x="0" y="337"/>
                    <a:pt x="0" y="337"/>
                  </a:cubicBezTo>
                  <a:cubicBezTo>
                    <a:pt x="309" y="337"/>
                    <a:pt x="309" y="337"/>
                    <a:pt x="309" y="337"/>
                  </a:cubicBezTo>
                  <a:cubicBezTo>
                    <a:pt x="321" y="328"/>
                    <a:pt x="334" y="324"/>
                    <a:pt x="350" y="315"/>
                  </a:cubicBezTo>
                  <a:cubicBezTo>
                    <a:pt x="358" y="311"/>
                    <a:pt x="377" y="303"/>
                    <a:pt x="383" y="297"/>
                  </a:cubicBezTo>
                </a:path>
              </a:pathLst>
            </a:custGeom>
            <a:solidFill>
              <a:srgbClr val="060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99" name="Freeform 28">
              <a:extLst>
                <a:ext uri="{FF2B5EF4-FFF2-40B4-BE49-F238E27FC236}">
                  <a16:creationId xmlns:a16="http://schemas.microsoft.com/office/drawing/2014/main" id="{8D45728B-ADEC-4C3A-8978-8AA9E7C2E100}"/>
                </a:ext>
              </a:extLst>
            </p:cNvPr>
            <p:cNvSpPr>
              <a:spLocks/>
            </p:cNvSpPr>
            <p:nvPr/>
          </p:nvSpPr>
          <p:spPr bwMode="auto">
            <a:xfrm>
              <a:off x="4033838" y="0"/>
              <a:ext cx="1473200" cy="1209675"/>
            </a:xfrm>
            <a:custGeom>
              <a:avLst/>
              <a:gdLst>
                <a:gd name="T0" fmla="*/ 411 w 411"/>
                <a:gd name="T1" fmla="*/ 0 h 337"/>
                <a:gd name="T2" fmla="*/ 49 w 411"/>
                <a:gd name="T3" fmla="*/ 0 h 337"/>
                <a:gd name="T4" fmla="*/ 52 w 411"/>
                <a:gd name="T5" fmla="*/ 1 h 337"/>
                <a:gd name="T6" fmla="*/ 62 w 411"/>
                <a:gd name="T7" fmla="*/ 6 h 337"/>
                <a:gd name="T8" fmla="*/ 74 w 411"/>
                <a:gd name="T9" fmla="*/ 16 h 337"/>
                <a:gd name="T10" fmla="*/ 76 w 411"/>
                <a:gd name="T11" fmla="*/ 25 h 337"/>
                <a:gd name="T12" fmla="*/ 70 w 411"/>
                <a:gd name="T13" fmla="*/ 34 h 337"/>
                <a:gd name="T14" fmla="*/ 57 w 411"/>
                <a:gd name="T15" fmla="*/ 35 h 337"/>
                <a:gd name="T16" fmla="*/ 49 w 411"/>
                <a:gd name="T17" fmla="*/ 34 h 337"/>
                <a:gd name="T18" fmla="*/ 74 w 411"/>
                <a:gd name="T19" fmla="*/ 51 h 337"/>
                <a:gd name="T20" fmla="*/ 80 w 411"/>
                <a:gd name="T21" fmla="*/ 53 h 337"/>
                <a:gd name="T22" fmla="*/ 81 w 411"/>
                <a:gd name="T23" fmla="*/ 55 h 337"/>
                <a:gd name="T24" fmla="*/ 79 w 411"/>
                <a:gd name="T25" fmla="*/ 59 h 337"/>
                <a:gd name="T26" fmla="*/ 81 w 411"/>
                <a:gd name="T27" fmla="*/ 59 h 337"/>
                <a:gd name="T28" fmla="*/ 88 w 411"/>
                <a:gd name="T29" fmla="*/ 53 h 337"/>
                <a:gd name="T30" fmla="*/ 90 w 411"/>
                <a:gd name="T31" fmla="*/ 63 h 337"/>
                <a:gd name="T32" fmla="*/ 83 w 411"/>
                <a:gd name="T33" fmla="*/ 69 h 337"/>
                <a:gd name="T34" fmla="*/ 83 w 411"/>
                <a:gd name="T35" fmla="*/ 74 h 337"/>
                <a:gd name="T36" fmla="*/ 86 w 411"/>
                <a:gd name="T37" fmla="*/ 81 h 337"/>
                <a:gd name="T38" fmla="*/ 90 w 411"/>
                <a:gd name="T39" fmla="*/ 95 h 337"/>
                <a:gd name="T40" fmla="*/ 95 w 411"/>
                <a:gd name="T41" fmla="*/ 124 h 337"/>
                <a:gd name="T42" fmla="*/ 94 w 411"/>
                <a:gd name="T43" fmla="*/ 139 h 337"/>
                <a:gd name="T44" fmla="*/ 101 w 411"/>
                <a:gd name="T45" fmla="*/ 152 h 337"/>
                <a:gd name="T46" fmla="*/ 108 w 411"/>
                <a:gd name="T47" fmla="*/ 162 h 337"/>
                <a:gd name="T48" fmla="*/ 116 w 411"/>
                <a:gd name="T49" fmla="*/ 182 h 337"/>
                <a:gd name="T50" fmla="*/ 102 w 411"/>
                <a:gd name="T51" fmla="*/ 189 h 337"/>
                <a:gd name="T52" fmla="*/ 104 w 411"/>
                <a:gd name="T53" fmla="*/ 200 h 337"/>
                <a:gd name="T54" fmla="*/ 95 w 411"/>
                <a:gd name="T55" fmla="*/ 212 h 337"/>
                <a:gd name="T56" fmla="*/ 100 w 411"/>
                <a:gd name="T57" fmla="*/ 214 h 337"/>
                <a:gd name="T58" fmla="*/ 102 w 411"/>
                <a:gd name="T59" fmla="*/ 223 h 337"/>
                <a:gd name="T60" fmla="*/ 95 w 411"/>
                <a:gd name="T61" fmla="*/ 234 h 337"/>
                <a:gd name="T62" fmla="*/ 95 w 411"/>
                <a:gd name="T63" fmla="*/ 248 h 337"/>
                <a:gd name="T64" fmla="*/ 83 w 411"/>
                <a:gd name="T65" fmla="*/ 258 h 337"/>
                <a:gd name="T66" fmla="*/ 71 w 411"/>
                <a:gd name="T67" fmla="*/ 258 h 337"/>
                <a:gd name="T68" fmla="*/ 67 w 411"/>
                <a:gd name="T69" fmla="*/ 257 h 337"/>
                <a:gd name="T70" fmla="*/ 35 w 411"/>
                <a:gd name="T71" fmla="*/ 252 h 337"/>
                <a:gd name="T72" fmla="*/ 26 w 411"/>
                <a:gd name="T73" fmla="*/ 255 h 337"/>
                <a:gd name="T74" fmla="*/ 18 w 411"/>
                <a:gd name="T75" fmla="*/ 262 h 337"/>
                <a:gd name="T76" fmla="*/ 18 w 411"/>
                <a:gd name="T77" fmla="*/ 262 h 337"/>
                <a:gd name="T78" fmla="*/ 17 w 411"/>
                <a:gd name="T79" fmla="*/ 263 h 337"/>
                <a:gd name="T80" fmla="*/ 16 w 411"/>
                <a:gd name="T81" fmla="*/ 264 h 337"/>
                <a:gd name="T82" fmla="*/ 15 w 411"/>
                <a:gd name="T83" fmla="*/ 265 h 337"/>
                <a:gd name="T84" fmla="*/ 10 w 411"/>
                <a:gd name="T85" fmla="*/ 272 h 337"/>
                <a:gd name="T86" fmla="*/ 10 w 411"/>
                <a:gd name="T87" fmla="*/ 273 h 337"/>
                <a:gd name="T88" fmla="*/ 10 w 411"/>
                <a:gd name="T89" fmla="*/ 274 h 337"/>
                <a:gd name="T90" fmla="*/ 5 w 411"/>
                <a:gd name="T91" fmla="*/ 285 h 337"/>
                <a:gd name="T92" fmla="*/ 5 w 411"/>
                <a:gd name="T93" fmla="*/ 316 h 337"/>
                <a:gd name="T94" fmla="*/ 40 w 411"/>
                <a:gd name="T95" fmla="*/ 329 h 337"/>
                <a:gd name="T96" fmla="*/ 55 w 411"/>
                <a:gd name="T97" fmla="*/ 337 h 337"/>
                <a:gd name="T98" fmla="*/ 411 w 411"/>
                <a:gd name="T99" fmla="*/ 337 h 337"/>
                <a:gd name="T100" fmla="*/ 411 w 411"/>
                <a:gd name="T101"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1" h="337">
                  <a:moveTo>
                    <a:pt x="411" y="0"/>
                  </a:moveTo>
                  <a:cubicBezTo>
                    <a:pt x="49" y="0"/>
                    <a:pt x="49" y="0"/>
                    <a:pt x="49" y="0"/>
                  </a:cubicBezTo>
                  <a:cubicBezTo>
                    <a:pt x="49" y="0"/>
                    <a:pt x="50" y="0"/>
                    <a:pt x="52" y="1"/>
                  </a:cubicBezTo>
                  <a:cubicBezTo>
                    <a:pt x="55" y="3"/>
                    <a:pt x="59" y="5"/>
                    <a:pt x="62" y="6"/>
                  </a:cubicBezTo>
                  <a:cubicBezTo>
                    <a:pt x="66" y="9"/>
                    <a:pt x="71" y="12"/>
                    <a:pt x="74" y="16"/>
                  </a:cubicBezTo>
                  <a:cubicBezTo>
                    <a:pt x="75" y="18"/>
                    <a:pt x="77" y="22"/>
                    <a:pt x="76" y="25"/>
                  </a:cubicBezTo>
                  <a:cubicBezTo>
                    <a:pt x="74" y="28"/>
                    <a:pt x="74" y="33"/>
                    <a:pt x="70" y="34"/>
                  </a:cubicBezTo>
                  <a:cubicBezTo>
                    <a:pt x="67" y="36"/>
                    <a:pt x="62" y="36"/>
                    <a:pt x="57" y="35"/>
                  </a:cubicBezTo>
                  <a:cubicBezTo>
                    <a:pt x="55" y="35"/>
                    <a:pt x="52" y="35"/>
                    <a:pt x="49" y="34"/>
                  </a:cubicBezTo>
                  <a:cubicBezTo>
                    <a:pt x="59" y="38"/>
                    <a:pt x="68" y="42"/>
                    <a:pt x="74" y="51"/>
                  </a:cubicBezTo>
                  <a:cubicBezTo>
                    <a:pt x="75" y="53"/>
                    <a:pt x="77" y="53"/>
                    <a:pt x="80" y="53"/>
                  </a:cubicBezTo>
                  <a:cubicBezTo>
                    <a:pt x="81" y="53"/>
                    <a:pt x="81" y="55"/>
                    <a:pt x="81" y="55"/>
                  </a:cubicBezTo>
                  <a:cubicBezTo>
                    <a:pt x="79" y="56"/>
                    <a:pt x="78" y="57"/>
                    <a:pt x="79" y="59"/>
                  </a:cubicBezTo>
                  <a:cubicBezTo>
                    <a:pt x="81" y="59"/>
                    <a:pt x="81" y="59"/>
                    <a:pt x="81" y="59"/>
                  </a:cubicBezTo>
                  <a:cubicBezTo>
                    <a:pt x="84" y="58"/>
                    <a:pt x="83" y="51"/>
                    <a:pt x="88" y="53"/>
                  </a:cubicBezTo>
                  <a:cubicBezTo>
                    <a:pt x="91" y="55"/>
                    <a:pt x="92" y="60"/>
                    <a:pt x="90" y="63"/>
                  </a:cubicBezTo>
                  <a:cubicBezTo>
                    <a:pt x="88" y="65"/>
                    <a:pt x="85" y="67"/>
                    <a:pt x="83" y="69"/>
                  </a:cubicBezTo>
                  <a:cubicBezTo>
                    <a:pt x="82" y="70"/>
                    <a:pt x="82" y="72"/>
                    <a:pt x="83" y="74"/>
                  </a:cubicBezTo>
                  <a:cubicBezTo>
                    <a:pt x="84" y="76"/>
                    <a:pt x="85" y="79"/>
                    <a:pt x="86" y="81"/>
                  </a:cubicBezTo>
                  <a:cubicBezTo>
                    <a:pt x="88" y="86"/>
                    <a:pt x="88" y="91"/>
                    <a:pt x="90" y="95"/>
                  </a:cubicBezTo>
                  <a:cubicBezTo>
                    <a:pt x="93" y="105"/>
                    <a:pt x="95" y="114"/>
                    <a:pt x="95" y="124"/>
                  </a:cubicBezTo>
                  <a:cubicBezTo>
                    <a:pt x="95" y="129"/>
                    <a:pt x="92" y="133"/>
                    <a:pt x="94" y="139"/>
                  </a:cubicBezTo>
                  <a:cubicBezTo>
                    <a:pt x="95" y="144"/>
                    <a:pt x="98" y="147"/>
                    <a:pt x="101" y="152"/>
                  </a:cubicBezTo>
                  <a:cubicBezTo>
                    <a:pt x="104" y="156"/>
                    <a:pt x="106" y="158"/>
                    <a:pt x="108" y="162"/>
                  </a:cubicBezTo>
                  <a:cubicBezTo>
                    <a:pt x="112" y="168"/>
                    <a:pt x="119" y="175"/>
                    <a:pt x="116" y="182"/>
                  </a:cubicBezTo>
                  <a:cubicBezTo>
                    <a:pt x="114" y="187"/>
                    <a:pt x="107" y="186"/>
                    <a:pt x="102" y="189"/>
                  </a:cubicBezTo>
                  <a:cubicBezTo>
                    <a:pt x="98" y="192"/>
                    <a:pt x="102" y="197"/>
                    <a:pt x="104" y="200"/>
                  </a:cubicBezTo>
                  <a:cubicBezTo>
                    <a:pt x="107" y="206"/>
                    <a:pt x="100" y="210"/>
                    <a:pt x="95" y="212"/>
                  </a:cubicBezTo>
                  <a:cubicBezTo>
                    <a:pt x="97" y="214"/>
                    <a:pt x="99" y="213"/>
                    <a:pt x="100" y="214"/>
                  </a:cubicBezTo>
                  <a:cubicBezTo>
                    <a:pt x="100" y="217"/>
                    <a:pt x="104" y="219"/>
                    <a:pt x="102" y="223"/>
                  </a:cubicBezTo>
                  <a:cubicBezTo>
                    <a:pt x="99" y="226"/>
                    <a:pt x="91" y="228"/>
                    <a:pt x="95" y="234"/>
                  </a:cubicBezTo>
                  <a:cubicBezTo>
                    <a:pt x="98" y="238"/>
                    <a:pt x="96" y="243"/>
                    <a:pt x="95" y="248"/>
                  </a:cubicBezTo>
                  <a:cubicBezTo>
                    <a:pt x="93" y="254"/>
                    <a:pt x="88" y="256"/>
                    <a:pt x="83" y="258"/>
                  </a:cubicBezTo>
                  <a:cubicBezTo>
                    <a:pt x="79" y="259"/>
                    <a:pt x="75" y="259"/>
                    <a:pt x="71" y="258"/>
                  </a:cubicBezTo>
                  <a:cubicBezTo>
                    <a:pt x="70" y="258"/>
                    <a:pt x="69" y="257"/>
                    <a:pt x="67" y="257"/>
                  </a:cubicBezTo>
                  <a:cubicBezTo>
                    <a:pt x="56" y="256"/>
                    <a:pt x="46" y="252"/>
                    <a:pt x="35" y="252"/>
                  </a:cubicBezTo>
                  <a:cubicBezTo>
                    <a:pt x="32" y="253"/>
                    <a:pt x="28" y="254"/>
                    <a:pt x="26" y="255"/>
                  </a:cubicBezTo>
                  <a:cubicBezTo>
                    <a:pt x="23" y="257"/>
                    <a:pt x="20" y="259"/>
                    <a:pt x="18" y="262"/>
                  </a:cubicBezTo>
                  <a:cubicBezTo>
                    <a:pt x="18" y="262"/>
                    <a:pt x="18" y="262"/>
                    <a:pt x="18" y="262"/>
                  </a:cubicBezTo>
                  <a:cubicBezTo>
                    <a:pt x="18" y="262"/>
                    <a:pt x="17" y="263"/>
                    <a:pt x="17" y="263"/>
                  </a:cubicBezTo>
                  <a:cubicBezTo>
                    <a:pt x="16" y="264"/>
                    <a:pt x="16" y="264"/>
                    <a:pt x="16" y="264"/>
                  </a:cubicBezTo>
                  <a:cubicBezTo>
                    <a:pt x="16" y="265"/>
                    <a:pt x="16" y="265"/>
                    <a:pt x="15" y="265"/>
                  </a:cubicBezTo>
                  <a:cubicBezTo>
                    <a:pt x="14" y="267"/>
                    <a:pt x="12" y="270"/>
                    <a:pt x="10" y="272"/>
                  </a:cubicBezTo>
                  <a:cubicBezTo>
                    <a:pt x="10" y="273"/>
                    <a:pt x="10" y="273"/>
                    <a:pt x="10" y="273"/>
                  </a:cubicBezTo>
                  <a:cubicBezTo>
                    <a:pt x="10" y="273"/>
                    <a:pt x="10" y="274"/>
                    <a:pt x="10" y="274"/>
                  </a:cubicBezTo>
                  <a:cubicBezTo>
                    <a:pt x="8" y="278"/>
                    <a:pt x="6" y="282"/>
                    <a:pt x="5" y="285"/>
                  </a:cubicBezTo>
                  <a:cubicBezTo>
                    <a:pt x="0" y="300"/>
                    <a:pt x="2" y="313"/>
                    <a:pt x="5" y="316"/>
                  </a:cubicBezTo>
                  <a:cubicBezTo>
                    <a:pt x="6" y="316"/>
                    <a:pt x="26" y="323"/>
                    <a:pt x="40" y="329"/>
                  </a:cubicBezTo>
                  <a:cubicBezTo>
                    <a:pt x="47" y="332"/>
                    <a:pt x="52" y="334"/>
                    <a:pt x="55" y="337"/>
                  </a:cubicBezTo>
                  <a:cubicBezTo>
                    <a:pt x="411" y="337"/>
                    <a:pt x="411" y="337"/>
                    <a:pt x="411" y="337"/>
                  </a:cubicBezTo>
                  <a:lnTo>
                    <a:pt x="411" y="0"/>
                  </a:lnTo>
                  <a:close/>
                </a:path>
              </a:pathLst>
            </a:custGeom>
            <a:solidFill>
              <a:srgbClr val="E22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00" name="Freeform 29">
              <a:extLst>
                <a:ext uri="{FF2B5EF4-FFF2-40B4-BE49-F238E27FC236}">
                  <a16:creationId xmlns:a16="http://schemas.microsoft.com/office/drawing/2014/main" id="{26FC0B59-D9E5-46FB-A7C2-1EF697B325DB}"/>
                </a:ext>
              </a:extLst>
            </p:cNvPr>
            <p:cNvSpPr>
              <a:spLocks/>
            </p:cNvSpPr>
            <p:nvPr/>
          </p:nvSpPr>
          <p:spPr bwMode="auto">
            <a:xfrm>
              <a:off x="4198938" y="415925"/>
              <a:ext cx="149225" cy="133350"/>
            </a:xfrm>
            <a:custGeom>
              <a:avLst/>
              <a:gdLst>
                <a:gd name="T0" fmla="*/ 24 w 42"/>
                <a:gd name="T1" fmla="*/ 7 h 37"/>
                <a:gd name="T2" fmla="*/ 31 w 42"/>
                <a:gd name="T3" fmla="*/ 8 h 37"/>
                <a:gd name="T4" fmla="*/ 18 w 42"/>
                <a:gd name="T5" fmla="*/ 20 h 37"/>
                <a:gd name="T6" fmla="*/ 16 w 42"/>
                <a:gd name="T7" fmla="*/ 20 h 37"/>
                <a:gd name="T8" fmla="*/ 13 w 42"/>
                <a:gd name="T9" fmla="*/ 24 h 37"/>
                <a:gd name="T10" fmla="*/ 7 w 42"/>
                <a:gd name="T11" fmla="*/ 25 h 37"/>
                <a:gd name="T12" fmla="*/ 17 w 42"/>
                <a:gd name="T13" fmla="*/ 29 h 37"/>
                <a:gd name="T14" fmla="*/ 19 w 42"/>
                <a:gd name="T15" fmla="*/ 31 h 37"/>
                <a:gd name="T16" fmla="*/ 20 w 42"/>
                <a:gd name="T17" fmla="*/ 31 h 37"/>
                <a:gd name="T18" fmla="*/ 21 w 42"/>
                <a:gd name="T19" fmla="*/ 31 h 37"/>
                <a:gd name="T20" fmla="*/ 21 w 42"/>
                <a:gd name="T21" fmla="*/ 34 h 37"/>
                <a:gd name="T22" fmla="*/ 14 w 42"/>
                <a:gd name="T23" fmla="*/ 36 h 37"/>
                <a:gd name="T24" fmla="*/ 28 w 42"/>
                <a:gd name="T25" fmla="*/ 36 h 37"/>
                <a:gd name="T26" fmla="*/ 31 w 42"/>
                <a:gd name="T27" fmla="*/ 25 h 37"/>
                <a:gd name="T28" fmla="*/ 30 w 42"/>
                <a:gd name="T29" fmla="*/ 23 h 37"/>
                <a:gd name="T30" fmla="*/ 33 w 42"/>
                <a:gd name="T31" fmla="*/ 19 h 37"/>
                <a:gd name="T32" fmla="*/ 37 w 42"/>
                <a:gd name="T33" fmla="*/ 17 h 37"/>
                <a:gd name="T34" fmla="*/ 35 w 42"/>
                <a:gd name="T35" fmla="*/ 14 h 37"/>
                <a:gd name="T36" fmla="*/ 41 w 42"/>
                <a:gd name="T37" fmla="*/ 4 h 37"/>
                <a:gd name="T38" fmla="*/ 32 w 42"/>
                <a:gd name="T39" fmla="*/ 1 h 37"/>
                <a:gd name="T40" fmla="*/ 21 w 42"/>
                <a:gd name="T41" fmla="*/ 1 h 37"/>
                <a:gd name="T42" fmla="*/ 12 w 42"/>
                <a:gd name="T43" fmla="*/ 4 h 37"/>
                <a:gd name="T44" fmla="*/ 0 w 42"/>
                <a:gd name="T45" fmla="*/ 10 h 37"/>
                <a:gd name="T46" fmla="*/ 14 w 42"/>
                <a:gd name="T47" fmla="*/ 7 h 37"/>
                <a:gd name="T48" fmla="*/ 24 w 42"/>
                <a:gd name="T49"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37">
                  <a:moveTo>
                    <a:pt x="24" y="7"/>
                  </a:moveTo>
                  <a:cubicBezTo>
                    <a:pt x="27" y="7"/>
                    <a:pt x="31" y="7"/>
                    <a:pt x="31" y="8"/>
                  </a:cubicBezTo>
                  <a:cubicBezTo>
                    <a:pt x="30" y="14"/>
                    <a:pt x="22" y="15"/>
                    <a:pt x="18" y="20"/>
                  </a:cubicBezTo>
                  <a:cubicBezTo>
                    <a:pt x="16" y="20"/>
                    <a:pt x="16" y="20"/>
                    <a:pt x="16" y="20"/>
                  </a:cubicBezTo>
                  <a:cubicBezTo>
                    <a:pt x="14" y="21"/>
                    <a:pt x="15" y="24"/>
                    <a:pt x="13" y="24"/>
                  </a:cubicBezTo>
                  <a:cubicBezTo>
                    <a:pt x="11" y="24"/>
                    <a:pt x="9" y="24"/>
                    <a:pt x="7" y="25"/>
                  </a:cubicBezTo>
                  <a:cubicBezTo>
                    <a:pt x="10" y="28"/>
                    <a:pt x="13" y="29"/>
                    <a:pt x="17" y="29"/>
                  </a:cubicBezTo>
                  <a:cubicBezTo>
                    <a:pt x="17" y="29"/>
                    <a:pt x="19" y="30"/>
                    <a:pt x="19" y="31"/>
                  </a:cubicBezTo>
                  <a:cubicBezTo>
                    <a:pt x="19" y="31"/>
                    <a:pt x="19" y="31"/>
                    <a:pt x="20" y="31"/>
                  </a:cubicBezTo>
                  <a:cubicBezTo>
                    <a:pt x="21" y="31"/>
                    <a:pt x="21" y="31"/>
                    <a:pt x="21" y="31"/>
                  </a:cubicBezTo>
                  <a:cubicBezTo>
                    <a:pt x="21" y="34"/>
                    <a:pt x="21" y="34"/>
                    <a:pt x="21" y="34"/>
                  </a:cubicBezTo>
                  <a:cubicBezTo>
                    <a:pt x="19" y="36"/>
                    <a:pt x="16" y="35"/>
                    <a:pt x="14" y="36"/>
                  </a:cubicBezTo>
                  <a:cubicBezTo>
                    <a:pt x="19" y="37"/>
                    <a:pt x="24" y="37"/>
                    <a:pt x="28" y="36"/>
                  </a:cubicBezTo>
                  <a:cubicBezTo>
                    <a:pt x="32" y="35"/>
                    <a:pt x="28" y="28"/>
                    <a:pt x="31" y="25"/>
                  </a:cubicBezTo>
                  <a:cubicBezTo>
                    <a:pt x="30" y="25"/>
                    <a:pt x="31" y="23"/>
                    <a:pt x="30" y="23"/>
                  </a:cubicBezTo>
                  <a:cubicBezTo>
                    <a:pt x="31" y="22"/>
                    <a:pt x="32" y="20"/>
                    <a:pt x="33" y="19"/>
                  </a:cubicBezTo>
                  <a:cubicBezTo>
                    <a:pt x="35" y="19"/>
                    <a:pt x="37" y="19"/>
                    <a:pt x="37" y="17"/>
                  </a:cubicBezTo>
                  <a:cubicBezTo>
                    <a:pt x="37" y="16"/>
                    <a:pt x="35" y="15"/>
                    <a:pt x="35" y="14"/>
                  </a:cubicBezTo>
                  <a:cubicBezTo>
                    <a:pt x="39" y="12"/>
                    <a:pt x="42" y="8"/>
                    <a:pt x="41" y="4"/>
                  </a:cubicBezTo>
                  <a:cubicBezTo>
                    <a:pt x="40" y="2"/>
                    <a:pt x="35" y="2"/>
                    <a:pt x="32" y="1"/>
                  </a:cubicBezTo>
                  <a:cubicBezTo>
                    <a:pt x="29" y="0"/>
                    <a:pt x="25" y="1"/>
                    <a:pt x="21" y="1"/>
                  </a:cubicBezTo>
                  <a:cubicBezTo>
                    <a:pt x="18" y="1"/>
                    <a:pt x="15" y="3"/>
                    <a:pt x="12" y="4"/>
                  </a:cubicBezTo>
                  <a:cubicBezTo>
                    <a:pt x="7" y="5"/>
                    <a:pt x="3" y="8"/>
                    <a:pt x="0" y="10"/>
                  </a:cubicBezTo>
                  <a:cubicBezTo>
                    <a:pt x="4" y="8"/>
                    <a:pt x="9" y="8"/>
                    <a:pt x="14" y="7"/>
                  </a:cubicBezTo>
                  <a:cubicBezTo>
                    <a:pt x="17" y="7"/>
                    <a:pt x="21" y="6"/>
                    <a:pt x="24" y="7"/>
                  </a:cubicBezTo>
                </a:path>
              </a:pathLst>
            </a:custGeom>
            <a:solidFill>
              <a:srgbClr val="9D9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grpSp>
      <p:sp>
        <p:nvSpPr>
          <p:cNvPr id="101" name="Espace réservé du texte 33">
            <a:extLst>
              <a:ext uri="{FF2B5EF4-FFF2-40B4-BE49-F238E27FC236}">
                <a16:creationId xmlns:a16="http://schemas.microsoft.com/office/drawing/2014/main" id="{719A45E6-1578-4C2C-9C4A-E0E5D21FCC4D}"/>
              </a:ext>
            </a:extLst>
          </p:cNvPr>
          <p:cNvSpPr>
            <a:spLocks noGrp="1"/>
          </p:cNvSpPr>
          <p:nvPr>
            <p:ph type="body" sz="quarter" idx="12" hasCustomPrompt="1"/>
          </p:nvPr>
        </p:nvSpPr>
        <p:spPr>
          <a:xfrm>
            <a:off x="2041729" y="3053424"/>
            <a:ext cx="8108542" cy="747897"/>
          </a:xfrm>
        </p:spPr>
        <p:txBody>
          <a:bodyPr anchor="b"/>
          <a:lstStyle>
            <a:lvl1pPr algn="ctr">
              <a:lnSpc>
                <a:spcPct val="90000"/>
              </a:lnSpc>
              <a:spcBef>
                <a:spcPts val="0"/>
              </a:spcBef>
              <a:defRPr sz="5400" b="0"/>
            </a:lvl1pPr>
            <a:lvl2pPr>
              <a:spcBef>
                <a:spcPts val="0"/>
              </a:spcBef>
              <a:defRPr sz="3500" b="0"/>
            </a:lvl2pPr>
          </a:lstStyle>
          <a:p>
            <a:pPr lvl="0"/>
            <a:r>
              <a:rPr lang="fr-FR" dirty="0"/>
              <a:t>Merci de votre attention !</a:t>
            </a:r>
          </a:p>
        </p:txBody>
      </p:sp>
      <p:pic>
        <p:nvPicPr>
          <p:cNvPr id="30" name="Image 29">
            <a:extLst>
              <a:ext uri="{FF2B5EF4-FFF2-40B4-BE49-F238E27FC236}">
                <a16:creationId xmlns:a16="http://schemas.microsoft.com/office/drawing/2014/main" id="{42C17C14-F287-4B3D-B88D-C272BE3FBA90}"/>
              </a:ext>
            </a:extLst>
          </p:cNvPr>
          <p:cNvPicPr>
            <a:picLocks noChangeAspect="1"/>
          </p:cNvPicPr>
          <p:nvPr userDrawn="1"/>
        </p:nvPicPr>
        <p:blipFill>
          <a:blip r:embed="rId2"/>
          <a:stretch>
            <a:fillRect/>
          </a:stretch>
        </p:blipFill>
        <p:spPr>
          <a:xfrm>
            <a:off x="9614857" y="480569"/>
            <a:ext cx="2072068" cy="1399634"/>
          </a:xfrm>
          <a:prstGeom prst="rect">
            <a:avLst/>
          </a:prstGeom>
        </p:spPr>
      </p:pic>
    </p:spTree>
    <p:extLst>
      <p:ext uri="{BB962C8B-B14F-4D97-AF65-F5344CB8AC3E}">
        <p14:creationId xmlns:p14="http://schemas.microsoft.com/office/powerpoint/2010/main" val="169819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Q&amp;A">
    <p:bg>
      <p:bgPr>
        <a:solidFill>
          <a:schemeClr val="accent2"/>
        </a:solidFill>
        <a:effectLst/>
      </p:bgPr>
    </p:bg>
    <p:spTree>
      <p:nvGrpSpPr>
        <p:cNvPr id="1" name=""/>
        <p:cNvGrpSpPr/>
        <p:nvPr/>
      </p:nvGrpSpPr>
      <p:grpSpPr>
        <a:xfrm>
          <a:off x="0" y="0"/>
          <a:ext cx="0" cy="0"/>
          <a:chOff x="0" y="0"/>
          <a:chExt cx="0" cy="0"/>
        </a:xfrm>
      </p:grpSpPr>
      <p:sp>
        <p:nvSpPr>
          <p:cNvPr id="30" name="Forme libre : forme 29">
            <a:extLst>
              <a:ext uri="{FF2B5EF4-FFF2-40B4-BE49-F238E27FC236}">
                <a16:creationId xmlns:a16="http://schemas.microsoft.com/office/drawing/2014/main" id="{D6B0A33F-DBB0-44C8-B2D4-28BCA36240B3}"/>
              </a:ext>
            </a:extLst>
          </p:cNvPr>
          <p:cNvSpPr>
            <a:spLocks/>
          </p:cNvSpPr>
          <p:nvPr userDrawn="1"/>
        </p:nvSpPr>
        <p:spPr bwMode="auto">
          <a:xfrm flipH="1" flipV="1">
            <a:off x="-600" y="31749"/>
            <a:ext cx="12193200" cy="6826251"/>
          </a:xfrm>
          <a:custGeom>
            <a:avLst/>
            <a:gdLst>
              <a:gd name="connsiteX0" fmla="*/ 8189913 w 12188826"/>
              <a:gd name="connsiteY0" fmla="*/ 1 h 6826251"/>
              <a:gd name="connsiteX1" fmla="*/ 12188826 w 12188826"/>
              <a:gd name="connsiteY1" fmla="*/ 1 h 6826251"/>
              <a:gd name="connsiteX2" fmla="*/ 12188826 w 12188826"/>
              <a:gd name="connsiteY2" fmla="*/ 6826251 h 6826251"/>
              <a:gd name="connsiteX3" fmla="*/ 0 w 12188826"/>
              <a:gd name="connsiteY3" fmla="*/ 0 h 6826251"/>
              <a:gd name="connsiteX4" fmla="*/ 8189672 w 12188826"/>
              <a:gd name="connsiteY4" fmla="*/ 0 h 6826251"/>
              <a:gd name="connsiteX5" fmla="*/ 0 w 12188826"/>
              <a:gd name="connsiteY5" fmla="*/ 4372151 h 682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6" h="6826251">
                <a:moveTo>
                  <a:pt x="8189913" y="1"/>
                </a:moveTo>
                <a:lnTo>
                  <a:pt x="12188826" y="1"/>
                </a:lnTo>
                <a:lnTo>
                  <a:pt x="12188826" y="6826251"/>
                </a:lnTo>
                <a:close/>
                <a:moveTo>
                  <a:pt x="0" y="0"/>
                </a:moveTo>
                <a:lnTo>
                  <a:pt x="8189672" y="0"/>
                </a:lnTo>
                <a:lnTo>
                  <a:pt x="0" y="437215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r-FR" dirty="0"/>
          </a:p>
        </p:txBody>
      </p:sp>
      <p:sp>
        <p:nvSpPr>
          <p:cNvPr id="101" name="Espace réservé du texte 33">
            <a:extLst>
              <a:ext uri="{FF2B5EF4-FFF2-40B4-BE49-F238E27FC236}">
                <a16:creationId xmlns:a16="http://schemas.microsoft.com/office/drawing/2014/main" id="{719A45E6-1578-4C2C-9C4A-E0E5D21FCC4D}"/>
              </a:ext>
            </a:extLst>
          </p:cNvPr>
          <p:cNvSpPr>
            <a:spLocks noGrp="1"/>
          </p:cNvSpPr>
          <p:nvPr>
            <p:ph type="body" sz="quarter" idx="12" hasCustomPrompt="1"/>
          </p:nvPr>
        </p:nvSpPr>
        <p:spPr>
          <a:xfrm>
            <a:off x="625225" y="2960057"/>
            <a:ext cx="8108542" cy="747897"/>
          </a:xfrm>
        </p:spPr>
        <p:txBody>
          <a:bodyPr anchor="b"/>
          <a:lstStyle>
            <a:lvl1pPr algn="l">
              <a:lnSpc>
                <a:spcPct val="90000"/>
              </a:lnSpc>
              <a:spcBef>
                <a:spcPts val="0"/>
              </a:spcBef>
              <a:defRPr sz="5400" b="0"/>
            </a:lvl1pPr>
            <a:lvl2pPr>
              <a:spcBef>
                <a:spcPts val="0"/>
              </a:spcBef>
              <a:defRPr sz="3500" b="0"/>
            </a:lvl2pPr>
          </a:lstStyle>
          <a:p>
            <a:pPr lvl="0"/>
            <a:r>
              <a:rPr lang="fr-FR" dirty="0"/>
              <a:t>Merci de votre attention !</a:t>
            </a:r>
          </a:p>
        </p:txBody>
      </p:sp>
      <p:cxnSp>
        <p:nvCxnSpPr>
          <p:cNvPr id="33" name="Connecteur droit 32">
            <a:extLst>
              <a:ext uri="{FF2B5EF4-FFF2-40B4-BE49-F238E27FC236}">
                <a16:creationId xmlns:a16="http://schemas.microsoft.com/office/drawing/2014/main" id="{A20673ED-E491-422A-A134-1711B1BE77C1}"/>
              </a:ext>
            </a:extLst>
          </p:cNvPr>
          <p:cNvCxnSpPr>
            <a:cxnSpLocks/>
          </p:cNvCxnSpPr>
          <p:nvPr userDrawn="1"/>
        </p:nvCxnSpPr>
        <p:spPr>
          <a:xfrm flipH="1">
            <a:off x="625225" y="2680432"/>
            <a:ext cx="11520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Espace réservé du texte 33">
            <a:extLst>
              <a:ext uri="{FF2B5EF4-FFF2-40B4-BE49-F238E27FC236}">
                <a16:creationId xmlns:a16="http://schemas.microsoft.com/office/drawing/2014/main" id="{24DB2CAB-0481-4916-975B-80F587D8FA92}"/>
              </a:ext>
            </a:extLst>
          </p:cNvPr>
          <p:cNvSpPr>
            <a:spLocks noGrp="1"/>
          </p:cNvSpPr>
          <p:nvPr>
            <p:ph type="body" sz="quarter" idx="13" hasCustomPrompt="1"/>
          </p:nvPr>
        </p:nvSpPr>
        <p:spPr>
          <a:xfrm>
            <a:off x="625225" y="3803205"/>
            <a:ext cx="8108542" cy="747897"/>
          </a:xfrm>
        </p:spPr>
        <p:txBody>
          <a:bodyPr wrap="none" anchor="t"/>
          <a:lstStyle>
            <a:lvl1pPr algn="l">
              <a:lnSpc>
                <a:spcPct val="90000"/>
              </a:lnSpc>
              <a:spcBef>
                <a:spcPts val="0"/>
              </a:spcBef>
              <a:defRPr sz="5400" b="0">
                <a:solidFill>
                  <a:schemeClr val="bg1"/>
                </a:solidFill>
              </a:defRPr>
            </a:lvl1pPr>
            <a:lvl2pPr>
              <a:spcBef>
                <a:spcPts val="0"/>
              </a:spcBef>
              <a:defRPr sz="3500" b="0"/>
            </a:lvl2pPr>
          </a:lstStyle>
          <a:p>
            <a:pPr lvl="0"/>
            <a:r>
              <a:rPr lang="fr-FR" dirty="0"/>
              <a:t>Avez-vous des questions ?</a:t>
            </a:r>
          </a:p>
        </p:txBody>
      </p:sp>
    </p:spTree>
    <p:extLst>
      <p:ext uri="{BB962C8B-B14F-4D97-AF65-F5344CB8AC3E}">
        <p14:creationId xmlns:p14="http://schemas.microsoft.com/office/powerpoint/2010/main" val="680773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ection">
    <p:bg>
      <p:bgPr>
        <a:solidFill>
          <a:schemeClr val="accent2"/>
        </a:solidFill>
        <a:effectLst/>
      </p:bgPr>
    </p:bg>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7852EA05-9E5C-4F1E-A96A-D8CF458D11D7}"/>
              </a:ext>
            </a:extLst>
          </p:cNvPr>
          <p:cNvSpPr>
            <a:spLocks/>
          </p:cNvSpPr>
          <p:nvPr userDrawn="1"/>
        </p:nvSpPr>
        <p:spPr bwMode="auto">
          <a:xfrm>
            <a:off x="-600" y="0"/>
            <a:ext cx="12193200" cy="6826251"/>
          </a:xfrm>
          <a:custGeom>
            <a:avLst/>
            <a:gdLst>
              <a:gd name="connsiteX0" fmla="*/ 8189913 w 12188826"/>
              <a:gd name="connsiteY0" fmla="*/ 1 h 6826251"/>
              <a:gd name="connsiteX1" fmla="*/ 12188826 w 12188826"/>
              <a:gd name="connsiteY1" fmla="*/ 1 h 6826251"/>
              <a:gd name="connsiteX2" fmla="*/ 12188826 w 12188826"/>
              <a:gd name="connsiteY2" fmla="*/ 6826251 h 6826251"/>
              <a:gd name="connsiteX3" fmla="*/ 0 w 12188826"/>
              <a:gd name="connsiteY3" fmla="*/ 0 h 6826251"/>
              <a:gd name="connsiteX4" fmla="*/ 8189672 w 12188826"/>
              <a:gd name="connsiteY4" fmla="*/ 0 h 6826251"/>
              <a:gd name="connsiteX5" fmla="*/ 0 w 12188826"/>
              <a:gd name="connsiteY5" fmla="*/ 4372151 h 682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6" h="6826251">
                <a:moveTo>
                  <a:pt x="8189913" y="1"/>
                </a:moveTo>
                <a:lnTo>
                  <a:pt x="12188826" y="1"/>
                </a:lnTo>
                <a:lnTo>
                  <a:pt x="12188826" y="6826251"/>
                </a:lnTo>
                <a:close/>
                <a:moveTo>
                  <a:pt x="0" y="0"/>
                </a:moveTo>
                <a:lnTo>
                  <a:pt x="8189672" y="0"/>
                </a:lnTo>
                <a:lnTo>
                  <a:pt x="0" y="437215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r-FR" dirty="0"/>
          </a:p>
        </p:txBody>
      </p:sp>
      <p:sp>
        <p:nvSpPr>
          <p:cNvPr id="5" name="Espace réservé du texte 4">
            <a:extLst>
              <a:ext uri="{FF2B5EF4-FFF2-40B4-BE49-F238E27FC236}">
                <a16:creationId xmlns:a16="http://schemas.microsoft.com/office/drawing/2014/main" id="{D9D10B5D-9B8E-4FC7-9B7F-D714D64BF3F5}"/>
              </a:ext>
            </a:extLst>
          </p:cNvPr>
          <p:cNvSpPr>
            <a:spLocks noGrp="1"/>
          </p:cNvSpPr>
          <p:nvPr>
            <p:ph type="body" sz="quarter" idx="10" hasCustomPrompt="1"/>
          </p:nvPr>
        </p:nvSpPr>
        <p:spPr>
          <a:xfrm>
            <a:off x="10850014" y="330200"/>
            <a:ext cx="713337" cy="1538883"/>
          </a:xfrm>
        </p:spPr>
        <p:txBody>
          <a:bodyPr wrap="none"/>
          <a:lstStyle>
            <a:lvl1pPr algn="r">
              <a:spcBef>
                <a:spcPts val="0"/>
              </a:spcBef>
              <a:defRPr sz="10000">
                <a:solidFill>
                  <a:schemeClr val="bg1"/>
                </a:solidFill>
              </a:defRPr>
            </a:lvl1pPr>
          </a:lstStyle>
          <a:p>
            <a:pPr lvl="0"/>
            <a:r>
              <a:rPr lang="fr-FR" dirty="0"/>
              <a:t>1</a:t>
            </a:r>
          </a:p>
        </p:txBody>
      </p:sp>
      <p:sp>
        <p:nvSpPr>
          <p:cNvPr id="6" name="Titre 5">
            <a:extLst>
              <a:ext uri="{FF2B5EF4-FFF2-40B4-BE49-F238E27FC236}">
                <a16:creationId xmlns:a16="http://schemas.microsoft.com/office/drawing/2014/main" id="{93AF0405-960D-4B8C-9FBD-58EC156957DE}"/>
              </a:ext>
            </a:extLst>
          </p:cNvPr>
          <p:cNvSpPr>
            <a:spLocks noGrp="1"/>
          </p:cNvSpPr>
          <p:nvPr>
            <p:ph type="title" hasCustomPrompt="1"/>
          </p:nvPr>
        </p:nvSpPr>
        <p:spPr>
          <a:xfrm>
            <a:off x="1862300" y="330200"/>
            <a:ext cx="8386600" cy="4145028"/>
          </a:xfrm>
        </p:spPr>
        <p:txBody>
          <a:bodyPr anchor="b">
            <a:normAutofit/>
          </a:bodyPr>
          <a:lstStyle>
            <a:lvl1pPr>
              <a:defRPr sz="5400" b="0"/>
            </a:lvl1pPr>
          </a:lstStyle>
          <a:p>
            <a:r>
              <a:rPr lang="fr-FR" dirty="0"/>
              <a:t>Titre de la partie 1 sur une ou deux lignes</a:t>
            </a:r>
          </a:p>
        </p:txBody>
      </p:sp>
      <p:sp>
        <p:nvSpPr>
          <p:cNvPr id="10" name="Espace réservé du texte 8">
            <a:extLst>
              <a:ext uri="{FF2B5EF4-FFF2-40B4-BE49-F238E27FC236}">
                <a16:creationId xmlns:a16="http://schemas.microsoft.com/office/drawing/2014/main" id="{BB265CFA-DA2C-42B0-AAD1-67362CAFD392}"/>
              </a:ext>
            </a:extLst>
          </p:cNvPr>
          <p:cNvSpPr>
            <a:spLocks noGrp="1"/>
          </p:cNvSpPr>
          <p:nvPr>
            <p:ph type="body" sz="quarter" idx="11" hasCustomPrompt="1"/>
          </p:nvPr>
        </p:nvSpPr>
        <p:spPr>
          <a:xfrm>
            <a:off x="1862300" y="4741465"/>
            <a:ext cx="8386600" cy="769441"/>
          </a:xfrm>
        </p:spPr>
        <p:txBody>
          <a:bodyPr/>
          <a:lstStyle>
            <a:lvl1pPr>
              <a:defRPr sz="2500" b="0" cap="all" spc="130" baseline="0"/>
            </a:lvl1pPr>
            <a:lvl2pPr>
              <a:defRPr b="0" cap="all" baseline="0"/>
            </a:lvl2pPr>
          </a:lstStyle>
          <a:p>
            <a:pPr lvl="0"/>
            <a:r>
              <a:rPr lang="fr-FR" dirty="0"/>
              <a:t>Sous-titre de la partie 1 sur une ou deux lignes aussi</a:t>
            </a:r>
          </a:p>
        </p:txBody>
      </p:sp>
    </p:spTree>
    <p:extLst>
      <p:ext uri="{BB962C8B-B14F-4D97-AF65-F5344CB8AC3E}">
        <p14:creationId xmlns:p14="http://schemas.microsoft.com/office/powerpoint/2010/main" val="405002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accent2"/>
        </a:solidFill>
        <a:effectLst/>
      </p:bgPr>
    </p:bg>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7852EA05-9E5C-4F1E-A96A-D8CF458D11D7}"/>
              </a:ext>
            </a:extLst>
          </p:cNvPr>
          <p:cNvSpPr>
            <a:spLocks/>
          </p:cNvSpPr>
          <p:nvPr userDrawn="1"/>
        </p:nvSpPr>
        <p:spPr bwMode="auto">
          <a:xfrm>
            <a:off x="-600" y="0"/>
            <a:ext cx="12193200" cy="6826251"/>
          </a:xfrm>
          <a:custGeom>
            <a:avLst/>
            <a:gdLst>
              <a:gd name="connsiteX0" fmla="*/ 8189913 w 12188826"/>
              <a:gd name="connsiteY0" fmla="*/ 1 h 6826251"/>
              <a:gd name="connsiteX1" fmla="*/ 12188826 w 12188826"/>
              <a:gd name="connsiteY1" fmla="*/ 1 h 6826251"/>
              <a:gd name="connsiteX2" fmla="*/ 12188826 w 12188826"/>
              <a:gd name="connsiteY2" fmla="*/ 6826251 h 6826251"/>
              <a:gd name="connsiteX3" fmla="*/ 0 w 12188826"/>
              <a:gd name="connsiteY3" fmla="*/ 0 h 6826251"/>
              <a:gd name="connsiteX4" fmla="*/ 8189672 w 12188826"/>
              <a:gd name="connsiteY4" fmla="*/ 0 h 6826251"/>
              <a:gd name="connsiteX5" fmla="*/ 0 w 12188826"/>
              <a:gd name="connsiteY5" fmla="*/ 4372151 h 682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6" h="6826251">
                <a:moveTo>
                  <a:pt x="8189913" y="1"/>
                </a:moveTo>
                <a:lnTo>
                  <a:pt x="12188826" y="1"/>
                </a:lnTo>
                <a:lnTo>
                  <a:pt x="12188826" y="6826251"/>
                </a:lnTo>
                <a:close/>
                <a:moveTo>
                  <a:pt x="0" y="0"/>
                </a:moveTo>
                <a:lnTo>
                  <a:pt x="8189672" y="0"/>
                </a:lnTo>
                <a:lnTo>
                  <a:pt x="0" y="437215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r-FR" dirty="0"/>
          </a:p>
        </p:txBody>
      </p:sp>
      <p:sp>
        <p:nvSpPr>
          <p:cNvPr id="5" name="Espace réservé du texte 4">
            <a:extLst>
              <a:ext uri="{FF2B5EF4-FFF2-40B4-BE49-F238E27FC236}">
                <a16:creationId xmlns:a16="http://schemas.microsoft.com/office/drawing/2014/main" id="{D9D10B5D-9B8E-4FC7-9B7F-D714D64BF3F5}"/>
              </a:ext>
            </a:extLst>
          </p:cNvPr>
          <p:cNvSpPr>
            <a:spLocks noGrp="1"/>
          </p:cNvSpPr>
          <p:nvPr>
            <p:ph type="body" sz="quarter" idx="10" hasCustomPrompt="1"/>
          </p:nvPr>
        </p:nvSpPr>
        <p:spPr>
          <a:xfrm>
            <a:off x="10850014" y="330200"/>
            <a:ext cx="713337" cy="1538883"/>
          </a:xfrm>
        </p:spPr>
        <p:txBody>
          <a:bodyPr wrap="none"/>
          <a:lstStyle>
            <a:lvl1pPr algn="r">
              <a:spcBef>
                <a:spcPts val="0"/>
              </a:spcBef>
              <a:defRPr sz="10000">
                <a:solidFill>
                  <a:schemeClr val="bg1"/>
                </a:solidFill>
              </a:defRPr>
            </a:lvl1pPr>
          </a:lstStyle>
          <a:p>
            <a:pPr lvl="0"/>
            <a:r>
              <a:rPr lang="fr-FR" dirty="0"/>
              <a:t>1</a:t>
            </a:r>
          </a:p>
        </p:txBody>
      </p:sp>
      <p:sp>
        <p:nvSpPr>
          <p:cNvPr id="6" name="Titre 5">
            <a:extLst>
              <a:ext uri="{FF2B5EF4-FFF2-40B4-BE49-F238E27FC236}">
                <a16:creationId xmlns:a16="http://schemas.microsoft.com/office/drawing/2014/main" id="{93AF0405-960D-4B8C-9FBD-58EC156957DE}"/>
              </a:ext>
            </a:extLst>
          </p:cNvPr>
          <p:cNvSpPr>
            <a:spLocks noGrp="1"/>
          </p:cNvSpPr>
          <p:nvPr>
            <p:ph type="title" hasCustomPrompt="1"/>
          </p:nvPr>
        </p:nvSpPr>
        <p:spPr>
          <a:xfrm>
            <a:off x="1862300" y="330200"/>
            <a:ext cx="8386600" cy="4145028"/>
          </a:xfrm>
        </p:spPr>
        <p:txBody>
          <a:bodyPr anchor="b">
            <a:normAutofit/>
          </a:bodyPr>
          <a:lstStyle>
            <a:lvl1pPr>
              <a:defRPr sz="5400" b="0"/>
            </a:lvl1pPr>
          </a:lstStyle>
          <a:p>
            <a:r>
              <a:rPr lang="fr-FR" dirty="0"/>
              <a:t>Titre de la partie 1 sur une ou deux lignes</a:t>
            </a:r>
          </a:p>
        </p:txBody>
      </p:sp>
      <p:sp>
        <p:nvSpPr>
          <p:cNvPr id="10" name="Espace réservé du texte 8">
            <a:extLst>
              <a:ext uri="{FF2B5EF4-FFF2-40B4-BE49-F238E27FC236}">
                <a16:creationId xmlns:a16="http://schemas.microsoft.com/office/drawing/2014/main" id="{BB265CFA-DA2C-42B0-AAD1-67362CAFD392}"/>
              </a:ext>
            </a:extLst>
          </p:cNvPr>
          <p:cNvSpPr>
            <a:spLocks noGrp="1"/>
          </p:cNvSpPr>
          <p:nvPr>
            <p:ph type="body" sz="quarter" idx="11" hasCustomPrompt="1"/>
          </p:nvPr>
        </p:nvSpPr>
        <p:spPr>
          <a:xfrm>
            <a:off x="1862300" y="4741465"/>
            <a:ext cx="8386600" cy="769441"/>
          </a:xfrm>
        </p:spPr>
        <p:txBody>
          <a:bodyPr/>
          <a:lstStyle>
            <a:lvl1pPr>
              <a:defRPr sz="2500" b="0" cap="all" spc="130" baseline="0"/>
            </a:lvl1pPr>
            <a:lvl2pPr>
              <a:defRPr b="0" cap="all" baseline="0"/>
            </a:lvl2pPr>
          </a:lstStyle>
          <a:p>
            <a:pPr lvl="0"/>
            <a:r>
              <a:rPr lang="fr-FR" dirty="0"/>
              <a:t>Sous-titre de la partie 1 sur une ou deux lignes aussi</a:t>
            </a:r>
          </a:p>
        </p:txBody>
      </p:sp>
    </p:spTree>
    <p:extLst>
      <p:ext uri="{BB962C8B-B14F-4D97-AF65-F5344CB8AC3E}">
        <p14:creationId xmlns:p14="http://schemas.microsoft.com/office/powerpoint/2010/main" val="135310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cxnSp>
        <p:nvCxnSpPr>
          <p:cNvPr id="34" name="Connecteur droit 33">
            <a:extLst>
              <a:ext uri="{FF2B5EF4-FFF2-40B4-BE49-F238E27FC236}">
                <a16:creationId xmlns:a16="http://schemas.microsoft.com/office/drawing/2014/main" id="{783AF978-E029-4685-83A7-D0B5C6BF82E5}"/>
              </a:ext>
            </a:extLst>
          </p:cNvPr>
          <p:cNvCxnSpPr>
            <a:cxnSpLocks/>
          </p:cNvCxnSpPr>
          <p:nvPr userDrawn="1"/>
        </p:nvCxnSpPr>
        <p:spPr>
          <a:xfrm>
            <a:off x="503400" y="6376506"/>
            <a:ext cx="1118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Espace réservé du pied de page 35">
            <a:extLst>
              <a:ext uri="{FF2B5EF4-FFF2-40B4-BE49-F238E27FC236}">
                <a16:creationId xmlns:a16="http://schemas.microsoft.com/office/drawing/2014/main" id="{A4FA000F-7B3A-4228-B739-BF5BE8A063EA}"/>
              </a:ext>
            </a:extLst>
          </p:cNvPr>
          <p:cNvSpPr>
            <a:spLocks noGrp="1"/>
          </p:cNvSpPr>
          <p:nvPr>
            <p:ph type="ftr" sz="quarter" idx="10"/>
          </p:nvPr>
        </p:nvSpPr>
        <p:spPr/>
        <p:txBody>
          <a:bodyPr/>
          <a:lstStyle/>
          <a:p>
            <a:r>
              <a:rPr lang="fr-FR" noProof="0" smtClean="0"/>
              <a:t>Les effets d'aubaine des contrats aidés - JMS 2022</a:t>
            </a:r>
            <a:endParaRPr lang="fr-FR" noProof="0" dirty="0"/>
          </a:p>
        </p:txBody>
      </p:sp>
      <p:sp>
        <p:nvSpPr>
          <p:cNvPr id="37" name="Espace réservé du numéro de diapositive 36">
            <a:extLst>
              <a:ext uri="{FF2B5EF4-FFF2-40B4-BE49-F238E27FC236}">
                <a16:creationId xmlns:a16="http://schemas.microsoft.com/office/drawing/2014/main" id="{2C062B79-217B-423A-BEBE-9DCB2845FBE5}"/>
              </a:ext>
            </a:extLst>
          </p:cNvPr>
          <p:cNvSpPr>
            <a:spLocks noGrp="1"/>
          </p:cNvSpPr>
          <p:nvPr>
            <p:ph type="sldNum" sz="quarter" idx="11"/>
          </p:nvPr>
        </p:nvSpPr>
        <p:spPr/>
        <p:txBody>
          <a:bodyPr/>
          <a:lstStyle/>
          <a:p>
            <a:fld id="{DA76BCB4-0E47-4ECE-B552-0D112F3A1392}" type="slidenum">
              <a:rPr lang="fr-FR" smtClean="0"/>
              <a:pPr/>
              <a:t>‹N°›</a:t>
            </a:fld>
            <a:endParaRPr lang="fr-FR" dirty="0"/>
          </a:p>
        </p:txBody>
      </p:sp>
      <p:sp>
        <p:nvSpPr>
          <p:cNvPr id="41" name="Espace réservé du texte 40">
            <a:extLst>
              <a:ext uri="{FF2B5EF4-FFF2-40B4-BE49-F238E27FC236}">
                <a16:creationId xmlns:a16="http://schemas.microsoft.com/office/drawing/2014/main" id="{7972BF79-BBBF-4AEC-A2BF-F81549784ABE}"/>
              </a:ext>
            </a:extLst>
          </p:cNvPr>
          <p:cNvSpPr>
            <a:spLocks noGrp="1"/>
          </p:cNvSpPr>
          <p:nvPr>
            <p:ph type="body" sz="quarter" idx="12"/>
          </p:nvPr>
        </p:nvSpPr>
        <p:spPr>
          <a:xfrm>
            <a:off x="503238" y="2209891"/>
            <a:ext cx="5353050" cy="3851183"/>
          </a:xfrm>
        </p:spPr>
        <p:txBody>
          <a:bodyPr/>
          <a:lstStyle>
            <a:lvl1pPr>
              <a:defRPr b="1"/>
            </a:lvl1pPr>
          </a:lstStyle>
          <a:p>
            <a:pPr lvl="0"/>
            <a:endParaRPr lang="fr-FR" dirty="0"/>
          </a:p>
        </p:txBody>
      </p:sp>
      <p:sp>
        <p:nvSpPr>
          <p:cNvPr id="44" name="Espace réservé du texte 40">
            <a:extLst>
              <a:ext uri="{FF2B5EF4-FFF2-40B4-BE49-F238E27FC236}">
                <a16:creationId xmlns:a16="http://schemas.microsoft.com/office/drawing/2014/main" id="{0930CCE1-D3CF-4E96-9B11-9FC407C9755B}"/>
              </a:ext>
            </a:extLst>
          </p:cNvPr>
          <p:cNvSpPr>
            <a:spLocks noGrp="1"/>
          </p:cNvSpPr>
          <p:nvPr>
            <p:ph type="body" sz="quarter" idx="13"/>
          </p:nvPr>
        </p:nvSpPr>
        <p:spPr>
          <a:xfrm>
            <a:off x="6345238" y="2209891"/>
            <a:ext cx="5353050" cy="3851183"/>
          </a:xfrm>
        </p:spPr>
        <p:txBody>
          <a:bodyPr/>
          <a:lstStyle>
            <a:lvl1pPr>
              <a:spcBef>
                <a:spcPts val="1200"/>
              </a:spcBef>
              <a:defRPr sz="3500" b="1">
                <a:solidFill>
                  <a:schemeClr val="accent1"/>
                </a:solidFill>
              </a:defRPr>
            </a:lvl1pPr>
          </a:lstStyle>
          <a:p>
            <a:pPr lvl="0"/>
            <a:endParaRPr lang="fr-FR" dirty="0"/>
          </a:p>
        </p:txBody>
      </p:sp>
      <p:sp>
        <p:nvSpPr>
          <p:cNvPr id="46" name="Titre 45">
            <a:extLst>
              <a:ext uri="{FF2B5EF4-FFF2-40B4-BE49-F238E27FC236}">
                <a16:creationId xmlns:a16="http://schemas.microsoft.com/office/drawing/2014/main" id="{24BAC766-E957-4412-8590-02CAC3E4E045}"/>
              </a:ext>
            </a:extLst>
          </p:cNvPr>
          <p:cNvSpPr>
            <a:spLocks noGrp="1"/>
          </p:cNvSpPr>
          <p:nvPr>
            <p:ph type="title" hasCustomPrompt="1"/>
          </p:nvPr>
        </p:nvSpPr>
        <p:spPr/>
        <p:txBody>
          <a:bodyPr/>
          <a:lstStyle/>
          <a:p>
            <a:r>
              <a:rPr lang="fr-FR" dirty="0"/>
              <a:t>Titre niveau 1 éventuel</a:t>
            </a:r>
          </a:p>
        </p:txBody>
      </p:sp>
      <p:sp>
        <p:nvSpPr>
          <p:cNvPr id="50" name="Espace réservé du texte 49">
            <a:extLst>
              <a:ext uri="{FF2B5EF4-FFF2-40B4-BE49-F238E27FC236}">
                <a16:creationId xmlns:a16="http://schemas.microsoft.com/office/drawing/2014/main" id="{378AA73D-FEC8-4C62-B375-E788DA98F376}"/>
              </a:ext>
            </a:extLst>
          </p:cNvPr>
          <p:cNvSpPr>
            <a:spLocks noGrp="1"/>
          </p:cNvSpPr>
          <p:nvPr>
            <p:ph type="body" sz="quarter" idx="14" hasCustomPrompt="1"/>
          </p:nvPr>
        </p:nvSpPr>
        <p:spPr>
          <a:xfrm>
            <a:off x="6334126" y="2057000"/>
            <a:ext cx="1547813" cy="36000"/>
          </a:xfrm>
          <a:custGeom>
            <a:avLst/>
            <a:gdLst>
              <a:gd name="connsiteX0" fmla="*/ 0 w 1547813"/>
              <a:gd name="connsiteY0" fmla="*/ 0 h 39600"/>
              <a:gd name="connsiteX1" fmla="*/ 1547813 w 1547813"/>
              <a:gd name="connsiteY1" fmla="*/ 0 h 39600"/>
              <a:gd name="connsiteX2" fmla="*/ 1547813 w 1547813"/>
              <a:gd name="connsiteY2" fmla="*/ 39600 h 39600"/>
              <a:gd name="connsiteX3" fmla="*/ 0 w 1547813"/>
              <a:gd name="connsiteY3" fmla="*/ 39600 h 39600"/>
            </a:gdLst>
            <a:ahLst/>
            <a:cxnLst>
              <a:cxn ang="0">
                <a:pos x="connsiteX0" y="connsiteY0"/>
              </a:cxn>
              <a:cxn ang="0">
                <a:pos x="connsiteX1" y="connsiteY1"/>
              </a:cxn>
              <a:cxn ang="0">
                <a:pos x="connsiteX2" y="connsiteY2"/>
              </a:cxn>
              <a:cxn ang="0">
                <a:pos x="connsiteX3" y="connsiteY3"/>
              </a:cxn>
            </a:cxnLst>
            <a:rect l="l" t="t" r="r" b="b"/>
            <a:pathLst>
              <a:path w="1547813" h="39600">
                <a:moveTo>
                  <a:pt x="0" y="0"/>
                </a:moveTo>
                <a:lnTo>
                  <a:pt x="1547813" y="0"/>
                </a:lnTo>
                <a:lnTo>
                  <a:pt x="1547813" y="39600"/>
                </a:lnTo>
                <a:lnTo>
                  <a:pt x="0" y="39600"/>
                </a:lnTo>
                <a:close/>
              </a:path>
            </a:pathLst>
          </a:custGeom>
          <a:solidFill>
            <a:schemeClr val="accent1"/>
          </a:solidFill>
          <a:ln w="3175">
            <a:solidFill>
              <a:schemeClr val="accent1"/>
            </a:solidFill>
          </a:ln>
        </p:spPr>
        <p:txBody>
          <a:bodyPr wrap="square">
            <a:noAutofit/>
          </a:bodyPr>
          <a:lstStyle>
            <a:lvl1pPr>
              <a:spcBef>
                <a:spcPts val="1200"/>
              </a:spcBef>
              <a:defRPr sz="3500">
                <a:solidFill>
                  <a:schemeClr val="accent1"/>
                </a:solidFill>
              </a:defRPr>
            </a:lvl1pPr>
          </a:lstStyle>
          <a:p>
            <a:pPr lvl="0"/>
            <a:r>
              <a:rPr lang="fr-FR" dirty="0"/>
              <a:t> </a:t>
            </a:r>
          </a:p>
        </p:txBody>
      </p:sp>
    </p:spTree>
    <p:extLst>
      <p:ext uri="{BB962C8B-B14F-4D97-AF65-F5344CB8AC3E}">
        <p14:creationId xmlns:p14="http://schemas.microsoft.com/office/powerpoint/2010/main" val="227427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u dens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9F923EE-2B6C-48AE-9A95-4F9B24634E92}"/>
              </a:ext>
            </a:extLst>
          </p:cNvPr>
          <p:cNvSpPr>
            <a:spLocks noGrp="1"/>
          </p:cNvSpPr>
          <p:nvPr>
            <p:ph type="ftr" sz="quarter" idx="11"/>
          </p:nvPr>
        </p:nvSpPr>
        <p:spPr/>
        <p:txBody>
          <a:bodyPr/>
          <a:lstStyle/>
          <a:p>
            <a:r>
              <a:rPr lang="fr-FR" noProof="0" smtClean="0"/>
              <a:t>Les effets d'aubaine des contrats aidés - JMS 2022</a:t>
            </a:r>
            <a:endParaRPr lang="fr-FR" noProof="0" dirty="0"/>
          </a:p>
        </p:txBody>
      </p:sp>
      <p:sp>
        <p:nvSpPr>
          <p:cNvPr id="5" name="Espace réservé du numéro de diapositive 4">
            <a:extLst>
              <a:ext uri="{FF2B5EF4-FFF2-40B4-BE49-F238E27FC236}">
                <a16:creationId xmlns:a16="http://schemas.microsoft.com/office/drawing/2014/main" id="{A4FA4C62-2768-43F5-9685-7106932DBE82}"/>
              </a:ext>
            </a:extLst>
          </p:cNvPr>
          <p:cNvSpPr>
            <a:spLocks noGrp="1"/>
          </p:cNvSpPr>
          <p:nvPr>
            <p:ph type="sldNum" sz="quarter" idx="12"/>
          </p:nvPr>
        </p:nvSpPr>
        <p:spPr/>
        <p:txBody>
          <a:bodyPr/>
          <a:lstStyle/>
          <a:p>
            <a:fld id="{DA76BCB4-0E47-4ECE-B552-0D112F3A1392}" type="slidenum">
              <a:rPr lang="fr-FR" smtClean="0"/>
              <a:pPr/>
              <a:t>‹N°›</a:t>
            </a:fld>
            <a:endParaRPr lang="fr-FR" dirty="0"/>
          </a:p>
        </p:txBody>
      </p:sp>
      <p:sp>
        <p:nvSpPr>
          <p:cNvPr id="6" name="Titre 5">
            <a:extLst>
              <a:ext uri="{FF2B5EF4-FFF2-40B4-BE49-F238E27FC236}">
                <a16:creationId xmlns:a16="http://schemas.microsoft.com/office/drawing/2014/main" id="{829825F9-95BB-40FB-B052-192CEAE1D8D5}"/>
              </a:ext>
            </a:extLst>
          </p:cNvPr>
          <p:cNvSpPr>
            <a:spLocks noGrp="1"/>
          </p:cNvSpPr>
          <p:nvPr>
            <p:ph type="title" hasCustomPrompt="1"/>
          </p:nvPr>
        </p:nvSpPr>
        <p:spPr/>
        <p:txBody>
          <a:bodyPr/>
          <a:lstStyle/>
          <a:p>
            <a:r>
              <a:rPr lang="fr-FR" dirty="0"/>
              <a:t>Titre niveau 1 éventuel</a:t>
            </a:r>
          </a:p>
        </p:txBody>
      </p:sp>
      <p:sp>
        <p:nvSpPr>
          <p:cNvPr id="9" name="Espace réservé du texte 40">
            <a:extLst>
              <a:ext uri="{FF2B5EF4-FFF2-40B4-BE49-F238E27FC236}">
                <a16:creationId xmlns:a16="http://schemas.microsoft.com/office/drawing/2014/main" id="{C87E7070-FC59-452B-ABD8-0DD1B2719218}"/>
              </a:ext>
            </a:extLst>
          </p:cNvPr>
          <p:cNvSpPr>
            <a:spLocks noGrp="1"/>
          </p:cNvSpPr>
          <p:nvPr>
            <p:ph type="body" sz="quarter" idx="13"/>
          </p:nvPr>
        </p:nvSpPr>
        <p:spPr>
          <a:xfrm>
            <a:off x="503238" y="2209891"/>
            <a:ext cx="11184762" cy="3851183"/>
          </a:xfrm>
        </p:spPr>
        <p:txBody>
          <a:bodyPr numCol="2" spcCol="540000"/>
          <a:lstStyle>
            <a:lvl1pPr>
              <a:spcBef>
                <a:spcPts val="1800"/>
              </a:spcBef>
              <a:defRPr sz="2000" b="0"/>
            </a:lvl1pPr>
            <a:lvl2pPr marL="216000" indent="-216000">
              <a:buFont typeface="Arial" panose="020B0604020202020204" pitchFamily="34" charset="0"/>
              <a:buChar char="•"/>
              <a:defRPr sz="2000"/>
            </a:lvl2pPr>
          </a:lstStyle>
          <a:p>
            <a:pPr lvl="0"/>
            <a:endParaRPr lang="fr-FR" dirty="0"/>
          </a:p>
        </p:txBody>
      </p:sp>
    </p:spTree>
    <p:extLst>
      <p:ext uri="{BB962C8B-B14F-4D97-AF65-F5344CB8AC3E}">
        <p14:creationId xmlns:p14="http://schemas.microsoft.com/office/powerpoint/2010/main" val="422842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points partie 1">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9F923EE-2B6C-48AE-9A95-4F9B24634E92}"/>
              </a:ext>
            </a:extLst>
          </p:cNvPr>
          <p:cNvSpPr>
            <a:spLocks noGrp="1"/>
          </p:cNvSpPr>
          <p:nvPr>
            <p:ph type="ftr" sz="quarter" idx="11"/>
          </p:nvPr>
        </p:nvSpPr>
        <p:spPr/>
        <p:txBody>
          <a:bodyPr/>
          <a:lstStyle/>
          <a:p>
            <a:r>
              <a:rPr lang="fr-FR" noProof="0" smtClean="0"/>
              <a:t>Les effets d'aubaine des contrats aidés - JMS 2022</a:t>
            </a:r>
            <a:endParaRPr lang="fr-FR" noProof="0" dirty="0"/>
          </a:p>
        </p:txBody>
      </p:sp>
      <p:sp>
        <p:nvSpPr>
          <p:cNvPr id="5" name="Espace réservé du numéro de diapositive 4">
            <a:extLst>
              <a:ext uri="{FF2B5EF4-FFF2-40B4-BE49-F238E27FC236}">
                <a16:creationId xmlns:a16="http://schemas.microsoft.com/office/drawing/2014/main" id="{A4FA4C62-2768-43F5-9685-7106932DBE82}"/>
              </a:ext>
            </a:extLst>
          </p:cNvPr>
          <p:cNvSpPr>
            <a:spLocks noGrp="1"/>
          </p:cNvSpPr>
          <p:nvPr>
            <p:ph type="sldNum" sz="quarter" idx="12"/>
          </p:nvPr>
        </p:nvSpPr>
        <p:spPr/>
        <p:txBody>
          <a:bodyPr/>
          <a:lstStyle/>
          <a:p>
            <a:fld id="{DA76BCB4-0E47-4ECE-B552-0D112F3A1392}" type="slidenum">
              <a:rPr lang="fr-FR" smtClean="0"/>
              <a:pPr/>
              <a:t>‹N°›</a:t>
            </a:fld>
            <a:endParaRPr lang="fr-FR" dirty="0"/>
          </a:p>
        </p:txBody>
      </p:sp>
      <p:sp>
        <p:nvSpPr>
          <p:cNvPr id="6" name="Titre 5">
            <a:extLst>
              <a:ext uri="{FF2B5EF4-FFF2-40B4-BE49-F238E27FC236}">
                <a16:creationId xmlns:a16="http://schemas.microsoft.com/office/drawing/2014/main" id="{829825F9-95BB-40FB-B052-192CEAE1D8D5}"/>
              </a:ext>
            </a:extLst>
          </p:cNvPr>
          <p:cNvSpPr>
            <a:spLocks noGrp="1"/>
          </p:cNvSpPr>
          <p:nvPr>
            <p:ph type="title" hasCustomPrompt="1"/>
          </p:nvPr>
        </p:nvSpPr>
        <p:spPr/>
        <p:txBody>
          <a:bodyPr/>
          <a:lstStyle/>
          <a:p>
            <a:r>
              <a:rPr lang="fr-FR" dirty="0"/>
              <a:t>Titre niveau 1 éventuel</a:t>
            </a:r>
          </a:p>
        </p:txBody>
      </p:sp>
      <p:sp>
        <p:nvSpPr>
          <p:cNvPr id="8" name="Espace réservé du texte 7"/>
          <p:cNvSpPr>
            <a:spLocks noGrp="1"/>
          </p:cNvSpPr>
          <p:nvPr>
            <p:ph type="body" sz="quarter" idx="13"/>
          </p:nvPr>
        </p:nvSpPr>
        <p:spPr>
          <a:xfrm>
            <a:off x="500887" y="2396893"/>
            <a:ext cx="11187113" cy="3824613"/>
          </a:xfrm>
        </p:spPr>
        <p:txBody>
          <a:bodyPr/>
          <a:lstStyle>
            <a:lvl1pPr marL="342900" indent="-342900">
              <a:buClr>
                <a:schemeClr val="accent1"/>
              </a:buClr>
              <a:buFont typeface="Arial" panose="020B0604020202020204" pitchFamily="34" charset="0"/>
              <a:buChar char="•"/>
              <a:defRPr/>
            </a:lvl1pPr>
            <a:lvl2pPr marL="342900" indent="-342900">
              <a:buClr>
                <a:schemeClr val="accent1"/>
              </a:buClr>
              <a:buFont typeface="Arial" panose="020B0604020202020204" pitchFamily="34" charset="0"/>
              <a:buChar char="•"/>
              <a:defRPr/>
            </a:lvl2pPr>
            <a:lvl3pPr>
              <a:buClr>
                <a:schemeClr val="accent1"/>
              </a:buClr>
              <a:defRPr/>
            </a:lvl3pPr>
            <a:lvl4pPr marL="295275" indent="-285750">
              <a:buClr>
                <a:schemeClr val="accent1"/>
              </a:buClr>
              <a:buFont typeface="Arial" panose="020B0604020202020204" pitchFamily="34" charset="0"/>
              <a:buChar char="•"/>
              <a:defRPr/>
            </a:lvl4pPr>
            <a:lvl5pPr marL="295275" indent="-285750">
              <a:buClr>
                <a:schemeClr val="accent1"/>
              </a:buClr>
              <a:buFont typeface="Arial" panose="020B0604020202020204" pitchFamily="34" charset="0"/>
              <a:buChar char="•"/>
              <a:defRPr/>
            </a:lvl5pPr>
          </a:lstStyle>
          <a:p>
            <a:pPr lvl="0"/>
            <a:r>
              <a:rPr lang="fr-FR" dirty="0"/>
              <a:t>Modifier les styles du texte du masque</a:t>
            </a:r>
          </a:p>
          <a:p>
            <a:pPr lvl="1"/>
            <a:endParaRPr lang="fr-FR" dirty="0"/>
          </a:p>
        </p:txBody>
      </p:sp>
    </p:spTree>
    <p:extLst>
      <p:ext uri="{BB962C8B-B14F-4D97-AF65-F5344CB8AC3E}">
        <p14:creationId xmlns:p14="http://schemas.microsoft.com/office/powerpoint/2010/main" val="120925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iffres">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A711CF2D-5D37-4388-B6AE-72FB13088F13}"/>
              </a:ext>
            </a:extLst>
          </p:cNvPr>
          <p:cNvSpPr>
            <a:spLocks/>
          </p:cNvSpPr>
          <p:nvPr/>
        </p:nvSpPr>
        <p:spPr bwMode="auto">
          <a:xfrm>
            <a:off x="0" y="5429251"/>
            <a:ext cx="3446352" cy="1428750"/>
          </a:xfrm>
          <a:custGeom>
            <a:avLst/>
            <a:gdLst>
              <a:gd name="T0" fmla="*/ 0 w 1867"/>
              <a:gd name="T1" fmla="*/ 0 h 774"/>
              <a:gd name="T2" fmla="*/ 1867 w 1867"/>
              <a:gd name="T3" fmla="*/ 774 h 774"/>
              <a:gd name="T4" fmla="*/ 0 w 1867"/>
              <a:gd name="T5" fmla="*/ 774 h 774"/>
              <a:gd name="T6" fmla="*/ 0 w 1867"/>
              <a:gd name="T7" fmla="*/ 0 h 774"/>
            </a:gdLst>
            <a:ahLst/>
            <a:cxnLst>
              <a:cxn ang="0">
                <a:pos x="T0" y="T1"/>
              </a:cxn>
              <a:cxn ang="0">
                <a:pos x="T2" y="T3"/>
              </a:cxn>
              <a:cxn ang="0">
                <a:pos x="T4" y="T5"/>
              </a:cxn>
              <a:cxn ang="0">
                <a:pos x="T6" y="T7"/>
              </a:cxn>
            </a:cxnLst>
            <a:rect l="0" t="0" r="r" b="b"/>
            <a:pathLst>
              <a:path w="1867" h="774">
                <a:moveTo>
                  <a:pt x="0" y="0"/>
                </a:moveTo>
                <a:lnTo>
                  <a:pt x="1867" y="774"/>
                </a:lnTo>
                <a:lnTo>
                  <a:pt x="0" y="774"/>
                </a:lnTo>
                <a:lnTo>
                  <a:pt x="0" y="0"/>
                </a:lnTo>
                <a:close/>
              </a:path>
            </a:pathLst>
          </a:custGeom>
          <a:solidFill>
            <a:srgbClr val="E3F1EF"/>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6" name="Titre 5">
            <a:extLst>
              <a:ext uri="{FF2B5EF4-FFF2-40B4-BE49-F238E27FC236}">
                <a16:creationId xmlns:a16="http://schemas.microsoft.com/office/drawing/2014/main" id="{829825F9-95BB-40FB-B052-192CEAE1D8D5}"/>
              </a:ext>
            </a:extLst>
          </p:cNvPr>
          <p:cNvSpPr>
            <a:spLocks noGrp="1"/>
          </p:cNvSpPr>
          <p:nvPr>
            <p:ph type="title" hasCustomPrompt="1"/>
          </p:nvPr>
        </p:nvSpPr>
        <p:spPr/>
        <p:txBody>
          <a:bodyPr/>
          <a:lstStyle/>
          <a:p>
            <a:r>
              <a:rPr lang="fr-FR" dirty="0"/>
              <a:t>Titre niveau 1 éventuel</a:t>
            </a:r>
          </a:p>
        </p:txBody>
      </p:sp>
      <p:sp>
        <p:nvSpPr>
          <p:cNvPr id="11" name="Freeform 6">
            <a:extLst>
              <a:ext uri="{FF2B5EF4-FFF2-40B4-BE49-F238E27FC236}">
                <a16:creationId xmlns:a16="http://schemas.microsoft.com/office/drawing/2014/main" id="{6C5BFDDB-00ED-4290-9155-38CDEBB15056}"/>
              </a:ext>
            </a:extLst>
          </p:cNvPr>
          <p:cNvSpPr>
            <a:spLocks/>
          </p:cNvSpPr>
          <p:nvPr/>
        </p:nvSpPr>
        <p:spPr bwMode="auto">
          <a:xfrm>
            <a:off x="8104564" y="0"/>
            <a:ext cx="4087436" cy="2587625"/>
          </a:xfrm>
          <a:custGeom>
            <a:avLst/>
            <a:gdLst>
              <a:gd name="T0" fmla="*/ 0 w 2262"/>
              <a:gd name="T1" fmla="*/ 0 h 1432"/>
              <a:gd name="T2" fmla="*/ 2262 w 2262"/>
              <a:gd name="T3" fmla="*/ 1432 h 1432"/>
              <a:gd name="T4" fmla="*/ 2262 w 2262"/>
              <a:gd name="T5" fmla="*/ 0 h 1432"/>
              <a:gd name="T6" fmla="*/ 21 w 2262"/>
              <a:gd name="T7" fmla="*/ 0 h 1432"/>
            </a:gdLst>
            <a:ahLst/>
            <a:cxnLst>
              <a:cxn ang="0">
                <a:pos x="T0" y="T1"/>
              </a:cxn>
              <a:cxn ang="0">
                <a:pos x="T2" y="T3"/>
              </a:cxn>
              <a:cxn ang="0">
                <a:pos x="T4" y="T5"/>
              </a:cxn>
              <a:cxn ang="0">
                <a:pos x="T6" y="T7"/>
              </a:cxn>
            </a:cxnLst>
            <a:rect l="0" t="0" r="r" b="b"/>
            <a:pathLst>
              <a:path w="2262" h="1432">
                <a:moveTo>
                  <a:pt x="0" y="0"/>
                </a:moveTo>
                <a:lnTo>
                  <a:pt x="2262" y="1432"/>
                </a:lnTo>
                <a:lnTo>
                  <a:pt x="2262" y="0"/>
                </a:lnTo>
                <a:lnTo>
                  <a:pt x="21" y="0"/>
                </a:lnTo>
              </a:path>
            </a:pathLst>
          </a:custGeom>
          <a:solidFill>
            <a:srgbClr val="E3F1EF"/>
          </a:solidFill>
          <a:ln>
            <a:noFill/>
          </a:ln>
        </p:spPr>
        <p:txBody>
          <a:bodyPr vert="horz" wrap="square" lIns="91440" tIns="45720" rIns="91440" bIns="45720" numCol="1" anchor="t" anchorCtr="0" compatLnSpc="1">
            <a:prstTxWarp prst="textNoShape">
              <a:avLst/>
            </a:prstTxWarp>
          </a:bodyPr>
          <a:lstStyle/>
          <a:p>
            <a:endParaRPr lang="fr-FR" dirty="0"/>
          </a:p>
        </p:txBody>
      </p:sp>
      <p:cxnSp>
        <p:nvCxnSpPr>
          <p:cNvPr id="14" name="Connecteur droit 13">
            <a:extLst>
              <a:ext uri="{FF2B5EF4-FFF2-40B4-BE49-F238E27FC236}">
                <a16:creationId xmlns:a16="http://schemas.microsoft.com/office/drawing/2014/main" id="{BCEDFA62-4D7F-4F93-99BD-E5A57B8443E9}"/>
              </a:ext>
            </a:extLst>
          </p:cNvPr>
          <p:cNvCxnSpPr>
            <a:cxnSpLocks/>
          </p:cNvCxnSpPr>
          <p:nvPr userDrawn="1"/>
        </p:nvCxnSpPr>
        <p:spPr>
          <a:xfrm>
            <a:off x="503400" y="6381268"/>
            <a:ext cx="1118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Espace réservé du pied de page 33">
            <a:extLst>
              <a:ext uri="{FF2B5EF4-FFF2-40B4-BE49-F238E27FC236}">
                <a16:creationId xmlns:a16="http://schemas.microsoft.com/office/drawing/2014/main" id="{8D353ED5-E2CF-4099-9495-3A798A58B567}"/>
              </a:ext>
            </a:extLst>
          </p:cNvPr>
          <p:cNvSpPr>
            <a:spLocks noGrp="1"/>
          </p:cNvSpPr>
          <p:nvPr>
            <p:ph type="ftr" sz="quarter" idx="3"/>
          </p:nvPr>
        </p:nvSpPr>
        <p:spPr>
          <a:xfrm>
            <a:off x="502288" y="6575144"/>
            <a:ext cx="1415452" cy="107722"/>
          </a:xfrm>
          <a:prstGeom prst="rect">
            <a:avLst/>
          </a:prstGeom>
        </p:spPr>
        <p:txBody>
          <a:bodyPr vert="horz" wrap="none" lIns="0" tIns="0" rIns="0" bIns="0" rtlCol="0" anchor="ctr">
            <a:spAutoFit/>
          </a:bodyPr>
          <a:lstStyle>
            <a:lvl1pPr algn="l">
              <a:defRPr sz="700" cap="all" spc="50" baseline="0">
                <a:solidFill>
                  <a:srgbClr val="000000"/>
                </a:solidFill>
              </a:defRPr>
            </a:lvl1pPr>
          </a:lstStyle>
          <a:p>
            <a:r>
              <a:rPr lang="fr-FR" noProof="0" smtClean="0"/>
              <a:t>Les effets d'aubaine des contrats aidés - JMS 2022</a:t>
            </a:r>
            <a:endParaRPr lang="fr-FR" noProof="0" dirty="0"/>
          </a:p>
        </p:txBody>
      </p:sp>
      <p:sp>
        <p:nvSpPr>
          <p:cNvPr id="16" name="Espace réservé du numéro de diapositive 34">
            <a:extLst>
              <a:ext uri="{FF2B5EF4-FFF2-40B4-BE49-F238E27FC236}">
                <a16:creationId xmlns:a16="http://schemas.microsoft.com/office/drawing/2014/main" id="{51E56F51-801D-4297-8FB4-1CB711DBC12E}"/>
              </a:ext>
            </a:extLst>
          </p:cNvPr>
          <p:cNvSpPr>
            <a:spLocks noGrp="1"/>
          </p:cNvSpPr>
          <p:nvPr>
            <p:ph type="sldNum" sz="quarter" idx="4"/>
          </p:nvPr>
        </p:nvSpPr>
        <p:spPr>
          <a:xfrm>
            <a:off x="11527700" y="6575144"/>
            <a:ext cx="160300" cy="107722"/>
          </a:xfrm>
          <a:prstGeom prst="rect">
            <a:avLst/>
          </a:prstGeom>
        </p:spPr>
        <p:txBody>
          <a:bodyPr vert="horz" wrap="none" lIns="0" tIns="0" rIns="0" bIns="0" rtlCol="0" anchor="ctr">
            <a:spAutoFit/>
          </a:bodyPr>
          <a:lstStyle>
            <a:lvl1pPr algn="r">
              <a:defRPr sz="700">
                <a:solidFill>
                  <a:srgbClr val="000000"/>
                </a:solidFill>
              </a:defRPr>
            </a:lvl1pPr>
          </a:lstStyle>
          <a:p>
            <a:fld id="{DA76BCB4-0E47-4ECE-B552-0D112F3A1392}" type="slidenum">
              <a:rPr lang="fr-FR" smtClean="0"/>
              <a:pPr/>
              <a:t>‹N°›</a:t>
            </a:fld>
            <a:endParaRPr lang="fr-FR" dirty="0"/>
          </a:p>
        </p:txBody>
      </p:sp>
      <p:grpSp>
        <p:nvGrpSpPr>
          <p:cNvPr id="17" name="Groupe 16">
            <a:extLst>
              <a:ext uri="{FF2B5EF4-FFF2-40B4-BE49-F238E27FC236}">
                <a16:creationId xmlns:a16="http://schemas.microsoft.com/office/drawing/2014/main" id="{5F858260-E77D-4A94-BFB9-96415377C4A7}"/>
              </a:ext>
            </a:extLst>
          </p:cNvPr>
          <p:cNvGrpSpPr/>
          <p:nvPr userDrawn="1"/>
        </p:nvGrpSpPr>
        <p:grpSpPr>
          <a:xfrm>
            <a:off x="502288" y="242008"/>
            <a:ext cx="528791" cy="464331"/>
            <a:chOff x="2185988" y="0"/>
            <a:chExt cx="7813676" cy="6861176"/>
          </a:xfrm>
        </p:grpSpPr>
        <p:sp>
          <p:nvSpPr>
            <p:cNvPr id="18" name="Freeform 5">
              <a:extLst>
                <a:ext uri="{FF2B5EF4-FFF2-40B4-BE49-F238E27FC236}">
                  <a16:creationId xmlns:a16="http://schemas.microsoft.com/office/drawing/2014/main" id="{E54A5DBD-4AF3-4520-AAB4-358FB45D3E94}"/>
                </a:ext>
              </a:extLst>
            </p:cNvPr>
            <p:cNvSpPr>
              <a:spLocks noEditPoints="1"/>
            </p:cNvSpPr>
            <p:nvPr/>
          </p:nvSpPr>
          <p:spPr bwMode="auto">
            <a:xfrm>
              <a:off x="2189163" y="1812925"/>
              <a:ext cx="742950" cy="911225"/>
            </a:xfrm>
            <a:custGeom>
              <a:avLst/>
              <a:gdLst>
                <a:gd name="T0" fmla="*/ 51 w 207"/>
                <a:gd name="T1" fmla="*/ 44 h 254"/>
                <a:gd name="T2" fmla="*/ 51 w 207"/>
                <a:gd name="T3" fmla="*/ 107 h 254"/>
                <a:gd name="T4" fmla="*/ 80 w 207"/>
                <a:gd name="T5" fmla="*/ 107 h 254"/>
                <a:gd name="T6" fmla="*/ 115 w 207"/>
                <a:gd name="T7" fmla="*/ 75 h 254"/>
                <a:gd name="T8" fmla="*/ 80 w 207"/>
                <a:gd name="T9" fmla="*/ 44 h 254"/>
                <a:gd name="T10" fmla="*/ 51 w 207"/>
                <a:gd name="T11" fmla="*/ 44 h 254"/>
                <a:gd name="T12" fmla="*/ 0 w 207"/>
                <a:gd name="T13" fmla="*/ 0 h 254"/>
                <a:gd name="T14" fmla="*/ 77 w 207"/>
                <a:gd name="T15" fmla="*/ 0 h 254"/>
                <a:gd name="T16" fmla="*/ 168 w 207"/>
                <a:gd name="T17" fmla="*/ 76 h 254"/>
                <a:gd name="T18" fmla="*/ 127 w 207"/>
                <a:gd name="T19" fmla="*/ 141 h 254"/>
                <a:gd name="T20" fmla="*/ 207 w 207"/>
                <a:gd name="T21" fmla="*/ 254 h 254"/>
                <a:gd name="T22" fmla="*/ 145 w 207"/>
                <a:gd name="T23" fmla="*/ 254 h 254"/>
                <a:gd name="T24" fmla="*/ 78 w 207"/>
                <a:gd name="T25" fmla="*/ 151 h 254"/>
                <a:gd name="T26" fmla="*/ 51 w 207"/>
                <a:gd name="T27" fmla="*/ 151 h 254"/>
                <a:gd name="T28" fmla="*/ 51 w 207"/>
                <a:gd name="T29" fmla="*/ 254 h 254"/>
                <a:gd name="T30" fmla="*/ 0 w 207"/>
                <a:gd name="T31" fmla="*/ 254 h 254"/>
                <a:gd name="T32" fmla="*/ 0 w 207"/>
                <a:gd name="T3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4">
                  <a:moveTo>
                    <a:pt x="51" y="44"/>
                  </a:moveTo>
                  <a:cubicBezTo>
                    <a:pt x="51" y="107"/>
                    <a:pt x="51" y="107"/>
                    <a:pt x="51" y="107"/>
                  </a:cubicBezTo>
                  <a:cubicBezTo>
                    <a:pt x="80" y="107"/>
                    <a:pt x="80" y="107"/>
                    <a:pt x="80" y="107"/>
                  </a:cubicBezTo>
                  <a:cubicBezTo>
                    <a:pt x="102" y="107"/>
                    <a:pt x="115" y="96"/>
                    <a:pt x="115" y="75"/>
                  </a:cubicBezTo>
                  <a:cubicBezTo>
                    <a:pt x="115" y="56"/>
                    <a:pt x="102" y="44"/>
                    <a:pt x="80" y="44"/>
                  </a:cubicBezTo>
                  <a:lnTo>
                    <a:pt x="51" y="44"/>
                  </a:lnTo>
                  <a:close/>
                  <a:moveTo>
                    <a:pt x="0" y="0"/>
                  </a:moveTo>
                  <a:cubicBezTo>
                    <a:pt x="77" y="0"/>
                    <a:pt x="77" y="0"/>
                    <a:pt x="77" y="0"/>
                  </a:cubicBezTo>
                  <a:cubicBezTo>
                    <a:pt x="133" y="0"/>
                    <a:pt x="168" y="29"/>
                    <a:pt x="168" y="76"/>
                  </a:cubicBezTo>
                  <a:cubicBezTo>
                    <a:pt x="168" y="106"/>
                    <a:pt x="153" y="129"/>
                    <a:pt x="127" y="141"/>
                  </a:cubicBezTo>
                  <a:cubicBezTo>
                    <a:pt x="207" y="254"/>
                    <a:pt x="207" y="254"/>
                    <a:pt x="207" y="254"/>
                  </a:cubicBezTo>
                  <a:cubicBezTo>
                    <a:pt x="145" y="254"/>
                    <a:pt x="145" y="254"/>
                    <a:pt x="145" y="254"/>
                  </a:cubicBezTo>
                  <a:cubicBezTo>
                    <a:pt x="78" y="151"/>
                    <a:pt x="78" y="151"/>
                    <a:pt x="78" y="151"/>
                  </a:cubicBezTo>
                  <a:cubicBezTo>
                    <a:pt x="51" y="151"/>
                    <a:pt x="51" y="151"/>
                    <a:pt x="51" y="151"/>
                  </a:cubicBezTo>
                  <a:cubicBezTo>
                    <a:pt x="51" y="254"/>
                    <a:pt x="51" y="254"/>
                    <a:pt x="51"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9" name="Freeform 6">
              <a:extLst>
                <a:ext uri="{FF2B5EF4-FFF2-40B4-BE49-F238E27FC236}">
                  <a16:creationId xmlns:a16="http://schemas.microsoft.com/office/drawing/2014/main" id="{44058146-BF7B-487A-BC82-D698DE7BCDE6}"/>
                </a:ext>
              </a:extLst>
            </p:cNvPr>
            <p:cNvSpPr>
              <a:spLocks noEditPoints="1"/>
            </p:cNvSpPr>
            <p:nvPr/>
          </p:nvSpPr>
          <p:spPr bwMode="auto">
            <a:xfrm>
              <a:off x="3046413" y="1557338"/>
              <a:ext cx="531813" cy="1166813"/>
            </a:xfrm>
            <a:custGeom>
              <a:avLst/>
              <a:gdLst>
                <a:gd name="T0" fmla="*/ 113 w 335"/>
                <a:gd name="T1" fmla="*/ 111 h 735"/>
                <a:gd name="T2" fmla="*/ 206 w 335"/>
                <a:gd name="T3" fmla="*/ 0 h 735"/>
                <a:gd name="T4" fmla="*/ 326 w 335"/>
                <a:gd name="T5" fmla="*/ 0 h 735"/>
                <a:gd name="T6" fmla="*/ 217 w 335"/>
                <a:gd name="T7" fmla="*/ 111 h 735"/>
                <a:gd name="T8" fmla="*/ 113 w 335"/>
                <a:gd name="T9" fmla="*/ 111 h 735"/>
                <a:gd name="T10" fmla="*/ 0 w 335"/>
                <a:gd name="T11" fmla="*/ 161 h 735"/>
                <a:gd name="T12" fmla="*/ 335 w 335"/>
                <a:gd name="T13" fmla="*/ 161 h 735"/>
                <a:gd name="T14" fmla="*/ 335 w 335"/>
                <a:gd name="T15" fmla="*/ 260 h 735"/>
                <a:gd name="T16" fmla="*/ 115 w 335"/>
                <a:gd name="T17" fmla="*/ 260 h 735"/>
                <a:gd name="T18" fmla="*/ 115 w 335"/>
                <a:gd name="T19" fmla="*/ 391 h 735"/>
                <a:gd name="T20" fmla="*/ 301 w 335"/>
                <a:gd name="T21" fmla="*/ 391 h 735"/>
                <a:gd name="T22" fmla="*/ 301 w 335"/>
                <a:gd name="T23" fmla="*/ 491 h 735"/>
                <a:gd name="T24" fmla="*/ 115 w 335"/>
                <a:gd name="T25" fmla="*/ 491 h 735"/>
                <a:gd name="T26" fmla="*/ 115 w 335"/>
                <a:gd name="T27" fmla="*/ 635 h 735"/>
                <a:gd name="T28" fmla="*/ 335 w 335"/>
                <a:gd name="T29" fmla="*/ 635 h 735"/>
                <a:gd name="T30" fmla="*/ 335 w 335"/>
                <a:gd name="T31" fmla="*/ 735 h 735"/>
                <a:gd name="T32" fmla="*/ 0 w 335"/>
                <a:gd name="T33" fmla="*/ 735 h 735"/>
                <a:gd name="T34" fmla="*/ 0 w 335"/>
                <a:gd name="T35" fmla="*/ 161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5" h="735">
                  <a:moveTo>
                    <a:pt x="113" y="111"/>
                  </a:moveTo>
                  <a:lnTo>
                    <a:pt x="206" y="0"/>
                  </a:lnTo>
                  <a:lnTo>
                    <a:pt x="326" y="0"/>
                  </a:lnTo>
                  <a:lnTo>
                    <a:pt x="217" y="111"/>
                  </a:lnTo>
                  <a:lnTo>
                    <a:pt x="113" y="111"/>
                  </a:lnTo>
                  <a:close/>
                  <a:moveTo>
                    <a:pt x="0" y="161"/>
                  </a:moveTo>
                  <a:lnTo>
                    <a:pt x="335" y="161"/>
                  </a:lnTo>
                  <a:lnTo>
                    <a:pt x="335" y="260"/>
                  </a:lnTo>
                  <a:lnTo>
                    <a:pt x="115" y="260"/>
                  </a:lnTo>
                  <a:lnTo>
                    <a:pt x="115" y="391"/>
                  </a:lnTo>
                  <a:lnTo>
                    <a:pt x="301" y="391"/>
                  </a:lnTo>
                  <a:lnTo>
                    <a:pt x="301" y="491"/>
                  </a:lnTo>
                  <a:lnTo>
                    <a:pt x="115" y="491"/>
                  </a:lnTo>
                  <a:lnTo>
                    <a:pt x="115" y="635"/>
                  </a:lnTo>
                  <a:lnTo>
                    <a:pt x="335" y="635"/>
                  </a:lnTo>
                  <a:lnTo>
                    <a:pt x="335" y="735"/>
                  </a:lnTo>
                  <a:lnTo>
                    <a:pt x="0" y="735"/>
                  </a:lnTo>
                  <a:lnTo>
                    <a:pt x="0"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0" name="Freeform 7">
              <a:extLst>
                <a:ext uri="{FF2B5EF4-FFF2-40B4-BE49-F238E27FC236}">
                  <a16:creationId xmlns:a16="http://schemas.microsoft.com/office/drawing/2014/main" id="{1BD41A2C-7C29-4764-97D0-81EEA9EB3017}"/>
                </a:ext>
              </a:extLst>
            </p:cNvPr>
            <p:cNvSpPr>
              <a:spLocks noEditPoints="1"/>
            </p:cNvSpPr>
            <p:nvPr/>
          </p:nvSpPr>
          <p:spPr bwMode="auto">
            <a:xfrm>
              <a:off x="3789363" y="1812925"/>
              <a:ext cx="623888" cy="911225"/>
            </a:xfrm>
            <a:custGeom>
              <a:avLst/>
              <a:gdLst>
                <a:gd name="T0" fmla="*/ 52 w 174"/>
                <a:gd name="T1" fmla="*/ 44 h 254"/>
                <a:gd name="T2" fmla="*/ 52 w 174"/>
                <a:gd name="T3" fmla="*/ 107 h 254"/>
                <a:gd name="T4" fmla="*/ 86 w 174"/>
                <a:gd name="T5" fmla="*/ 107 h 254"/>
                <a:gd name="T6" fmla="*/ 121 w 174"/>
                <a:gd name="T7" fmla="*/ 75 h 254"/>
                <a:gd name="T8" fmla="*/ 86 w 174"/>
                <a:gd name="T9" fmla="*/ 44 h 254"/>
                <a:gd name="T10" fmla="*/ 52 w 174"/>
                <a:gd name="T11" fmla="*/ 44 h 254"/>
                <a:gd name="T12" fmla="*/ 0 w 174"/>
                <a:gd name="T13" fmla="*/ 0 h 254"/>
                <a:gd name="T14" fmla="*/ 84 w 174"/>
                <a:gd name="T15" fmla="*/ 0 h 254"/>
                <a:gd name="T16" fmla="*/ 174 w 174"/>
                <a:gd name="T17" fmla="*/ 76 h 254"/>
                <a:gd name="T18" fmla="*/ 84 w 174"/>
                <a:gd name="T19" fmla="*/ 151 h 254"/>
                <a:gd name="T20" fmla="*/ 52 w 174"/>
                <a:gd name="T21" fmla="*/ 151 h 254"/>
                <a:gd name="T22" fmla="*/ 52 w 174"/>
                <a:gd name="T23" fmla="*/ 254 h 254"/>
                <a:gd name="T24" fmla="*/ 0 w 174"/>
                <a:gd name="T25" fmla="*/ 254 h 254"/>
                <a:gd name="T26" fmla="*/ 0 w 174"/>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 h="254">
                  <a:moveTo>
                    <a:pt x="52" y="44"/>
                  </a:moveTo>
                  <a:cubicBezTo>
                    <a:pt x="52" y="107"/>
                    <a:pt x="52" y="107"/>
                    <a:pt x="52" y="107"/>
                  </a:cubicBezTo>
                  <a:cubicBezTo>
                    <a:pt x="86" y="107"/>
                    <a:pt x="86" y="107"/>
                    <a:pt x="86" y="107"/>
                  </a:cubicBezTo>
                  <a:cubicBezTo>
                    <a:pt x="108" y="107"/>
                    <a:pt x="121" y="96"/>
                    <a:pt x="121" y="75"/>
                  </a:cubicBezTo>
                  <a:cubicBezTo>
                    <a:pt x="121" y="56"/>
                    <a:pt x="108" y="44"/>
                    <a:pt x="86" y="44"/>
                  </a:cubicBezTo>
                  <a:lnTo>
                    <a:pt x="52" y="44"/>
                  </a:lnTo>
                  <a:close/>
                  <a:moveTo>
                    <a:pt x="0" y="0"/>
                  </a:moveTo>
                  <a:cubicBezTo>
                    <a:pt x="84" y="0"/>
                    <a:pt x="84" y="0"/>
                    <a:pt x="84" y="0"/>
                  </a:cubicBezTo>
                  <a:cubicBezTo>
                    <a:pt x="140" y="0"/>
                    <a:pt x="174" y="29"/>
                    <a:pt x="174" y="76"/>
                  </a:cubicBezTo>
                  <a:cubicBezTo>
                    <a:pt x="174" y="122"/>
                    <a:pt x="140" y="151"/>
                    <a:pt x="84" y="151"/>
                  </a:cubicBezTo>
                  <a:cubicBezTo>
                    <a:pt x="52" y="151"/>
                    <a:pt x="52" y="151"/>
                    <a:pt x="52" y="151"/>
                  </a:cubicBezTo>
                  <a:cubicBezTo>
                    <a:pt x="52" y="254"/>
                    <a:pt x="52" y="254"/>
                    <a:pt x="52"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1" name="Freeform 8">
              <a:extLst>
                <a:ext uri="{FF2B5EF4-FFF2-40B4-BE49-F238E27FC236}">
                  <a16:creationId xmlns:a16="http://schemas.microsoft.com/office/drawing/2014/main" id="{59353B4B-A838-44D6-A739-FD955B1F348F}"/>
                </a:ext>
              </a:extLst>
            </p:cNvPr>
            <p:cNvSpPr>
              <a:spLocks/>
            </p:cNvSpPr>
            <p:nvPr/>
          </p:nvSpPr>
          <p:spPr bwMode="auto">
            <a:xfrm>
              <a:off x="4549776" y="1812925"/>
              <a:ext cx="735013" cy="936625"/>
            </a:xfrm>
            <a:custGeom>
              <a:avLst/>
              <a:gdLst>
                <a:gd name="T0" fmla="*/ 154 w 205"/>
                <a:gd name="T1" fmla="*/ 0 h 261"/>
                <a:gd name="T2" fmla="*/ 205 w 205"/>
                <a:gd name="T3" fmla="*/ 0 h 261"/>
                <a:gd name="T4" fmla="*/ 205 w 205"/>
                <a:gd name="T5" fmla="*/ 154 h 261"/>
                <a:gd name="T6" fmla="*/ 103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3"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1"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2" name="Freeform 9">
              <a:extLst>
                <a:ext uri="{FF2B5EF4-FFF2-40B4-BE49-F238E27FC236}">
                  <a16:creationId xmlns:a16="http://schemas.microsoft.com/office/drawing/2014/main" id="{0C2B9F99-2B89-43F7-9B98-403331795EB9}"/>
                </a:ext>
              </a:extLst>
            </p:cNvPr>
            <p:cNvSpPr>
              <a:spLocks noEditPoints="1"/>
            </p:cNvSpPr>
            <p:nvPr/>
          </p:nvSpPr>
          <p:spPr bwMode="auto">
            <a:xfrm>
              <a:off x="5514976" y="1812925"/>
              <a:ext cx="617538" cy="911225"/>
            </a:xfrm>
            <a:custGeom>
              <a:avLst/>
              <a:gdLst>
                <a:gd name="T0" fmla="*/ 52 w 172"/>
                <a:gd name="T1" fmla="*/ 143 h 254"/>
                <a:gd name="T2" fmla="*/ 52 w 172"/>
                <a:gd name="T3" fmla="*/ 210 h 254"/>
                <a:gd name="T4" fmla="*/ 81 w 172"/>
                <a:gd name="T5" fmla="*/ 210 h 254"/>
                <a:gd name="T6" fmla="*/ 119 w 172"/>
                <a:gd name="T7" fmla="*/ 176 h 254"/>
                <a:gd name="T8" fmla="*/ 81 w 172"/>
                <a:gd name="T9" fmla="*/ 143 h 254"/>
                <a:gd name="T10" fmla="*/ 52 w 172"/>
                <a:gd name="T11" fmla="*/ 143 h 254"/>
                <a:gd name="T12" fmla="*/ 52 w 172"/>
                <a:gd name="T13" fmla="*/ 44 h 254"/>
                <a:gd name="T14" fmla="*/ 52 w 172"/>
                <a:gd name="T15" fmla="*/ 99 h 254"/>
                <a:gd name="T16" fmla="*/ 73 w 172"/>
                <a:gd name="T17" fmla="*/ 99 h 254"/>
                <a:gd name="T18" fmla="*/ 104 w 172"/>
                <a:gd name="T19" fmla="*/ 71 h 254"/>
                <a:gd name="T20" fmla="*/ 73 w 172"/>
                <a:gd name="T21" fmla="*/ 44 h 254"/>
                <a:gd name="T22" fmla="*/ 52 w 172"/>
                <a:gd name="T23" fmla="*/ 44 h 254"/>
                <a:gd name="T24" fmla="*/ 0 w 172"/>
                <a:gd name="T25" fmla="*/ 0 h 254"/>
                <a:gd name="T26" fmla="*/ 72 w 172"/>
                <a:gd name="T27" fmla="*/ 0 h 254"/>
                <a:gd name="T28" fmla="*/ 157 w 172"/>
                <a:gd name="T29" fmla="*/ 69 h 254"/>
                <a:gd name="T30" fmla="*/ 130 w 172"/>
                <a:gd name="T31" fmla="*/ 119 h 254"/>
                <a:gd name="T32" fmla="*/ 172 w 172"/>
                <a:gd name="T33" fmla="*/ 179 h 254"/>
                <a:gd name="T34" fmla="*/ 78 w 172"/>
                <a:gd name="T35" fmla="*/ 254 h 254"/>
                <a:gd name="T36" fmla="*/ 0 w 172"/>
                <a:gd name="T37" fmla="*/ 254 h 254"/>
                <a:gd name="T38" fmla="*/ 0 w 172"/>
                <a:gd name="T3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254">
                  <a:moveTo>
                    <a:pt x="52" y="143"/>
                  </a:moveTo>
                  <a:cubicBezTo>
                    <a:pt x="52" y="210"/>
                    <a:pt x="52" y="210"/>
                    <a:pt x="52" y="210"/>
                  </a:cubicBezTo>
                  <a:cubicBezTo>
                    <a:pt x="81" y="210"/>
                    <a:pt x="81" y="210"/>
                    <a:pt x="81" y="210"/>
                  </a:cubicBezTo>
                  <a:cubicBezTo>
                    <a:pt x="105" y="210"/>
                    <a:pt x="119" y="197"/>
                    <a:pt x="119" y="176"/>
                  </a:cubicBezTo>
                  <a:cubicBezTo>
                    <a:pt x="119" y="155"/>
                    <a:pt x="105" y="143"/>
                    <a:pt x="81" y="143"/>
                  </a:cubicBezTo>
                  <a:lnTo>
                    <a:pt x="52" y="143"/>
                  </a:lnTo>
                  <a:close/>
                  <a:moveTo>
                    <a:pt x="52" y="44"/>
                  </a:moveTo>
                  <a:cubicBezTo>
                    <a:pt x="52" y="99"/>
                    <a:pt x="52" y="99"/>
                    <a:pt x="52" y="99"/>
                  </a:cubicBezTo>
                  <a:cubicBezTo>
                    <a:pt x="73" y="99"/>
                    <a:pt x="73" y="99"/>
                    <a:pt x="73" y="99"/>
                  </a:cubicBezTo>
                  <a:cubicBezTo>
                    <a:pt x="93" y="99"/>
                    <a:pt x="104" y="89"/>
                    <a:pt x="104" y="71"/>
                  </a:cubicBezTo>
                  <a:cubicBezTo>
                    <a:pt x="104" y="54"/>
                    <a:pt x="93" y="44"/>
                    <a:pt x="73" y="44"/>
                  </a:cubicBezTo>
                  <a:lnTo>
                    <a:pt x="52" y="44"/>
                  </a:lnTo>
                  <a:close/>
                  <a:moveTo>
                    <a:pt x="0" y="0"/>
                  </a:moveTo>
                  <a:cubicBezTo>
                    <a:pt x="72" y="0"/>
                    <a:pt x="72" y="0"/>
                    <a:pt x="72" y="0"/>
                  </a:cubicBezTo>
                  <a:cubicBezTo>
                    <a:pt x="125" y="0"/>
                    <a:pt x="157" y="26"/>
                    <a:pt x="157" y="69"/>
                  </a:cubicBezTo>
                  <a:cubicBezTo>
                    <a:pt x="157" y="89"/>
                    <a:pt x="148" y="107"/>
                    <a:pt x="130" y="119"/>
                  </a:cubicBezTo>
                  <a:cubicBezTo>
                    <a:pt x="157" y="131"/>
                    <a:pt x="172" y="152"/>
                    <a:pt x="172" y="179"/>
                  </a:cubicBezTo>
                  <a:cubicBezTo>
                    <a:pt x="172" y="225"/>
                    <a:pt x="136" y="254"/>
                    <a:pt x="78"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3" name="Freeform 10">
              <a:extLst>
                <a:ext uri="{FF2B5EF4-FFF2-40B4-BE49-F238E27FC236}">
                  <a16:creationId xmlns:a16="http://schemas.microsoft.com/office/drawing/2014/main" id="{C59A6F26-8594-4E82-9E1A-0107BBCDB704}"/>
                </a:ext>
              </a:extLst>
            </p:cNvPr>
            <p:cNvSpPr>
              <a:spLocks/>
            </p:cNvSpPr>
            <p:nvPr/>
          </p:nvSpPr>
          <p:spPr bwMode="auto">
            <a:xfrm>
              <a:off x="6321426" y="1812925"/>
              <a:ext cx="528638" cy="911225"/>
            </a:xfrm>
            <a:custGeom>
              <a:avLst/>
              <a:gdLst>
                <a:gd name="T0" fmla="*/ 0 w 333"/>
                <a:gd name="T1" fmla="*/ 0 h 574"/>
                <a:gd name="T2" fmla="*/ 116 w 333"/>
                <a:gd name="T3" fmla="*/ 0 h 574"/>
                <a:gd name="T4" fmla="*/ 116 w 333"/>
                <a:gd name="T5" fmla="*/ 468 h 574"/>
                <a:gd name="T6" fmla="*/ 333 w 333"/>
                <a:gd name="T7" fmla="*/ 468 h 574"/>
                <a:gd name="T8" fmla="*/ 333 w 333"/>
                <a:gd name="T9" fmla="*/ 574 h 574"/>
                <a:gd name="T10" fmla="*/ 0 w 333"/>
                <a:gd name="T11" fmla="*/ 574 h 574"/>
                <a:gd name="T12" fmla="*/ 0 w 333"/>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333" h="574">
                  <a:moveTo>
                    <a:pt x="0" y="0"/>
                  </a:moveTo>
                  <a:lnTo>
                    <a:pt x="116" y="0"/>
                  </a:lnTo>
                  <a:lnTo>
                    <a:pt x="116" y="468"/>
                  </a:lnTo>
                  <a:lnTo>
                    <a:pt x="333" y="468"/>
                  </a:lnTo>
                  <a:lnTo>
                    <a:pt x="333" y="574"/>
                  </a:lnTo>
                  <a:lnTo>
                    <a:pt x="0" y="5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4" name="Rectangle 23">
              <a:extLst>
                <a:ext uri="{FF2B5EF4-FFF2-40B4-BE49-F238E27FC236}">
                  <a16:creationId xmlns:a16="http://schemas.microsoft.com/office/drawing/2014/main" id="{D60AD085-9184-4E83-9DB1-633A38727063}"/>
                </a:ext>
              </a:extLst>
            </p:cNvPr>
            <p:cNvSpPr>
              <a:spLocks noChangeArrowheads="1"/>
            </p:cNvSpPr>
            <p:nvPr/>
          </p:nvSpPr>
          <p:spPr bwMode="auto">
            <a:xfrm>
              <a:off x="7015163" y="1812925"/>
              <a:ext cx="182563" cy="911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5" name="Freeform 12">
              <a:extLst>
                <a:ext uri="{FF2B5EF4-FFF2-40B4-BE49-F238E27FC236}">
                  <a16:creationId xmlns:a16="http://schemas.microsoft.com/office/drawing/2014/main" id="{F78483E5-37B8-4BCA-97E7-21D97CF9438A}"/>
                </a:ext>
              </a:extLst>
            </p:cNvPr>
            <p:cNvSpPr>
              <a:spLocks noEditPoints="1"/>
            </p:cNvSpPr>
            <p:nvPr/>
          </p:nvSpPr>
          <p:spPr bwMode="auto">
            <a:xfrm>
              <a:off x="7373938" y="1787525"/>
              <a:ext cx="1096963" cy="1162050"/>
            </a:xfrm>
            <a:custGeom>
              <a:avLst/>
              <a:gdLst>
                <a:gd name="T0" fmla="*/ 217 w 306"/>
                <a:gd name="T1" fmla="*/ 134 h 324"/>
                <a:gd name="T2" fmla="*/ 135 w 306"/>
                <a:gd name="T3" fmla="*/ 48 h 324"/>
                <a:gd name="T4" fmla="*/ 53 w 306"/>
                <a:gd name="T5" fmla="*/ 134 h 324"/>
                <a:gd name="T6" fmla="*/ 135 w 306"/>
                <a:gd name="T7" fmla="*/ 220 h 324"/>
                <a:gd name="T8" fmla="*/ 217 w 306"/>
                <a:gd name="T9" fmla="*/ 134 h 324"/>
                <a:gd name="T10" fmla="*/ 288 w 306"/>
                <a:gd name="T11" fmla="*/ 278 h 324"/>
                <a:gd name="T12" fmla="*/ 306 w 306"/>
                <a:gd name="T13" fmla="*/ 275 h 324"/>
                <a:gd name="T14" fmla="*/ 306 w 306"/>
                <a:gd name="T15" fmla="*/ 319 h 324"/>
                <a:gd name="T16" fmla="*/ 279 w 306"/>
                <a:gd name="T17" fmla="*/ 324 h 324"/>
                <a:gd name="T18" fmla="*/ 200 w 306"/>
                <a:gd name="T19" fmla="*/ 290 h 324"/>
                <a:gd name="T20" fmla="*/ 170 w 306"/>
                <a:gd name="T21" fmla="*/ 263 h 324"/>
                <a:gd name="T22" fmla="*/ 135 w 306"/>
                <a:gd name="T23" fmla="*/ 268 h 324"/>
                <a:gd name="T24" fmla="*/ 0 w 306"/>
                <a:gd name="T25" fmla="*/ 134 h 324"/>
                <a:gd name="T26" fmla="*/ 135 w 306"/>
                <a:gd name="T27" fmla="*/ 0 h 324"/>
                <a:gd name="T28" fmla="*/ 270 w 306"/>
                <a:gd name="T29" fmla="*/ 134 h 324"/>
                <a:gd name="T30" fmla="*/ 220 w 306"/>
                <a:gd name="T31" fmla="*/ 240 h 324"/>
                <a:gd name="T32" fmla="*/ 235 w 306"/>
                <a:gd name="T33" fmla="*/ 254 h 324"/>
                <a:gd name="T34" fmla="*/ 288 w 306"/>
                <a:gd name="T35" fmla="*/ 27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24">
                  <a:moveTo>
                    <a:pt x="217" y="134"/>
                  </a:moveTo>
                  <a:cubicBezTo>
                    <a:pt x="217" y="85"/>
                    <a:pt x="183" y="48"/>
                    <a:pt x="135" y="48"/>
                  </a:cubicBezTo>
                  <a:cubicBezTo>
                    <a:pt x="87" y="48"/>
                    <a:pt x="53" y="85"/>
                    <a:pt x="53" y="134"/>
                  </a:cubicBezTo>
                  <a:cubicBezTo>
                    <a:pt x="53" y="182"/>
                    <a:pt x="87" y="220"/>
                    <a:pt x="135" y="220"/>
                  </a:cubicBezTo>
                  <a:cubicBezTo>
                    <a:pt x="183" y="220"/>
                    <a:pt x="217" y="182"/>
                    <a:pt x="217" y="134"/>
                  </a:cubicBezTo>
                  <a:moveTo>
                    <a:pt x="288" y="278"/>
                  </a:moveTo>
                  <a:cubicBezTo>
                    <a:pt x="294" y="278"/>
                    <a:pt x="301" y="278"/>
                    <a:pt x="306" y="275"/>
                  </a:cubicBezTo>
                  <a:cubicBezTo>
                    <a:pt x="306" y="319"/>
                    <a:pt x="306" y="319"/>
                    <a:pt x="306" y="319"/>
                  </a:cubicBezTo>
                  <a:cubicBezTo>
                    <a:pt x="298" y="322"/>
                    <a:pt x="291" y="324"/>
                    <a:pt x="279" y="324"/>
                  </a:cubicBezTo>
                  <a:cubicBezTo>
                    <a:pt x="251" y="324"/>
                    <a:pt x="225" y="312"/>
                    <a:pt x="200" y="290"/>
                  </a:cubicBezTo>
                  <a:cubicBezTo>
                    <a:pt x="170" y="263"/>
                    <a:pt x="170" y="263"/>
                    <a:pt x="170" y="263"/>
                  </a:cubicBezTo>
                  <a:cubicBezTo>
                    <a:pt x="159" y="266"/>
                    <a:pt x="148" y="268"/>
                    <a:pt x="135" y="268"/>
                  </a:cubicBezTo>
                  <a:cubicBezTo>
                    <a:pt x="55" y="268"/>
                    <a:pt x="0" y="206"/>
                    <a:pt x="0" y="134"/>
                  </a:cubicBezTo>
                  <a:cubicBezTo>
                    <a:pt x="0" y="61"/>
                    <a:pt x="55" y="0"/>
                    <a:pt x="135" y="0"/>
                  </a:cubicBezTo>
                  <a:cubicBezTo>
                    <a:pt x="215" y="0"/>
                    <a:pt x="270" y="61"/>
                    <a:pt x="270" y="134"/>
                  </a:cubicBezTo>
                  <a:cubicBezTo>
                    <a:pt x="270" y="176"/>
                    <a:pt x="251" y="215"/>
                    <a:pt x="220" y="240"/>
                  </a:cubicBezTo>
                  <a:cubicBezTo>
                    <a:pt x="235" y="254"/>
                    <a:pt x="235" y="254"/>
                    <a:pt x="235" y="254"/>
                  </a:cubicBezTo>
                  <a:cubicBezTo>
                    <a:pt x="254" y="272"/>
                    <a:pt x="272" y="278"/>
                    <a:pt x="288" y="2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6" name="Freeform 13">
              <a:extLst>
                <a:ext uri="{FF2B5EF4-FFF2-40B4-BE49-F238E27FC236}">
                  <a16:creationId xmlns:a16="http://schemas.microsoft.com/office/drawing/2014/main" id="{E977F007-E9DA-4A70-9EDB-800ED4B97A49}"/>
                </a:ext>
              </a:extLst>
            </p:cNvPr>
            <p:cNvSpPr>
              <a:spLocks/>
            </p:cNvSpPr>
            <p:nvPr/>
          </p:nvSpPr>
          <p:spPr bwMode="auto">
            <a:xfrm>
              <a:off x="8502651" y="1812925"/>
              <a:ext cx="736600" cy="936625"/>
            </a:xfrm>
            <a:custGeom>
              <a:avLst/>
              <a:gdLst>
                <a:gd name="T0" fmla="*/ 154 w 205"/>
                <a:gd name="T1" fmla="*/ 0 h 261"/>
                <a:gd name="T2" fmla="*/ 205 w 205"/>
                <a:gd name="T3" fmla="*/ 0 h 261"/>
                <a:gd name="T4" fmla="*/ 205 w 205"/>
                <a:gd name="T5" fmla="*/ 154 h 261"/>
                <a:gd name="T6" fmla="*/ 102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2"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0"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7" name="Freeform 14">
              <a:extLst>
                <a:ext uri="{FF2B5EF4-FFF2-40B4-BE49-F238E27FC236}">
                  <a16:creationId xmlns:a16="http://schemas.microsoft.com/office/drawing/2014/main" id="{389A4312-35DB-47CC-A64A-1DBD0B5BDE08}"/>
                </a:ext>
              </a:extLst>
            </p:cNvPr>
            <p:cNvSpPr>
              <a:spLocks/>
            </p:cNvSpPr>
            <p:nvPr/>
          </p:nvSpPr>
          <p:spPr bwMode="auto">
            <a:xfrm>
              <a:off x="9467851" y="1812925"/>
              <a:ext cx="531813" cy="911225"/>
            </a:xfrm>
            <a:custGeom>
              <a:avLst/>
              <a:gdLst>
                <a:gd name="T0" fmla="*/ 0 w 335"/>
                <a:gd name="T1" fmla="*/ 0 h 574"/>
                <a:gd name="T2" fmla="*/ 0 w 335"/>
                <a:gd name="T3" fmla="*/ 574 h 574"/>
                <a:gd name="T4" fmla="*/ 335 w 335"/>
                <a:gd name="T5" fmla="*/ 574 h 574"/>
                <a:gd name="T6" fmla="*/ 335 w 335"/>
                <a:gd name="T7" fmla="*/ 474 h 574"/>
                <a:gd name="T8" fmla="*/ 116 w 335"/>
                <a:gd name="T9" fmla="*/ 474 h 574"/>
                <a:gd name="T10" fmla="*/ 116 w 335"/>
                <a:gd name="T11" fmla="*/ 330 h 574"/>
                <a:gd name="T12" fmla="*/ 301 w 335"/>
                <a:gd name="T13" fmla="*/ 330 h 574"/>
                <a:gd name="T14" fmla="*/ 301 w 335"/>
                <a:gd name="T15" fmla="*/ 230 h 574"/>
                <a:gd name="T16" fmla="*/ 116 w 335"/>
                <a:gd name="T17" fmla="*/ 230 h 574"/>
                <a:gd name="T18" fmla="*/ 116 w 335"/>
                <a:gd name="T19" fmla="*/ 99 h 574"/>
                <a:gd name="T20" fmla="*/ 335 w 335"/>
                <a:gd name="T21" fmla="*/ 99 h 574"/>
                <a:gd name="T22" fmla="*/ 335 w 335"/>
                <a:gd name="T23" fmla="*/ 0 h 574"/>
                <a:gd name="T24" fmla="*/ 0 w 335"/>
                <a:gd name="T25"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5" h="574">
                  <a:moveTo>
                    <a:pt x="0" y="0"/>
                  </a:moveTo>
                  <a:lnTo>
                    <a:pt x="0" y="574"/>
                  </a:lnTo>
                  <a:lnTo>
                    <a:pt x="335" y="574"/>
                  </a:lnTo>
                  <a:lnTo>
                    <a:pt x="335" y="474"/>
                  </a:lnTo>
                  <a:lnTo>
                    <a:pt x="116" y="474"/>
                  </a:lnTo>
                  <a:lnTo>
                    <a:pt x="116" y="330"/>
                  </a:lnTo>
                  <a:lnTo>
                    <a:pt x="301" y="330"/>
                  </a:lnTo>
                  <a:lnTo>
                    <a:pt x="301" y="230"/>
                  </a:lnTo>
                  <a:lnTo>
                    <a:pt x="116" y="230"/>
                  </a:lnTo>
                  <a:lnTo>
                    <a:pt x="116" y="99"/>
                  </a:lnTo>
                  <a:lnTo>
                    <a:pt x="335" y="99"/>
                  </a:lnTo>
                  <a:lnTo>
                    <a:pt x="33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8" name="Freeform 15">
              <a:extLst>
                <a:ext uri="{FF2B5EF4-FFF2-40B4-BE49-F238E27FC236}">
                  <a16:creationId xmlns:a16="http://schemas.microsoft.com/office/drawing/2014/main" id="{FFE2C8A0-C1FF-4C82-9CB9-252D5F0B6F00}"/>
                </a:ext>
              </a:extLst>
            </p:cNvPr>
            <p:cNvSpPr>
              <a:spLocks/>
            </p:cNvSpPr>
            <p:nvPr/>
          </p:nvSpPr>
          <p:spPr bwMode="auto">
            <a:xfrm>
              <a:off x="2189163" y="3125788"/>
              <a:ext cx="530225" cy="908050"/>
            </a:xfrm>
            <a:custGeom>
              <a:avLst/>
              <a:gdLst>
                <a:gd name="T0" fmla="*/ 0 w 334"/>
                <a:gd name="T1" fmla="*/ 0 h 572"/>
                <a:gd name="T2" fmla="*/ 0 w 334"/>
                <a:gd name="T3" fmla="*/ 572 h 572"/>
                <a:gd name="T4" fmla="*/ 115 w 334"/>
                <a:gd name="T5" fmla="*/ 572 h 572"/>
                <a:gd name="T6" fmla="*/ 115 w 334"/>
                <a:gd name="T7" fmla="*/ 330 h 572"/>
                <a:gd name="T8" fmla="*/ 301 w 334"/>
                <a:gd name="T9" fmla="*/ 330 h 572"/>
                <a:gd name="T10" fmla="*/ 301 w 334"/>
                <a:gd name="T11" fmla="*/ 231 h 572"/>
                <a:gd name="T12" fmla="*/ 115 w 334"/>
                <a:gd name="T13" fmla="*/ 231 h 572"/>
                <a:gd name="T14" fmla="*/ 115 w 334"/>
                <a:gd name="T15" fmla="*/ 99 h 572"/>
                <a:gd name="T16" fmla="*/ 334 w 334"/>
                <a:gd name="T17" fmla="*/ 99 h 572"/>
                <a:gd name="T18" fmla="*/ 334 w 334"/>
                <a:gd name="T19" fmla="*/ 0 h 572"/>
                <a:gd name="T20" fmla="*/ 0 w 334"/>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572">
                  <a:moveTo>
                    <a:pt x="0" y="0"/>
                  </a:moveTo>
                  <a:lnTo>
                    <a:pt x="0" y="572"/>
                  </a:lnTo>
                  <a:lnTo>
                    <a:pt x="115" y="572"/>
                  </a:lnTo>
                  <a:lnTo>
                    <a:pt x="115" y="330"/>
                  </a:lnTo>
                  <a:lnTo>
                    <a:pt x="301" y="330"/>
                  </a:lnTo>
                  <a:lnTo>
                    <a:pt x="301" y="231"/>
                  </a:lnTo>
                  <a:lnTo>
                    <a:pt x="115" y="231"/>
                  </a:lnTo>
                  <a:lnTo>
                    <a:pt x="115" y="99"/>
                  </a:lnTo>
                  <a:lnTo>
                    <a:pt x="334" y="99"/>
                  </a:lnTo>
                  <a:lnTo>
                    <a:pt x="3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9" name="Freeform 16">
              <a:extLst>
                <a:ext uri="{FF2B5EF4-FFF2-40B4-BE49-F238E27FC236}">
                  <a16:creationId xmlns:a16="http://schemas.microsoft.com/office/drawing/2014/main" id="{FACCE0A3-5462-491B-992B-A9DC121AE242}"/>
                </a:ext>
              </a:extLst>
            </p:cNvPr>
            <p:cNvSpPr>
              <a:spLocks noEditPoints="1"/>
            </p:cNvSpPr>
            <p:nvPr/>
          </p:nvSpPr>
          <p:spPr bwMode="auto">
            <a:xfrm>
              <a:off x="2881313" y="3125788"/>
              <a:ext cx="742950" cy="908050"/>
            </a:xfrm>
            <a:custGeom>
              <a:avLst/>
              <a:gdLst>
                <a:gd name="T0" fmla="*/ 51 w 207"/>
                <a:gd name="T1" fmla="*/ 44 h 253"/>
                <a:gd name="T2" fmla="*/ 51 w 207"/>
                <a:gd name="T3" fmla="*/ 107 h 253"/>
                <a:gd name="T4" fmla="*/ 80 w 207"/>
                <a:gd name="T5" fmla="*/ 107 h 253"/>
                <a:gd name="T6" fmla="*/ 115 w 207"/>
                <a:gd name="T7" fmla="*/ 75 h 253"/>
                <a:gd name="T8" fmla="*/ 80 w 207"/>
                <a:gd name="T9" fmla="*/ 44 h 253"/>
                <a:gd name="T10" fmla="*/ 51 w 207"/>
                <a:gd name="T11" fmla="*/ 44 h 253"/>
                <a:gd name="T12" fmla="*/ 0 w 207"/>
                <a:gd name="T13" fmla="*/ 0 h 253"/>
                <a:gd name="T14" fmla="*/ 78 w 207"/>
                <a:gd name="T15" fmla="*/ 0 h 253"/>
                <a:gd name="T16" fmla="*/ 168 w 207"/>
                <a:gd name="T17" fmla="*/ 75 h 253"/>
                <a:gd name="T18" fmla="*/ 127 w 207"/>
                <a:gd name="T19" fmla="*/ 141 h 253"/>
                <a:gd name="T20" fmla="*/ 207 w 207"/>
                <a:gd name="T21" fmla="*/ 253 h 253"/>
                <a:gd name="T22" fmla="*/ 145 w 207"/>
                <a:gd name="T23" fmla="*/ 253 h 253"/>
                <a:gd name="T24" fmla="*/ 78 w 207"/>
                <a:gd name="T25" fmla="*/ 151 h 253"/>
                <a:gd name="T26" fmla="*/ 51 w 207"/>
                <a:gd name="T27" fmla="*/ 151 h 253"/>
                <a:gd name="T28" fmla="*/ 51 w 207"/>
                <a:gd name="T29" fmla="*/ 253 h 253"/>
                <a:gd name="T30" fmla="*/ 0 w 207"/>
                <a:gd name="T31" fmla="*/ 253 h 253"/>
                <a:gd name="T32" fmla="*/ 0 w 207"/>
                <a:gd name="T3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3">
                  <a:moveTo>
                    <a:pt x="51" y="44"/>
                  </a:moveTo>
                  <a:cubicBezTo>
                    <a:pt x="51" y="107"/>
                    <a:pt x="51" y="107"/>
                    <a:pt x="51" y="107"/>
                  </a:cubicBezTo>
                  <a:cubicBezTo>
                    <a:pt x="80" y="107"/>
                    <a:pt x="80" y="107"/>
                    <a:pt x="80" y="107"/>
                  </a:cubicBezTo>
                  <a:cubicBezTo>
                    <a:pt x="102" y="107"/>
                    <a:pt x="115" y="95"/>
                    <a:pt x="115" y="75"/>
                  </a:cubicBezTo>
                  <a:cubicBezTo>
                    <a:pt x="115" y="55"/>
                    <a:pt x="102" y="44"/>
                    <a:pt x="80" y="44"/>
                  </a:cubicBezTo>
                  <a:lnTo>
                    <a:pt x="51" y="44"/>
                  </a:lnTo>
                  <a:close/>
                  <a:moveTo>
                    <a:pt x="0" y="0"/>
                  </a:moveTo>
                  <a:cubicBezTo>
                    <a:pt x="78" y="0"/>
                    <a:pt x="78" y="0"/>
                    <a:pt x="78" y="0"/>
                  </a:cubicBezTo>
                  <a:cubicBezTo>
                    <a:pt x="133" y="0"/>
                    <a:pt x="168" y="28"/>
                    <a:pt x="168" y="75"/>
                  </a:cubicBezTo>
                  <a:cubicBezTo>
                    <a:pt x="168" y="106"/>
                    <a:pt x="153" y="129"/>
                    <a:pt x="127" y="141"/>
                  </a:cubicBezTo>
                  <a:cubicBezTo>
                    <a:pt x="207" y="253"/>
                    <a:pt x="207" y="253"/>
                    <a:pt x="207" y="253"/>
                  </a:cubicBezTo>
                  <a:cubicBezTo>
                    <a:pt x="145" y="253"/>
                    <a:pt x="145" y="253"/>
                    <a:pt x="145" y="253"/>
                  </a:cubicBezTo>
                  <a:cubicBezTo>
                    <a:pt x="78" y="151"/>
                    <a:pt x="78" y="151"/>
                    <a:pt x="78" y="151"/>
                  </a:cubicBezTo>
                  <a:cubicBezTo>
                    <a:pt x="51" y="151"/>
                    <a:pt x="51" y="151"/>
                    <a:pt x="51" y="151"/>
                  </a:cubicBezTo>
                  <a:cubicBezTo>
                    <a:pt x="51" y="253"/>
                    <a:pt x="51" y="253"/>
                    <a:pt x="51" y="253"/>
                  </a:cubicBezTo>
                  <a:cubicBezTo>
                    <a:pt x="0" y="253"/>
                    <a:pt x="0" y="253"/>
                    <a:pt x="0" y="25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0" name="Freeform 17">
              <a:extLst>
                <a:ext uri="{FF2B5EF4-FFF2-40B4-BE49-F238E27FC236}">
                  <a16:creationId xmlns:a16="http://schemas.microsoft.com/office/drawing/2014/main" id="{43B82F3C-D15B-4744-BB8B-4ECD13FAAEFC}"/>
                </a:ext>
              </a:extLst>
            </p:cNvPr>
            <p:cNvSpPr>
              <a:spLocks noEditPoints="1"/>
            </p:cNvSpPr>
            <p:nvPr/>
          </p:nvSpPr>
          <p:spPr bwMode="auto">
            <a:xfrm>
              <a:off x="3663951" y="3125788"/>
              <a:ext cx="928688" cy="908050"/>
            </a:xfrm>
            <a:custGeom>
              <a:avLst/>
              <a:gdLst>
                <a:gd name="T0" fmla="*/ 370 w 585"/>
                <a:gd name="T1" fmla="*/ 326 h 572"/>
                <a:gd name="T2" fmla="*/ 294 w 585"/>
                <a:gd name="T3" fmla="*/ 108 h 572"/>
                <a:gd name="T4" fmla="*/ 214 w 585"/>
                <a:gd name="T5" fmla="*/ 326 h 572"/>
                <a:gd name="T6" fmla="*/ 370 w 585"/>
                <a:gd name="T7" fmla="*/ 326 h 572"/>
                <a:gd name="T8" fmla="*/ 217 w 585"/>
                <a:gd name="T9" fmla="*/ 0 h 572"/>
                <a:gd name="T10" fmla="*/ 368 w 585"/>
                <a:gd name="T11" fmla="*/ 0 h 572"/>
                <a:gd name="T12" fmla="*/ 585 w 585"/>
                <a:gd name="T13" fmla="*/ 572 h 572"/>
                <a:gd name="T14" fmla="*/ 463 w 585"/>
                <a:gd name="T15" fmla="*/ 572 h 572"/>
                <a:gd name="T16" fmla="*/ 407 w 585"/>
                <a:gd name="T17" fmla="*/ 423 h 572"/>
                <a:gd name="T18" fmla="*/ 178 w 585"/>
                <a:gd name="T19" fmla="*/ 423 h 572"/>
                <a:gd name="T20" fmla="*/ 124 w 585"/>
                <a:gd name="T21" fmla="*/ 572 h 572"/>
                <a:gd name="T22" fmla="*/ 0 w 585"/>
                <a:gd name="T23" fmla="*/ 572 h 572"/>
                <a:gd name="T24" fmla="*/ 217 w 585"/>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5" h="572">
                  <a:moveTo>
                    <a:pt x="370" y="326"/>
                  </a:moveTo>
                  <a:lnTo>
                    <a:pt x="294" y="108"/>
                  </a:lnTo>
                  <a:lnTo>
                    <a:pt x="214" y="326"/>
                  </a:lnTo>
                  <a:lnTo>
                    <a:pt x="370" y="326"/>
                  </a:lnTo>
                  <a:close/>
                  <a:moveTo>
                    <a:pt x="217" y="0"/>
                  </a:moveTo>
                  <a:lnTo>
                    <a:pt x="368" y="0"/>
                  </a:lnTo>
                  <a:lnTo>
                    <a:pt x="585" y="572"/>
                  </a:lnTo>
                  <a:lnTo>
                    <a:pt x="463" y="572"/>
                  </a:lnTo>
                  <a:lnTo>
                    <a:pt x="407"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1" name="Freeform 18">
              <a:extLst>
                <a:ext uri="{FF2B5EF4-FFF2-40B4-BE49-F238E27FC236}">
                  <a16:creationId xmlns:a16="http://schemas.microsoft.com/office/drawing/2014/main" id="{D51E4086-656C-45CE-B982-4A4F6BDF3F32}"/>
                </a:ext>
              </a:extLst>
            </p:cNvPr>
            <p:cNvSpPr>
              <a:spLocks/>
            </p:cNvSpPr>
            <p:nvPr/>
          </p:nvSpPr>
          <p:spPr bwMode="auto">
            <a:xfrm>
              <a:off x="4732338" y="3125788"/>
              <a:ext cx="828675" cy="908050"/>
            </a:xfrm>
            <a:custGeom>
              <a:avLst/>
              <a:gdLst>
                <a:gd name="T0" fmla="*/ 0 w 522"/>
                <a:gd name="T1" fmla="*/ 0 h 572"/>
                <a:gd name="T2" fmla="*/ 149 w 522"/>
                <a:gd name="T3" fmla="*/ 0 h 572"/>
                <a:gd name="T4" fmla="*/ 407 w 522"/>
                <a:gd name="T5" fmla="*/ 409 h 572"/>
                <a:gd name="T6" fmla="*/ 407 w 522"/>
                <a:gd name="T7" fmla="*/ 0 h 572"/>
                <a:gd name="T8" fmla="*/ 522 w 522"/>
                <a:gd name="T9" fmla="*/ 0 h 572"/>
                <a:gd name="T10" fmla="*/ 522 w 522"/>
                <a:gd name="T11" fmla="*/ 572 h 572"/>
                <a:gd name="T12" fmla="*/ 373 w 522"/>
                <a:gd name="T13" fmla="*/ 572 h 572"/>
                <a:gd name="T14" fmla="*/ 118 w 522"/>
                <a:gd name="T15" fmla="*/ 160 h 572"/>
                <a:gd name="T16" fmla="*/ 118 w 522"/>
                <a:gd name="T17" fmla="*/ 572 h 572"/>
                <a:gd name="T18" fmla="*/ 0 w 522"/>
                <a:gd name="T19" fmla="*/ 572 h 572"/>
                <a:gd name="T20" fmla="*/ 0 w 522"/>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572">
                  <a:moveTo>
                    <a:pt x="0" y="0"/>
                  </a:moveTo>
                  <a:lnTo>
                    <a:pt x="149" y="0"/>
                  </a:lnTo>
                  <a:lnTo>
                    <a:pt x="407" y="409"/>
                  </a:lnTo>
                  <a:lnTo>
                    <a:pt x="407" y="0"/>
                  </a:lnTo>
                  <a:lnTo>
                    <a:pt x="522" y="0"/>
                  </a:lnTo>
                  <a:lnTo>
                    <a:pt x="522" y="572"/>
                  </a:lnTo>
                  <a:lnTo>
                    <a:pt x="373" y="572"/>
                  </a:lnTo>
                  <a:lnTo>
                    <a:pt x="118" y="160"/>
                  </a:lnTo>
                  <a:lnTo>
                    <a:pt x="118"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2" name="Freeform 19">
              <a:extLst>
                <a:ext uri="{FF2B5EF4-FFF2-40B4-BE49-F238E27FC236}">
                  <a16:creationId xmlns:a16="http://schemas.microsoft.com/office/drawing/2014/main" id="{FC2E82C3-96A4-42DC-9E96-AD206FB60752}"/>
                </a:ext>
              </a:extLst>
            </p:cNvPr>
            <p:cNvSpPr>
              <a:spLocks/>
            </p:cNvSpPr>
            <p:nvPr/>
          </p:nvSpPr>
          <p:spPr bwMode="auto">
            <a:xfrm>
              <a:off x="5740401" y="3097213"/>
              <a:ext cx="865188" cy="1147763"/>
            </a:xfrm>
            <a:custGeom>
              <a:avLst/>
              <a:gdLst>
                <a:gd name="T0" fmla="*/ 201 w 241"/>
                <a:gd name="T1" fmla="*/ 186 h 320"/>
                <a:gd name="T2" fmla="*/ 241 w 241"/>
                <a:gd name="T3" fmla="*/ 217 h 320"/>
                <a:gd name="T4" fmla="*/ 154 w 241"/>
                <a:gd name="T5" fmla="*/ 267 h 320"/>
                <a:gd name="T6" fmla="*/ 123 w 241"/>
                <a:gd name="T7" fmla="*/ 320 h 320"/>
                <a:gd name="T8" fmla="*/ 77 w 241"/>
                <a:gd name="T9" fmla="*/ 320 h 320"/>
                <a:gd name="T10" fmla="*/ 109 w 241"/>
                <a:gd name="T11" fmla="*/ 266 h 320"/>
                <a:gd name="T12" fmla="*/ 0 w 241"/>
                <a:gd name="T13" fmla="*/ 134 h 320"/>
                <a:gd name="T14" fmla="*/ 134 w 241"/>
                <a:gd name="T15" fmla="*/ 0 h 320"/>
                <a:gd name="T16" fmla="*/ 241 w 241"/>
                <a:gd name="T17" fmla="*/ 52 h 320"/>
                <a:gd name="T18" fmla="*/ 201 w 241"/>
                <a:gd name="T19" fmla="*/ 83 h 320"/>
                <a:gd name="T20" fmla="*/ 134 w 241"/>
                <a:gd name="T21" fmla="*/ 49 h 320"/>
                <a:gd name="T22" fmla="*/ 52 w 241"/>
                <a:gd name="T23" fmla="*/ 134 h 320"/>
                <a:gd name="T24" fmla="*/ 134 w 241"/>
                <a:gd name="T25" fmla="*/ 220 h 320"/>
                <a:gd name="T26" fmla="*/ 201 w 241"/>
                <a:gd name="T27" fmla="*/ 18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320">
                  <a:moveTo>
                    <a:pt x="201" y="186"/>
                  </a:moveTo>
                  <a:cubicBezTo>
                    <a:pt x="241" y="217"/>
                    <a:pt x="241" y="217"/>
                    <a:pt x="241" y="217"/>
                  </a:cubicBezTo>
                  <a:cubicBezTo>
                    <a:pt x="222" y="244"/>
                    <a:pt x="191" y="262"/>
                    <a:pt x="154" y="267"/>
                  </a:cubicBezTo>
                  <a:cubicBezTo>
                    <a:pt x="123" y="320"/>
                    <a:pt x="123" y="320"/>
                    <a:pt x="123" y="320"/>
                  </a:cubicBezTo>
                  <a:cubicBezTo>
                    <a:pt x="77" y="320"/>
                    <a:pt x="77" y="320"/>
                    <a:pt x="77" y="320"/>
                  </a:cubicBezTo>
                  <a:cubicBezTo>
                    <a:pt x="109" y="266"/>
                    <a:pt x="109" y="266"/>
                    <a:pt x="109" y="266"/>
                  </a:cubicBezTo>
                  <a:cubicBezTo>
                    <a:pt x="43" y="255"/>
                    <a:pt x="0" y="199"/>
                    <a:pt x="0" y="134"/>
                  </a:cubicBezTo>
                  <a:cubicBezTo>
                    <a:pt x="0" y="62"/>
                    <a:pt x="54" y="0"/>
                    <a:pt x="134" y="0"/>
                  </a:cubicBezTo>
                  <a:cubicBezTo>
                    <a:pt x="180" y="0"/>
                    <a:pt x="218" y="21"/>
                    <a:pt x="241" y="52"/>
                  </a:cubicBezTo>
                  <a:cubicBezTo>
                    <a:pt x="201" y="83"/>
                    <a:pt x="201" y="83"/>
                    <a:pt x="201" y="83"/>
                  </a:cubicBezTo>
                  <a:cubicBezTo>
                    <a:pt x="186" y="63"/>
                    <a:pt x="163" y="49"/>
                    <a:pt x="134" y="49"/>
                  </a:cubicBezTo>
                  <a:cubicBezTo>
                    <a:pt x="87" y="49"/>
                    <a:pt x="52" y="86"/>
                    <a:pt x="52" y="134"/>
                  </a:cubicBezTo>
                  <a:cubicBezTo>
                    <a:pt x="52" y="183"/>
                    <a:pt x="87" y="220"/>
                    <a:pt x="134" y="220"/>
                  </a:cubicBezTo>
                  <a:cubicBezTo>
                    <a:pt x="163" y="220"/>
                    <a:pt x="186" y="206"/>
                    <a:pt x="201" y="18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3" name="Freeform 20">
              <a:extLst>
                <a:ext uri="{FF2B5EF4-FFF2-40B4-BE49-F238E27FC236}">
                  <a16:creationId xmlns:a16="http://schemas.microsoft.com/office/drawing/2014/main" id="{9285F0A2-80E3-41D0-B6C5-AA83D2405961}"/>
                </a:ext>
              </a:extLst>
            </p:cNvPr>
            <p:cNvSpPr>
              <a:spLocks noEditPoints="1"/>
            </p:cNvSpPr>
            <p:nvPr/>
          </p:nvSpPr>
          <p:spPr bwMode="auto">
            <a:xfrm>
              <a:off x="6645276" y="3125788"/>
              <a:ext cx="931863" cy="908050"/>
            </a:xfrm>
            <a:custGeom>
              <a:avLst/>
              <a:gdLst>
                <a:gd name="T0" fmla="*/ 373 w 587"/>
                <a:gd name="T1" fmla="*/ 326 h 572"/>
                <a:gd name="T2" fmla="*/ 294 w 587"/>
                <a:gd name="T3" fmla="*/ 108 h 572"/>
                <a:gd name="T4" fmla="*/ 214 w 587"/>
                <a:gd name="T5" fmla="*/ 326 h 572"/>
                <a:gd name="T6" fmla="*/ 373 w 587"/>
                <a:gd name="T7" fmla="*/ 326 h 572"/>
                <a:gd name="T8" fmla="*/ 217 w 587"/>
                <a:gd name="T9" fmla="*/ 0 h 572"/>
                <a:gd name="T10" fmla="*/ 370 w 587"/>
                <a:gd name="T11" fmla="*/ 0 h 572"/>
                <a:gd name="T12" fmla="*/ 587 w 587"/>
                <a:gd name="T13" fmla="*/ 572 h 572"/>
                <a:gd name="T14" fmla="*/ 463 w 587"/>
                <a:gd name="T15" fmla="*/ 572 h 572"/>
                <a:gd name="T16" fmla="*/ 409 w 587"/>
                <a:gd name="T17" fmla="*/ 423 h 572"/>
                <a:gd name="T18" fmla="*/ 178 w 587"/>
                <a:gd name="T19" fmla="*/ 423 h 572"/>
                <a:gd name="T20" fmla="*/ 124 w 587"/>
                <a:gd name="T21" fmla="*/ 572 h 572"/>
                <a:gd name="T22" fmla="*/ 0 w 587"/>
                <a:gd name="T23" fmla="*/ 572 h 572"/>
                <a:gd name="T24" fmla="*/ 217 w 587"/>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72">
                  <a:moveTo>
                    <a:pt x="373" y="326"/>
                  </a:moveTo>
                  <a:lnTo>
                    <a:pt x="294" y="108"/>
                  </a:lnTo>
                  <a:lnTo>
                    <a:pt x="214" y="326"/>
                  </a:lnTo>
                  <a:lnTo>
                    <a:pt x="373" y="326"/>
                  </a:lnTo>
                  <a:close/>
                  <a:moveTo>
                    <a:pt x="217" y="0"/>
                  </a:moveTo>
                  <a:lnTo>
                    <a:pt x="370" y="0"/>
                  </a:lnTo>
                  <a:lnTo>
                    <a:pt x="587" y="572"/>
                  </a:lnTo>
                  <a:lnTo>
                    <a:pt x="463" y="572"/>
                  </a:lnTo>
                  <a:lnTo>
                    <a:pt x="409"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4" name="Rectangle 33">
              <a:extLst>
                <a:ext uri="{FF2B5EF4-FFF2-40B4-BE49-F238E27FC236}">
                  <a16:creationId xmlns:a16="http://schemas.microsoft.com/office/drawing/2014/main" id="{21146121-423D-48CC-A90E-26BFAD2D3102}"/>
                </a:ext>
              </a:extLst>
            </p:cNvPr>
            <p:cNvSpPr>
              <a:spLocks noChangeArrowheads="1"/>
            </p:cNvSpPr>
            <p:nvPr/>
          </p:nvSpPr>
          <p:spPr bwMode="auto">
            <a:xfrm>
              <a:off x="7718426" y="3125788"/>
              <a:ext cx="182563" cy="908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5" name="Freeform 22">
              <a:extLst>
                <a:ext uri="{FF2B5EF4-FFF2-40B4-BE49-F238E27FC236}">
                  <a16:creationId xmlns:a16="http://schemas.microsoft.com/office/drawing/2014/main" id="{7F844399-F82E-45FE-B8C9-DE8EDC113421}"/>
                </a:ext>
              </a:extLst>
            </p:cNvPr>
            <p:cNvSpPr>
              <a:spLocks/>
            </p:cNvSpPr>
            <p:nvPr/>
          </p:nvSpPr>
          <p:spPr bwMode="auto">
            <a:xfrm>
              <a:off x="8072438" y="3097213"/>
              <a:ext cx="646113" cy="965200"/>
            </a:xfrm>
            <a:custGeom>
              <a:avLst/>
              <a:gdLst>
                <a:gd name="T0" fmla="*/ 38 w 180"/>
                <a:gd name="T1" fmla="*/ 192 h 269"/>
                <a:gd name="T2" fmla="*/ 94 w 180"/>
                <a:gd name="T3" fmla="*/ 223 h 269"/>
                <a:gd name="T4" fmla="*/ 126 w 180"/>
                <a:gd name="T5" fmla="*/ 194 h 269"/>
                <a:gd name="T6" fmla="*/ 11 w 180"/>
                <a:gd name="T7" fmla="*/ 74 h 269"/>
                <a:gd name="T8" fmla="*/ 92 w 180"/>
                <a:gd name="T9" fmla="*/ 0 h 269"/>
                <a:gd name="T10" fmla="*/ 180 w 180"/>
                <a:gd name="T11" fmla="*/ 43 h 269"/>
                <a:gd name="T12" fmla="*/ 143 w 180"/>
                <a:gd name="T13" fmla="*/ 77 h 269"/>
                <a:gd name="T14" fmla="*/ 92 w 180"/>
                <a:gd name="T15" fmla="*/ 45 h 269"/>
                <a:gd name="T16" fmla="*/ 63 w 180"/>
                <a:gd name="T17" fmla="*/ 72 h 269"/>
                <a:gd name="T18" fmla="*/ 179 w 180"/>
                <a:gd name="T19" fmla="*/ 192 h 269"/>
                <a:gd name="T20" fmla="*/ 95 w 180"/>
                <a:gd name="T21" fmla="*/ 269 h 269"/>
                <a:gd name="T22" fmla="*/ 0 w 180"/>
                <a:gd name="T23" fmla="*/ 226 h 269"/>
                <a:gd name="T24" fmla="*/ 38 w 180"/>
                <a:gd name="T25" fmla="*/ 19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269">
                  <a:moveTo>
                    <a:pt x="38" y="192"/>
                  </a:moveTo>
                  <a:cubicBezTo>
                    <a:pt x="53" y="211"/>
                    <a:pt x="73" y="223"/>
                    <a:pt x="94" y="223"/>
                  </a:cubicBezTo>
                  <a:cubicBezTo>
                    <a:pt x="114" y="223"/>
                    <a:pt x="126" y="212"/>
                    <a:pt x="126" y="194"/>
                  </a:cubicBezTo>
                  <a:cubicBezTo>
                    <a:pt x="126" y="148"/>
                    <a:pt x="11" y="158"/>
                    <a:pt x="11" y="74"/>
                  </a:cubicBezTo>
                  <a:cubicBezTo>
                    <a:pt x="11" y="34"/>
                    <a:pt x="43" y="0"/>
                    <a:pt x="92" y="0"/>
                  </a:cubicBezTo>
                  <a:cubicBezTo>
                    <a:pt x="130" y="0"/>
                    <a:pt x="159" y="17"/>
                    <a:pt x="180" y="43"/>
                  </a:cubicBezTo>
                  <a:cubicBezTo>
                    <a:pt x="143" y="77"/>
                    <a:pt x="143" y="77"/>
                    <a:pt x="143" y="77"/>
                  </a:cubicBezTo>
                  <a:cubicBezTo>
                    <a:pt x="128" y="58"/>
                    <a:pt x="111" y="45"/>
                    <a:pt x="92" y="45"/>
                  </a:cubicBezTo>
                  <a:cubicBezTo>
                    <a:pt x="74" y="45"/>
                    <a:pt x="63" y="57"/>
                    <a:pt x="63" y="72"/>
                  </a:cubicBezTo>
                  <a:cubicBezTo>
                    <a:pt x="63" y="117"/>
                    <a:pt x="179" y="107"/>
                    <a:pt x="179" y="192"/>
                  </a:cubicBezTo>
                  <a:cubicBezTo>
                    <a:pt x="178" y="240"/>
                    <a:pt x="141" y="269"/>
                    <a:pt x="95" y="269"/>
                  </a:cubicBezTo>
                  <a:cubicBezTo>
                    <a:pt x="52" y="269"/>
                    <a:pt x="23" y="253"/>
                    <a:pt x="0" y="226"/>
                  </a:cubicBezTo>
                  <a:lnTo>
                    <a:pt x="38"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6" name="Freeform 23">
              <a:extLst>
                <a:ext uri="{FF2B5EF4-FFF2-40B4-BE49-F238E27FC236}">
                  <a16:creationId xmlns:a16="http://schemas.microsoft.com/office/drawing/2014/main" id="{8C4D6582-BD18-4B6A-AF61-9076452A7F2E}"/>
                </a:ext>
              </a:extLst>
            </p:cNvPr>
            <p:cNvSpPr>
              <a:spLocks/>
            </p:cNvSpPr>
            <p:nvPr/>
          </p:nvSpPr>
          <p:spPr bwMode="auto">
            <a:xfrm>
              <a:off x="8909051" y="3125788"/>
              <a:ext cx="530225" cy="908050"/>
            </a:xfrm>
            <a:custGeom>
              <a:avLst/>
              <a:gdLst>
                <a:gd name="T0" fmla="*/ 0 w 334"/>
                <a:gd name="T1" fmla="*/ 0 h 572"/>
                <a:gd name="T2" fmla="*/ 334 w 334"/>
                <a:gd name="T3" fmla="*/ 0 h 572"/>
                <a:gd name="T4" fmla="*/ 334 w 334"/>
                <a:gd name="T5" fmla="*/ 99 h 572"/>
                <a:gd name="T6" fmla="*/ 115 w 334"/>
                <a:gd name="T7" fmla="*/ 99 h 572"/>
                <a:gd name="T8" fmla="*/ 115 w 334"/>
                <a:gd name="T9" fmla="*/ 231 h 572"/>
                <a:gd name="T10" fmla="*/ 300 w 334"/>
                <a:gd name="T11" fmla="*/ 231 h 572"/>
                <a:gd name="T12" fmla="*/ 300 w 334"/>
                <a:gd name="T13" fmla="*/ 330 h 572"/>
                <a:gd name="T14" fmla="*/ 115 w 334"/>
                <a:gd name="T15" fmla="*/ 330 h 572"/>
                <a:gd name="T16" fmla="*/ 115 w 334"/>
                <a:gd name="T17" fmla="*/ 472 h 572"/>
                <a:gd name="T18" fmla="*/ 334 w 334"/>
                <a:gd name="T19" fmla="*/ 472 h 572"/>
                <a:gd name="T20" fmla="*/ 334 w 334"/>
                <a:gd name="T21" fmla="*/ 572 h 572"/>
                <a:gd name="T22" fmla="*/ 0 w 334"/>
                <a:gd name="T23" fmla="*/ 572 h 572"/>
                <a:gd name="T24" fmla="*/ 0 w 334"/>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572">
                  <a:moveTo>
                    <a:pt x="0" y="0"/>
                  </a:moveTo>
                  <a:lnTo>
                    <a:pt x="334" y="0"/>
                  </a:lnTo>
                  <a:lnTo>
                    <a:pt x="334" y="99"/>
                  </a:lnTo>
                  <a:lnTo>
                    <a:pt x="115" y="99"/>
                  </a:lnTo>
                  <a:lnTo>
                    <a:pt x="115" y="231"/>
                  </a:lnTo>
                  <a:lnTo>
                    <a:pt x="300" y="231"/>
                  </a:lnTo>
                  <a:lnTo>
                    <a:pt x="300" y="330"/>
                  </a:lnTo>
                  <a:lnTo>
                    <a:pt x="115" y="330"/>
                  </a:lnTo>
                  <a:lnTo>
                    <a:pt x="115" y="472"/>
                  </a:lnTo>
                  <a:lnTo>
                    <a:pt x="334" y="472"/>
                  </a:lnTo>
                  <a:lnTo>
                    <a:pt x="334"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7" name="Freeform 24">
              <a:extLst>
                <a:ext uri="{FF2B5EF4-FFF2-40B4-BE49-F238E27FC236}">
                  <a16:creationId xmlns:a16="http://schemas.microsoft.com/office/drawing/2014/main" id="{EC5E408F-6875-4EBE-A2B8-74EF3A88FA83}"/>
                </a:ext>
              </a:extLst>
            </p:cNvPr>
            <p:cNvSpPr>
              <a:spLocks noEditPoints="1"/>
            </p:cNvSpPr>
            <p:nvPr/>
          </p:nvSpPr>
          <p:spPr bwMode="auto">
            <a:xfrm>
              <a:off x="2189163" y="6316663"/>
              <a:ext cx="3117850" cy="544513"/>
            </a:xfrm>
            <a:custGeom>
              <a:avLst/>
              <a:gdLst>
                <a:gd name="T0" fmla="*/ 57 w 869"/>
                <a:gd name="T1" fmla="*/ 111 h 152"/>
                <a:gd name="T2" fmla="*/ 105 w 869"/>
                <a:gd name="T3" fmla="*/ 102 h 152"/>
                <a:gd name="T4" fmla="*/ 121 w 869"/>
                <a:gd name="T5" fmla="*/ 57 h 152"/>
                <a:gd name="T6" fmla="*/ 84 w 869"/>
                <a:gd name="T7" fmla="*/ 36 h 152"/>
                <a:gd name="T8" fmla="*/ 139 w 869"/>
                <a:gd name="T9" fmla="*/ 43 h 152"/>
                <a:gd name="T10" fmla="*/ 49 w 869"/>
                <a:gd name="T11" fmla="*/ 13 h 152"/>
                <a:gd name="T12" fmla="*/ 37 w 869"/>
                <a:gd name="T13" fmla="*/ 111 h 152"/>
                <a:gd name="T14" fmla="*/ 73 w 869"/>
                <a:gd name="T15" fmla="*/ 148 h 152"/>
                <a:gd name="T16" fmla="*/ 183 w 869"/>
                <a:gd name="T17" fmla="*/ 83 h 152"/>
                <a:gd name="T18" fmla="*/ 144 w 869"/>
                <a:gd name="T19" fmla="*/ 83 h 152"/>
                <a:gd name="T20" fmla="*/ 162 w 869"/>
                <a:gd name="T21" fmla="*/ 94 h 152"/>
                <a:gd name="T22" fmla="*/ 159 w 869"/>
                <a:gd name="T23" fmla="*/ 145 h 152"/>
                <a:gd name="T24" fmla="*/ 215 w 869"/>
                <a:gd name="T25" fmla="*/ 74 h 152"/>
                <a:gd name="T26" fmla="*/ 289 w 869"/>
                <a:gd name="T27" fmla="*/ 55 h 152"/>
                <a:gd name="T28" fmla="*/ 224 w 869"/>
                <a:gd name="T29" fmla="*/ 152 h 152"/>
                <a:gd name="T30" fmla="*/ 270 w 869"/>
                <a:gd name="T31" fmla="*/ 152 h 152"/>
                <a:gd name="T32" fmla="*/ 279 w 869"/>
                <a:gd name="T33" fmla="*/ 131 h 152"/>
                <a:gd name="T34" fmla="*/ 228 w 869"/>
                <a:gd name="T35" fmla="*/ 123 h 152"/>
                <a:gd name="T36" fmla="*/ 261 w 869"/>
                <a:gd name="T37" fmla="*/ 110 h 152"/>
                <a:gd name="T38" fmla="*/ 321 w 869"/>
                <a:gd name="T39" fmla="*/ 65 h 152"/>
                <a:gd name="T40" fmla="*/ 319 w 869"/>
                <a:gd name="T41" fmla="*/ 152 h 152"/>
                <a:gd name="T42" fmla="*/ 332 w 869"/>
                <a:gd name="T43" fmla="*/ 135 h 152"/>
                <a:gd name="T44" fmla="*/ 385 w 869"/>
                <a:gd name="T45" fmla="*/ 55 h 152"/>
                <a:gd name="T46" fmla="*/ 360 w 869"/>
                <a:gd name="T47" fmla="*/ 28 h 152"/>
                <a:gd name="T48" fmla="*/ 321 w 869"/>
                <a:gd name="T49" fmla="*/ 65 h 152"/>
                <a:gd name="T50" fmla="*/ 411 w 869"/>
                <a:gd name="T51" fmla="*/ 133 h 152"/>
                <a:gd name="T52" fmla="*/ 451 w 869"/>
                <a:gd name="T53" fmla="*/ 85 h 152"/>
                <a:gd name="T54" fmla="*/ 403 w 869"/>
                <a:gd name="T55" fmla="*/ 152 h 152"/>
                <a:gd name="T56" fmla="*/ 435 w 869"/>
                <a:gd name="T57" fmla="*/ 83 h 152"/>
                <a:gd name="T58" fmla="*/ 539 w 869"/>
                <a:gd name="T59" fmla="*/ 74 h 152"/>
                <a:gd name="T60" fmla="*/ 507 w 869"/>
                <a:gd name="T61" fmla="*/ 70 h 152"/>
                <a:gd name="T62" fmla="*/ 472 w 869"/>
                <a:gd name="T63" fmla="*/ 83 h 152"/>
                <a:gd name="T64" fmla="*/ 466 w 869"/>
                <a:gd name="T65" fmla="*/ 138 h 152"/>
                <a:gd name="T66" fmla="*/ 503 w 869"/>
                <a:gd name="T67" fmla="*/ 93 h 152"/>
                <a:gd name="T68" fmla="*/ 540 w 869"/>
                <a:gd name="T69" fmla="*/ 138 h 152"/>
                <a:gd name="T70" fmla="*/ 577 w 869"/>
                <a:gd name="T71" fmla="*/ 93 h 152"/>
                <a:gd name="T72" fmla="*/ 583 w 869"/>
                <a:gd name="T73" fmla="*/ 140 h 152"/>
                <a:gd name="T74" fmla="*/ 626 w 869"/>
                <a:gd name="T75" fmla="*/ 120 h 152"/>
                <a:gd name="T76" fmla="*/ 636 w 869"/>
                <a:gd name="T77" fmla="*/ 65 h 152"/>
                <a:gd name="T78" fmla="*/ 581 w 869"/>
                <a:gd name="T79" fmla="*/ 70 h 152"/>
                <a:gd name="T80" fmla="*/ 553 w 869"/>
                <a:gd name="T81" fmla="*/ 65 h 152"/>
                <a:gd name="T82" fmla="*/ 704 w 869"/>
                <a:gd name="T83" fmla="*/ 25 h 152"/>
                <a:gd name="T84" fmla="*/ 691 w 869"/>
                <a:gd name="T85" fmla="*/ 12 h 152"/>
                <a:gd name="T86" fmla="*/ 692 w 869"/>
                <a:gd name="T87" fmla="*/ 51 h 152"/>
                <a:gd name="T88" fmla="*/ 678 w 869"/>
                <a:gd name="T89" fmla="*/ 67 h 152"/>
                <a:gd name="T90" fmla="*/ 694 w 869"/>
                <a:gd name="T91" fmla="*/ 120 h 152"/>
                <a:gd name="T92" fmla="*/ 698 w 869"/>
                <a:gd name="T93" fmla="*/ 62 h 152"/>
                <a:gd name="T94" fmla="*/ 711 w 869"/>
                <a:gd name="T95" fmla="*/ 140 h 152"/>
                <a:gd name="T96" fmla="*/ 763 w 869"/>
                <a:gd name="T97" fmla="*/ 116 h 152"/>
                <a:gd name="T98" fmla="*/ 782 w 869"/>
                <a:gd name="T99" fmla="*/ 65 h 152"/>
                <a:gd name="T100" fmla="*/ 770 w 869"/>
                <a:gd name="T101" fmla="*/ 28 h 152"/>
                <a:gd name="T102" fmla="*/ 722 w 869"/>
                <a:gd name="T103" fmla="*/ 58 h 152"/>
                <a:gd name="T104" fmla="*/ 869 w 869"/>
                <a:gd name="T105" fmla="*/ 8 h 152"/>
                <a:gd name="T106" fmla="*/ 827 w 869"/>
                <a:gd name="T107" fmla="*/ 41 h 152"/>
                <a:gd name="T108" fmla="*/ 837 w 869"/>
                <a:gd name="T109" fmla="*/ 116 h 152"/>
                <a:gd name="T110" fmla="*/ 800 w 869"/>
                <a:gd name="T111" fmla="*/ 102 h 152"/>
                <a:gd name="T112" fmla="*/ 783 w 869"/>
                <a:gd name="T113" fmla="*/ 127 h 152"/>
                <a:gd name="T114" fmla="*/ 825 w 869"/>
                <a:gd name="T115" fmla="*/ 65 h 152"/>
                <a:gd name="T116" fmla="*/ 825 w 869"/>
                <a:gd name="T117" fmla="*/ 6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9" h="152">
                  <a:moveTo>
                    <a:pt x="73" y="148"/>
                  </a:moveTo>
                  <a:cubicBezTo>
                    <a:pt x="75" y="143"/>
                    <a:pt x="75" y="143"/>
                    <a:pt x="75" y="143"/>
                  </a:cubicBezTo>
                  <a:cubicBezTo>
                    <a:pt x="50" y="138"/>
                    <a:pt x="47" y="138"/>
                    <a:pt x="57" y="111"/>
                  </a:cubicBezTo>
                  <a:cubicBezTo>
                    <a:pt x="67" y="83"/>
                    <a:pt x="67" y="83"/>
                    <a:pt x="67" y="83"/>
                  </a:cubicBezTo>
                  <a:cubicBezTo>
                    <a:pt x="94" y="83"/>
                    <a:pt x="94" y="83"/>
                    <a:pt x="94" y="83"/>
                  </a:cubicBezTo>
                  <a:cubicBezTo>
                    <a:pt x="106" y="83"/>
                    <a:pt x="107" y="88"/>
                    <a:pt x="105" y="102"/>
                  </a:cubicBezTo>
                  <a:cubicBezTo>
                    <a:pt x="112" y="102"/>
                    <a:pt x="112" y="102"/>
                    <a:pt x="112" y="102"/>
                  </a:cubicBezTo>
                  <a:cubicBezTo>
                    <a:pt x="128" y="57"/>
                    <a:pt x="128" y="57"/>
                    <a:pt x="128" y="57"/>
                  </a:cubicBezTo>
                  <a:cubicBezTo>
                    <a:pt x="121" y="57"/>
                    <a:pt x="121" y="57"/>
                    <a:pt x="121" y="57"/>
                  </a:cubicBezTo>
                  <a:cubicBezTo>
                    <a:pt x="115" y="68"/>
                    <a:pt x="110" y="75"/>
                    <a:pt x="97" y="75"/>
                  </a:cubicBezTo>
                  <a:cubicBezTo>
                    <a:pt x="70" y="75"/>
                    <a:pt x="70" y="75"/>
                    <a:pt x="70" y="75"/>
                  </a:cubicBezTo>
                  <a:cubicBezTo>
                    <a:pt x="84" y="36"/>
                    <a:pt x="84" y="36"/>
                    <a:pt x="84" y="36"/>
                  </a:cubicBezTo>
                  <a:cubicBezTo>
                    <a:pt x="89" y="24"/>
                    <a:pt x="91" y="21"/>
                    <a:pt x="108" y="21"/>
                  </a:cubicBezTo>
                  <a:cubicBezTo>
                    <a:pt x="120" y="21"/>
                    <a:pt x="120" y="21"/>
                    <a:pt x="120" y="21"/>
                  </a:cubicBezTo>
                  <a:cubicBezTo>
                    <a:pt x="137" y="21"/>
                    <a:pt x="139" y="26"/>
                    <a:pt x="139" y="43"/>
                  </a:cubicBezTo>
                  <a:cubicBezTo>
                    <a:pt x="146" y="43"/>
                    <a:pt x="146" y="43"/>
                    <a:pt x="146" y="43"/>
                  </a:cubicBezTo>
                  <a:cubicBezTo>
                    <a:pt x="152" y="13"/>
                    <a:pt x="152" y="13"/>
                    <a:pt x="152" y="13"/>
                  </a:cubicBezTo>
                  <a:cubicBezTo>
                    <a:pt x="49" y="13"/>
                    <a:pt x="49" y="13"/>
                    <a:pt x="49" y="13"/>
                  </a:cubicBezTo>
                  <a:cubicBezTo>
                    <a:pt x="47" y="18"/>
                    <a:pt x="47" y="18"/>
                    <a:pt x="47" y="18"/>
                  </a:cubicBezTo>
                  <a:cubicBezTo>
                    <a:pt x="67" y="23"/>
                    <a:pt x="69" y="24"/>
                    <a:pt x="60" y="50"/>
                  </a:cubicBezTo>
                  <a:cubicBezTo>
                    <a:pt x="37" y="111"/>
                    <a:pt x="37" y="111"/>
                    <a:pt x="37" y="111"/>
                  </a:cubicBezTo>
                  <a:cubicBezTo>
                    <a:pt x="28" y="137"/>
                    <a:pt x="24" y="139"/>
                    <a:pt x="1" y="143"/>
                  </a:cubicBezTo>
                  <a:cubicBezTo>
                    <a:pt x="0" y="148"/>
                    <a:pt x="0" y="148"/>
                    <a:pt x="0" y="148"/>
                  </a:cubicBezTo>
                  <a:lnTo>
                    <a:pt x="73" y="148"/>
                  </a:lnTo>
                  <a:close/>
                  <a:moveTo>
                    <a:pt x="215" y="74"/>
                  </a:moveTo>
                  <a:cubicBezTo>
                    <a:pt x="219" y="62"/>
                    <a:pt x="217" y="51"/>
                    <a:pt x="208" y="51"/>
                  </a:cubicBezTo>
                  <a:cubicBezTo>
                    <a:pt x="197" y="51"/>
                    <a:pt x="194" y="59"/>
                    <a:pt x="183" y="83"/>
                  </a:cubicBezTo>
                  <a:cubicBezTo>
                    <a:pt x="183" y="70"/>
                    <a:pt x="183" y="70"/>
                    <a:pt x="183" y="70"/>
                  </a:cubicBezTo>
                  <a:cubicBezTo>
                    <a:pt x="183" y="60"/>
                    <a:pt x="180" y="51"/>
                    <a:pt x="171" y="51"/>
                  </a:cubicBezTo>
                  <a:cubicBezTo>
                    <a:pt x="160" y="51"/>
                    <a:pt x="151" y="67"/>
                    <a:pt x="144" y="83"/>
                  </a:cubicBezTo>
                  <a:cubicBezTo>
                    <a:pt x="149" y="83"/>
                    <a:pt x="149" y="83"/>
                    <a:pt x="149" y="83"/>
                  </a:cubicBezTo>
                  <a:cubicBezTo>
                    <a:pt x="154" y="76"/>
                    <a:pt x="158" y="72"/>
                    <a:pt x="162" y="72"/>
                  </a:cubicBezTo>
                  <a:cubicBezTo>
                    <a:pt x="166" y="72"/>
                    <a:pt x="169" y="78"/>
                    <a:pt x="162" y="94"/>
                  </a:cubicBezTo>
                  <a:cubicBezTo>
                    <a:pt x="142" y="138"/>
                    <a:pt x="142" y="138"/>
                    <a:pt x="142" y="138"/>
                  </a:cubicBezTo>
                  <a:cubicBezTo>
                    <a:pt x="138" y="147"/>
                    <a:pt x="142" y="152"/>
                    <a:pt x="150" y="152"/>
                  </a:cubicBezTo>
                  <a:cubicBezTo>
                    <a:pt x="155" y="152"/>
                    <a:pt x="157" y="151"/>
                    <a:pt x="159" y="145"/>
                  </a:cubicBezTo>
                  <a:cubicBezTo>
                    <a:pt x="179" y="93"/>
                    <a:pt x="179" y="93"/>
                    <a:pt x="179" y="93"/>
                  </a:cubicBezTo>
                  <a:cubicBezTo>
                    <a:pt x="185" y="86"/>
                    <a:pt x="190" y="80"/>
                    <a:pt x="196" y="74"/>
                  </a:cubicBezTo>
                  <a:lnTo>
                    <a:pt x="215" y="74"/>
                  </a:lnTo>
                  <a:close/>
                  <a:moveTo>
                    <a:pt x="306" y="47"/>
                  </a:moveTo>
                  <a:cubicBezTo>
                    <a:pt x="298" y="46"/>
                    <a:pt x="298" y="46"/>
                    <a:pt x="298" y="46"/>
                  </a:cubicBezTo>
                  <a:cubicBezTo>
                    <a:pt x="289" y="55"/>
                    <a:pt x="289" y="55"/>
                    <a:pt x="289" y="55"/>
                  </a:cubicBezTo>
                  <a:cubicBezTo>
                    <a:pt x="287" y="55"/>
                    <a:pt x="287" y="55"/>
                    <a:pt x="287" y="55"/>
                  </a:cubicBezTo>
                  <a:cubicBezTo>
                    <a:pt x="245" y="55"/>
                    <a:pt x="208" y="102"/>
                    <a:pt x="208" y="137"/>
                  </a:cubicBezTo>
                  <a:cubicBezTo>
                    <a:pt x="208" y="147"/>
                    <a:pt x="214" y="152"/>
                    <a:pt x="224" y="152"/>
                  </a:cubicBezTo>
                  <a:cubicBezTo>
                    <a:pt x="235" y="152"/>
                    <a:pt x="245" y="137"/>
                    <a:pt x="257" y="120"/>
                  </a:cubicBezTo>
                  <a:cubicBezTo>
                    <a:pt x="257" y="126"/>
                    <a:pt x="257" y="126"/>
                    <a:pt x="257" y="126"/>
                  </a:cubicBezTo>
                  <a:cubicBezTo>
                    <a:pt x="255" y="143"/>
                    <a:pt x="261" y="152"/>
                    <a:pt x="270" y="152"/>
                  </a:cubicBezTo>
                  <a:cubicBezTo>
                    <a:pt x="280" y="152"/>
                    <a:pt x="289" y="136"/>
                    <a:pt x="297" y="120"/>
                  </a:cubicBezTo>
                  <a:cubicBezTo>
                    <a:pt x="292" y="120"/>
                    <a:pt x="292" y="120"/>
                    <a:pt x="292" y="120"/>
                  </a:cubicBezTo>
                  <a:cubicBezTo>
                    <a:pt x="287" y="127"/>
                    <a:pt x="282" y="131"/>
                    <a:pt x="279" y="131"/>
                  </a:cubicBezTo>
                  <a:cubicBezTo>
                    <a:pt x="275" y="131"/>
                    <a:pt x="272" y="124"/>
                    <a:pt x="279" y="109"/>
                  </a:cubicBezTo>
                  <a:lnTo>
                    <a:pt x="306" y="47"/>
                  </a:lnTo>
                  <a:close/>
                  <a:moveTo>
                    <a:pt x="228" y="123"/>
                  </a:moveTo>
                  <a:cubicBezTo>
                    <a:pt x="228" y="100"/>
                    <a:pt x="253" y="69"/>
                    <a:pt x="267" y="69"/>
                  </a:cubicBezTo>
                  <a:cubicBezTo>
                    <a:pt x="271" y="69"/>
                    <a:pt x="273" y="70"/>
                    <a:pt x="276" y="70"/>
                  </a:cubicBezTo>
                  <a:cubicBezTo>
                    <a:pt x="261" y="110"/>
                    <a:pt x="261" y="110"/>
                    <a:pt x="261" y="110"/>
                  </a:cubicBezTo>
                  <a:cubicBezTo>
                    <a:pt x="253" y="120"/>
                    <a:pt x="239" y="133"/>
                    <a:pt x="233" y="133"/>
                  </a:cubicBezTo>
                  <a:cubicBezTo>
                    <a:pt x="230" y="133"/>
                    <a:pt x="228" y="130"/>
                    <a:pt x="228" y="123"/>
                  </a:cubicBezTo>
                  <a:moveTo>
                    <a:pt x="321" y="65"/>
                  </a:moveTo>
                  <a:cubicBezTo>
                    <a:pt x="339" y="65"/>
                    <a:pt x="339" y="65"/>
                    <a:pt x="339" y="65"/>
                  </a:cubicBezTo>
                  <a:cubicBezTo>
                    <a:pt x="311" y="140"/>
                    <a:pt x="311" y="140"/>
                    <a:pt x="311" y="140"/>
                  </a:cubicBezTo>
                  <a:cubicBezTo>
                    <a:pt x="309" y="146"/>
                    <a:pt x="312" y="152"/>
                    <a:pt x="319" y="152"/>
                  </a:cubicBezTo>
                  <a:cubicBezTo>
                    <a:pt x="334" y="152"/>
                    <a:pt x="359" y="137"/>
                    <a:pt x="368" y="116"/>
                  </a:cubicBezTo>
                  <a:cubicBezTo>
                    <a:pt x="363" y="116"/>
                    <a:pt x="363" y="116"/>
                    <a:pt x="363" y="116"/>
                  </a:cubicBezTo>
                  <a:cubicBezTo>
                    <a:pt x="356" y="123"/>
                    <a:pt x="343" y="133"/>
                    <a:pt x="332" y="135"/>
                  </a:cubicBezTo>
                  <a:cubicBezTo>
                    <a:pt x="357" y="65"/>
                    <a:pt x="357" y="65"/>
                    <a:pt x="357" y="65"/>
                  </a:cubicBezTo>
                  <a:cubicBezTo>
                    <a:pt x="382" y="65"/>
                    <a:pt x="382" y="65"/>
                    <a:pt x="382" y="65"/>
                  </a:cubicBezTo>
                  <a:cubicBezTo>
                    <a:pt x="385" y="55"/>
                    <a:pt x="385" y="55"/>
                    <a:pt x="385" y="55"/>
                  </a:cubicBezTo>
                  <a:cubicBezTo>
                    <a:pt x="361" y="55"/>
                    <a:pt x="361" y="55"/>
                    <a:pt x="361" y="55"/>
                  </a:cubicBezTo>
                  <a:cubicBezTo>
                    <a:pt x="370" y="28"/>
                    <a:pt x="370" y="28"/>
                    <a:pt x="370" y="28"/>
                  </a:cubicBezTo>
                  <a:cubicBezTo>
                    <a:pt x="360" y="28"/>
                    <a:pt x="360" y="28"/>
                    <a:pt x="360" y="28"/>
                  </a:cubicBezTo>
                  <a:cubicBezTo>
                    <a:pt x="342" y="55"/>
                    <a:pt x="342" y="55"/>
                    <a:pt x="342" y="55"/>
                  </a:cubicBezTo>
                  <a:cubicBezTo>
                    <a:pt x="321" y="58"/>
                    <a:pt x="321" y="58"/>
                    <a:pt x="321" y="58"/>
                  </a:cubicBezTo>
                  <a:lnTo>
                    <a:pt x="321" y="65"/>
                  </a:lnTo>
                  <a:close/>
                  <a:moveTo>
                    <a:pt x="443" y="116"/>
                  </a:moveTo>
                  <a:cubicBezTo>
                    <a:pt x="437" y="116"/>
                    <a:pt x="437" y="116"/>
                    <a:pt x="437" y="116"/>
                  </a:cubicBezTo>
                  <a:cubicBezTo>
                    <a:pt x="429" y="126"/>
                    <a:pt x="420" y="133"/>
                    <a:pt x="411" y="133"/>
                  </a:cubicBezTo>
                  <a:cubicBezTo>
                    <a:pt x="403" y="133"/>
                    <a:pt x="398" y="128"/>
                    <a:pt x="398" y="116"/>
                  </a:cubicBezTo>
                  <a:cubicBezTo>
                    <a:pt x="398" y="111"/>
                    <a:pt x="399" y="107"/>
                    <a:pt x="400" y="102"/>
                  </a:cubicBezTo>
                  <a:cubicBezTo>
                    <a:pt x="451" y="85"/>
                    <a:pt x="451" y="85"/>
                    <a:pt x="451" y="85"/>
                  </a:cubicBezTo>
                  <a:cubicBezTo>
                    <a:pt x="461" y="61"/>
                    <a:pt x="449" y="51"/>
                    <a:pt x="435" y="51"/>
                  </a:cubicBezTo>
                  <a:cubicBezTo>
                    <a:pt x="411" y="51"/>
                    <a:pt x="383" y="92"/>
                    <a:pt x="383" y="127"/>
                  </a:cubicBezTo>
                  <a:cubicBezTo>
                    <a:pt x="383" y="143"/>
                    <a:pt x="391" y="152"/>
                    <a:pt x="403" y="152"/>
                  </a:cubicBezTo>
                  <a:cubicBezTo>
                    <a:pt x="417" y="152"/>
                    <a:pt x="431" y="139"/>
                    <a:pt x="443" y="116"/>
                  </a:cubicBezTo>
                  <a:moveTo>
                    <a:pt x="425" y="65"/>
                  </a:moveTo>
                  <a:cubicBezTo>
                    <a:pt x="432" y="65"/>
                    <a:pt x="438" y="70"/>
                    <a:pt x="435" y="83"/>
                  </a:cubicBezTo>
                  <a:cubicBezTo>
                    <a:pt x="403" y="91"/>
                    <a:pt x="403" y="91"/>
                    <a:pt x="403" y="91"/>
                  </a:cubicBezTo>
                  <a:cubicBezTo>
                    <a:pt x="409" y="76"/>
                    <a:pt x="418" y="65"/>
                    <a:pt x="425" y="65"/>
                  </a:cubicBezTo>
                  <a:moveTo>
                    <a:pt x="539" y="74"/>
                  </a:moveTo>
                  <a:cubicBezTo>
                    <a:pt x="543" y="62"/>
                    <a:pt x="541" y="51"/>
                    <a:pt x="532" y="51"/>
                  </a:cubicBezTo>
                  <a:cubicBezTo>
                    <a:pt x="521" y="51"/>
                    <a:pt x="518" y="59"/>
                    <a:pt x="507" y="83"/>
                  </a:cubicBezTo>
                  <a:cubicBezTo>
                    <a:pt x="507" y="70"/>
                    <a:pt x="507" y="70"/>
                    <a:pt x="507" y="70"/>
                  </a:cubicBezTo>
                  <a:cubicBezTo>
                    <a:pt x="507" y="60"/>
                    <a:pt x="504" y="51"/>
                    <a:pt x="495" y="51"/>
                  </a:cubicBezTo>
                  <a:cubicBezTo>
                    <a:pt x="484" y="51"/>
                    <a:pt x="475" y="67"/>
                    <a:pt x="468" y="83"/>
                  </a:cubicBezTo>
                  <a:cubicBezTo>
                    <a:pt x="472" y="83"/>
                    <a:pt x="472" y="83"/>
                    <a:pt x="472" y="83"/>
                  </a:cubicBezTo>
                  <a:cubicBezTo>
                    <a:pt x="478" y="76"/>
                    <a:pt x="482" y="72"/>
                    <a:pt x="486" y="72"/>
                  </a:cubicBezTo>
                  <a:cubicBezTo>
                    <a:pt x="490" y="72"/>
                    <a:pt x="493" y="78"/>
                    <a:pt x="486" y="94"/>
                  </a:cubicBezTo>
                  <a:cubicBezTo>
                    <a:pt x="466" y="138"/>
                    <a:pt x="466" y="138"/>
                    <a:pt x="466" y="138"/>
                  </a:cubicBezTo>
                  <a:cubicBezTo>
                    <a:pt x="462" y="147"/>
                    <a:pt x="466" y="152"/>
                    <a:pt x="474" y="152"/>
                  </a:cubicBezTo>
                  <a:cubicBezTo>
                    <a:pt x="479" y="152"/>
                    <a:pt x="481" y="151"/>
                    <a:pt x="483" y="145"/>
                  </a:cubicBezTo>
                  <a:cubicBezTo>
                    <a:pt x="503" y="93"/>
                    <a:pt x="503" y="93"/>
                    <a:pt x="503" y="93"/>
                  </a:cubicBezTo>
                  <a:cubicBezTo>
                    <a:pt x="509" y="86"/>
                    <a:pt x="514" y="80"/>
                    <a:pt x="520" y="74"/>
                  </a:cubicBezTo>
                  <a:lnTo>
                    <a:pt x="539" y="74"/>
                  </a:lnTo>
                  <a:close/>
                  <a:moveTo>
                    <a:pt x="540" y="138"/>
                  </a:moveTo>
                  <a:cubicBezTo>
                    <a:pt x="536" y="147"/>
                    <a:pt x="540" y="152"/>
                    <a:pt x="548" y="152"/>
                  </a:cubicBezTo>
                  <a:cubicBezTo>
                    <a:pt x="553" y="152"/>
                    <a:pt x="555" y="151"/>
                    <a:pt x="557" y="145"/>
                  </a:cubicBezTo>
                  <a:cubicBezTo>
                    <a:pt x="577" y="93"/>
                    <a:pt x="577" y="93"/>
                    <a:pt x="577" y="93"/>
                  </a:cubicBezTo>
                  <a:cubicBezTo>
                    <a:pt x="586" y="82"/>
                    <a:pt x="605" y="70"/>
                    <a:pt x="613" y="70"/>
                  </a:cubicBezTo>
                  <a:cubicBezTo>
                    <a:pt x="618" y="70"/>
                    <a:pt x="617" y="75"/>
                    <a:pt x="614" y="81"/>
                  </a:cubicBezTo>
                  <a:cubicBezTo>
                    <a:pt x="583" y="140"/>
                    <a:pt x="583" y="140"/>
                    <a:pt x="583" y="140"/>
                  </a:cubicBezTo>
                  <a:cubicBezTo>
                    <a:pt x="580" y="145"/>
                    <a:pt x="584" y="152"/>
                    <a:pt x="591" y="152"/>
                  </a:cubicBezTo>
                  <a:cubicBezTo>
                    <a:pt x="606" y="152"/>
                    <a:pt x="623" y="139"/>
                    <a:pt x="630" y="120"/>
                  </a:cubicBezTo>
                  <a:cubicBezTo>
                    <a:pt x="626" y="120"/>
                    <a:pt x="626" y="120"/>
                    <a:pt x="626" y="120"/>
                  </a:cubicBezTo>
                  <a:cubicBezTo>
                    <a:pt x="621" y="127"/>
                    <a:pt x="613" y="134"/>
                    <a:pt x="605" y="136"/>
                  </a:cubicBezTo>
                  <a:cubicBezTo>
                    <a:pt x="631" y="83"/>
                    <a:pt x="631" y="83"/>
                    <a:pt x="631" y="83"/>
                  </a:cubicBezTo>
                  <a:cubicBezTo>
                    <a:pt x="634" y="76"/>
                    <a:pt x="636" y="70"/>
                    <a:pt x="636" y="65"/>
                  </a:cubicBezTo>
                  <a:cubicBezTo>
                    <a:pt x="636" y="57"/>
                    <a:pt x="631" y="51"/>
                    <a:pt x="622" y="51"/>
                  </a:cubicBezTo>
                  <a:cubicBezTo>
                    <a:pt x="609" y="51"/>
                    <a:pt x="596" y="65"/>
                    <a:pt x="581" y="83"/>
                  </a:cubicBezTo>
                  <a:cubicBezTo>
                    <a:pt x="581" y="70"/>
                    <a:pt x="581" y="70"/>
                    <a:pt x="581" y="70"/>
                  </a:cubicBezTo>
                  <a:cubicBezTo>
                    <a:pt x="581" y="60"/>
                    <a:pt x="578" y="51"/>
                    <a:pt x="569" y="51"/>
                  </a:cubicBezTo>
                  <a:cubicBezTo>
                    <a:pt x="563" y="51"/>
                    <a:pt x="558" y="56"/>
                    <a:pt x="553" y="63"/>
                  </a:cubicBezTo>
                  <a:cubicBezTo>
                    <a:pt x="553" y="65"/>
                    <a:pt x="553" y="65"/>
                    <a:pt x="553" y="65"/>
                  </a:cubicBezTo>
                  <a:cubicBezTo>
                    <a:pt x="562" y="64"/>
                    <a:pt x="567" y="78"/>
                    <a:pt x="560" y="94"/>
                  </a:cubicBezTo>
                  <a:lnTo>
                    <a:pt x="540" y="138"/>
                  </a:lnTo>
                  <a:close/>
                  <a:moveTo>
                    <a:pt x="704" y="25"/>
                  </a:moveTo>
                  <a:cubicBezTo>
                    <a:pt x="710" y="25"/>
                    <a:pt x="716" y="19"/>
                    <a:pt x="716" y="12"/>
                  </a:cubicBezTo>
                  <a:cubicBezTo>
                    <a:pt x="716" y="6"/>
                    <a:pt x="710" y="0"/>
                    <a:pt x="704" y="0"/>
                  </a:cubicBezTo>
                  <a:cubicBezTo>
                    <a:pt x="697" y="0"/>
                    <a:pt x="691" y="6"/>
                    <a:pt x="691" y="12"/>
                  </a:cubicBezTo>
                  <a:cubicBezTo>
                    <a:pt x="691" y="19"/>
                    <a:pt x="697" y="25"/>
                    <a:pt x="704" y="25"/>
                  </a:cubicBezTo>
                  <a:moveTo>
                    <a:pt x="698" y="62"/>
                  </a:moveTo>
                  <a:cubicBezTo>
                    <a:pt x="700" y="55"/>
                    <a:pt x="696" y="51"/>
                    <a:pt x="692" y="51"/>
                  </a:cubicBezTo>
                  <a:cubicBezTo>
                    <a:pt x="677" y="51"/>
                    <a:pt x="660" y="64"/>
                    <a:pt x="653" y="83"/>
                  </a:cubicBezTo>
                  <a:cubicBezTo>
                    <a:pt x="658" y="83"/>
                    <a:pt x="658" y="83"/>
                    <a:pt x="658" y="83"/>
                  </a:cubicBezTo>
                  <a:cubicBezTo>
                    <a:pt x="662" y="76"/>
                    <a:pt x="671" y="69"/>
                    <a:pt x="678" y="67"/>
                  </a:cubicBezTo>
                  <a:cubicBezTo>
                    <a:pt x="650" y="141"/>
                    <a:pt x="650" y="141"/>
                    <a:pt x="650" y="141"/>
                  </a:cubicBezTo>
                  <a:cubicBezTo>
                    <a:pt x="647" y="148"/>
                    <a:pt x="652" y="152"/>
                    <a:pt x="656" y="152"/>
                  </a:cubicBezTo>
                  <a:cubicBezTo>
                    <a:pt x="670" y="152"/>
                    <a:pt x="687" y="139"/>
                    <a:pt x="694" y="120"/>
                  </a:cubicBezTo>
                  <a:cubicBezTo>
                    <a:pt x="689" y="120"/>
                    <a:pt x="689" y="120"/>
                    <a:pt x="689" y="120"/>
                  </a:cubicBezTo>
                  <a:cubicBezTo>
                    <a:pt x="684" y="127"/>
                    <a:pt x="676" y="134"/>
                    <a:pt x="668" y="136"/>
                  </a:cubicBezTo>
                  <a:lnTo>
                    <a:pt x="698" y="62"/>
                  </a:lnTo>
                  <a:close/>
                  <a:moveTo>
                    <a:pt x="722" y="65"/>
                  </a:moveTo>
                  <a:cubicBezTo>
                    <a:pt x="739" y="65"/>
                    <a:pt x="739" y="65"/>
                    <a:pt x="739" y="65"/>
                  </a:cubicBezTo>
                  <a:cubicBezTo>
                    <a:pt x="711" y="140"/>
                    <a:pt x="711" y="140"/>
                    <a:pt x="711" y="140"/>
                  </a:cubicBezTo>
                  <a:cubicBezTo>
                    <a:pt x="709" y="146"/>
                    <a:pt x="712" y="152"/>
                    <a:pt x="719" y="152"/>
                  </a:cubicBezTo>
                  <a:cubicBezTo>
                    <a:pt x="734" y="152"/>
                    <a:pt x="759" y="137"/>
                    <a:pt x="768" y="116"/>
                  </a:cubicBezTo>
                  <a:cubicBezTo>
                    <a:pt x="763" y="116"/>
                    <a:pt x="763" y="116"/>
                    <a:pt x="763" y="116"/>
                  </a:cubicBezTo>
                  <a:cubicBezTo>
                    <a:pt x="756" y="123"/>
                    <a:pt x="743" y="133"/>
                    <a:pt x="732" y="135"/>
                  </a:cubicBezTo>
                  <a:cubicBezTo>
                    <a:pt x="757" y="65"/>
                    <a:pt x="757" y="65"/>
                    <a:pt x="757" y="65"/>
                  </a:cubicBezTo>
                  <a:cubicBezTo>
                    <a:pt x="782" y="65"/>
                    <a:pt x="782" y="65"/>
                    <a:pt x="782" y="65"/>
                  </a:cubicBezTo>
                  <a:cubicBezTo>
                    <a:pt x="785" y="55"/>
                    <a:pt x="785" y="55"/>
                    <a:pt x="785" y="55"/>
                  </a:cubicBezTo>
                  <a:cubicBezTo>
                    <a:pt x="761" y="55"/>
                    <a:pt x="761" y="55"/>
                    <a:pt x="761" y="55"/>
                  </a:cubicBezTo>
                  <a:cubicBezTo>
                    <a:pt x="770" y="28"/>
                    <a:pt x="770" y="28"/>
                    <a:pt x="770" y="28"/>
                  </a:cubicBezTo>
                  <a:cubicBezTo>
                    <a:pt x="760" y="28"/>
                    <a:pt x="760" y="28"/>
                    <a:pt x="760" y="28"/>
                  </a:cubicBezTo>
                  <a:cubicBezTo>
                    <a:pt x="743" y="55"/>
                    <a:pt x="743" y="55"/>
                    <a:pt x="743" y="55"/>
                  </a:cubicBezTo>
                  <a:cubicBezTo>
                    <a:pt x="722" y="58"/>
                    <a:pt x="722" y="58"/>
                    <a:pt x="722" y="58"/>
                  </a:cubicBezTo>
                  <a:lnTo>
                    <a:pt x="722" y="65"/>
                  </a:lnTo>
                  <a:close/>
                  <a:moveTo>
                    <a:pt x="833" y="41"/>
                  </a:moveTo>
                  <a:cubicBezTo>
                    <a:pt x="869" y="8"/>
                    <a:pt x="869" y="8"/>
                    <a:pt x="869" y="8"/>
                  </a:cubicBezTo>
                  <a:cubicBezTo>
                    <a:pt x="869" y="4"/>
                    <a:pt x="869" y="4"/>
                    <a:pt x="869" y="4"/>
                  </a:cubicBezTo>
                  <a:cubicBezTo>
                    <a:pt x="849" y="4"/>
                    <a:pt x="849" y="4"/>
                    <a:pt x="849" y="4"/>
                  </a:cubicBezTo>
                  <a:cubicBezTo>
                    <a:pt x="827" y="41"/>
                    <a:pt x="827" y="41"/>
                    <a:pt x="827" y="41"/>
                  </a:cubicBezTo>
                  <a:lnTo>
                    <a:pt x="833" y="41"/>
                  </a:lnTo>
                  <a:close/>
                  <a:moveTo>
                    <a:pt x="843" y="116"/>
                  </a:moveTo>
                  <a:cubicBezTo>
                    <a:pt x="837" y="116"/>
                    <a:pt x="837" y="116"/>
                    <a:pt x="837" y="116"/>
                  </a:cubicBezTo>
                  <a:cubicBezTo>
                    <a:pt x="829" y="126"/>
                    <a:pt x="820" y="133"/>
                    <a:pt x="812" y="133"/>
                  </a:cubicBezTo>
                  <a:cubicBezTo>
                    <a:pt x="803" y="133"/>
                    <a:pt x="798" y="128"/>
                    <a:pt x="798" y="116"/>
                  </a:cubicBezTo>
                  <a:cubicBezTo>
                    <a:pt x="798" y="111"/>
                    <a:pt x="799" y="107"/>
                    <a:pt x="800" y="102"/>
                  </a:cubicBezTo>
                  <a:cubicBezTo>
                    <a:pt x="851" y="85"/>
                    <a:pt x="851" y="85"/>
                    <a:pt x="851" y="85"/>
                  </a:cubicBezTo>
                  <a:cubicBezTo>
                    <a:pt x="861" y="61"/>
                    <a:pt x="849" y="51"/>
                    <a:pt x="835" y="51"/>
                  </a:cubicBezTo>
                  <a:cubicBezTo>
                    <a:pt x="811" y="51"/>
                    <a:pt x="783" y="92"/>
                    <a:pt x="783" y="127"/>
                  </a:cubicBezTo>
                  <a:cubicBezTo>
                    <a:pt x="783" y="143"/>
                    <a:pt x="791" y="152"/>
                    <a:pt x="803" y="152"/>
                  </a:cubicBezTo>
                  <a:cubicBezTo>
                    <a:pt x="817" y="152"/>
                    <a:pt x="831" y="139"/>
                    <a:pt x="843" y="116"/>
                  </a:cubicBezTo>
                  <a:moveTo>
                    <a:pt x="825" y="65"/>
                  </a:moveTo>
                  <a:cubicBezTo>
                    <a:pt x="832" y="65"/>
                    <a:pt x="838" y="70"/>
                    <a:pt x="835" y="83"/>
                  </a:cubicBezTo>
                  <a:cubicBezTo>
                    <a:pt x="803" y="91"/>
                    <a:pt x="803" y="91"/>
                    <a:pt x="803" y="91"/>
                  </a:cubicBezTo>
                  <a:cubicBezTo>
                    <a:pt x="809" y="76"/>
                    <a:pt x="818" y="65"/>
                    <a:pt x="825" y="6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8" name="Freeform 25">
              <a:extLst>
                <a:ext uri="{FF2B5EF4-FFF2-40B4-BE49-F238E27FC236}">
                  <a16:creationId xmlns:a16="http://schemas.microsoft.com/office/drawing/2014/main" id="{7C6D523D-ED7D-4334-95DC-4FEB9D02A74C}"/>
                </a:ext>
              </a:extLst>
            </p:cNvPr>
            <p:cNvSpPr>
              <a:spLocks noEditPoints="1"/>
            </p:cNvSpPr>
            <p:nvPr/>
          </p:nvSpPr>
          <p:spPr bwMode="auto">
            <a:xfrm>
              <a:off x="2189163" y="5389563"/>
              <a:ext cx="2224088" cy="790575"/>
            </a:xfrm>
            <a:custGeom>
              <a:avLst/>
              <a:gdLst>
                <a:gd name="T0" fmla="*/ 146 w 620"/>
                <a:gd name="T1" fmla="*/ 0 h 220"/>
                <a:gd name="T2" fmla="*/ 110 w 620"/>
                <a:gd name="T3" fmla="*/ 29 h 220"/>
                <a:gd name="T4" fmla="*/ 113 w 620"/>
                <a:gd name="T5" fmla="*/ 125 h 220"/>
                <a:gd name="T6" fmla="*/ 98 w 620"/>
                <a:gd name="T7" fmla="*/ 99 h 220"/>
                <a:gd name="T8" fmla="*/ 108 w 620"/>
                <a:gd name="T9" fmla="*/ 47 h 220"/>
                <a:gd name="T10" fmla="*/ 146 w 620"/>
                <a:gd name="T11" fmla="*/ 69 h 220"/>
                <a:gd name="T12" fmla="*/ 47 w 620"/>
                <a:gd name="T13" fmla="*/ 44 h 220"/>
                <a:gd name="T14" fmla="*/ 1 w 620"/>
                <a:gd name="T15" fmla="*/ 168 h 220"/>
                <a:gd name="T16" fmla="*/ 134 w 620"/>
                <a:gd name="T17" fmla="*/ 142 h 220"/>
                <a:gd name="T18" fmla="*/ 57 w 620"/>
                <a:gd name="T19" fmla="*/ 137 h 220"/>
                <a:gd name="T20" fmla="*/ 225 w 620"/>
                <a:gd name="T21" fmla="*/ 187 h 220"/>
                <a:gd name="T22" fmla="*/ 185 w 620"/>
                <a:gd name="T23" fmla="*/ 143 h 220"/>
                <a:gd name="T24" fmla="*/ 244 w 620"/>
                <a:gd name="T25" fmla="*/ 91 h 220"/>
                <a:gd name="T26" fmla="*/ 201 w 620"/>
                <a:gd name="T27" fmla="*/ 76 h 220"/>
                <a:gd name="T28" fmla="*/ 159 w 620"/>
                <a:gd name="T29" fmla="*/ 161 h 220"/>
                <a:gd name="T30" fmla="*/ 162 w 620"/>
                <a:gd name="T31" fmla="*/ 220 h 220"/>
                <a:gd name="T32" fmla="*/ 176 w 620"/>
                <a:gd name="T33" fmla="*/ 124 h 220"/>
                <a:gd name="T34" fmla="*/ 185 w 620"/>
                <a:gd name="T35" fmla="*/ 136 h 220"/>
                <a:gd name="T36" fmla="*/ 189 w 620"/>
                <a:gd name="T37" fmla="*/ 182 h 220"/>
                <a:gd name="T38" fmla="*/ 146 w 620"/>
                <a:gd name="T39" fmla="*/ 196 h 220"/>
                <a:gd name="T40" fmla="*/ 319 w 620"/>
                <a:gd name="T41" fmla="*/ 80 h 220"/>
                <a:gd name="T42" fmla="*/ 253 w 620"/>
                <a:gd name="T43" fmla="*/ 178 h 220"/>
                <a:gd name="T44" fmla="*/ 299 w 620"/>
                <a:gd name="T45" fmla="*/ 178 h 220"/>
                <a:gd name="T46" fmla="*/ 308 w 620"/>
                <a:gd name="T47" fmla="*/ 157 h 220"/>
                <a:gd name="T48" fmla="*/ 257 w 620"/>
                <a:gd name="T49" fmla="*/ 149 h 220"/>
                <a:gd name="T50" fmla="*/ 291 w 620"/>
                <a:gd name="T51" fmla="*/ 135 h 220"/>
                <a:gd name="T52" fmla="*/ 356 w 620"/>
                <a:gd name="T53" fmla="*/ 161 h 220"/>
                <a:gd name="T54" fmla="*/ 373 w 620"/>
                <a:gd name="T55" fmla="*/ 27 h 220"/>
                <a:gd name="T56" fmla="*/ 378 w 620"/>
                <a:gd name="T57" fmla="*/ 58 h 220"/>
                <a:gd name="T58" fmla="*/ 383 w 620"/>
                <a:gd name="T59" fmla="*/ 145 h 220"/>
                <a:gd name="T60" fmla="*/ 455 w 620"/>
                <a:gd name="T61" fmla="*/ 50 h 220"/>
                <a:gd name="T62" fmla="*/ 442 w 620"/>
                <a:gd name="T63" fmla="*/ 38 h 220"/>
                <a:gd name="T64" fmla="*/ 443 w 620"/>
                <a:gd name="T65" fmla="*/ 76 h 220"/>
                <a:gd name="T66" fmla="*/ 429 w 620"/>
                <a:gd name="T67" fmla="*/ 93 h 220"/>
                <a:gd name="T68" fmla="*/ 445 w 620"/>
                <a:gd name="T69" fmla="*/ 145 h 220"/>
                <a:gd name="T70" fmla="*/ 449 w 620"/>
                <a:gd name="T71" fmla="*/ 87 h 220"/>
                <a:gd name="T72" fmla="*/ 462 w 620"/>
                <a:gd name="T73" fmla="*/ 165 h 220"/>
                <a:gd name="T74" fmla="*/ 514 w 620"/>
                <a:gd name="T75" fmla="*/ 142 h 220"/>
                <a:gd name="T76" fmla="*/ 533 w 620"/>
                <a:gd name="T77" fmla="*/ 91 h 220"/>
                <a:gd name="T78" fmla="*/ 521 w 620"/>
                <a:gd name="T79" fmla="*/ 53 h 220"/>
                <a:gd name="T80" fmla="*/ 472 w 620"/>
                <a:gd name="T81" fmla="*/ 83 h 220"/>
                <a:gd name="T82" fmla="*/ 620 w 620"/>
                <a:gd name="T83" fmla="*/ 33 h 220"/>
                <a:gd name="T84" fmla="*/ 578 w 620"/>
                <a:gd name="T85" fmla="*/ 67 h 220"/>
                <a:gd name="T86" fmla="*/ 588 w 620"/>
                <a:gd name="T87" fmla="*/ 142 h 220"/>
                <a:gd name="T88" fmla="*/ 551 w 620"/>
                <a:gd name="T89" fmla="*/ 128 h 220"/>
                <a:gd name="T90" fmla="*/ 534 w 620"/>
                <a:gd name="T91" fmla="*/ 153 h 220"/>
                <a:gd name="T92" fmla="*/ 576 w 620"/>
                <a:gd name="T93" fmla="*/ 90 h 220"/>
                <a:gd name="T94" fmla="*/ 576 w 620"/>
                <a:gd name="T95" fmla="*/ 9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0" h="220">
                  <a:moveTo>
                    <a:pt x="110" y="29"/>
                  </a:moveTo>
                  <a:cubicBezTo>
                    <a:pt x="146" y="4"/>
                    <a:pt x="146" y="4"/>
                    <a:pt x="146" y="4"/>
                  </a:cubicBezTo>
                  <a:cubicBezTo>
                    <a:pt x="146" y="0"/>
                    <a:pt x="146" y="0"/>
                    <a:pt x="146" y="0"/>
                  </a:cubicBezTo>
                  <a:cubicBezTo>
                    <a:pt x="124" y="0"/>
                    <a:pt x="124" y="0"/>
                    <a:pt x="124" y="0"/>
                  </a:cubicBezTo>
                  <a:cubicBezTo>
                    <a:pt x="104" y="29"/>
                    <a:pt x="104" y="29"/>
                    <a:pt x="104" y="29"/>
                  </a:cubicBezTo>
                  <a:lnTo>
                    <a:pt x="110" y="29"/>
                  </a:lnTo>
                  <a:close/>
                  <a:moveTo>
                    <a:pt x="95" y="107"/>
                  </a:moveTo>
                  <a:cubicBezTo>
                    <a:pt x="107" y="107"/>
                    <a:pt x="107" y="112"/>
                    <a:pt x="106" y="125"/>
                  </a:cubicBezTo>
                  <a:cubicBezTo>
                    <a:pt x="113" y="125"/>
                    <a:pt x="113" y="125"/>
                    <a:pt x="113" y="125"/>
                  </a:cubicBezTo>
                  <a:cubicBezTo>
                    <a:pt x="129" y="81"/>
                    <a:pt x="129" y="81"/>
                    <a:pt x="129" y="81"/>
                  </a:cubicBezTo>
                  <a:cubicBezTo>
                    <a:pt x="122" y="81"/>
                    <a:pt x="122" y="81"/>
                    <a:pt x="122" y="81"/>
                  </a:cubicBezTo>
                  <a:cubicBezTo>
                    <a:pt x="116" y="91"/>
                    <a:pt x="111" y="99"/>
                    <a:pt x="98" y="99"/>
                  </a:cubicBezTo>
                  <a:cubicBezTo>
                    <a:pt x="71" y="99"/>
                    <a:pt x="71" y="99"/>
                    <a:pt x="71" y="99"/>
                  </a:cubicBezTo>
                  <a:cubicBezTo>
                    <a:pt x="84" y="62"/>
                    <a:pt x="84" y="62"/>
                    <a:pt x="84" y="62"/>
                  </a:cubicBezTo>
                  <a:cubicBezTo>
                    <a:pt x="89" y="49"/>
                    <a:pt x="91" y="47"/>
                    <a:pt x="108" y="47"/>
                  </a:cubicBezTo>
                  <a:cubicBezTo>
                    <a:pt x="120" y="47"/>
                    <a:pt x="120" y="47"/>
                    <a:pt x="120" y="47"/>
                  </a:cubicBezTo>
                  <a:cubicBezTo>
                    <a:pt x="137" y="47"/>
                    <a:pt x="139" y="51"/>
                    <a:pt x="139" y="69"/>
                  </a:cubicBezTo>
                  <a:cubicBezTo>
                    <a:pt x="146" y="69"/>
                    <a:pt x="146" y="69"/>
                    <a:pt x="146" y="69"/>
                  </a:cubicBezTo>
                  <a:cubicBezTo>
                    <a:pt x="152" y="38"/>
                    <a:pt x="152" y="38"/>
                    <a:pt x="152" y="38"/>
                  </a:cubicBezTo>
                  <a:cubicBezTo>
                    <a:pt x="49" y="38"/>
                    <a:pt x="49" y="38"/>
                    <a:pt x="49" y="38"/>
                  </a:cubicBezTo>
                  <a:cubicBezTo>
                    <a:pt x="47" y="44"/>
                    <a:pt x="47" y="44"/>
                    <a:pt x="47" y="44"/>
                  </a:cubicBezTo>
                  <a:cubicBezTo>
                    <a:pt x="67" y="48"/>
                    <a:pt x="69" y="50"/>
                    <a:pt x="60" y="76"/>
                  </a:cubicBezTo>
                  <a:cubicBezTo>
                    <a:pt x="37" y="137"/>
                    <a:pt x="37" y="137"/>
                    <a:pt x="37" y="137"/>
                  </a:cubicBezTo>
                  <a:cubicBezTo>
                    <a:pt x="28" y="162"/>
                    <a:pt x="24" y="164"/>
                    <a:pt x="1" y="168"/>
                  </a:cubicBezTo>
                  <a:cubicBezTo>
                    <a:pt x="0" y="174"/>
                    <a:pt x="0" y="174"/>
                    <a:pt x="0" y="174"/>
                  </a:cubicBezTo>
                  <a:cubicBezTo>
                    <a:pt x="114" y="174"/>
                    <a:pt x="114" y="174"/>
                    <a:pt x="114" y="174"/>
                  </a:cubicBezTo>
                  <a:cubicBezTo>
                    <a:pt x="134" y="142"/>
                    <a:pt x="134" y="142"/>
                    <a:pt x="134" y="142"/>
                  </a:cubicBezTo>
                  <a:cubicBezTo>
                    <a:pt x="127" y="142"/>
                    <a:pt x="127" y="142"/>
                    <a:pt x="127" y="142"/>
                  </a:cubicBezTo>
                  <a:cubicBezTo>
                    <a:pt x="114" y="154"/>
                    <a:pt x="97" y="166"/>
                    <a:pt x="74" y="166"/>
                  </a:cubicBezTo>
                  <a:cubicBezTo>
                    <a:pt x="44" y="166"/>
                    <a:pt x="47" y="164"/>
                    <a:pt x="57" y="137"/>
                  </a:cubicBezTo>
                  <a:cubicBezTo>
                    <a:pt x="68" y="107"/>
                    <a:pt x="68" y="107"/>
                    <a:pt x="68" y="107"/>
                  </a:cubicBezTo>
                  <a:lnTo>
                    <a:pt x="95" y="107"/>
                  </a:lnTo>
                  <a:close/>
                  <a:moveTo>
                    <a:pt x="225" y="187"/>
                  </a:moveTo>
                  <a:cubicBezTo>
                    <a:pt x="225" y="175"/>
                    <a:pt x="214" y="170"/>
                    <a:pt x="197" y="165"/>
                  </a:cubicBezTo>
                  <a:cubicBezTo>
                    <a:pt x="182" y="161"/>
                    <a:pt x="175" y="159"/>
                    <a:pt x="175" y="155"/>
                  </a:cubicBezTo>
                  <a:cubicBezTo>
                    <a:pt x="175" y="151"/>
                    <a:pt x="179" y="146"/>
                    <a:pt x="185" y="143"/>
                  </a:cubicBezTo>
                  <a:cubicBezTo>
                    <a:pt x="209" y="141"/>
                    <a:pt x="225" y="119"/>
                    <a:pt x="225" y="101"/>
                  </a:cubicBezTo>
                  <a:cubicBezTo>
                    <a:pt x="225" y="97"/>
                    <a:pt x="224" y="94"/>
                    <a:pt x="223" y="91"/>
                  </a:cubicBezTo>
                  <a:cubicBezTo>
                    <a:pt x="244" y="91"/>
                    <a:pt x="244" y="91"/>
                    <a:pt x="244" y="91"/>
                  </a:cubicBezTo>
                  <a:cubicBezTo>
                    <a:pt x="247" y="80"/>
                    <a:pt x="247" y="80"/>
                    <a:pt x="247" y="80"/>
                  </a:cubicBezTo>
                  <a:cubicBezTo>
                    <a:pt x="214" y="80"/>
                    <a:pt x="214" y="80"/>
                    <a:pt x="214" y="80"/>
                  </a:cubicBezTo>
                  <a:cubicBezTo>
                    <a:pt x="210" y="78"/>
                    <a:pt x="206" y="76"/>
                    <a:pt x="201" y="76"/>
                  </a:cubicBezTo>
                  <a:cubicBezTo>
                    <a:pt x="175" y="76"/>
                    <a:pt x="158" y="99"/>
                    <a:pt x="158" y="118"/>
                  </a:cubicBezTo>
                  <a:cubicBezTo>
                    <a:pt x="158" y="132"/>
                    <a:pt x="167" y="140"/>
                    <a:pt x="178" y="142"/>
                  </a:cubicBezTo>
                  <a:cubicBezTo>
                    <a:pt x="166" y="148"/>
                    <a:pt x="159" y="154"/>
                    <a:pt x="159" y="161"/>
                  </a:cubicBezTo>
                  <a:cubicBezTo>
                    <a:pt x="159" y="166"/>
                    <a:pt x="161" y="169"/>
                    <a:pt x="164" y="172"/>
                  </a:cubicBezTo>
                  <a:cubicBezTo>
                    <a:pt x="136" y="180"/>
                    <a:pt x="125" y="189"/>
                    <a:pt x="125" y="202"/>
                  </a:cubicBezTo>
                  <a:cubicBezTo>
                    <a:pt x="125" y="215"/>
                    <a:pt x="142" y="220"/>
                    <a:pt x="162" y="220"/>
                  </a:cubicBezTo>
                  <a:cubicBezTo>
                    <a:pt x="197" y="220"/>
                    <a:pt x="225" y="202"/>
                    <a:pt x="225" y="187"/>
                  </a:cubicBezTo>
                  <a:moveTo>
                    <a:pt x="185" y="136"/>
                  </a:moveTo>
                  <a:cubicBezTo>
                    <a:pt x="178" y="136"/>
                    <a:pt x="176" y="130"/>
                    <a:pt x="176" y="124"/>
                  </a:cubicBezTo>
                  <a:cubicBezTo>
                    <a:pt x="176" y="108"/>
                    <a:pt x="185" y="84"/>
                    <a:pt x="199" y="84"/>
                  </a:cubicBezTo>
                  <a:cubicBezTo>
                    <a:pt x="205" y="84"/>
                    <a:pt x="207" y="89"/>
                    <a:pt x="207" y="95"/>
                  </a:cubicBezTo>
                  <a:cubicBezTo>
                    <a:pt x="207" y="111"/>
                    <a:pt x="199" y="136"/>
                    <a:pt x="185" y="136"/>
                  </a:cubicBezTo>
                  <a:moveTo>
                    <a:pt x="146" y="196"/>
                  </a:moveTo>
                  <a:cubicBezTo>
                    <a:pt x="146" y="186"/>
                    <a:pt x="156" y="180"/>
                    <a:pt x="169" y="174"/>
                  </a:cubicBezTo>
                  <a:cubicBezTo>
                    <a:pt x="174" y="177"/>
                    <a:pt x="180" y="179"/>
                    <a:pt x="189" y="182"/>
                  </a:cubicBezTo>
                  <a:cubicBezTo>
                    <a:pt x="203" y="187"/>
                    <a:pt x="209" y="188"/>
                    <a:pt x="209" y="193"/>
                  </a:cubicBezTo>
                  <a:cubicBezTo>
                    <a:pt x="209" y="202"/>
                    <a:pt x="193" y="209"/>
                    <a:pt x="172" y="209"/>
                  </a:cubicBezTo>
                  <a:cubicBezTo>
                    <a:pt x="155" y="209"/>
                    <a:pt x="146" y="205"/>
                    <a:pt x="146" y="196"/>
                  </a:cubicBezTo>
                  <a:moveTo>
                    <a:pt x="335" y="72"/>
                  </a:moveTo>
                  <a:cubicBezTo>
                    <a:pt x="328" y="72"/>
                    <a:pt x="328" y="72"/>
                    <a:pt x="328" y="72"/>
                  </a:cubicBezTo>
                  <a:cubicBezTo>
                    <a:pt x="319" y="80"/>
                    <a:pt x="319" y="80"/>
                    <a:pt x="319" y="80"/>
                  </a:cubicBezTo>
                  <a:cubicBezTo>
                    <a:pt x="317" y="80"/>
                    <a:pt x="317" y="80"/>
                    <a:pt x="317" y="80"/>
                  </a:cubicBezTo>
                  <a:cubicBezTo>
                    <a:pt x="275" y="80"/>
                    <a:pt x="238" y="128"/>
                    <a:pt x="238" y="162"/>
                  </a:cubicBezTo>
                  <a:cubicBezTo>
                    <a:pt x="238" y="172"/>
                    <a:pt x="244" y="178"/>
                    <a:pt x="253" y="178"/>
                  </a:cubicBezTo>
                  <a:cubicBezTo>
                    <a:pt x="264" y="178"/>
                    <a:pt x="275" y="162"/>
                    <a:pt x="287" y="145"/>
                  </a:cubicBezTo>
                  <a:cubicBezTo>
                    <a:pt x="287" y="151"/>
                    <a:pt x="287" y="151"/>
                    <a:pt x="287" y="151"/>
                  </a:cubicBezTo>
                  <a:cubicBezTo>
                    <a:pt x="285" y="168"/>
                    <a:pt x="290" y="178"/>
                    <a:pt x="299" y="178"/>
                  </a:cubicBezTo>
                  <a:cubicBezTo>
                    <a:pt x="310" y="178"/>
                    <a:pt x="319" y="161"/>
                    <a:pt x="326" y="145"/>
                  </a:cubicBezTo>
                  <a:cubicBezTo>
                    <a:pt x="321" y="145"/>
                    <a:pt x="321" y="145"/>
                    <a:pt x="321" y="145"/>
                  </a:cubicBezTo>
                  <a:cubicBezTo>
                    <a:pt x="316" y="153"/>
                    <a:pt x="312" y="157"/>
                    <a:pt x="308" y="157"/>
                  </a:cubicBezTo>
                  <a:cubicBezTo>
                    <a:pt x="304" y="157"/>
                    <a:pt x="301" y="150"/>
                    <a:pt x="308" y="135"/>
                  </a:cubicBezTo>
                  <a:lnTo>
                    <a:pt x="335" y="72"/>
                  </a:lnTo>
                  <a:close/>
                  <a:moveTo>
                    <a:pt x="257" y="149"/>
                  </a:moveTo>
                  <a:cubicBezTo>
                    <a:pt x="257" y="126"/>
                    <a:pt x="283" y="95"/>
                    <a:pt x="297" y="95"/>
                  </a:cubicBezTo>
                  <a:cubicBezTo>
                    <a:pt x="300" y="95"/>
                    <a:pt x="303" y="95"/>
                    <a:pt x="306" y="96"/>
                  </a:cubicBezTo>
                  <a:cubicBezTo>
                    <a:pt x="291" y="135"/>
                    <a:pt x="291" y="135"/>
                    <a:pt x="291" y="135"/>
                  </a:cubicBezTo>
                  <a:cubicBezTo>
                    <a:pt x="282" y="146"/>
                    <a:pt x="269" y="159"/>
                    <a:pt x="263" y="159"/>
                  </a:cubicBezTo>
                  <a:cubicBezTo>
                    <a:pt x="259" y="159"/>
                    <a:pt x="257" y="156"/>
                    <a:pt x="257" y="149"/>
                  </a:cubicBezTo>
                  <a:moveTo>
                    <a:pt x="356" y="161"/>
                  </a:moveTo>
                  <a:cubicBezTo>
                    <a:pt x="408" y="25"/>
                    <a:pt x="408" y="25"/>
                    <a:pt x="408" y="25"/>
                  </a:cubicBezTo>
                  <a:cubicBezTo>
                    <a:pt x="406" y="23"/>
                    <a:pt x="406" y="23"/>
                    <a:pt x="406" y="23"/>
                  </a:cubicBezTo>
                  <a:cubicBezTo>
                    <a:pt x="373" y="27"/>
                    <a:pt x="373" y="27"/>
                    <a:pt x="373" y="27"/>
                  </a:cubicBezTo>
                  <a:cubicBezTo>
                    <a:pt x="373" y="31"/>
                    <a:pt x="373" y="31"/>
                    <a:pt x="373" y="31"/>
                  </a:cubicBezTo>
                  <a:cubicBezTo>
                    <a:pt x="380" y="36"/>
                    <a:pt x="380" y="36"/>
                    <a:pt x="380" y="36"/>
                  </a:cubicBezTo>
                  <a:cubicBezTo>
                    <a:pt x="385" y="40"/>
                    <a:pt x="384" y="45"/>
                    <a:pt x="378" y="58"/>
                  </a:cubicBezTo>
                  <a:cubicBezTo>
                    <a:pt x="338" y="165"/>
                    <a:pt x="338" y="165"/>
                    <a:pt x="338" y="165"/>
                  </a:cubicBezTo>
                  <a:cubicBezTo>
                    <a:pt x="335" y="171"/>
                    <a:pt x="339" y="178"/>
                    <a:pt x="345" y="178"/>
                  </a:cubicBezTo>
                  <a:cubicBezTo>
                    <a:pt x="360" y="178"/>
                    <a:pt x="376" y="164"/>
                    <a:pt x="383" y="145"/>
                  </a:cubicBezTo>
                  <a:cubicBezTo>
                    <a:pt x="378" y="145"/>
                    <a:pt x="378" y="145"/>
                    <a:pt x="378" y="145"/>
                  </a:cubicBezTo>
                  <a:cubicBezTo>
                    <a:pt x="373" y="152"/>
                    <a:pt x="363" y="160"/>
                    <a:pt x="356" y="161"/>
                  </a:cubicBezTo>
                  <a:moveTo>
                    <a:pt x="455" y="50"/>
                  </a:moveTo>
                  <a:cubicBezTo>
                    <a:pt x="461" y="50"/>
                    <a:pt x="467" y="45"/>
                    <a:pt x="467" y="38"/>
                  </a:cubicBezTo>
                  <a:cubicBezTo>
                    <a:pt x="467" y="31"/>
                    <a:pt x="461" y="26"/>
                    <a:pt x="455" y="26"/>
                  </a:cubicBezTo>
                  <a:cubicBezTo>
                    <a:pt x="448" y="26"/>
                    <a:pt x="442" y="31"/>
                    <a:pt x="442" y="38"/>
                  </a:cubicBezTo>
                  <a:cubicBezTo>
                    <a:pt x="442" y="45"/>
                    <a:pt x="448" y="50"/>
                    <a:pt x="455" y="50"/>
                  </a:cubicBezTo>
                  <a:moveTo>
                    <a:pt x="449" y="87"/>
                  </a:moveTo>
                  <a:cubicBezTo>
                    <a:pt x="451" y="80"/>
                    <a:pt x="447" y="76"/>
                    <a:pt x="443" y="76"/>
                  </a:cubicBezTo>
                  <a:cubicBezTo>
                    <a:pt x="428" y="76"/>
                    <a:pt x="411" y="90"/>
                    <a:pt x="404" y="109"/>
                  </a:cubicBezTo>
                  <a:cubicBezTo>
                    <a:pt x="409" y="109"/>
                    <a:pt x="409" y="109"/>
                    <a:pt x="409" y="109"/>
                  </a:cubicBezTo>
                  <a:cubicBezTo>
                    <a:pt x="413" y="102"/>
                    <a:pt x="422" y="94"/>
                    <a:pt x="429" y="93"/>
                  </a:cubicBezTo>
                  <a:cubicBezTo>
                    <a:pt x="401" y="167"/>
                    <a:pt x="401" y="167"/>
                    <a:pt x="401" y="167"/>
                  </a:cubicBezTo>
                  <a:cubicBezTo>
                    <a:pt x="398" y="174"/>
                    <a:pt x="403" y="178"/>
                    <a:pt x="407" y="178"/>
                  </a:cubicBezTo>
                  <a:cubicBezTo>
                    <a:pt x="421" y="178"/>
                    <a:pt x="438" y="164"/>
                    <a:pt x="445" y="145"/>
                  </a:cubicBezTo>
                  <a:cubicBezTo>
                    <a:pt x="440" y="145"/>
                    <a:pt x="440" y="145"/>
                    <a:pt x="440" y="145"/>
                  </a:cubicBezTo>
                  <a:cubicBezTo>
                    <a:pt x="435" y="152"/>
                    <a:pt x="427" y="160"/>
                    <a:pt x="419" y="161"/>
                  </a:cubicBezTo>
                  <a:lnTo>
                    <a:pt x="449" y="87"/>
                  </a:lnTo>
                  <a:close/>
                  <a:moveTo>
                    <a:pt x="472" y="91"/>
                  </a:moveTo>
                  <a:cubicBezTo>
                    <a:pt x="490" y="91"/>
                    <a:pt x="490" y="91"/>
                    <a:pt x="490" y="91"/>
                  </a:cubicBezTo>
                  <a:cubicBezTo>
                    <a:pt x="462" y="165"/>
                    <a:pt x="462" y="165"/>
                    <a:pt x="462" y="165"/>
                  </a:cubicBezTo>
                  <a:cubicBezTo>
                    <a:pt x="460" y="171"/>
                    <a:pt x="463" y="178"/>
                    <a:pt x="470" y="178"/>
                  </a:cubicBezTo>
                  <a:cubicBezTo>
                    <a:pt x="485" y="178"/>
                    <a:pt x="510" y="162"/>
                    <a:pt x="519" y="142"/>
                  </a:cubicBezTo>
                  <a:cubicBezTo>
                    <a:pt x="514" y="142"/>
                    <a:pt x="514" y="142"/>
                    <a:pt x="514" y="142"/>
                  </a:cubicBezTo>
                  <a:cubicBezTo>
                    <a:pt x="507" y="149"/>
                    <a:pt x="494" y="159"/>
                    <a:pt x="483" y="161"/>
                  </a:cubicBezTo>
                  <a:cubicBezTo>
                    <a:pt x="508" y="91"/>
                    <a:pt x="508" y="91"/>
                    <a:pt x="508" y="91"/>
                  </a:cubicBezTo>
                  <a:cubicBezTo>
                    <a:pt x="533" y="91"/>
                    <a:pt x="533" y="91"/>
                    <a:pt x="533" y="91"/>
                  </a:cubicBezTo>
                  <a:cubicBezTo>
                    <a:pt x="536" y="80"/>
                    <a:pt x="536" y="80"/>
                    <a:pt x="536" y="80"/>
                  </a:cubicBezTo>
                  <a:cubicBezTo>
                    <a:pt x="512" y="80"/>
                    <a:pt x="512" y="80"/>
                    <a:pt x="512" y="80"/>
                  </a:cubicBezTo>
                  <a:cubicBezTo>
                    <a:pt x="521" y="53"/>
                    <a:pt x="521" y="53"/>
                    <a:pt x="521" y="53"/>
                  </a:cubicBezTo>
                  <a:cubicBezTo>
                    <a:pt x="511" y="53"/>
                    <a:pt x="511" y="53"/>
                    <a:pt x="511" y="53"/>
                  </a:cubicBezTo>
                  <a:cubicBezTo>
                    <a:pt x="494" y="80"/>
                    <a:pt x="494" y="80"/>
                    <a:pt x="494" y="80"/>
                  </a:cubicBezTo>
                  <a:cubicBezTo>
                    <a:pt x="472" y="83"/>
                    <a:pt x="472" y="83"/>
                    <a:pt x="472" y="83"/>
                  </a:cubicBezTo>
                  <a:lnTo>
                    <a:pt x="472" y="91"/>
                  </a:lnTo>
                  <a:close/>
                  <a:moveTo>
                    <a:pt x="584" y="67"/>
                  </a:moveTo>
                  <a:cubicBezTo>
                    <a:pt x="620" y="33"/>
                    <a:pt x="620" y="33"/>
                    <a:pt x="620" y="33"/>
                  </a:cubicBezTo>
                  <a:cubicBezTo>
                    <a:pt x="620" y="29"/>
                    <a:pt x="620" y="29"/>
                    <a:pt x="620" y="29"/>
                  </a:cubicBezTo>
                  <a:cubicBezTo>
                    <a:pt x="600" y="29"/>
                    <a:pt x="600" y="29"/>
                    <a:pt x="600" y="29"/>
                  </a:cubicBezTo>
                  <a:cubicBezTo>
                    <a:pt x="578" y="67"/>
                    <a:pt x="578" y="67"/>
                    <a:pt x="578" y="67"/>
                  </a:cubicBezTo>
                  <a:lnTo>
                    <a:pt x="584" y="67"/>
                  </a:lnTo>
                  <a:close/>
                  <a:moveTo>
                    <a:pt x="594" y="142"/>
                  </a:moveTo>
                  <a:cubicBezTo>
                    <a:pt x="588" y="142"/>
                    <a:pt x="588" y="142"/>
                    <a:pt x="588" y="142"/>
                  </a:cubicBezTo>
                  <a:cubicBezTo>
                    <a:pt x="580" y="151"/>
                    <a:pt x="571" y="159"/>
                    <a:pt x="562" y="159"/>
                  </a:cubicBezTo>
                  <a:cubicBezTo>
                    <a:pt x="554" y="159"/>
                    <a:pt x="549" y="153"/>
                    <a:pt x="549" y="142"/>
                  </a:cubicBezTo>
                  <a:cubicBezTo>
                    <a:pt x="549" y="137"/>
                    <a:pt x="550" y="132"/>
                    <a:pt x="551" y="128"/>
                  </a:cubicBezTo>
                  <a:cubicBezTo>
                    <a:pt x="602" y="111"/>
                    <a:pt x="602" y="111"/>
                    <a:pt x="602" y="111"/>
                  </a:cubicBezTo>
                  <a:cubicBezTo>
                    <a:pt x="612" y="87"/>
                    <a:pt x="600" y="76"/>
                    <a:pt x="586" y="76"/>
                  </a:cubicBezTo>
                  <a:cubicBezTo>
                    <a:pt x="562" y="76"/>
                    <a:pt x="534" y="117"/>
                    <a:pt x="534" y="153"/>
                  </a:cubicBezTo>
                  <a:cubicBezTo>
                    <a:pt x="534" y="169"/>
                    <a:pt x="542" y="178"/>
                    <a:pt x="554" y="178"/>
                  </a:cubicBezTo>
                  <a:cubicBezTo>
                    <a:pt x="568" y="178"/>
                    <a:pt x="582" y="164"/>
                    <a:pt x="594" y="142"/>
                  </a:cubicBezTo>
                  <a:moveTo>
                    <a:pt x="576" y="90"/>
                  </a:moveTo>
                  <a:cubicBezTo>
                    <a:pt x="583" y="90"/>
                    <a:pt x="589" y="95"/>
                    <a:pt x="586" y="109"/>
                  </a:cubicBezTo>
                  <a:cubicBezTo>
                    <a:pt x="554" y="116"/>
                    <a:pt x="554" y="116"/>
                    <a:pt x="554" y="116"/>
                  </a:cubicBezTo>
                  <a:cubicBezTo>
                    <a:pt x="560" y="101"/>
                    <a:pt x="569" y="90"/>
                    <a:pt x="576" y="9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9" name="Freeform 26">
              <a:extLst>
                <a:ext uri="{FF2B5EF4-FFF2-40B4-BE49-F238E27FC236}">
                  <a16:creationId xmlns:a16="http://schemas.microsoft.com/office/drawing/2014/main" id="{F0903476-A1F0-4338-B6A7-C63D2DFACBC2}"/>
                </a:ext>
              </a:extLst>
            </p:cNvPr>
            <p:cNvSpPr>
              <a:spLocks noEditPoints="1"/>
            </p:cNvSpPr>
            <p:nvPr/>
          </p:nvSpPr>
          <p:spPr bwMode="auto">
            <a:xfrm>
              <a:off x="2189163" y="4640263"/>
              <a:ext cx="2181225" cy="552450"/>
            </a:xfrm>
            <a:custGeom>
              <a:avLst/>
              <a:gdLst>
                <a:gd name="T0" fmla="*/ 49 w 608"/>
                <a:gd name="T1" fmla="*/ 15 h 154"/>
                <a:gd name="T2" fmla="*/ 59 w 608"/>
                <a:gd name="T3" fmla="*/ 52 h 154"/>
                <a:gd name="T4" fmla="*/ 1 w 608"/>
                <a:gd name="T5" fmla="*/ 145 h 154"/>
                <a:gd name="T6" fmla="*/ 103 w 608"/>
                <a:gd name="T7" fmla="*/ 150 h 154"/>
                <a:gd name="T8" fmla="*/ 117 w 608"/>
                <a:gd name="T9" fmla="*/ 111 h 154"/>
                <a:gd name="T10" fmla="*/ 57 w 608"/>
                <a:gd name="T11" fmla="*/ 113 h 154"/>
                <a:gd name="T12" fmla="*/ 115 w 608"/>
                <a:gd name="T13" fmla="*/ 20 h 154"/>
                <a:gd name="T14" fmla="*/ 191 w 608"/>
                <a:gd name="T15" fmla="*/ 27 h 154"/>
                <a:gd name="T16" fmla="*/ 191 w 608"/>
                <a:gd name="T17" fmla="*/ 2 h 154"/>
                <a:gd name="T18" fmla="*/ 191 w 608"/>
                <a:gd name="T19" fmla="*/ 27 h 154"/>
                <a:gd name="T20" fmla="*/ 180 w 608"/>
                <a:gd name="T21" fmla="*/ 53 h 154"/>
                <a:gd name="T22" fmla="*/ 145 w 608"/>
                <a:gd name="T23" fmla="*/ 85 h 154"/>
                <a:gd name="T24" fmla="*/ 138 w 608"/>
                <a:gd name="T25" fmla="*/ 143 h 154"/>
                <a:gd name="T26" fmla="*/ 181 w 608"/>
                <a:gd name="T27" fmla="*/ 122 h 154"/>
                <a:gd name="T28" fmla="*/ 156 w 608"/>
                <a:gd name="T29" fmla="*/ 138 h 154"/>
                <a:gd name="T30" fmla="*/ 287 w 608"/>
                <a:gd name="T31" fmla="*/ 74 h 154"/>
                <a:gd name="T32" fmla="*/ 234 w 608"/>
                <a:gd name="T33" fmla="*/ 84 h 154"/>
                <a:gd name="T34" fmla="*/ 263 w 608"/>
                <a:gd name="T35" fmla="*/ 0 h 154"/>
                <a:gd name="T36" fmla="*/ 231 w 608"/>
                <a:gd name="T37" fmla="*/ 7 h 154"/>
                <a:gd name="T38" fmla="*/ 236 w 608"/>
                <a:gd name="T39" fmla="*/ 35 h 154"/>
                <a:gd name="T40" fmla="*/ 197 w 608"/>
                <a:gd name="T41" fmla="*/ 137 h 154"/>
                <a:gd name="T42" fmla="*/ 287 w 608"/>
                <a:gd name="T43" fmla="*/ 74 h 154"/>
                <a:gd name="T44" fmla="*/ 217 w 608"/>
                <a:gd name="T45" fmla="*/ 130 h 154"/>
                <a:gd name="T46" fmla="*/ 230 w 608"/>
                <a:gd name="T47" fmla="*/ 94 h 154"/>
                <a:gd name="T48" fmla="*/ 268 w 608"/>
                <a:gd name="T49" fmla="*/ 82 h 154"/>
                <a:gd name="T50" fmla="*/ 355 w 608"/>
                <a:gd name="T51" fmla="*/ 118 h 154"/>
                <a:gd name="T52" fmla="*/ 324 w 608"/>
                <a:gd name="T53" fmla="*/ 135 h 154"/>
                <a:gd name="T54" fmla="*/ 312 w 608"/>
                <a:gd name="T55" fmla="*/ 104 h 154"/>
                <a:gd name="T56" fmla="*/ 347 w 608"/>
                <a:gd name="T57" fmla="*/ 53 h 154"/>
                <a:gd name="T58" fmla="*/ 315 w 608"/>
                <a:gd name="T59" fmla="*/ 154 h 154"/>
                <a:gd name="T60" fmla="*/ 337 w 608"/>
                <a:gd name="T61" fmla="*/ 67 h 154"/>
                <a:gd name="T62" fmla="*/ 315 w 608"/>
                <a:gd name="T63" fmla="*/ 93 h 154"/>
                <a:gd name="T64" fmla="*/ 452 w 608"/>
                <a:gd name="T65" fmla="*/ 76 h 154"/>
                <a:gd name="T66" fmla="*/ 419 w 608"/>
                <a:gd name="T67" fmla="*/ 85 h 154"/>
                <a:gd name="T68" fmla="*/ 407 w 608"/>
                <a:gd name="T69" fmla="*/ 53 h 154"/>
                <a:gd name="T70" fmla="*/ 385 w 608"/>
                <a:gd name="T71" fmla="*/ 85 h 154"/>
                <a:gd name="T72" fmla="*/ 398 w 608"/>
                <a:gd name="T73" fmla="*/ 96 h 154"/>
                <a:gd name="T74" fmla="*/ 386 w 608"/>
                <a:gd name="T75" fmla="*/ 154 h 154"/>
                <a:gd name="T76" fmla="*/ 415 w 608"/>
                <a:gd name="T77" fmla="*/ 95 h 154"/>
                <a:gd name="T78" fmla="*/ 452 w 608"/>
                <a:gd name="T79" fmla="*/ 76 h 154"/>
                <a:gd name="T80" fmla="*/ 479 w 608"/>
                <a:gd name="T81" fmla="*/ 67 h 154"/>
                <a:gd name="T82" fmla="*/ 459 w 608"/>
                <a:gd name="T83" fmla="*/ 154 h 154"/>
                <a:gd name="T84" fmla="*/ 503 w 608"/>
                <a:gd name="T85" fmla="*/ 118 h 154"/>
                <a:gd name="T86" fmla="*/ 497 w 608"/>
                <a:gd name="T87" fmla="*/ 67 h 154"/>
                <a:gd name="T88" fmla="*/ 525 w 608"/>
                <a:gd name="T89" fmla="*/ 57 h 154"/>
                <a:gd name="T90" fmla="*/ 510 w 608"/>
                <a:gd name="T91" fmla="*/ 30 h 154"/>
                <a:gd name="T92" fmla="*/ 483 w 608"/>
                <a:gd name="T93" fmla="*/ 57 h 154"/>
                <a:gd name="T94" fmla="*/ 465 w 608"/>
                <a:gd name="T95" fmla="*/ 67 h 154"/>
                <a:gd name="T96" fmla="*/ 608 w 608"/>
                <a:gd name="T97" fmla="*/ 10 h 154"/>
                <a:gd name="T98" fmla="*/ 588 w 608"/>
                <a:gd name="T99" fmla="*/ 6 h 154"/>
                <a:gd name="T100" fmla="*/ 572 w 608"/>
                <a:gd name="T101" fmla="*/ 44 h 154"/>
                <a:gd name="T102" fmla="*/ 576 w 608"/>
                <a:gd name="T103" fmla="*/ 118 h 154"/>
                <a:gd name="T104" fmla="*/ 537 w 608"/>
                <a:gd name="T105" fmla="*/ 118 h 154"/>
                <a:gd name="T106" fmla="*/ 590 w 608"/>
                <a:gd name="T107" fmla="*/ 87 h 154"/>
                <a:gd name="T108" fmla="*/ 522 w 608"/>
                <a:gd name="T109" fmla="*/ 129 h 154"/>
                <a:gd name="T110" fmla="*/ 582 w 608"/>
                <a:gd name="T111" fmla="*/ 118 h 154"/>
                <a:gd name="T112" fmla="*/ 574 w 608"/>
                <a:gd name="T113" fmla="*/ 85 h 154"/>
                <a:gd name="T114" fmla="*/ 564 w 608"/>
                <a:gd name="T115" fmla="*/ 6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8" h="154">
                  <a:moveTo>
                    <a:pt x="117" y="15"/>
                  </a:moveTo>
                  <a:cubicBezTo>
                    <a:pt x="49" y="15"/>
                    <a:pt x="49" y="15"/>
                    <a:pt x="49" y="15"/>
                  </a:cubicBezTo>
                  <a:cubicBezTo>
                    <a:pt x="47" y="20"/>
                    <a:pt x="47" y="20"/>
                    <a:pt x="47" y="20"/>
                  </a:cubicBezTo>
                  <a:cubicBezTo>
                    <a:pt x="67" y="25"/>
                    <a:pt x="69" y="26"/>
                    <a:pt x="59" y="52"/>
                  </a:cubicBezTo>
                  <a:cubicBezTo>
                    <a:pt x="37" y="113"/>
                    <a:pt x="37" y="113"/>
                    <a:pt x="37" y="113"/>
                  </a:cubicBezTo>
                  <a:cubicBezTo>
                    <a:pt x="28" y="139"/>
                    <a:pt x="24" y="141"/>
                    <a:pt x="1" y="145"/>
                  </a:cubicBezTo>
                  <a:cubicBezTo>
                    <a:pt x="0" y="150"/>
                    <a:pt x="0" y="150"/>
                    <a:pt x="0" y="150"/>
                  </a:cubicBezTo>
                  <a:cubicBezTo>
                    <a:pt x="103" y="150"/>
                    <a:pt x="103" y="150"/>
                    <a:pt x="103" y="150"/>
                  </a:cubicBezTo>
                  <a:cubicBezTo>
                    <a:pt x="125" y="111"/>
                    <a:pt x="125" y="111"/>
                    <a:pt x="125" y="111"/>
                  </a:cubicBezTo>
                  <a:cubicBezTo>
                    <a:pt x="117" y="111"/>
                    <a:pt x="117" y="111"/>
                    <a:pt x="117" y="111"/>
                  </a:cubicBezTo>
                  <a:cubicBezTo>
                    <a:pt x="105" y="125"/>
                    <a:pt x="90" y="142"/>
                    <a:pt x="67" y="142"/>
                  </a:cubicBezTo>
                  <a:cubicBezTo>
                    <a:pt x="50" y="142"/>
                    <a:pt x="48" y="139"/>
                    <a:pt x="57" y="113"/>
                  </a:cubicBezTo>
                  <a:cubicBezTo>
                    <a:pt x="79" y="52"/>
                    <a:pt x="79" y="52"/>
                    <a:pt x="79" y="52"/>
                  </a:cubicBezTo>
                  <a:cubicBezTo>
                    <a:pt x="88" y="27"/>
                    <a:pt x="92" y="25"/>
                    <a:pt x="115" y="20"/>
                  </a:cubicBezTo>
                  <a:lnTo>
                    <a:pt x="117" y="15"/>
                  </a:lnTo>
                  <a:close/>
                  <a:moveTo>
                    <a:pt x="191" y="27"/>
                  </a:moveTo>
                  <a:cubicBezTo>
                    <a:pt x="198" y="27"/>
                    <a:pt x="204" y="21"/>
                    <a:pt x="204" y="14"/>
                  </a:cubicBezTo>
                  <a:cubicBezTo>
                    <a:pt x="204" y="8"/>
                    <a:pt x="198" y="2"/>
                    <a:pt x="191" y="2"/>
                  </a:cubicBezTo>
                  <a:cubicBezTo>
                    <a:pt x="185" y="2"/>
                    <a:pt x="179" y="8"/>
                    <a:pt x="179" y="14"/>
                  </a:cubicBezTo>
                  <a:cubicBezTo>
                    <a:pt x="179" y="21"/>
                    <a:pt x="185" y="27"/>
                    <a:pt x="191" y="27"/>
                  </a:cubicBezTo>
                  <a:moveTo>
                    <a:pt x="186" y="64"/>
                  </a:moveTo>
                  <a:cubicBezTo>
                    <a:pt x="188" y="57"/>
                    <a:pt x="184" y="53"/>
                    <a:pt x="180" y="53"/>
                  </a:cubicBezTo>
                  <a:cubicBezTo>
                    <a:pt x="165" y="53"/>
                    <a:pt x="148" y="66"/>
                    <a:pt x="141" y="85"/>
                  </a:cubicBezTo>
                  <a:cubicBezTo>
                    <a:pt x="145" y="85"/>
                    <a:pt x="145" y="85"/>
                    <a:pt x="145" y="85"/>
                  </a:cubicBezTo>
                  <a:cubicBezTo>
                    <a:pt x="150" y="78"/>
                    <a:pt x="158" y="71"/>
                    <a:pt x="166" y="69"/>
                  </a:cubicBezTo>
                  <a:cubicBezTo>
                    <a:pt x="138" y="143"/>
                    <a:pt x="138" y="143"/>
                    <a:pt x="138" y="143"/>
                  </a:cubicBezTo>
                  <a:cubicBezTo>
                    <a:pt x="135" y="150"/>
                    <a:pt x="140" y="154"/>
                    <a:pt x="144" y="154"/>
                  </a:cubicBezTo>
                  <a:cubicBezTo>
                    <a:pt x="158" y="154"/>
                    <a:pt x="174" y="141"/>
                    <a:pt x="181" y="122"/>
                  </a:cubicBezTo>
                  <a:cubicBezTo>
                    <a:pt x="177" y="122"/>
                    <a:pt x="177" y="122"/>
                    <a:pt x="177" y="122"/>
                  </a:cubicBezTo>
                  <a:cubicBezTo>
                    <a:pt x="172" y="129"/>
                    <a:pt x="164" y="137"/>
                    <a:pt x="156" y="138"/>
                  </a:cubicBezTo>
                  <a:lnTo>
                    <a:pt x="186" y="64"/>
                  </a:lnTo>
                  <a:close/>
                  <a:moveTo>
                    <a:pt x="287" y="74"/>
                  </a:moveTo>
                  <a:cubicBezTo>
                    <a:pt x="287" y="59"/>
                    <a:pt x="282" y="53"/>
                    <a:pt x="271" y="53"/>
                  </a:cubicBezTo>
                  <a:cubicBezTo>
                    <a:pt x="258" y="53"/>
                    <a:pt x="246" y="67"/>
                    <a:pt x="234" y="84"/>
                  </a:cubicBezTo>
                  <a:cubicBezTo>
                    <a:pt x="265" y="2"/>
                    <a:pt x="265" y="2"/>
                    <a:pt x="265" y="2"/>
                  </a:cubicBezTo>
                  <a:cubicBezTo>
                    <a:pt x="263" y="0"/>
                    <a:pt x="263" y="0"/>
                    <a:pt x="263" y="0"/>
                  </a:cubicBezTo>
                  <a:cubicBezTo>
                    <a:pt x="231" y="4"/>
                    <a:pt x="231" y="4"/>
                    <a:pt x="231" y="4"/>
                  </a:cubicBezTo>
                  <a:cubicBezTo>
                    <a:pt x="231" y="7"/>
                    <a:pt x="231" y="7"/>
                    <a:pt x="231" y="7"/>
                  </a:cubicBezTo>
                  <a:cubicBezTo>
                    <a:pt x="237" y="12"/>
                    <a:pt x="237" y="12"/>
                    <a:pt x="237" y="12"/>
                  </a:cubicBezTo>
                  <a:cubicBezTo>
                    <a:pt x="243" y="17"/>
                    <a:pt x="241" y="21"/>
                    <a:pt x="236" y="35"/>
                  </a:cubicBezTo>
                  <a:cubicBezTo>
                    <a:pt x="202" y="121"/>
                    <a:pt x="202" y="121"/>
                    <a:pt x="202" y="121"/>
                  </a:cubicBezTo>
                  <a:cubicBezTo>
                    <a:pt x="200" y="127"/>
                    <a:pt x="197" y="135"/>
                    <a:pt x="197" y="137"/>
                  </a:cubicBezTo>
                  <a:cubicBezTo>
                    <a:pt x="197" y="146"/>
                    <a:pt x="209" y="154"/>
                    <a:pt x="220" y="154"/>
                  </a:cubicBezTo>
                  <a:cubicBezTo>
                    <a:pt x="245" y="154"/>
                    <a:pt x="287" y="109"/>
                    <a:pt x="287" y="74"/>
                  </a:cubicBezTo>
                  <a:moveTo>
                    <a:pt x="229" y="139"/>
                  </a:moveTo>
                  <a:cubicBezTo>
                    <a:pt x="224" y="139"/>
                    <a:pt x="217" y="134"/>
                    <a:pt x="217" y="130"/>
                  </a:cubicBezTo>
                  <a:cubicBezTo>
                    <a:pt x="217" y="129"/>
                    <a:pt x="219" y="123"/>
                    <a:pt x="222" y="116"/>
                  </a:cubicBezTo>
                  <a:cubicBezTo>
                    <a:pt x="230" y="94"/>
                    <a:pt x="230" y="94"/>
                    <a:pt x="230" y="94"/>
                  </a:cubicBezTo>
                  <a:cubicBezTo>
                    <a:pt x="239" y="83"/>
                    <a:pt x="252" y="72"/>
                    <a:pt x="260" y="72"/>
                  </a:cubicBezTo>
                  <a:cubicBezTo>
                    <a:pt x="265" y="72"/>
                    <a:pt x="268" y="75"/>
                    <a:pt x="268" y="82"/>
                  </a:cubicBezTo>
                  <a:cubicBezTo>
                    <a:pt x="268" y="102"/>
                    <a:pt x="249" y="139"/>
                    <a:pt x="229" y="139"/>
                  </a:cubicBezTo>
                  <a:moveTo>
                    <a:pt x="355" y="118"/>
                  </a:moveTo>
                  <a:cubicBezTo>
                    <a:pt x="349" y="118"/>
                    <a:pt x="349" y="118"/>
                    <a:pt x="349" y="118"/>
                  </a:cubicBezTo>
                  <a:cubicBezTo>
                    <a:pt x="341" y="128"/>
                    <a:pt x="332" y="135"/>
                    <a:pt x="324" y="135"/>
                  </a:cubicBezTo>
                  <a:cubicBezTo>
                    <a:pt x="315" y="135"/>
                    <a:pt x="310" y="130"/>
                    <a:pt x="310" y="118"/>
                  </a:cubicBezTo>
                  <a:cubicBezTo>
                    <a:pt x="310" y="113"/>
                    <a:pt x="311" y="109"/>
                    <a:pt x="312" y="104"/>
                  </a:cubicBezTo>
                  <a:cubicBezTo>
                    <a:pt x="363" y="87"/>
                    <a:pt x="363" y="87"/>
                    <a:pt x="363" y="87"/>
                  </a:cubicBezTo>
                  <a:cubicBezTo>
                    <a:pt x="374" y="63"/>
                    <a:pt x="361" y="53"/>
                    <a:pt x="347" y="53"/>
                  </a:cubicBezTo>
                  <a:cubicBezTo>
                    <a:pt x="323" y="53"/>
                    <a:pt x="295" y="94"/>
                    <a:pt x="295" y="129"/>
                  </a:cubicBezTo>
                  <a:cubicBezTo>
                    <a:pt x="295" y="145"/>
                    <a:pt x="303" y="154"/>
                    <a:pt x="315" y="154"/>
                  </a:cubicBezTo>
                  <a:cubicBezTo>
                    <a:pt x="329" y="154"/>
                    <a:pt x="343" y="141"/>
                    <a:pt x="355" y="118"/>
                  </a:cubicBezTo>
                  <a:moveTo>
                    <a:pt x="337" y="67"/>
                  </a:moveTo>
                  <a:cubicBezTo>
                    <a:pt x="344" y="67"/>
                    <a:pt x="350" y="72"/>
                    <a:pt x="347" y="85"/>
                  </a:cubicBezTo>
                  <a:cubicBezTo>
                    <a:pt x="315" y="93"/>
                    <a:pt x="315" y="93"/>
                    <a:pt x="315" y="93"/>
                  </a:cubicBezTo>
                  <a:cubicBezTo>
                    <a:pt x="321" y="78"/>
                    <a:pt x="330" y="67"/>
                    <a:pt x="337" y="67"/>
                  </a:cubicBezTo>
                  <a:moveTo>
                    <a:pt x="452" y="76"/>
                  </a:moveTo>
                  <a:cubicBezTo>
                    <a:pt x="455" y="64"/>
                    <a:pt x="453" y="53"/>
                    <a:pt x="444" y="53"/>
                  </a:cubicBezTo>
                  <a:cubicBezTo>
                    <a:pt x="433" y="53"/>
                    <a:pt x="430" y="61"/>
                    <a:pt x="419" y="85"/>
                  </a:cubicBezTo>
                  <a:cubicBezTo>
                    <a:pt x="419" y="72"/>
                    <a:pt x="419" y="72"/>
                    <a:pt x="419" y="72"/>
                  </a:cubicBezTo>
                  <a:cubicBezTo>
                    <a:pt x="419" y="62"/>
                    <a:pt x="416" y="53"/>
                    <a:pt x="407" y="53"/>
                  </a:cubicBezTo>
                  <a:cubicBezTo>
                    <a:pt x="397" y="53"/>
                    <a:pt x="387" y="69"/>
                    <a:pt x="380" y="85"/>
                  </a:cubicBezTo>
                  <a:cubicBezTo>
                    <a:pt x="385" y="85"/>
                    <a:pt x="385" y="85"/>
                    <a:pt x="385" y="85"/>
                  </a:cubicBezTo>
                  <a:cubicBezTo>
                    <a:pt x="390" y="78"/>
                    <a:pt x="394" y="74"/>
                    <a:pt x="398" y="74"/>
                  </a:cubicBezTo>
                  <a:cubicBezTo>
                    <a:pt x="403" y="74"/>
                    <a:pt x="405" y="81"/>
                    <a:pt x="398" y="96"/>
                  </a:cubicBezTo>
                  <a:cubicBezTo>
                    <a:pt x="378" y="140"/>
                    <a:pt x="378" y="140"/>
                    <a:pt x="378" y="140"/>
                  </a:cubicBezTo>
                  <a:cubicBezTo>
                    <a:pt x="374" y="149"/>
                    <a:pt x="378" y="154"/>
                    <a:pt x="386" y="154"/>
                  </a:cubicBezTo>
                  <a:cubicBezTo>
                    <a:pt x="391" y="154"/>
                    <a:pt x="394" y="153"/>
                    <a:pt x="396" y="147"/>
                  </a:cubicBezTo>
                  <a:cubicBezTo>
                    <a:pt x="415" y="95"/>
                    <a:pt x="415" y="95"/>
                    <a:pt x="415" y="95"/>
                  </a:cubicBezTo>
                  <a:cubicBezTo>
                    <a:pt x="421" y="88"/>
                    <a:pt x="426" y="82"/>
                    <a:pt x="432" y="76"/>
                  </a:cubicBezTo>
                  <a:lnTo>
                    <a:pt x="452" y="76"/>
                  </a:lnTo>
                  <a:close/>
                  <a:moveTo>
                    <a:pt x="465" y="67"/>
                  </a:moveTo>
                  <a:cubicBezTo>
                    <a:pt x="479" y="67"/>
                    <a:pt x="479" y="67"/>
                    <a:pt x="479" y="67"/>
                  </a:cubicBezTo>
                  <a:cubicBezTo>
                    <a:pt x="451" y="142"/>
                    <a:pt x="451" y="142"/>
                    <a:pt x="451" y="142"/>
                  </a:cubicBezTo>
                  <a:cubicBezTo>
                    <a:pt x="449" y="148"/>
                    <a:pt x="452" y="154"/>
                    <a:pt x="459" y="154"/>
                  </a:cubicBezTo>
                  <a:cubicBezTo>
                    <a:pt x="474" y="154"/>
                    <a:pt x="499" y="139"/>
                    <a:pt x="508" y="118"/>
                  </a:cubicBezTo>
                  <a:cubicBezTo>
                    <a:pt x="503" y="118"/>
                    <a:pt x="503" y="118"/>
                    <a:pt x="503" y="118"/>
                  </a:cubicBezTo>
                  <a:cubicBezTo>
                    <a:pt x="496" y="125"/>
                    <a:pt x="483" y="135"/>
                    <a:pt x="472" y="137"/>
                  </a:cubicBezTo>
                  <a:cubicBezTo>
                    <a:pt x="497" y="67"/>
                    <a:pt x="497" y="67"/>
                    <a:pt x="497" y="67"/>
                  </a:cubicBezTo>
                  <a:cubicBezTo>
                    <a:pt x="522" y="67"/>
                    <a:pt x="522" y="67"/>
                    <a:pt x="522" y="67"/>
                  </a:cubicBezTo>
                  <a:cubicBezTo>
                    <a:pt x="525" y="57"/>
                    <a:pt x="525" y="57"/>
                    <a:pt x="525" y="57"/>
                  </a:cubicBezTo>
                  <a:cubicBezTo>
                    <a:pt x="501" y="57"/>
                    <a:pt x="501" y="57"/>
                    <a:pt x="501" y="57"/>
                  </a:cubicBezTo>
                  <a:cubicBezTo>
                    <a:pt x="510" y="30"/>
                    <a:pt x="510" y="30"/>
                    <a:pt x="510" y="30"/>
                  </a:cubicBezTo>
                  <a:cubicBezTo>
                    <a:pt x="500" y="30"/>
                    <a:pt x="500" y="30"/>
                    <a:pt x="500" y="30"/>
                  </a:cubicBezTo>
                  <a:cubicBezTo>
                    <a:pt x="483" y="57"/>
                    <a:pt x="483" y="57"/>
                    <a:pt x="483" y="57"/>
                  </a:cubicBezTo>
                  <a:cubicBezTo>
                    <a:pt x="465" y="60"/>
                    <a:pt x="465" y="60"/>
                    <a:pt x="465" y="60"/>
                  </a:cubicBezTo>
                  <a:lnTo>
                    <a:pt x="465" y="67"/>
                  </a:lnTo>
                  <a:close/>
                  <a:moveTo>
                    <a:pt x="572" y="44"/>
                  </a:moveTo>
                  <a:cubicBezTo>
                    <a:pt x="608" y="10"/>
                    <a:pt x="608" y="10"/>
                    <a:pt x="608" y="10"/>
                  </a:cubicBezTo>
                  <a:cubicBezTo>
                    <a:pt x="608" y="6"/>
                    <a:pt x="608" y="6"/>
                    <a:pt x="608" y="6"/>
                  </a:cubicBezTo>
                  <a:cubicBezTo>
                    <a:pt x="588" y="6"/>
                    <a:pt x="588" y="6"/>
                    <a:pt x="588" y="6"/>
                  </a:cubicBezTo>
                  <a:cubicBezTo>
                    <a:pt x="566" y="44"/>
                    <a:pt x="566" y="44"/>
                    <a:pt x="566" y="44"/>
                  </a:cubicBezTo>
                  <a:lnTo>
                    <a:pt x="572" y="44"/>
                  </a:lnTo>
                  <a:close/>
                  <a:moveTo>
                    <a:pt x="582" y="118"/>
                  </a:moveTo>
                  <a:cubicBezTo>
                    <a:pt x="576" y="118"/>
                    <a:pt x="576" y="118"/>
                    <a:pt x="576" y="118"/>
                  </a:cubicBezTo>
                  <a:cubicBezTo>
                    <a:pt x="568" y="128"/>
                    <a:pt x="559" y="135"/>
                    <a:pt x="550" y="135"/>
                  </a:cubicBezTo>
                  <a:cubicBezTo>
                    <a:pt x="542" y="135"/>
                    <a:pt x="537" y="130"/>
                    <a:pt x="537" y="118"/>
                  </a:cubicBezTo>
                  <a:cubicBezTo>
                    <a:pt x="537" y="113"/>
                    <a:pt x="538" y="109"/>
                    <a:pt x="539" y="104"/>
                  </a:cubicBezTo>
                  <a:cubicBezTo>
                    <a:pt x="590" y="87"/>
                    <a:pt x="590" y="87"/>
                    <a:pt x="590" y="87"/>
                  </a:cubicBezTo>
                  <a:cubicBezTo>
                    <a:pt x="600" y="63"/>
                    <a:pt x="588" y="53"/>
                    <a:pt x="574" y="53"/>
                  </a:cubicBezTo>
                  <a:cubicBezTo>
                    <a:pt x="550" y="53"/>
                    <a:pt x="522" y="94"/>
                    <a:pt x="522" y="129"/>
                  </a:cubicBezTo>
                  <a:cubicBezTo>
                    <a:pt x="522" y="145"/>
                    <a:pt x="530" y="154"/>
                    <a:pt x="541" y="154"/>
                  </a:cubicBezTo>
                  <a:cubicBezTo>
                    <a:pt x="555" y="154"/>
                    <a:pt x="570" y="141"/>
                    <a:pt x="582" y="118"/>
                  </a:cubicBezTo>
                  <a:moveTo>
                    <a:pt x="564" y="67"/>
                  </a:moveTo>
                  <a:cubicBezTo>
                    <a:pt x="571" y="67"/>
                    <a:pt x="577" y="72"/>
                    <a:pt x="574" y="85"/>
                  </a:cubicBezTo>
                  <a:cubicBezTo>
                    <a:pt x="542" y="93"/>
                    <a:pt x="542" y="93"/>
                    <a:pt x="542" y="93"/>
                  </a:cubicBezTo>
                  <a:cubicBezTo>
                    <a:pt x="547" y="78"/>
                    <a:pt x="557" y="67"/>
                    <a:pt x="564" y="6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40" name="Freeform 27">
              <a:extLst>
                <a:ext uri="{FF2B5EF4-FFF2-40B4-BE49-F238E27FC236}">
                  <a16:creationId xmlns:a16="http://schemas.microsoft.com/office/drawing/2014/main" id="{675FADA7-0956-44A5-933E-6DA35C37E21D}"/>
                </a:ext>
              </a:extLst>
            </p:cNvPr>
            <p:cNvSpPr>
              <a:spLocks noEditPoints="1"/>
            </p:cNvSpPr>
            <p:nvPr/>
          </p:nvSpPr>
          <p:spPr bwMode="auto">
            <a:xfrm>
              <a:off x="2185988" y="0"/>
              <a:ext cx="1566863" cy="1209675"/>
            </a:xfrm>
            <a:custGeom>
              <a:avLst/>
              <a:gdLst>
                <a:gd name="T0" fmla="*/ 258 w 437"/>
                <a:gd name="T1" fmla="*/ 241 h 337"/>
                <a:gd name="T2" fmla="*/ 228 w 437"/>
                <a:gd name="T3" fmla="*/ 251 h 337"/>
                <a:gd name="T4" fmla="*/ 257 w 437"/>
                <a:gd name="T5" fmla="*/ 217 h 337"/>
                <a:gd name="T6" fmla="*/ 263 w 437"/>
                <a:gd name="T7" fmla="*/ 208 h 337"/>
                <a:gd name="T8" fmla="*/ 277 w 437"/>
                <a:gd name="T9" fmla="*/ 198 h 337"/>
                <a:gd name="T10" fmla="*/ 292 w 437"/>
                <a:gd name="T11" fmla="*/ 238 h 337"/>
                <a:gd name="T12" fmla="*/ 259 w 437"/>
                <a:gd name="T13" fmla="*/ 285 h 337"/>
                <a:gd name="T14" fmla="*/ 242 w 437"/>
                <a:gd name="T15" fmla="*/ 294 h 337"/>
                <a:gd name="T16" fmla="*/ 233 w 437"/>
                <a:gd name="T17" fmla="*/ 301 h 337"/>
                <a:gd name="T18" fmla="*/ 230 w 437"/>
                <a:gd name="T19" fmla="*/ 303 h 337"/>
                <a:gd name="T20" fmla="*/ 227 w 437"/>
                <a:gd name="T21" fmla="*/ 304 h 337"/>
                <a:gd name="T22" fmla="*/ 220 w 437"/>
                <a:gd name="T23" fmla="*/ 310 h 337"/>
                <a:gd name="T24" fmla="*/ 219 w 437"/>
                <a:gd name="T25" fmla="*/ 311 h 337"/>
                <a:gd name="T26" fmla="*/ 218 w 437"/>
                <a:gd name="T27" fmla="*/ 309 h 337"/>
                <a:gd name="T28" fmla="*/ 222 w 437"/>
                <a:gd name="T29" fmla="*/ 304 h 337"/>
                <a:gd name="T30" fmla="*/ 226 w 437"/>
                <a:gd name="T31" fmla="*/ 298 h 337"/>
                <a:gd name="T32" fmla="*/ 227 w 437"/>
                <a:gd name="T33" fmla="*/ 296 h 337"/>
                <a:gd name="T34" fmla="*/ 227 w 437"/>
                <a:gd name="T35" fmla="*/ 294 h 337"/>
                <a:gd name="T36" fmla="*/ 228 w 437"/>
                <a:gd name="T37" fmla="*/ 290 h 337"/>
                <a:gd name="T38" fmla="*/ 235 w 437"/>
                <a:gd name="T39" fmla="*/ 284 h 337"/>
                <a:gd name="T40" fmla="*/ 259 w 437"/>
                <a:gd name="T41" fmla="*/ 285 h 337"/>
                <a:gd name="T42" fmla="*/ 264 w 437"/>
                <a:gd name="T43" fmla="*/ 297 h 337"/>
                <a:gd name="T44" fmla="*/ 267 w 437"/>
                <a:gd name="T45" fmla="*/ 290 h 337"/>
                <a:gd name="T46" fmla="*/ 235 w 437"/>
                <a:gd name="T47" fmla="*/ 200 h 337"/>
                <a:gd name="T48" fmla="*/ 207 w 437"/>
                <a:gd name="T49" fmla="*/ 203 h 337"/>
                <a:gd name="T50" fmla="*/ 272 w 437"/>
                <a:gd name="T51" fmla="*/ 161 h 337"/>
                <a:gd name="T52" fmla="*/ 188 w 437"/>
                <a:gd name="T53" fmla="*/ 237 h 337"/>
                <a:gd name="T54" fmla="*/ 298 w 437"/>
                <a:gd name="T55" fmla="*/ 247 h 337"/>
                <a:gd name="T56" fmla="*/ 415 w 437"/>
                <a:gd name="T57" fmla="*/ 264 h 337"/>
                <a:gd name="T58" fmla="*/ 421 w 437"/>
                <a:gd name="T59" fmla="*/ 254 h 337"/>
                <a:gd name="T60" fmla="*/ 370 w 437"/>
                <a:gd name="T61" fmla="*/ 277 h 337"/>
                <a:gd name="T62" fmla="*/ 319 w 437"/>
                <a:gd name="T63" fmla="*/ 285 h 337"/>
                <a:gd name="T64" fmla="*/ 291 w 437"/>
                <a:gd name="T65" fmla="*/ 304 h 337"/>
                <a:gd name="T66" fmla="*/ 278 w 437"/>
                <a:gd name="T67" fmla="*/ 313 h 337"/>
                <a:gd name="T68" fmla="*/ 284 w 437"/>
                <a:gd name="T69" fmla="*/ 303 h 337"/>
                <a:gd name="T70" fmla="*/ 295 w 437"/>
                <a:gd name="T71" fmla="*/ 292 h 337"/>
                <a:gd name="T72" fmla="*/ 285 w 437"/>
                <a:gd name="T73" fmla="*/ 297 h 337"/>
                <a:gd name="T74" fmla="*/ 286 w 437"/>
                <a:gd name="T75" fmla="*/ 295 h 337"/>
                <a:gd name="T76" fmla="*/ 288 w 437"/>
                <a:gd name="T77" fmla="*/ 291 h 337"/>
                <a:gd name="T78" fmla="*/ 299 w 437"/>
                <a:gd name="T79" fmla="*/ 281 h 337"/>
                <a:gd name="T80" fmla="*/ 288 w 437"/>
                <a:gd name="T81" fmla="*/ 285 h 337"/>
                <a:gd name="T82" fmla="*/ 380 w 437"/>
                <a:gd name="T83" fmla="*/ 252 h 337"/>
                <a:gd name="T84" fmla="*/ 323 w 437"/>
                <a:gd name="T85" fmla="*/ 263 h 337"/>
                <a:gd name="T86" fmla="*/ 323 w 437"/>
                <a:gd name="T87" fmla="*/ 258 h 337"/>
                <a:gd name="T88" fmla="*/ 351 w 437"/>
                <a:gd name="T89" fmla="*/ 237 h 337"/>
                <a:gd name="T90" fmla="*/ 368 w 437"/>
                <a:gd name="T91" fmla="*/ 223 h 337"/>
                <a:gd name="T92" fmla="*/ 379 w 437"/>
                <a:gd name="T93" fmla="*/ 215 h 337"/>
                <a:gd name="T94" fmla="*/ 381 w 437"/>
                <a:gd name="T95" fmla="*/ 195 h 337"/>
                <a:gd name="T96" fmla="*/ 333 w 437"/>
                <a:gd name="T97" fmla="*/ 201 h 337"/>
                <a:gd name="T98" fmla="*/ 317 w 437"/>
                <a:gd name="T99" fmla="*/ 174 h 337"/>
                <a:gd name="T100" fmla="*/ 285 w 437"/>
                <a:gd name="T101" fmla="*/ 169 h 337"/>
                <a:gd name="T102" fmla="*/ 361 w 437"/>
                <a:gd name="T103" fmla="*/ 179 h 337"/>
                <a:gd name="T104" fmla="*/ 388 w 437"/>
                <a:gd name="T105" fmla="*/ 176 h 337"/>
                <a:gd name="T106" fmla="*/ 368 w 437"/>
                <a:gd name="T107" fmla="*/ 145 h 337"/>
                <a:gd name="T108" fmla="*/ 388 w 437"/>
                <a:gd name="T109" fmla="*/ 39 h 337"/>
                <a:gd name="T110" fmla="*/ 0 w 437"/>
                <a:gd name="T11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7" h="337">
                  <a:moveTo>
                    <a:pt x="272" y="241"/>
                  </a:moveTo>
                  <a:cubicBezTo>
                    <a:pt x="271" y="240"/>
                    <a:pt x="274" y="241"/>
                    <a:pt x="274" y="240"/>
                  </a:cubicBezTo>
                  <a:cubicBezTo>
                    <a:pt x="269" y="240"/>
                    <a:pt x="269" y="240"/>
                    <a:pt x="269" y="240"/>
                  </a:cubicBezTo>
                  <a:cubicBezTo>
                    <a:pt x="269" y="240"/>
                    <a:pt x="269" y="239"/>
                    <a:pt x="269" y="238"/>
                  </a:cubicBezTo>
                  <a:cubicBezTo>
                    <a:pt x="265" y="239"/>
                    <a:pt x="262" y="240"/>
                    <a:pt x="258" y="241"/>
                  </a:cubicBezTo>
                  <a:cubicBezTo>
                    <a:pt x="254" y="242"/>
                    <a:pt x="250" y="245"/>
                    <a:pt x="245" y="247"/>
                  </a:cubicBezTo>
                  <a:cubicBezTo>
                    <a:pt x="238" y="249"/>
                    <a:pt x="232" y="255"/>
                    <a:pt x="225" y="258"/>
                  </a:cubicBezTo>
                  <a:cubicBezTo>
                    <a:pt x="224" y="258"/>
                    <a:pt x="224" y="257"/>
                    <a:pt x="224" y="256"/>
                  </a:cubicBezTo>
                  <a:cubicBezTo>
                    <a:pt x="225" y="254"/>
                    <a:pt x="227" y="254"/>
                    <a:pt x="228" y="252"/>
                  </a:cubicBezTo>
                  <a:cubicBezTo>
                    <a:pt x="228" y="251"/>
                    <a:pt x="228" y="251"/>
                    <a:pt x="228" y="251"/>
                  </a:cubicBezTo>
                  <a:cubicBezTo>
                    <a:pt x="233" y="244"/>
                    <a:pt x="240" y="240"/>
                    <a:pt x="246" y="234"/>
                  </a:cubicBezTo>
                  <a:cubicBezTo>
                    <a:pt x="246" y="232"/>
                    <a:pt x="246" y="232"/>
                    <a:pt x="246" y="232"/>
                  </a:cubicBezTo>
                  <a:cubicBezTo>
                    <a:pt x="248" y="230"/>
                    <a:pt x="251" y="228"/>
                    <a:pt x="253" y="225"/>
                  </a:cubicBezTo>
                  <a:cubicBezTo>
                    <a:pt x="253" y="223"/>
                    <a:pt x="256" y="221"/>
                    <a:pt x="259" y="219"/>
                  </a:cubicBezTo>
                  <a:cubicBezTo>
                    <a:pt x="258" y="219"/>
                    <a:pt x="257" y="219"/>
                    <a:pt x="257" y="217"/>
                  </a:cubicBezTo>
                  <a:cubicBezTo>
                    <a:pt x="254" y="217"/>
                    <a:pt x="252" y="219"/>
                    <a:pt x="249" y="217"/>
                  </a:cubicBezTo>
                  <a:cubicBezTo>
                    <a:pt x="251" y="216"/>
                    <a:pt x="252" y="215"/>
                    <a:pt x="253" y="215"/>
                  </a:cubicBezTo>
                  <a:cubicBezTo>
                    <a:pt x="253" y="214"/>
                    <a:pt x="252" y="214"/>
                    <a:pt x="252" y="214"/>
                  </a:cubicBezTo>
                  <a:cubicBezTo>
                    <a:pt x="251" y="212"/>
                    <a:pt x="253" y="211"/>
                    <a:pt x="255" y="210"/>
                  </a:cubicBezTo>
                  <a:cubicBezTo>
                    <a:pt x="258" y="210"/>
                    <a:pt x="261" y="210"/>
                    <a:pt x="263" y="208"/>
                  </a:cubicBezTo>
                  <a:cubicBezTo>
                    <a:pt x="258" y="207"/>
                    <a:pt x="253" y="209"/>
                    <a:pt x="249" y="207"/>
                  </a:cubicBezTo>
                  <a:cubicBezTo>
                    <a:pt x="252" y="198"/>
                    <a:pt x="257" y="191"/>
                    <a:pt x="265" y="188"/>
                  </a:cubicBezTo>
                  <a:cubicBezTo>
                    <a:pt x="265" y="188"/>
                    <a:pt x="267" y="188"/>
                    <a:pt x="267" y="188"/>
                  </a:cubicBezTo>
                  <a:cubicBezTo>
                    <a:pt x="267" y="191"/>
                    <a:pt x="265" y="194"/>
                    <a:pt x="262" y="195"/>
                  </a:cubicBezTo>
                  <a:cubicBezTo>
                    <a:pt x="267" y="196"/>
                    <a:pt x="272" y="196"/>
                    <a:pt x="277" y="198"/>
                  </a:cubicBezTo>
                  <a:cubicBezTo>
                    <a:pt x="276" y="200"/>
                    <a:pt x="275" y="199"/>
                    <a:pt x="274" y="199"/>
                  </a:cubicBezTo>
                  <a:cubicBezTo>
                    <a:pt x="277" y="201"/>
                    <a:pt x="281" y="200"/>
                    <a:pt x="284" y="202"/>
                  </a:cubicBezTo>
                  <a:cubicBezTo>
                    <a:pt x="283" y="204"/>
                    <a:pt x="281" y="202"/>
                    <a:pt x="279" y="202"/>
                  </a:cubicBezTo>
                  <a:cubicBezTo>
                    <a:pt x="298" y="208"/>
                    <a:pt x="319" y="212"/>
                    <a:pt x="336" y="225"/>
                  </a:cubicBezTo>
                  <a:cubicBezTo>
                    <a:pt x="322" y="232"/>
                    <a:pt x="307" y="235"/>
                    <a:pt x="292" y="238"/>
                  </a:cubicBezTo>
                  <a:cubicBezTo>
                    <a:pt x="290" y="238"/>
                    <a:pt x="289" y="238"/>
                    <a:pt x="287" y="238"/>
                  </a:cubicBezTo>
                  <a:cubicBezTo>
                    <a:pt x="287" y="238"/>
                    <a:pt x="287" y="240"/>
                    <a:pt x="286" y="240"/>
                  </a:cubicBezTo>
                  <a:cubicBezTo>
                    <a:pt x="284" y="240"/>
                    <a:pt x="282" y="240"/>
                    <a:pt x="280" y="241"/>
                  </a:cubicBezTo>
                  <a:cubicBezTo>
                    <a:pt x="277" y="242"/>
                    <a:pt x="274" y="243"/>
                    <a:pt x="272" y="241"/>
                  </a:cubicBezTo>
                  <a:moveTo>
                    <a:pt x="259" y="285"/>
                  </a:moveTo>
                  <a:cubicBezTo>
                    <a:pt x="259" y="285"/>
                    <a:pt x="259" y="285"/>
                    <a:pt x="258" y="285"/>
                  </a:cubicBezTo>
                  <a:cubicBezTo>
                    <a:pt x="256" y="287"/>
                    <a:pt x="254" y="289"/>
                    <a:pt x="251" y="290"/>
                  </a:cubicBezTo>
                  <a:cubicBezTo>
                    <a:pt x="249" y="292"/>
                    <a:pt x="246" y="293"/>
                    <a:pt x="243" y="294"/>
                  </a:cubicBezTo>
                  <a:cubicBezTo>
                    <a:pt x="243" y="294"/>
                    <a:pt x="243" y="294"/>
                    <a:pt x="243" y="294"/>
                  </a:cubicBezTo>
                  <a:cubicBezTo>
                    <a:pt x="243" y="294"/>
                    <a:pt x="242" y="294"/>
                    <a:pt x="242" y="294"/>
                  </a:cubicBezTo>
                  <a:cubicBezTo>
                    <a:pt x="239" y="295"/>
                    <a:pt x="237" y="297"/>
                    <a:pt x="235" y="299"/>
                  </a:cubicBezTo>
                  <a:cubicBezTo>
                    <a:pt x="235" y="299"/>
                    <a:pt x="235" y="299"/>
                    <a:pt x="234" y="300"/>
                  </a:cubicBezTo>
                  <a:cubicBezTo>
                    <a:pt x="234" y="300"/>
                    <a:pt x="234" y="300"/>
                    <a:pt x="234" y="300"/>
                  </a:cubicBezTo>
                  <a:cubicBezTo>
                    <a:pt x="234" y="300"/>
                    <a:pt x="234" y="300"/>
                    <a:pt x="234" y="300"/>
                  </a:cubicBezTo>
                  <a:cubicBezTo>
                    <a:pt x="234" y="300"/>
                    <a:pt x="234" y="300"/>
                    <a:pt x="233" y="301"/>
                  </a:cubicBezTo>
                  <a:cubicBezTo>
                    <a:pt x="233" y="301"/>
                    <a:pt x="233" y="301"/>
                    <a:pt x="233" y="301"/>
                  </a:cubicBezTo>
                  <a:cubicBezTo>
                    <a:pt x="233" y="301"/>
                    <a:pt x="233" y="301"/>
                    <a:pt x="233" y="301"/>
                  </a:cubicBezTo>
                  <a:cubicBezTo>
                    <a:pt x="233" y="301"/>
                    <a:pt x="232" y="302"/>
                    <a:pt x="232" y="302"/>
                  </a:cubicBezTo>
                  <a:cubicBezTo>
                    <a:pt x="232" y="303"/>
                    <a:pt x="231" y="303"/>
                    <a:pt x="231" y="303"/>
                  </a:cubicBezTo>
                  <a:cubicBezTo>
                    <a:pt x="231" y="304"/>
                    <a:pt x="230" y="304"/>
                    <a:pt x="230" y="303"/>
                  </a:cubicBezTo>
                  <a:cubicBezTo>
                    <a:pt x="230" y="303"/>
                    <a:pt x="230" y="303"/>
                    <a:pt x="230" y="303"/>
                  </a:cubicBezTo>
                  <a:cubicBezTo>
                    <a:pt x="229" y="303"/>
                    <a:pt x="229" y="303"/>
                    <a:pt x="228" y="303"/>
                  </a:cubicBezTo>
                  <a:cubicBezTo>
                    <a:pt x="228" y="303"/>
                    <a:pt x="228" y="304"/>
                    <a:pt x="227" y="304"/>
                  </a:cubicBezTo>
                  <a:cubicBezTo>
                    <a:pt x="227" y="304"/>
                    <a:pt x="227" y="304"/>
                    <a:pt x="227" y="304"/>
                  </a:cubicBezTo>
                  <a:cubicBezTo>
                    <a:pt x="227" y="304"/>
                    <a:pt x="227" y="304"/>
                    <a:pt x="227" y="304"/>
                  </a:cubicBezTo>
                  <a:cubicBezTo>
                    <a:pt x="226" y="304"/>
                    <a:pt x="225" y="305"/>
                    <a:pt x="224" y="306"/>
                  </a:cubicBezTo>
                  <a:cubicBezTo>
                    <a:pt x="223" y="307"/>
                    <a:pt x="222" y="308"/>
                    <a:pt x="221" y="310"/>
                  </a:cubicBezTo>
                  <a:cubicBezTo>
                    <a:pt x="221" y="310"/>
                    <a:pt x="221" y="310"/>
                    <a:pt x="221" y="310"/>
                  </a:cubicBezTo>
                  <a:cubicBezTo>
                    <a:pt x="220" y="310"/>
                    <a:pt x="220" y="310"/>
                    <a:pt x="220" y="310"/>
                  </a:cubicBezTo>
                  <a:cubicBezTo>
                    <a:pt x="220" y="310"/>
                    <a:pt x="220" y="310"/>
                    <a:pt x="220" y="310"/>
                  </a:cubicBezTo>
                  <a:cubicBezTo>
                    <a:pt x="220" y="310"/>
                    <a:pt x="220" y="310"/>
                    <a:pt x="220" y="310"/>
                  </a:cubicBezTo>
                  <a:cubicBezTo>
                    <a:pt x="220" y="310"/>
                    <a:pt x="220" y="311"/>
                    <a:pt x="220" y="311"/>
                  </a:cubicBezTo>
                  <a:cubicBezTo>
                    <a:pt x="220" y="311"/>
                    <a:pt x="220" y="311"/>
                    <a:pt x="220" y="311"/>
                  </a:cubicBezTo>
                  <a:cubicBezTo>
                    <a:pt x="220" y="311"/>
                    <a:pt x="220" y="311"/>
                    <a:pt x="220" y="311"/>
                  </a:cubicBezTo>
                  <a:cubicBezTo>
                    <a:pt x="219" y="311"/>
                    <a:pt x="219" y="311"/>
                    <a:pt x="219" y="311"/>
                  </a:cubicBezTo>
                  <a:cubicBezTo>
                    <a:pt x="219" y="311"/>
                    <a:pt x="219" y="311"/>
                    <a:pt x="219" y="311"/>
                  </a:cubicBezTo>
                  <a:cubicBezTo>
                    <a:pt x="219" y="311"/>
                    <a:pt x="219" y="311"/>
                    <a:pt x="219" y="311"/>
                  </a:cubicBezTo>
                  <a:cubicBezTo>
                    <a:pt x="218" y="310"/>
                    <a:pt x="218" y="310"/>
                    <a:pt x="218" y="310"/>
                  </a:cubicBezTo>
                  <a:cubicBezTo>
                    <a:pt x="218" y="310"/>
                    <a:pt x="218" y="310"/>
                    <a:pt x="218" y="310"/>
                  </a:cubicBezTo>
                  <a:cubicBezTo>
                    <a:pt x="218" y="310"/>
                    <a:pt x="218" y="310"/>
                    <a:pt x="218" y="309"/>
                  </a:cubicBezTo>
                  <a:cubicBezTo>
                    <a:pt x="219" y="309"/>
                    <a:pt x="219" y="308"/>
                    <a:pt x="220" y="307"/>
                  </a:cubicBezTo>
                  <a:cubicBezTo>
                    <a:pt x="220" y="307"/>
                    <a:pt x="220" y="307"/>
                    <a:pt x="220" y="307"/>
                  </a:cubicBezTo>
                  <a:cubicBezTo>
                    <a:pt x="220" y="307"/>
                    <a:pt x="220" y="306"/>
                    <a:pt x="221" y="306"/>
                  </a:cubicBezTo>
                  <a:cubicBezTo>
                    <a:pt x="221" y="306"/>
                    <a:pt x="221" y="305"/>
                    <a:pt x="222" y="305"/>
                  </a:cubicBezTo>
                  <a:cubicBezTo>
                    <a:pt x="222" y="305"/>
                    <a:pt x="222" y="304"/>
                    <a:pt x="222" y="304"/>
                  </a:cubicBezTo>
                  <a:cubicBezTo>
                    <a:pt x="223" y="303"/>
                    <a:pt x="223" y="302"/>
                    <a:pt x="224" y="302"/>
                  </a:cubicBezTo>
                  <a:cubicBezTo>
                    <a:pt x="224" y="302"/>
                    <a:pt x="224" y="302"/>
                    <a:pt x="224" y="302"/>
                  </a:cubicBezTo>
                  <a:cubicBezTo>
                    <a:pt x="224" y="301"/>
                    <a:pt x="224" y="301"/>
                    <a:pt x="224" y="301"/>
                  </a:cubicBezTo>
                  <a:cubicBezTo>
                    <a:pt x="225" y="301"/>
                    <a:pt x="225" y="300"/>
                    <a:pt x="225" y="300"/>
                  </a:cubicBezTo>
                  <a:cubicBezTo>
                    <a:pt x="226" y="299"/>
                    <a:pt x="226" y="299"/>
                    <a:pt x="226" y="298"/>
                  </a:cubicBezTo>
                  <a:cubicBezTo>
                    <a:pt x="226" y="298"/>
                    <a:pt x="226" y="298"/>
                    <a:pt x="226" y="298"/>
                  </a:cubicBezTo>
                  <a:cubicBezTo>
                    <a:pt x="226" y="298"/>
                    <a:pt x="226" y="298"/>
                    <a:pt x="226" y="298"/>
                  </a:cubicBezTo>
                  <a:cubicBezTo>
                    <a:pt x="226" y="298"/>
                    <a:pt x="226" y="298"/>
                    <a:pt x="226" y="298"/>
                  </a:cubicBezTo>
                  <a:cubicBezTo>
                    <a:pt x="226" y="298"/>
                    <a:pt x="227" y="297"/>
                    <a:pt x="227" y="297"/>
                  </a:cubicBezTo>
                  <a:cubicBezTo>
                    <a:pt x="227" y="296"/>
                    <a:pt x="227" y="296"/>
                    <a:pt x="227" y="296"/>
                  </a:cubicBezTo>
                  <a:cubicBezTo>
                    <a:pt x="227" y="296"/>
                    <a:pt x="227" y="296"/>
                    <a:pt x="227" y="296"/>
                  </a:cubicBezTo>
                  <a:cubicBezTo>
                    <a:pt x="227" y="296"/>
                    <a:pt x="227" y="295"/>
                    <a:pt x="227" y="295"/>
                  </a:cubicBezTo>
                  <a:cubicBezTo>
                    <a:pt x="227" y="295"/>
                    <a:pt x="227" y="295"/>
                    <a:pt x="227" y="295"/>
                  </a:cubicBezTo>
                  <a:cubicBezTo>
                    <a:pt x="227" y="295"/>
                    <a:pt x="227" y="294"/>
                    <a:pt x="227" y="294"/>
                  </a:cubicBezTo>
                  <a:cubicBezTo>
                    <a:pt x="227" y="294"/>
                    <a:pt x="227" y="294"/>
                    <a:pt x="227" y="294"/>
                  </a:cubicBezTo>
                  <a:cubicBezTo>
                    <a:pt x="228" y="293"/>
                    <a:pt x="229" y="291"/>
                    <a:pt x="230" y="290"/>
                  </a:cubicBezTo>
                  <a:cubicBezTo>
                    <a:pt x="230" y="290"/>
                    <a:pt x="230" y="290"/>
                    <a:pt x="230" y="290"/>
                  </a:cubicBezTo>
                  <a:cubicBezTo>
                    <a:pt x="229" y="291"/>
                    <a:pt x="228" y="292"/>
                    <a:pt x="227" y="292"/>
                  </a:cubicBezTo>
                  <a:cubicBezTo>
                    <a:pt x="227" y="293"/>
                    <a:pt x="225" y="292"/>
                    <a:pt x="226" y="292"/>
                  </a:cubicBezTo>
                  <a:cubicBezTo>
                    <a:pt x="227" y="291"/>
                    <a:pt x="227" y="291"/>
                    <a:pt x="228" y="290"/>
                  </a:cubicBezTo>
                  <a:cubicBezTo>
                    <a:pt x="228" y="290"/>
                    <a:pt x="228" y="290"/>
                    <a:pt x="228" y="290"/>
                  </a:cubicBezTo>
                  <a:cubicBezTo>
                    <a:pt x="229" y="289"/>
                    <a:pt x="230" y="288"/>
                    <a:pt x="231" y="287"/>
                  </a:cubicBezTo>
                  <a:cubicBezTo>
                    <a:pt x="232" y="286"/>
                    <a:pt x="232" y="286"/>
                    <a:pt x="233" y="285"/>
                  </a:cubicBezTo>
                  <a:cubicBezTo>
                    <a:pt x="233" y="285"/>
                    <a:pt x="233" y="285"/>
                    <a:pt x="233" y="285"/>
                  </a:cubicBezTo>
                  <a:cubicBezTo>
                    <a:pt x="234" y="285"/>
                    <a:pt x="234" y="284"/>
                    <a:pt x="235" y="284"/>
                  </a:cubicBezTo>
                  <a:cubicBezTo>
                    <a:pt x="235" y="284"/>
                    <a:pt x="235" y="284"/>
                    <a:pt x="235" y="283"/>
                  </a:cubicBezTo>
                  <a:cubicBezTo>
                    <a:pt x="241" y="278"/>
                    <a:pt x="251" y="278"/>
                    <a:pt x="259" y="274"/>
                  </a:cubicBezTo>
                  <a:cubicBezTo>
                    <a:pt x="262" y="273"/>
                    <a:pt x="266" y="275"/>
                    <a:pt x="269" y="274"/>
                  </a:cubicBezTo>
                  <a:cubicBezTo>
                    <a:pt x="271" y="274"/>
                    <a:pt x="273" y="274"/>
                    <a:pt x="275" y="275"/>
                  </a:cubicBezTo>
                  <a:cubicBezTo>
                    <a:pt x="269" y="278"/>
                    <a:pt x="264" y="282"/>
                    <a:pt x="259" y="285"/>
                  </a:cubicBezTo>
                  <a:moveTo>
                    <a:pt x="270" y="291"/>
                  </a:moveTo>
                  <a:cubicBezTo>
                    <a:pt x="270" y="291"/>
                    <a:pt x="269" y="292"/>
                    <a:pt x="268" y="292"/>
                  </a:cubicBezTo>
                  <a:cubicBezTo>
                    <a:pt x="269" y="293"/>
                    <a:pt x="270" y="293"/>
                    <a:pt x="269" y="293"/>
                  </a:cubicBezTo>
                  <a:cubicBezTo>
                    <a:pt x="268" y="295"/>
                    <a:pt x="266" y="296"/>
                    <a:pt x="265" y="297"/>
                  </a:cubicBezTo>
                  <a:cubicBezTo>
                    <a:pt x="264" y="297"/>
                    <a:pt x="264" y="297"/>
                    <a:pt x="264" y="297"/>
                  </a:cubicBezTo>
                  <a:cubicBezTo>
                    <a:pt x="263" y="298"/>
                    <a:pt x="262" y="298"/>
                    <a:pt x="261" y="299"/>
                  </a:cubicBezTo>
                  <a:cubicBezTo>
                    <a:pt x="260" y="300"/>
                    <a:pt x="257" y="299"/>
                    <a:pt x="258" y="298"/>
                  </a:cubicBezTo>
                  <a:cubicBezTo>
                    <a:pt x="260" y="297"/>
                    <a:pt x="261" y="295"/>
                    <a:pt x="263" y="294"/>
                  </a:cubicBezTo>
                  <a:cubicBezTo>
                    <a:pt x="264" y="293"/>
                    <a:pt x="265" y="292"/>
                    <a:pt x="265" y="291"/>
                  </a:cubicBezTo>
                  <a:cubicBezTo>
                    <a:pt x="266" y="291"/>
                    <a:pt x="266" y="290"/>
                    <a:pt x="267" y="290"/>
                  </a:cubicBezTo>
                  <a:cubicBezTo>
                    <a:pt x="267" y="290"/>
                    <a:pt x="271" y="289"/>
                    <a:pt x="270" y="291"/>
                  </a:cubicBezTo>
                  <a:moveTo>
                    <a:pt x="240" y="195"/>
                  </a:moveTo>
                  <a:cubicBezTo>
                    <a:pt x="240" y="196"/>
                    <a:pt x="239" y="197"/>
                    <a:pt x="239" y="198"/>
                  </a:cubicBezTo>
                  <a:cubicBezTo>
                    <a:pt x="238" y="199"/>
                    <a:pt x="237" y="200"/>
                    <a:pt x="236" y="200"/>
                  </a:cubicBezTo>
                  <a:cubicBezTo>
                    <a:pt x="235" y="200"/>
                    <a:pt x="235" y="200"/>
                    <a:pt x="235" y="200"/>
                  </a:cubicBezTo>
                  <a:cubicBezTo>
                    <a:pt x="235" y="197"/>
                    <a:pt x="237" y="195"/>
                    <a:pt x="240" y="194"/>
                  </a:cubicBezTo>
                  <a:cubicBezTo>
                    <a:pt x="240" y="194"/>
                    <a:pt x="240" y="195"/>
                    <a:pt x="240" y="195"/>
                  </a:cubicBezTo>
                  <a:moveTo>
                    <a:pt x="188" y="237"/>
                  </a:moveTo>
                  <a:cubicBezTo>
                    <a:pt x="188" y="237"/>
                    <a:pt x="187" y="237"/>
                    <a:pt x="187" y="236"/>
                  </a:cubicBezTo>
                  <a:cubicBezTo>
                    <a:pt x="195" y="225"/>
                    <a:pt x="202" y="215"/>
                    <a:pt x="207" y="203"/>
                  </a:cubicBezTo>
                  <a:cubicBezTo>
                    <a:pt x="216" y="199"/>
                    <a:pt x="223" y="193"/>
                    <a:pt x="229" y="186"/>
                  </a:cubicBezTo>
                  <a:cubicBezTo>
                    <a:pt x="240" y="174"/>
                    <a:pt x="251" y="164"/>
                    <a:pt x="265" y="158"/>
                  </a:cubicBezTo>
                  <a:cubicBezTo>
                    <a:pt x="270" y="156"/>
                    <a:pt x="276" y="156"/>
                    <a:pt x="281" y="158"/>
                  </a:cubicBezTo>
                  <a:cubicBezTo>
                    <a:pt x="279" y="161"/>
                    <a:pt x="276" y="160"/>
                    <a:pt x="274" y="162"/>
                  </a:cubicBezTo>
                  <a:cubicBezTo>
                    <a:pt x="273" y="162"/>
                    <a:pt x="272" y="162"/>
                    <a:pt x="272" y="161"/>
                  </a:cubicBezTo>
                  <a:cubicBezTo>
                    <a:pt x="272" y="161"/>
                    <a:pt x="272" y="160"/>
                    <a:pt x="272" y="160"/>
                  </a:cubicBezTo>
                  <a:cubicBezTo>
                    <a:pt x="266" y="167"/>
                    <a:pt x="257" y="170"/>
                    <a:pt x="252" y="178"/>
                  </a:cubicBezTo>
                  <a:cubicBezTo>
                    <a:pt x="248" y="184"/>
                    <a:pt x="246" y="193"/>
                    <a:pt x="237" y="195"/>
                  </a:cubicBezTo>
                  <a:cubicBezTo>
                    <a:pt x="235" y="195"/>
                    <a:pt x="238" y="193"/>
                    <a:pt x="237" y="193"/>
                  </a:cubicBezTo>
                  <a:cubicBezTo>
                    <a:pt x="217" y="205"/>
                    <a:pt x="203" y="220"/>
                    <a:pt x="188" y="237"/>
                  </a:cubicBezTo>
                  <a:moveTo>
                    <a:pt x="285" y="251"/>
                  </a:moveTo>
                  <a:cubicBezTo>
                    <a:pt x="284" y="251"/>
                    <a:pt x="281" y="252"/>
                    <a:pt x="282" y="251"/>
                  </a:cubicBezTo>
                  <a:cubicBezTo>
                    <a:pt x="283" y="247"/>
                    <a:pt x="287" y="247"/>
                    <a:pt x="290" y="246"/>
                  </a:cubicBezTo>
                  <a:cubicBezTo>
                    <a:pt x="291" y="245"/>
                    <a:pt x="293" y="244"/>
                    <a:pt x="294" y="245"/>
                  </a:cubicBezTo>
                  <a:cubicBezTo>
                    <a:pt x="295" y="247"/>
                    <a:pt x="297" y="246"/>
                    <a:pt x="298" y="247"/>
                  </a:cubicBezTo>
                  <a:cubicBezTo>
                    <a:pt x="295" y="251"/>
                    <a:pt x="290" y="249"/>
                    <a:pt x="285" y="251"/>
                  </a:cubicBezTo>
                  <a:moveTo>
                    <a:pt x="383" y="297"/>
                  </a:moveTo>
                  <a:cubicBezTo>
                    <a:pt x="387" y="293"/>
                    <a:pt x="390" y="289"/>
                    <a:pt x="394" y="285"/>
                  </a:cubicBezTo>
                  <a:cubicBezTo>
                    <a:pt x="394" y="285"/>
                    <a:pt x="394" y="285"/>
                    <a:pt x="394" y="285"/>
                  </a:cubicBezTo>
                  <a:cubicBezTo>
                    <a:pt x="401" y="278"/>
                    <a:pt x="407" y="270"/>
                    <a:pt x="415" y="264"/>
                  </a:cubicBezTo>
                  <a:cubicBezTo>
                    <a:pt x="417" y="262"/>
                    <a:pt x="420" y="260"/>
                    <a:pt x="422" y="258"/>
                  </a:cubicBezTo>
                  <a:cubicBezTo>
                    <a:pt x="423" y="258"/>
                    <a:pt x="423" y="256"/>
                    <a:pt x="423" y="256"/>
                  </a:cubicBezTo>
                  <a:cubicBezTo>
                    <a:pt x="420" y="257"/>
                    <a:pt x="418" y="259"/>
                    <a:pt x="415" y="261"/>
                  </a:cubicBezTo>
                  <a:cubicBezTo>
                    <a:pt x="414" y="261"/>
                    <a:pt x="414" y="260"/>
                    <a:pt x="414" y="259"/>
                  </a:cubicBezTo>
                  <a:cubicBezTo>
                    <a:pt x="417" y="258"/>
                    <a:pt x="419" y="256"/>
                    <a:pt x="421" y="254"/>
                  </a:cubicBezTo>
                  <a:cubicBezTo>
                    <a:pt x="421" y="254"/>
                    <a:pt x="421" y="254"/>
                    <a:pt x="421" y="254"/>
                  </a:cubicBezTo>
                  <a:cubicBezTo>
                    <a:pt x="420" y="254"/>
                    <a:pt x="420" y="254"/>
                    <a:pt x="420" y="253"/>
                  </a:cubicBezTo>
                  <a:cubicBezTo>
                    <a:pt x="412" y="252"/>
                    <a:pt x="405" y="258"/>
                    <a:pt x="400" y="263"/>
                  </a:cubicBezTo>
                  <a:cubicBezTo>
                    <a:pt x="398" y="263"/>
                    <a:pt x="397" y="262"/>
                    <a:pt x="396" y="262"/>
                  </a:cubicBezTo>
                  <a:cubicBezTo>
                    <a:pt x="387" y="265"/>
                    <a:pt x="380" y="273"/>
                    <a:pt x="370" y="277"/>
                  </a:cubicBezTo>
                  <a:cubicBezTo>
                    <a:pt x="370" y="276"/>
                    <a:pt x="370" y="276"/>
                    <a:pt x="370" y="276"/>
                  </a:cubicBezTo>
                  <a:cubicBezTo>
                    <a:pt x="367" y="277"/>
                    <a:pt x="363" y="280"/>
                    <a:pt x="359" y="280"/>
                  </a:cubicBezTo>
                  <a:cubicBezTo>
                    <a:pt x="353" y="282"/>
                    <a:pt x="348" y="281"/>
                    <a:pt x="343" y="281"/>
                  </a:cubicBezTo>
                  <a:cubicBezTo>
                    <a:pt x="335" y="282"/>
                    <a:pt x="328" y="284"/>
                    <a:pt x="320" y="285"/>
                  </a:cubicBezTo>
                  <a:cubicBezTo>
                    <a:pt x="320" y="285"/>
                    <a:pt x="319" y="285"/>
                    <a:pt x="319" y="285"/>
                  </a:cubicBezTo>
                  <a:cubicBezTo>
                    <a:pt x="315" y="287"/>
                    <a:pt x="311" y="288"/>
                    <a:pt x="307" y="290"/>
                  </a:cubicBezTo>
                  <a:cubicBezTo>
                    <a:pt x="307" y="290"/>
                    <a:pt x="307" y="290"/>
                    <a:pt x="307" y="290"/>
                  </a:cubicBezTo>
                  <a:cubicBezTo>
                    <a:pt x="307" y="291"/>
                    <a:pt x="306" y="291"/>
                    <a:pt x="306" y="292"/>
                  </a:cubicBezTo>
                  <a:cubicBezTo>
                    <a:pt x="305" y="293"/>
                    <a:pt x="303" y="294"/>
                    <a:pt x="302" y="295"/>
                  </a:cubicBezTo>
                  <a:cubicBezTo>
                    <a:pt x="298" y="297"/>
                    <a:pt x="294" y="301"/>
                    <a:pt x="291" y="304"/>
                  </a:cubicBezTo>
                  <a:cubicBezTo>
                    <a:pt x="291" y="304"/>
                    <a:pt x="290" y="304"/>
                    <a:pt x="290" y="304"/>
                  </a:cubicBezTo>
                  <a:cubicBezTo>
                    <a:pt x="287" y="307"/>
                    <a:pt x="283" y="311"/>
                    <a:pt x="280" y="314"/>
                  </a:cubicBezTo>
                  <a:cubicBezTo>
                    <a:pt x="280" y="314"/>
                    <a:pt x="279" y="314"/>
                    <a:pt x="278" y="314"/>
                  </a:cubicBezTo>
                  <a:cubicBezTo>
                    <a:pt x="278" y="314"/>
                    <a:pt x="278" y="314"/>
                    <a:pt x="278" y="314"/>
                  </a:cubicBezTo>
                  <a:cubicBezTo>
                    <a:pt x="278" y="314"/>
                    <a:pt x="278" y="314"/>
                    <a:pt x="278" y="313"/>
                  </a:cubicBezTo>
                  <a:cubicBezTo>
                    <a:pt x="279" y="312"/>
                    <a:pt x="279" y="312"/>
                    <a:pt x="280" y="311"/>
                  </a:cubicBezTo>
                  <a:cubicBezTo>
                    <a:pt x="280" y="310"/>
                    <a:pt x="281" y="309"/>
                    <a:pt x="282" y="308"/>
                  </a:cubicBezTo>
                  <a:cubicBezTo>
                    <a:pt x="283" y="306"/>
                    <a:pt x="284" y="305"/>
                    <a:pt x="284" y="304"/>
                  </a:cubicBezTo>
                  <a:cubicBezTo>
                    <a:pt x="285" y="303"/>
                    <a:pt x="285" y="303"/>
                    <a:pt x="284" y="303"/>
                  </a:cubicBezTo>
                  <a:cubicBezTo>
                    <a:pt x="284" y="303"/>
                    <a:pt x="284" y="303"/>
                    <a:pt x="284" y="303"/>
                  </a:cubicBezTo>
                  <a:cubicBezTo>
                    <a:pt x="287" y="300"/>
                    <a:pt x="290" y="297"/>
                    <a:pt x="294" y="295"/>
                  </a:cubicBezTo>
                  <a:cubicBezTo>
                    <a:pt x="294" y="295"/>
                    <a:pt x="294" y="295"/>
                    <a:pt x="294" y="295"/>
                  </a:cubicBezTo>
                  <a:cubicBezTo>
                    <a:pt x="294" y="295"/>
                    <a:pt x="293" y="294"/>
                    <a:pt x="294" y="294"/>
                  </a:cubicBezTo>
                  <a:cubicBezTo>
                    <a:pt x="294" y="293"/>
                    <a:pt x="294" y="293"/>
                    <a:pt x="295" y="292"/>
                  </a:cubicBezTo>
                  <a:cubicBezTo>
                    <a:pt x="295" y="292"/>
                    <a:pt x="295" y="292"/>
                    <a:pt x="295" y="292"/>
                  </a:cubicBezTo>
                  <a:cubicBezTo>
                    <a:pt x="295" y="291"/>
                    <a:pt x="294" y="291"/>
                    <a:pt x="294" y="291"/>
                  </a:cubicBezTo>
                  <a:cubicBezTo>
                    <a:pt x="293" y="292"/>
                    <a:pt x="292" y="292"/>
                    <a:pt x="291" y="293"/>
                  </a:cubicBezTo>
                  <a:cubicBezTo>
                    <a:pt x="290" y="295"/>
                    <a:pt x="289" y="297"/>
                    <a:pt x="286" y="297"/>
                  </a:cubicBezTo>
                  <a:cubicBezTo>
                    <a:pt x="286" y="297"/>
                    <a:pt x="286" y="297"/>
                    <a:pt x="285" y="297"/>
                  </a:cubicBezTo>
                  <a:cubicBezTo>
                    <a:pt x="285" y="297"/>
                    <a:pt x="285" y="297"/>
                    <a:pt x="285" y="297"/>
                  </a:cubicBezTo>
                  <a:cubicBezTo>
                    <a:pt x="285" y="297"/>
                    <a:pt x="285" y="297"/>
                    <a:pt x="285" y="297"/>
                  </a:cubicBezTo>
                  <a:cubicBezTo>
                    <a:pt x="285" y="297"/>
                    <a:pt x="285" y="297"/>
                    <a:pt x="285" y="297"/>
                  </a:cubicBezTo>
                  <a:cubicBezTo>
                    <a:pt x="285" y="297"/>
                    <a:pt x="285" y="297"/>
                    <a:pt x="285" y="296"/>
                  </a:cubicBezTo>
                  <a:cubicBezTo>
                    <a:pt x="285" y="296"/>
                    <a:pt x="285" y="296"/>
                    <a:pt x="285" y="296"/>
                  </a:cubicBezTo>
                  <a:cubicBezTo>
                    <a:pt x="285" y="296"/>
                    <a:pt x="285" y="296"/>
                    <a:pt x="286" y="295"/>
                  </a:cubicBezTo>
                  <a:cubicBezTo>
                    <a:pt x="286" y="295"/>
                    <a:pt x="286" y="295"/>
                    <a:pt x="286" y="295"/>
                  </a:cubicBezTo>
                  <a:cubicBezTo>
                    <a:pt x="286" y="295"/>
                    <a:pt x="286" y="294"/>
                    <a:pt x="286" y="294"/>
                  </a:cubicBezTo>
                  <a:cubicBezTo>
                    <a:pt x="286" y="294"/>
                    <a:pt x="286" y="294"/>
                    <a:pt x="287" y="294"/>
                  </a:cubicBezTo>
                  <a:cubicBezTo>
                    <a:pt x="287" y="293"/>
                    <a:pt x="287" y="293"/>
                    <a:pt x="287" y="292"/>
                  </a:cubicBezTo>
                  <a:cubicBezTo>
                    <a:pt x="288" y="292"/>
                    <a:pt x="288" y="292"/>
                    <a:pt x="288" y="291"/>
                  </a:cubicBezTo>
                  <a:cubicBezTo>
                    <a:pt x="288" y="291"/>
                    <a:pt x="288" y="291"/>
                    <a:pt x="288" y="290"/>
                  </a:cubicBezTo>
                  <a:cubicBezTo>
                    <a:pt x="289" y="290"/>
                    <a:pt x="288" y="289"/>
                    <a:pt x="288" y="289"/>
                  </a:cubicBezTo>
                  <a:cubicBezTo>
                    <a:pt x="289" y="288"/>
                    <a:pt x="291" y="286"/>
                    <a:pt x="292" y="285"/>
                  </a:cubicBezTo>
                  <a:cubicBezTo>
                    <a:pt x="292" y="285"/>
                    <a:pt x="292" y="285"/>
                    <a:pt x="292" y="285"/>
                  </a:cubicBezTo>
                  <a:cubicBezTo>
                    <a:pt x="295" y="284"/>
                    <a:pt x="297" y="283"/>
                    <a:pt x="299" y="281"/>
                  </a:cubicBezTo>
                  <a:cubicBezTo>
                    <a:pt x="300" y="281"/>
                    <a:pt x="300" y="281"/>
                    <a:pt x="301" y="280"/>
                  </a:cubicBezTo>
                  <a:cubicBezTo>
                    <a:pt x="297" y="282"/>
                    <a:pt x="294" y="283"/>
                    <a:pt x="290" y="285"/>
                  </a:cubicBezTo>
                  <a:cubicBezTo>
                    <a:pt x="290" y="285"/>
                    <a:pt x="290" y="286"/>
                    <a:pt x="289" y="286"/>
                  </a:cubicBezTo>
                  <a:cubicBezTo>
                    <a:pt x="289" y="286"/>
                    <a:pt x="289" y="286"/>
                    <a:pt x="288" y="285"/>
                  </a:cubicBezTo>
                  <a:cubicBezTo>
                    <a:pt x="288" y="285"/>
                    <a:pt x="288" y="285"/>
                    <a:pt x="288" y="285"/>
                  </a:cubicBezTo>
                  <a:cubicBezTo>
                    <a:pt x="288" y="284"/>
                    <a:pt x="290" y="283"/>
                    <a:pt x="291" y="282"/>
                  </a:cubicBezTo>
                  <a:cubicBezTo>
                    <a:pt x="292" y="282"/>
                    <a:pt x="293" y="282"/>
                    <a:pt x="293" y="282"/>
                  </a:cubicBezTo>
                  <a:cubicBezTo>
                    <a:pt x="313" y="266"/>
                    <a:pt x="341" y="270"/>
                    <a:pt x="365" y="262"/>
                  </a:cubicBezTo>
                  <a:cubicBezTo>
                    <a:pt x="367" y="261"/>
                    <a:pt x="368" y="259"/>
                    <a:pt x="370" y="258"/>
                  </a:cubicBezTo>
                  <a:cubicBezTo>
                    <a:pt x="374" y="257"/>
                    <a:pt x="376" y="254"/>
                    <a:pt x="380" y="252"/>
                  </a:cubicBezTo>
                  <a:cubicBezTo>
                    <a:pt x="385" y="248"/>
                    <a:pt x="389" y="244"/>
                    <a:pt x="391" y="237"/>
                  </a:cubicBezTo>
                  <a:cubicBezTo>
                    <a:pt x="391" y="237"/>
                    <a:pt x="390" y="236"/>
                    <a:pt x="390" y="236"/>
                  </a:cubicBezTo>
                  <a:cubicBezTo>
                    <a:pt x="382" y="245"/>
                    <a:pt x="372" y="252"/>
                    <a:pt x="362" y="257"/>
                  </a:cubicBezTo>
                  <a:cubicBezTo>
                    <a:pt x="349" y="264"/>
                    <a:pt x="334" y="263"/>
                    <a:pt x="320" y="265"/>
                  </a:cubicBezTo>
                  <a:cubicBezTo>
                    <a:pt x="321" y="263"/>
                    <a:pt x="322" y="263"/>
                    <a:pt x="323" y="263"/>
                  </a:cubicBezTo>
                  <a:cubicBezTo>
                    <a:pt x="323" y="261"/>
                    <a:pt x="325" y="261"/>
                    <a:pt x="326" y="259"/>
                  </a:cubicBezTo>
                  <a:cubicBezTo>
                    <a:pt x="328" y="259"/>
                    <a:pt x="328" y="259"/>
                    <a:pt x="328" y="259"/>
                  </a:cubicBezTo>
                  <a:cubicBezTo>
                    <a:pt x="328" y="259"/>
                    <a:pt x="328" y="258"/>
                    <a:pt x="329" y="258"/>
                  </a:cubicBezTo>
                  <a:cubicBezTo>
                    <a:pt x="330" y="258"/>
                    <a:pt x="332" y="258"/>
                    <a:pt x="332" y="258"/>
                  </a:cubicBezTo>
                  <a:cubicBezTo>
                    <a:pt x="330" y="255"/>
                    <a:pt x="326" y="259"/>
                    <a:pt x="323" y="258"/>
                  </a:cubicBezTo>
                  <a:cubicBezTo>
                    <a:pt x="324" y="256"/>
                    <a:pt x="323" y="254"/>
                    <a:pt x="325" y="254"/>
                  </a:cubicBezTo>
                  <a:cubicBezTo>
                    <a:pt x="327" y="254"/>
                    <a:pt x="327" y="254"/>
                    <a:pt x="327" y="254"/>
                  </a:cubicBezTo>
                  <a:cubicBezTo>
                    <a:pt x="327" y="252"/>
                    <a:pt x="328" y="251"/>
                    <a:pt x="328" y="251"/>
                  </a:cubicBezTo>
                  <a:cubicBezTo>
                    <a:pt x="338" y="245"/>
                    <a:pt x="347" y="241"/>
                    <a:pt x="356" y="236"/>
                  </a:cubicBezTo>
                  <a:cubicBezTo>
                    <a:pt x="354" y="236"/>
                    <a:pt x="353" y="238"/>
                    <a:pt x="351" y="237"/>
                  </a:cubicBezTo>
                  <a:cubicBezTo>
                    <a:pt x="352" y="237"/>
                    <a:pt x="351" y="235"/>
                    <a:pt x="352" y="235"/>
                  </a:cubicBezTo>
                  <a:cubicBezTo>
                    <a:pt x="359" y="233"/>
                    <a:pt x="365" y="229"/>
                    <a:pt x="372" y="226"/>
                  </a:cubicBezTo>
                  <a:cubicBezTo>
                    <a:pt x="369" y="226"/>
                    <a:pt x="367" y="228"/>
                    <a:pt x="365" y="226"/>
                  </a:cubicBezTo>
                  <a:cubicBezTo>
                    <a:pt x="366" y="226"/>
                    <a:pt x="367" y="224"/>
                    <a:pt x="368" y="224"/>
                  </a:cubicBezTo>
                  <a:cubicBezTo>
                    <a:pt x="368" y="223"/>
                    <a:pt x="368" y="223"/>
                    <a:pt x="368" y="223"/>
                  </a:cubicBezTo>
                  <a:cubicBezTo>
                    <a:pt x="368" y="222"/>
                    <a:pt x="369" y="222"/>
                    <a:pt x="370" y="222"/>
                  </a:cubicBezTo>
                  <a:cubicBezTo>
                    <a:pt x="369" y="222"/>
                    <a:pt x="368" y="221"/>
                    <a:pt x="368" y="221"/>
                  </a:cubicBezTo>
                  <a:cubicBezTo>
                    <a:pt x="369" y="220"/>
                    <a:pt x="371" y="221"/>
                    <a:pt x="372" y="219"/>
                  </a:cubicBezTo>
                  <a:cubicBezTo>
                    <a:pt x="372" y="219"/>
                    <a:pt x="370" y="219"/>
                    <a:pt x="370" y="219"/>
                  </a:cubicBezTo>
                  <a:cubicBezTo>
                    <a:pt x="372" y="216"/>
                    <a:pt x="375" y="216"/>
                    <a:pt x="379" y="215"/>
                  </a:cubicBezTo>
                  <a:cubicBezTo>
                    <a:pt x="378" y="214"/>
                    <a:pt x="376" y="215"/>
                    <a:pt x="376" y="214"/>
                  </a:cubicBezTo>
                  <a:cubicBezTo>
                    <a:pt x="376" y="213"/>
                    <a:pt x="377" y="213"/>
                    <a:pt x="377" y="213"/>
                  </a:cubicBezTo>
                  <a:cubicBezTo>
                    <a:pt x="376" y="213"/>
                    <a:pt x="376" y="213"/>
                    <a:pt x="376" y="213"/>
                  </a:cubicBezTo>
                  <a:cubicBezTo>
                    <a:pt x="375" y="212"/>
                    <a:pt x="375" y="211"/>
                    <a:pt x="375" y="210"/>
                  </a:cubicBezTo>
                  <a:cubicBezTo>
                    <a:pt x="379" y="206"/>
                    <a:pt x="379" y="200"/>
                    <a:pt x="381" y="195"/>
                  </a:cubicBezTo>
                  <a:cubicBezTo>
                    <a:pt x="381" y="195"/>
                    <a:pt x="380" y="195"/>
                    <a:pt x="380" y="195"/>
                  </a:cubicBezTo>
                  <a:cubicBezTo>
                    <a:pt x="374" y="202"/>
                    <a:pt x="363" y="204"/>
                    <a:pt x="354" y="207"/>
                  </a:cubicBezTo>
                  <a:cubicBezTo>
                    <a:pt x="351" y="207"/>
                    <a:pt x="351" y="207"/>
                    <a:pt x="351" y="207"/>
                  </a:cubicBezTo>
                  <a:cubicBezTo>
                    <a:pt x="347" y="208"/>
                    <a:pt x="343" y="208"/>
                    <a:pt x="340" y="206"/>
                  </a:cubicBezTo>
                  <a:cubicBezTo>
                    <a:pt x="337" y="205"/>
                    <a:pt x="336" y="203"/>
                    <a:pt x="333" y="201"/>
                  </a:cubicBezTo>
                  <a:cubicBezTo>
                    <a:pt x="328" y="198"/>
                    <a:pt x="323" y="195"/>
                    <a:pt x="318" y="193"/>
                  </a:cubicBezTo>
                  <a:cubicBezTo>
                    <a:pt x="302" y="188"/>
                    <a:pt x="285" y="186"/>
                    <a:pt x="269" y="186"/>
                  </a:cubicBezTo>
                  <a:cubicBezTo>
                    <a:pt x="276" y="182"/>
                    <a:pt x="283" y="182"/>
                    <a:pt x="291" y="180"/>
                  </a:cubicBezTo>
                  <a:cubicBezTo>
                    <a:pt x="302" y="177"/>
                    <a:pt x="312" y="173"/>
                    <a:pt x="323" y="174"/>
                  </a:cubicBezTo>
                  <a:cubicBezTo>
                    <a:pt x="321" y="173"/>
                    <a:pt x="319" y="174"/>
                    <a:pt x="317" y="174"/>
                  </a:cubicBezTo>
                  <a:cubicBezTo>
                    <a:pt x="308" y="173"/>
                    <a:pt x="299" y="175"/>
                    <a:pt x="290" y="177"/>
                  </a:cubicBezTo>
                  <a:cubicBezTo>
                    <a:pt x="283" y="179"/>
                    <a:pt x="277" y="181"/>
                    <a:pt x="271" y="182"/>
                  </a:cubicBezTo>
                  <a:cubicBezTo>
                    <a:pt x="267" y="184"/>
                    <a:pt x="265" y="188"/>
                    <a:pt x="261" y="187"/>
                  </a:cubicBezTo>
                  <a:cubicBezTo>
                    <a:pt x="261" y="185"/>
                    <a:pt x="261" y="185"/>
                    <a:pt x="261" y="185"/>
                  </a:cubicBezTo>
                  <a:cubicBezTo>
                    <a:pt x="267" y="177"/>
                    <a:pt x="275" y="170"/>
                    <a:pt x="285" y="169"/>
                  </a:cubicBezTo>
                  <a:cubicBezTo>
                    <a:pt x="297" y="167"/>
                    <a:pt x="307" y="169"/>
                    <a:pt x="319" y="170"/>
                  </a:cubicBezTo>
                  <a:cubicBezTo>
                    <a:pt x="327" y="171"/>
                    <a:pt x="335" y="173"/>
                    <a:pt x="343" y="175"/>
                  </a:cubicBezTo>
                  <a:cubicBezTo>
                    <a:pt x="346" y="175"/>
                    <a:pt x="347" y="180"/>
                    <a:pt x="349" y="181"/>
                  </a:cubicBezTo>
                  <a:cubicBezTo>
                    <a:pt x="353" y="182"/>
                    <a:pt x="357" y="181"/>
                    <a:pt x="361" y="183"/>
                  </a:cubicBezTo>
                  <a:cubicBezTo>
                    <a:pt x="361" y="182"/>
                    <a:pt x="360" y="181"/>
                    <a:pt x="361" y="179"/>
                  </a:cubicBezTo>
                  <a:cubicBezTo>
                    <a:pt x="363" y="177"/>
                    <a:pt x="367" y="180"/>
                    <a:pt x="369" y="179"/>
                  </a:cubicBezTo>
                  <a:cubicBezTo>
                    <a:pt x="374" y="175"/>
                    <a:pt x="365" y="170"/>
                    <a:pt x="362" y="165"/>
                  </a:cubicBezTo>
                  <a:cubicBezTo>
                    <a:pt x="362" y="165"/>
                    <a:pt x="363" y="164"/>
                    <a:pt x="363" y="164"/>
                  </a:cubicBezTo>
                  <a:cubicBezTo>
                    <a:pt x="368" y="168"/>
                    <a:pt x="372" y="174"/>
                    <a:pt x="378" y="177"/>
                  </a:cubicBezTo>
                  <a:cubicBezTo>
                    <a:pt x="381" y="178"/>
                    <a:pt x="389" y="180"/>
                    <a:pt x="388" y="176"/>
                  </a:cubicBezTo>
                  <a:cubicBezTo>
                    <a:pt x="384" y="169"/>
                    <a:pt x="378" y="163"/>
                    <a:pt x="373" y="157"/>
                  </a:cubicBezTo>
                  <a:cubicBezTo>
                    <a:pt x="373" y="154"/>
                    <a:pt x="373" y="154"/>
                    <a:pt x="373" y="154"/>
                  </a:cubicBezTo>
                  <a:cubicBezTo>
                    <a:pt x="372" y="154"/>
                    <a:pt x="372" y="154"/>
                    <a:pt x="371" y="153"/>
                  </a:cubicBezTo>
                  <a:cubicBezTo>
                    <a:pt x="371" y="151"/>
                    <a:pt x="371" y="151"/>
                    <a:pt x="371" y="151"/>
                  </a:cubicBezTo>
                  <a:cubicBezTo>
                    <a:pt x="368" y="149"/>
                    <a:pt x="369" y="147"/>
                    <a:pt x="368" y="145"/>
                  </a:cubicBezTo>
                  <a:cubicBezTo>
                    <a:pt x="366" y="142"/>
                    <a:pt x="367" y="137"/>
                    <a:pt x="366" y="133"/>
                  </a:cubicBezTo>
                  <a:cubicBezTo>
                    <a:pt x="365" y="130"/>
                    <a:pt x="364" y="126"/>
                    <a:pt x="363" y="123"/>
                  </a:cubicBezTo>
                  <a:cubicBezTo>
                    <a:pt x="361" y="112"/>
                    <a:pt x="359" y="102"/>
                    <a:pt x="358" y="92"/>
                  </a:cubicBezTo>
                  <a:cubicBezTo>
                    <a:pt x="356" y="80"/>
                    <a:pt x="365" y="70"/>
                    <a:pt x="370" y="60"/>
                  </a:cubicBezTo>
                  <a:cubicBezTo>
                    <a:pt x="375" y="52"/>
                    <a:pt x="380" y="44"/>
                    <a:pt x="388" y="39"/>
                  </a:cubicBezTo>
                  <a:cubicBezTo>
                    <a:pt x="390" y="32"/>
                    <a:pt x="395" y="25"/>
                    <a:pt x="400" y="19"/>
                  </a:cubicBezTo>
                  <a:cubicBezTo>
                    <a:pt x="405" y="13"/>
                    <a:pt x="414" y="9"/>
                    <a:pt x="420" y="6"/>
                  </a:cubicBezTo>
                  <a:cubicBezTo>
                    <a:pt x="429" y="2"/>
                    <a:pt x="437" y="0"/>
                    <a:pt x="437" y="0"/>
                  </a:cubicBezTo>
                  <a:cubicBezTo>
                    <a:pt x="0" y="0"/>
                    <a:pt x="0" y="0"/>
                    <a:pt x="0" y="0"/>
                  </a:cubicBezTo>
                  <a:cubicBezTo>
                    <a:pt x="0" y="337"/>
                    <a:pt x="0" y="337"/>
                    <a:pt x="0" y="337"/>
                  </a:cubicBezTo>
                  <a:cubicBezTo>
                    <a:pt x="309" y="337"/>
                    <a:pt x="309" y="337"/>
                    <a:pt x="309" y="337"/>
                  </a:cubicBezTo>
                  <a:cubicBezTo>
                    <a:pt x="321" y="328"/>
                    <a:pt x="334" y="324"/>
                    <a:pt x="350" y="315"/>
                  </a:cubicBezTo>
                  <a:cubicBezTo>
                    <a:pt x="358" y="311"/>
                    <a:pt x="377" y="303"/>
                    <a:pt x="383" y="297"/>
                  </a:cubicBezTo>
                </a:path>
              </a:pathLst>
            </a:custGeom>
            <a:solidFill>
              <a:srgbClr val="060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41" name="Freeform 28">
              <a:extLst>
                <a:ext uri="{FF2B5EF4-FFF2-40B4-BE49-F238E27FC236}">
                  <a16:creationId xmlns:a16="http://schemas.microsoft.com/office/drawing/2014/main" id="{AA59D302-F5C2-44AF-9C92-A944D638DBF3}"/>
                </a:ext>
              </a:extLst>
            </p:cNvPr>
            <p:cNvSpPr>
              <a:spLocks/>
            </p:cNvSpPr>
            <p:nvPr/>
          </p:nvSpPr>
          <p:spPr bwMode="auto">
            <a:xfrm>
              <a:off x="4033838" y="0"/>
              <a:ext cx="1473200" cy="1209675"/>
            </a:xfrm>
            <a:custGeom>
              <a:avLst/>
              <a:gdLst>
                <a:gd name="T0" fmla="*/ 411 w 411"/>
                <a:gd name="T1" fmla="*/ 0 h 337"/>
                <a:gd name="T2" fmla="*/ 49 w 411"/>
                <a:gd name="T3" fmla="*/ 0 h 337"/>
                <a:gd name="T4" fmla="*/ 52 w 411"/>
                <a:gd name="T5" fmla="*/ 1 h 337"/>
                <a:gd name="T6" fmla="*/ 62 w 411"/>
                <a:gd name="T7" fmla="*/ 6 h 337"/>
                <a:gd name="T8" fmla="*/ 74 w 411"/>
                <a:gd name="T9" fmla="*/ 16 h 337"/>
                <a:gd name="T10" fmla="*/ 76 w 411"/>
                <a:gd name="T11" fmla="*/ 25 h 337"/>
                <a:gd name="T12" fmla="*/ 70 w 411"/>
                <a:gd name="T13" fmla="*/ 34 h 337"/>
                <a:gd name="T14" fmla="*/ 57 w 411"/>
                <a:gd name="T15" fmla="*/ 35 h 337"/>
                <a:gd name="T16" fmla="*/ 49 w 411"/>
                <a:gd name="T17" fmla="*/ 34 h 337"/>
                <a:gd name="T18" fmla="*/ 74 w 411"/>
                <a:gd name="T19" fmla="*/ 51 h 337"/>
                <a:gd name="T20" fmla="*/ 80 w 411"/>
                <a:gd name="T21" fmla="*/ 53 h 337"/>
                <a:gd name="T22" fmla="*/ 81 w 411"/>
                <a:gd name="T23" fmla="*/ 55 h 337"/>
                <a:gd name="T24" fmla="*/ 79 w 411"/>
                <a:gd name="T25" fmla="*/ 59 h 337"/>
                <a:gd name="T26" fmla="*/ 81 w 411"/>
                <a:gd name="T27" fmla="*/ 59 h 337"/>
                <a:gd name="T28" fmla="*/ 88 w 411"/>
                <a:gd name="T29" fmla="*/ 53 h 337"/>
                <a:gd name="T30" fmla="*/ 90 w 411"/>
                <a:gd name="T31" fmla="*/ 63 h 337"/>
                <a:gd name="T32" fmla="*/ 83 w 411"/>
                <a:gd name="T33" fmla="*/ 69 h 337"/>
                <a:gd name="T34" fmla="*/ 83 w 411"/>
                <a:gd name="T35" fmla="*/ 74 h 337"/>
                <a:gd name="T36" fmla="*/ 86 w 411"/>
                <a:gd name="T37" fmla="*/ 81 h 337"/>
                <a:gd name="T38" fmla="*/ 90 w 411"/>
                <a:gd name="T39" fmla="*/ 95 h 337"/>
                <a:gd name="T40" fmla="*/ 95 w 411"/>
                <a:gd name="T41" fmla="*/ 124 h 337"/>
                <a:gd name="T42" fmla="*/ 94 w 411"/>
                <a:gd name="T43" fmla="*/ 139 h 337"/>
                <a:gd name="T44" fmla="*/ 101 w 411"/>
                <a:gd name="T45" fmla="*/ 152 h 337"/>
                <a:gd name="T46" fmla="*/ 108 w 411"/>
                <a:gd name="T47" fmla="*/ 162 h 337"/>
                <a:gd name="T48" fmla="*/ 116 w 411"/>
                <a:gd name="T49" fmla="*/ 182 h 337"/>
                <a:gd name="T50" fmla="*/ 102 w 411"/>
                <a:gd name="T51" fmla="*/ 189 h 337"/>
                <a:gd name="T52" fmla="*/ 104 w 411"/>
                <a:gd name="T53" fmla="*/ 200 h 337"/>
                <a:gd name="T54" fmla="*/ 95 w 411"/>
                <a:gd name="T55" fmla="*/ 212 h 337"/>
                <a:gd name="T56" fmla="*/ 100 w 411"/>
                <a:gd name="T57" fmla="*/ 214 h 337"/>
                <a:gd name="T58" fmla="*/ 102 w 411"/>
                <a:gd name="T59" fmla="*/ 223 h 337"/>
                <a:gd name="T60" fmla="*/ 95 w 411"/>
                <a:gd name="T61" fmla="*/ 234 h 337"/>
                <a:gd name="T62" fmla="*/ 95 w 411"/>
                <a:gd name="T63" fmla="*/ 248 h 337"/>
                <a:gd name="T64" fmla="*/ 83 w 411"/>
                <a:gd name="T65" fmla="*/ 258 h 337"/>
                <a:gd name="T66" fmla="*/ 71 w 411"/>
                <a:gd name="T67" fmla="*/ 258 h 337"/>
                <a:gd name="T68" fmla="*/ 67 w 411"/>
                <a:gd name="T69" fmla="*/ 257 h 337"/>
                <a:gd name="T70" fmla="*/ 35 w 411"/>
                <a:gd name="T71" fmla="*/ 252 h 337"/>
                <a:gd name="T72" fmla="*/ 26 w 411"/>
                <a:gd name="T73" fmla="*/ 255 h 337"/>
                <a:gd name="T74" fmla="*/ 18 w 411"/>
                <a:gd name="T75" fmla="*/ 262 h 337"/>
                <a:gd name="T76" fmla="*/ 18 w 411"/>
                <a:gd name="T77" fmla="*/ 262 h 337"/>
                <a:gd name="T78" fmla="*/ 17 w 411"/>
                <a:gd name="T79" fmla="*/ 263 h 337"/>
                <a:gd name="T80" fmla="*/ 16 w 411"/>
                <a:gd name="T81" fmla="*/ 264 h 337"/>
                <a:gd name="T82" fmla="*/ 15 w 411"/>
                <a:gd name="T83" fmla="*/ 265 h 337"/>
                <a:gd name="T84" fmla="*/ 10 w 411"/>
                <a:gd name="T85" fmla="*/ 272 h 337"/>
                <a:gd name="T86" fmla="*/ 10 w 411"/>
                <a:gd name="T87" fmla="*/ 273 h 337"/>
                <a:gd name="T88" fmla="*/ 10 w 411"/>
                <a:gd name="T89" fmla="*/ 274 h 337"/>
                <a:gd name="T90" fmla="*/ 5 w 411"/>
                <a:gd name="T91" fmla="*/ 285 h 337"/>
                <a:gd name="T92" fmla="*/ 5 w 411"/>
                <a:gd name="T93" fmla="*/ 316 h 337"/>
                <a:gd name="T94" fmla="*/ 40 w 411"/>
                <a:gd name="T95" fmla="*/ 329 h 337"/>
                <a:gd name="T96" fmla="*/ 55 w 411"/>
                <a:gd name="T97" fmla="*/ 337 h 337"/>
                <a:gd name="T98" fmla="*/ 411 w 411"/>
                <a:gd name="T99" fmla="*/ 337 h 337"/>
                <a:gd name="T100" fmla="*/ 411 w 411"/>
                <a:gd name="T101"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1" h="337">
                  <a:moveTo>
                    <a:pt x="411" y="0"/>
                  </a:moveTo>
                  <a:cubicBezTo>
                    <a:pt x="49" y="0"/>
                    <a:pt x="49" y="0"/>
                    <a:pt x="49" y="0"/>
                  </a:cubicBezTo>
                  <a:cubicBezTo>
                    <a:pt x="49" y="0"/>
                    <a:pt x="50" y="0"/>
                    <a:pt x="52" y="1"/>
                  </a:cubicBezTo>
                  <a:cubicBezTo>
                    <a:pt x="55" y="3"/>
                    <a:pt x="59" y="5"/>
                    <a:pt x="62" y="6"/>
                  </a:cubicBezTo>
                  <a:cubicBezTo>
                    <a:pt x="66" y="9"/>
                    <a:pt x="71" y="12"/>
                    <a:pt x="74" y="16"/>
                  </a:cubicBezTo>
                  <a:cubicBezTo>
                    <a:pt x="75" y="18"/>
                    <a:pt x="77" y="22"/>
                    <a:pt x="76" y="25"/>
                  </a:cubicBezTo>
                  <a:cubicBezTo>
                    <a:pt x="74" y="28"/>
                    <a:pt x="74" y="33"/>
                    <a:pt x="70" y="34"/>
                  </a:cubicBezTo>
                  <a:cubicBezTo>
                    <a:pt x="67" y="36"/>
                    <a:pt x="62" y="36"/>
                    <a:pt x="57" y="35"/>
                  </a:cubicBezTo>
                  <a:cubicBezTo>
                    <a:pt x="55" y="35"/>
                    <a:pt x="52" y="35"/>
                    <a:pt x="49" y="34"/>
                  </a:cubicBezTo>
                  <a:cubicBezTo>
                    <a:pt x="59" y="38"/>
                    <a:pt x="68" y="42"/>
                    <a:pt x="74" y="51"/>
                  </a:cubicBezTo>
                  <a:cubicBezTo>
                    <a:pt x="75" y="53"/>
                    <a:pt x="77" y="53"/>
                    <a:pt x="80" y="53"/>
                  </a:cubicBezTo>
                  <a:cubicBezTo>
                    <a:pt x="81" y="53"/>
                    <a:pt x="81" y="55"/>
                    <a:pt x="81" y="55"/>
                  </a:cubicBezTo>
                  <a:cubicBezTo>
                    <a:pt x="79" y="56"/>
                    <a:pt x="78" y="57"/>
                    <a:pt x="79" y="59"/>
                  </a:cubicBezTo>
                  <a:cubicBezTo>
                    <a:pt x="81" y="59"/>
                    <a:pt x="81" y="59"/>
                    <a:pt x="81" y="59"/>
                  </a:cubicBezTo>
                  <a:cubicBezTo>
                    <a:pt x="84" y="58"/>
                    <a:pt x="83" y="51"/>
                    <a:pt x="88" y="53"/>
                  </a:cubicBezTo>
                  <a:cubicBezTo>
                    <a:pt x="91" y="55"/>
                    <a:pt x="92" y="60"/>
                    <a:pt x="90" y="63"/>
                  </a:cubicBezTo>
                  <a:cubicBezTo>
                    <a:pt x="88" y="65"/>
                    <a:pt x="85" y="67"/>
                    <a:pt x="83" y="69"/>
                  </a:cubicBezTo>
                  <a:cubicBezTo>
                    <a:pt x="82" y="70"/>
                    <a:pt x="82" y="72"/>
                    <a:pt x="83" y="74"/>
                  </a:cubicBezTo>
                  <a:cubicBezTo>
                    <a:pt x="84" y="76"/>
                    <a:pt x="85" y="79"/>
                    <a:pt x="86" y="81"/>
                  </a:cubicBezTo>
                  <a:cubicBezTo>
                    <a:pt x="88" y="86"/>
                    <a:pt x="88" y="91"/>
                    <a:pt x="90" y="95"/>
                  </a:cubicBezTo>
                  <a:cubicBezTo>
                    <a:pt x="93" y="105"/>
                    <a:pt x="95" y="114"/>
                    <a:pt x="95" y="124"/>
                  </a:cubicBezTo>
                  <a:cubicBezTo>
                    <a:pt x="95" y="129"/>
                    <a:pt x="92" y="133"/>
                    <a:pt x="94" y="139"/>
                  </a:cubicBezTo>
                  <a:cubicBezTo>
                    <a:pt x="95" y="144"/>
                    <a:pt x="98" y="147"/>
                    <a:pt x="101" y="152"/>
                  </a:cubicBezTo>
                  <a:cubicBezTo>
                    <a:pt x="104" y="156"/>
                    <a:pt x="106" y="158"/>
                    <a:pt x="108" y="162"/>
                  </a:cubicBezTo>
                  <a:cubicBezTo>
                    <a:pt x="112" y="168"/>
                    <a:pt x="119" y="175"/>
                    <a:pt x="116" y="182"/>
                  </a:cubicBezTo>
                  <a:cubicBezTo>
                    <a:pt x="114" y="187"/>
                    <a:pt x="107" y="186"/>
                    <a:pt x="102" y="189"/>
                  </a:cubicBezTo>
                  <a:cubicBezTo>
                    <a:pt x="98" y="192"/>
                    <a:pt x="102" y="197"/>
                    <a:pt x="104" y="200"/>
                  </a:cubicBezTo>
                  <a:cubicBezTo>
                    <a:pt x="107" y="206"/>
                    <a:pt x="100" y="210"/>
                    <a:pt x="95" y="212"/>
                  </a:cubicBezTo>
                  <a:cubicBezTo>
                    <a:pt x="97" y="214"/>
                    <a:pt x="99" y="213"/>
                    <a:pt x="100" y="214"/>
                  </a:cubicBezTo>
                  <a:cubicBezTo>
                    <a:pt x="100" y="217"/>
                    <a:pt x="104" y="219"/>
                    <a:pt x="102" y="223"/>
                  </a:cubicBezTo>
                  <a:cubicBezTo>
                    <a:pt x="99" y="226"/>
                    <a:pt x="91" y="228"/>
                    <a:pt x="95" y="234"/>
                  </a:cubicBezTo>
                  <a:cubicBezTo>
                    <a:pt x="98" y="238"/>
                    <a:pt x="96" y="243"/>
                    <a:pt x="95" y="248"/>
                  </a:cubicBezTo>
                  <a:cubicBezTo>
                    <a:pt x="93" y="254"/>
                    <a:pt x="88" y="256"/>
                    <a:pt x="83" y="258"/>
                  </a:cubicBezTo>
                  <a:cubicBezTo>
                    <a:pt x="79" y="259"/>
                    <a:pt x="75" y="259"/>
                    <a:pt x="71" y="258"/>
                  </a:cubicBezTo>
                  <a:cubicBezTo>
                    <a:pt x="70" y="258"/>
                    <a:pt x="69" y="257"/>
                    <a:pt x="67" y="257"/>
                  </a:cubicBezTo>
                  <a:cubicBezTo>
                    <a:pt x="56" y="256"/>
                    <a:pt x="46" y="252"/>
                    <a:pt x="35" y="252"/>
                  </a:cubicBezTo>
                  <a:cubicBezTo>
                    <a:pt x="32" y="253"/>
                    <a:pt x="28" y="254"/>
                    <a:pt x="26" y="255"/>
                  </a:cubicBezTo>
                  <a:cubicBezTo>
                    <a:pt x="23" y="257"/>
                    <a:pt x="20" y="259"/>
                    <a:pt x="18" y="262"/>
                  </a:cubicBezTo>
                  <a:cubicBezTo>
                    <a:pt x="18" y="262"/>
                    <a:pt x="18" y="262"/>
                    <a:pt x="18" y="262"/>
                  </a:cubicBezTo>
                  <a:cubicBezTo>
                    <a:pt x="18" y="262"/>
                    <a:pt x="17" y="263"/>
                    <a:pt x="17" y="263"/>
                  </a:cubicBezTo>
                  <a:cubicBezTo>
                    <a:pt x="16" y="264"/>
                    <a:pt x="16" y="264"/>
                    <a:pt x="16" y="264"/>
                  </a:cubicBezTo>
                  <a:cubicBezTo>
                    <a:pt x="16" y="265"/>
                    <a:pt x="16" y="265"/>
                    <a:pt x="15" y="265"/>
                  </a:cubicBezTo>
                  <a:cubicBezTo>
                    <a:pt x="14" y="267"/>
                    <a:pt x="12" y="270"/>
                    <a:pt x="10" y="272"/>
                  </a:cubicBezTo>
                  <a:cubicBezTo>
                    <a:pt x="10" y="273"/>
                    <a:pt x="10" y="273"/>
                    <a:pt x="10" y="273"/>
                  </a:cubicBezTo>
                  <a:cubicBezTo>
                    <a:pt x="10" y="273"/>
                    <a:pt x="10" y="274"/>
                    <a:pt x="10" y="274"/>
                  </a:cubicBezTo>
                  <a:cubicBezTo>
                    <a:pt x="8" y="278"/>
                    <a:pt x="6" y="282"/>
                    <a:pt x="5" y="285"/>
                  </a:cubicBezTo>
                  <a:cubicBezTo>
                    <a:pt x="0" y="300"/>
                    <a:pt x="2" y="313"/>
                    <a:pt x="5" y="316"/>
                  </a:cubicBezTo>
                  <a:cubicBezTo>
                    <a:pt x="6" y="316"/>
                    <a:pt x="26" y="323"/>
                    <a:pt x="40" y="329"/>
                  </a:cubicBezTo>
                  <a:cubicBezTo>
                    <a:pt x="47" y="332"/>
                    <a:pt x="52" y="334"/>
                    <a:pt x="55" y="337"/>
                  </a:cubicBezTo>
                  <a:cubicBezTo>
                    <a:pt x="411" y="337"/>
                    <a:pt x="411" y="337"/>
                    <a:pt x="411" y="337"/>
                  </a:cubicBezTo>
                  <a:lnTo>
                    <a:pt x="411" y="0"/>
                  </a:lnTo>
                  <a:close/>
                </a:path>
              </a:pathLst>
            </a:custGeom>
            <a:solidFill>
              <a:srgbClr val="E22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42" name="Freeform 29">
              <a:extLst>
                <a:ext uri="{FF2B5EF4-FFF2-40B4-BE49-F238E27FC236}">
                  <a16:creationId xmlns:a16="http://schemas.microsoft.com/office/drawing/2014/main" id="{65380422-ABA6-4617-9422-0E6098F4DF8A}"/>
                </a:ext>
              </a:extLst>
            </p:cNvPr>
            <p:cNvSpPr>
              <a:spLocks/>
            </p:cNvSpPr>
            <p:nvPr/>
          </p:nvSpPr>
          <p:spPr bwMode="auto">
            <a:xfrm>
              <a:off x="4198938" y="415925"/>
              <a:ext cx="149225" cy="133350"/>
            </a:xfrm>
            <a:custGeom>
              <a:avLst/>
              <a:gdLst>
                <a:gd name="T0" fmla="*/ 24 w 42"/>
                <a:gd name="T1" fmla="*/ 7 h 37"/>
                <a:gd name="T2" fmla="*/ 31 w 42"/>
                <a:gd name="T3" fmla="*/ 8 h 37"/>
                <a:gd name="T4" fmla="*/ 18 w 42"/>
                <a:gd name="T5" fmla="*/ 20 h 37"/>
                <a:gd name="T6" fmla="*/ 16 w 42"/>
                <a:gd name="T7" fmla="*/ 20 h 37"/>
                <a:gd name="T8" fmla="*/ 13 w 42"/>
                <a:gd name="T9" fmla="*/ 24 h 37"/>
                <a:gd name="T10" fmla="*/ 7 w 42"/>
                <a:gd name="T11" fmla="*/ 25 h 37"/>
                <a:gd name="T12" fmla="*/ 17 w 42"/>
                <a:gd name="T13" fmla="*/ 29 h 37"/>
                <a:gd name="T14" fmla="*/ 19 w 42"/>
                <a:gd name="T15" fmla="*/ 31 h 37"/>
                <a:gd name="T16" fmla="*/ 20 w 42"/>
                <a:gd name="T17" fmla="*/ 31 h 37"/>
                <a:gd name="T18" fmla="*/ 21 w 42"/>
                <a:gd name="T19" fmla="*/ 31 h 37"/>
                <a:gd name="T20" fmla="*/ 21 w 42"/>
                <a:gd name="T21" fmla="*/ 34 h 37"/>
                <a:gd name="T22" fmla="*/ 14 w 42"/>
                <a:gd name="T23" fmla="*/ 36 h 37"/>
                <a:gd name="T24" fmla="*/ 28 w 42"/>
                <a:gd name="T25" fmla="*/ 36 h 37"/>
                <a:gd name="T26" fmla="*/ 31 w 42"/>
                <a:gd name="T27" fmla="*/ 25 h 37"/>
                <a:gd name="T28" fmla="*/ 30 w 42"/>
                <a:gd name="T29" fmla="*/ 23 h 37"/>
                <a:gd name="T30" fmla="*/ 33 w 42"/>
                <a:gd name="T31" fmla="*/ 19 h 37"/>
                <a:gd name="T32" fmla="*/ 37 w 42"/>
                <a:gd name="T33" fmla="*/ 17 h 37"/>
                <a:gd name="T34" fmla="*/ 35 w 42"/>
                <a:gd name="T35" fmla="*/ 14 h 37"/>
                <a:gd name="T36" fmla="*/ 41 w 42"/>
                <a:gd name="T37" fmla="*/ 4 h 37"/>
                <a:gd name="T38" fmla="*/ 32 w 42"/>
                <a:gd name="T39" fmla="*/ 1 h 37"/>
                <a:gd name="T40" fmla="*/ 21 w 42"/>
                <a:gd name="T41" fmla="*/ 1 h 37"/>
                <a:gd name="T42" fmla="*/ 12 w 42"/>
                <a:gd name="T43" fmla="*/ 4 h 37"/>
                <a:gd name="T44" fmla="*/ 0 w 42"/>
                <a:gd name="T45" fmla="*/ 10 h 37"/>
                <a:gd name="T46" fmla="*/ 14 w 42"/>
                <a:gd name="T47" fmla="*/ 7 h 37"/>
                <a:gd name="T48" fmla="*/ 24 w 42"/>
                <a:gd name="T49"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37">
                  <a:moveTo>
                    <a:pt x="24" y="7"/>
                  </a:moveTo>
                  <a:cubicBezTo>
                    <a:pt x="27" y="7"/>
                    <a:pt x="31" y="7"/>
                    <a:pt x="31" y="8"/>
                  </a:cubicBezTo>
                  <a:cubicBezTo>
                    <a:pt x="30" y="14"/>
                    <a:pt x="22" y="15"/>
                    <a:pt x="18" y="20"/>
                  </a:cubicBezTo>
                  <a:cubicBezTo>
                    <a:pt x="16" y="20"/>
                    <a:pt x="16" y="20"/>
                    <a:pt x="16" y="20"/>
                  </a:cubicBezTo>
                  <a:cubicBezTo>
                    <a:pt x="14" y="21"/>
                    <a:pt x="15" y="24"/>
                    <a:pt x="13" y="24"/>
                  </a:cubicBezTo>
                  <a:cubicBezTo>
                    <a:pt x="11" y="24"/>
                    <a:pt x="9" y="24"/>
                    <a:pt x="7" y="25"/>
                  </a:cubicBezTo>
                  <a:cubicBezTo>
                    <a:pt x="10" y="28"/>
                    <a:pt x="13" y="29"/>
                    <a:pt x="17" y="29"/>
                  </a:cubicBezTo>
                  <a:cubicBezTo>
                    <a:pt x="17" y="29"/>
                    <a:pt x="19" y="30"/>
                    <a:pt x="19" y="31"/>
                  </a:cubicBezTo>
                  <a:cubicBezTo>
                    <a:pt x="19" y="31"/>
                    <a:pt x="19" y="31"/>
                    <a:pt x="20" y="31"/>
                  </a:cubicBezTo>
                  <a:cubicBezTo>
                    <a:pt x="21" y="31"/>
                    <a:pt x="21" y="31"/>
                    <a:pt x="21" y="31"/>
                  </a:cubicBezTo>
                  <a:cubicBezTo>
                    <a:pt x="21" y="34"/>
                    <a:pt x="21" y="34"/>
                    <a:pt x="21" y="34"/>
                  </a:cubicBezTo>
                  <a:cubicBezTo>
                    <a:pt x="19" y="36"/>
                    <a:pt x="16" y="35"/>
                    <a:pt x="14" y="36"/>
                  </a:cubicBezTo>
                  <a:cubicBezTo>
                    <a:pt x="19" y="37"/>
                    <a:pt x="24" y="37"/>
                    <a:pt x="28" y="36"/>
                  </a:cubicBezTo>
                  <a:cubicBezTo>
                    <a:pt x="32" y="35"/>
                    <a:pt x="28" y="28"/>
                    <a:pt x="31" y="25"/>
                  </a:cubicBezTo>
                  <a:cubicBezTo>
                    <a:pt x="30" y="25"/>
                    <a:pt x="31" y="23"/>
                    <a:pt x="30" y="23"/>
                  </a:cubicBezTo>
                  <a:cubicBezTo>
                    <a:pt x="31" y="22"/>
                    <a:pt x="32" y="20"/>
                    <a:pt x="33" y="19"/>
                  </a:cubicBezTo>
                  <a:cubicBezTo>
                    <a:pt x="35" y="19"/>
                    <a:pt x="37" y="19"/>
                    <a:pt x="37" y="17"/>
                  </a:cubicBezTo>
                  <a:cubicBezTo>
                    <a:pt x="37" y="16"/>
                    <a:pt x="35" y="15"/>
                    <a:pt x="35" y="14"/>
                  </a:cubicBezTo>
                  <a:cubicBezTo>
                    <a:pt x="39" y="12"/>
                    <a:pt x="42" y="8"/>
                    <a:pt x="41" y="4"/>
                  </a:cubicBezTo>
                  <a:cubicBezTo>
                    <a:pt x="40" y="2"/>
                    <a:pt x="35" y="2"/>
                    <a:pt x="32" y="1"/>
                  </a:cubicBezTo>
                  <a:cubicBezTo>
                    <a:pt x="29" y="0"/>
                    <a:pt x="25" y="1"/>
                    <a:pt x="21" y="1"/>
                  </a:cubicBezTo>
                  <a:cubicBezTo>
                    <a:pt x="18" y="1"/>
                    <a:pt x="15" y="3"/>
                    <a:pt x="12" y="4"/>
                  </a:cubicBezTo>
                  <a:cubicBezTo>
                    <a:pt x="7" y="5"/>
                    <a:pt x="3" y="8"/>
                    <a:pt x="0" y="10"/>
                  </a:cubicBezTo>
                  <a:cubicBezTo>
                    <a:pt x="4" y="8"/>
                    <a:pt x="9" y="8"/>
                    <a:pt x="14" y="7"/>
                  </a:cubicBezTo>
                  <a:cubicBezTo>
                    <a:pt x="17" y="7"/>
                    <a:pt x="21" y="6"/>
                    <a:pt x="24" y="7"/>
                  </a:cubicBezTo>
                </a:path>
              </a:pathLst>
            </a:custGeom>
            <a:solidFill>
              <a:srgbClr val="9D9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grpSp>
      <p:pic>
        <p:nvPicPr>
          <p:cNvPr id="44" name="Image 43">
            <a:extLst>
              <a:ext uri="{FF2B5EF4-FFF2-40B4-BE49-F238E27FC236}">
                <a16:creationId xmlns:a16="http://schemas.microsoft.com/office/drawing/2014/main" id="{55486456-22A8-4D9F-8669-75B093F5DDAF}"/>
              </a:ext>
            </a:extLst>
          </p:cNvPr>
          <p:cNvPicPr>
            <a:picLocks noChangeAspect="1"/>
          </p:cNvPicPr>
          <p:nvPr userDrawn="1"/>
        </p:nvPicPr>
        <p:blipFill>
          <a:blip r:embed="rId2"/>
          <a:stretch>
            <a:fillRect/>
          </a:stretch>
        </p:blipFill>
        <p:spPr>
          <a:xfrm>
            <a:off x="1476960" y="238833"/>
            <a:ext cx="713790" cy="482149"/>
          </a:xfrm>
          <a:prstGeom prst="rect">
            <a:avLst/>
          </a:prstGeom>
        </p:spPr>
      </p:pic>
    </p:spTree>
    <p:extLst>
      <p:ext uri="{BB962C8B-B14F-4D97-AF65-F5344CB8AC3E}">
        <p14:creationId xmlns:p14="http://schemas.microsoft.com/office/powerpoint/2010/main" val="409029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itation">
    <p:bg>
      <p:bgPr>
        <a:solidFill>
          <a:schemeClr val="accent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5B99E1D-5F31-4AF8-9012-98D2D4D505AC}"/>
              </a:ext>
            </a:extLst>
          </p:cNvPr>
          <p:cNvSpPr>
            <a:spLocks noGrp="1"/>
          </p:cNvSpPr>
          <p:nvPr>
            <p:ph type="body" sz="quarter" idx="10"/>
          </p:nvPr>
        </p:nvSpPr>
        <p:spPr>
          <a:xfrm>
            <a:off x="1435100" y="1293092"/>
            <a:ext cx="9321800" cy="3569368"/>
          </a:xfrm>
        </p:spPr>
        <p:txBody>
          <a:bodyPr wrap="square" anchor="ctr">
            <a:normAutofit/>
          </a:bodyPr>
          <a:lstStyle>
            <a:lvl1pPr algn="ctr">
              <a:defRPr sz="4000"/>
            </a:lvl1pPr>
          </a:lstStyle>
          <a:p>
            <a:pPr lvl="0"/>
            <a:endParaRPr lang="fr-FR" dirty="0"/>
          </a:p>
        </p:txBody>
      </p:sp>
      <p:sp>
        <p:nvSpPr>
          <p:cNvPr id="44" name="Espace réservé du texte 2">
            <a:extLst>
              <a:ext uri="{FF2B5EF4-FFF2-40B4-BE49-F238E27FC236}">
                <a16:creationId xmlns:a16="http://schemas.microsoft.com/office/drawing/2014/main" id="{9B4C995E-F6CC-4F20-A4BC-A8DFA196F21B}"/>
              </a:ext>
            </a:extLst>
          </p:cNvPr>
          <p:cNvSpPr>
            <a:spLocks noGrp="1"/>
          </p:cNvSpPr>
          <p:nvPr>
            <p:ph type="body" sz="quarter" idx="11" hasCustomPrompt="1"/>
          </p:nvPr>
        </p:nvSpPr>
        <p:spPr>
          <a:xfrm>
            <a:off x="4088239" y="5032014"/>
            <a:ext cx="4015522" cy="307777"/>
          </a:xfrm>
        </p:spPr>
        <p:txBody>
          <a:bodyPr wrap="none" anchor="ctr">
            <a:spAutoFit/>
          </a:bodyPr>
          <a:lstStyle>
            <a:lvl1pPr algn="ctr">
              <a:defRPr sz="2000">
                <a:solidFill>
                  <a:schemeClr val="bg1"/>
                </a:solidFill>
              </a:defRPr>
            </a:lvl1pPr>
          </a:lstStyle>
          <a:p>
            <a:pPr lvl="0"/>
            <a:r>
              <a:rPr lang="fr-FR" dirty="0"/>
              <a:t>Prénom Nom, fonction lorem ipsum</a:t>
            </a:r>
          </a:p>
        </p:txBody>
      </p:sp>
      <p:grpSp>
        <p:nvGrpSpPr>
          <p:cNvPr id="48" name="Groupe 47">
            <a:extLst>
              <a:ext uri="{FF2B5EF4-FFF2-40B4-BE49-F238E27FC236}">
                <a16:creationId xmlns:a16="http://schemas.microsoft.com/office/drawing/2014/main" id="{8A83DD0D-48A2-4909-B132-F9C7AA12F937}"/>
              </a:ext>
            </a:extLst>
          </p:cNvPr>
          <p:cNvGrpSpPr/>
          <p:nvPr userDrawn="1"/>
        </p:nvGrpSpPr>
        <p:grpSpPr>
          <a:xfrm>
            <a:off x="5553608" y="481961"/>
            <a:ext cx="1084785" cy="5894079"/>
            <a:chOff x="5553608" y="515066"/>
            <a:chExt cx="1084785" cy="5894079"/>
          </a:xfrm>
          <a:solidFill>
            <a:schemeClr val="bg1">
              <a:alpha val="50000"/>
            </a:schemeClr>
          </a:solidFill>
        </p:grpSpPr>
        <p:sp>
          <p:nvSpPr>
            <p:cNvPr id="49" name="Freeform 5">
              <a:extLst>
                <a:ext uri="{FF2B5EF4-FFF2-40B4-BE49-F238E27FC236}">
                  <a16:creationId xmlns:a16="http://schemas.microsoft.com/office/drawing/2014/main" id="{FBD6BEFF-B4A6-4688-9CC9-521EDB067710}"/>
                </a:ext>
              </a:extLst>
            </p:cNvPr>
            <p:cNvSpPr>
              <a:spLocks noEditPoints="1"/>
            </p:cNvSpPr>
            <p:nvPr userDrawn="1"/>
          </p:nvSpPr>
          <p:spPr bwMode="auto">
            <a:xfrm>
              <a:off x="5553608" y="515066"/>
              <a:ext cx="1084785" cy="696513"/>
            </a:xfrm>
            <a:custGeom>
              <a:avLst/>
              <a:gdLst>
                <a:gd name="T0" fmla="*/ 1956 w 2347"/>
                <a:gd name="T1" fmla="*/ 1503 h 1506"/>
                <a:gd name="T2" fmla="*/ 1948 w 2347"/>
                <a:gd name="T3" fmla="*/ 1502 h 1506"/>
                <a:gd name="T4" fmla="*/ 1190 w 2347"/>
                <a:gd name="T5" fmla="*/ 628 h 1506"/>
                <a:gd name="T6" fmla="*/ 619 w 2347"/>
                <a:gd name="T7" fmla="*/ 1111 h 1506"/>
                <a:gd name="T8" fmla="*/ 581 w 2347"/>
                <a:gd name="T9" fmla="*/ 1109 h 1506"/>
                <a:gd name="T10" fmla="*/ 820 w 2347"/>
                <a:gd name="T11" fmla="*/ 1444 h 1506"/>
                <a:gd name="T12" fmla="*/ 834 w 2347"/>
                <a:gd name="T13" fmla="*/ 1484 h 1506"/>
                <a:gd name="T14" fmla="*/ 796 w 2347"/>
                <a:gd name="T15" fmla="*/ 1502 h 1506"/>
                <a:gd name="T16" fmla="*/ 42 w 2347"/>
                <a:gd name="T17" fmla="*/ 544 h 1506"/>
                <a:gd name="T18" fmla="*/ 619 w 2347"/>
                <a:gd name="T19" fmla="*/ 0 h 1506"/>
                <a:gd name="T20" fmla="*/ 1195 w 2347"/>
                <a:gd name="T21" fmla="*/ 531 h 1506"/>
                <a:gd name="T22" fmla="*/ 1770 w 2347"/>
                <a:gd name="T23" fmla="*/ 0 h 1506"/>
                <a:gd name="T24" fmla="*/ 2347 w 2347"/>
                <a:gd name="T25" fmla="*/ 556 h 1506"/>
                <a:gd name="T26" fmla="*/ 1770 w 2347"/>
                <a:gd name="T27" fmla="*/ 1111 h 1506"/>
                <a:gd name="T28" fmla="*/ 1732 w 2347"/>
                <a:gd name="T29" fmla="*/ 1109 h 1506"/>
                <a:gd name="T30" fmla="*/ 1972 w 2347"/>
                <a:gd name="T31" fmla="*/ 1444 h 1506"/>
                <a:gd name="T32" fmla="*/ 1985 w 2347"/>
                <a:gd name="T33" fmla="*/ 1484 h 1506"/>
                <a:gd name="T34" fmla="*/ 1956 w 2347"/>
                <a:gd name="T35" fmla="*/ 1503 h 1506"/>
                <a:gd name="T36" fmla="*/ 1770 w 2347"/>
                <a:gd name="T37" fmla="*/ 64 h 1506"/>
                <a:gd name="T38" fmla="*/ 1257 w 2347"/>
                <a:gd name="T39" fmla="*/ 549 h 1506"/>
                <a:gd name="T40" fmla="*/ 1794 w 2347"/>
                <a:gd name="T41" fmla="*/ 1378 h 1506"/>
                <a:gd name="T42" fmla="*/ 1664 w 2347"/>
                <a:gd name="T43" fmla="*/ 1077 h 1506"/>
                <a:gd name="T44" fmla="*/ 1673 w 2347"/>
                <a:gd name="T45" fmla="*/ 1051 h 1506"/>
                <a:gd name="T46" fmla="*/ 1699 w 2347"/>
                <a:gd name="T47" fmla="*/ 1042 h 1506"/>
                <a:gd name="T48" fmla="*/ 1770 w 2347"/>
                <a:gd name="T49" fmla="*/ 1048 h 1506"/>
                <a:gd name="T50" fmla="*/ 2284 w 2347"/>
                <a:gd name="T51" fmla="*/ 556 h 1506"/>
                <a:gd name="T52" fmla="*/ 1770 w 2347"/>
                <a:gd name="T53" fmla="*/ 64 h 1506"/>
                <a:gd name="T54" fmla="*/ 619 w 2347"/>
                <a:gd name="T55" fmla="*/ 64 h 1506"/>
                <a:gd name="T56" fmla="*/ 105 w 2347"/>
                <a:gd name="T57" fmla="*/ 549 h 1506"/>
                <a:gd name="T58" fmla="*/ 643 w 2347"/>
                <a:gd name="T59" fmla="*/ 1378 h 1506"/>
                <a:gd name="T60" fmla="*/ 512 w 2347"/>
                <a:gd name="T61" fmla="*/ 1077 h 1506"/>
                <a:gd name="T62" fmla="*/ 522 w 2347"/>
                <a:gd name="T63" fmla="*/ 1051 h 1506"/>
                <a:gd name="T64" fmla="*/ 548 w 2347"/>
                <a:gd name="T65" fmla="*/ 1042 h 1506"/>
                <a:gd name="T66" fmla="*/ 619 w 2347"/>
                <a:gd name="T67" fmla="*/ 1048 h 1506"/>
                <a:gd name="T68" fmla="*/ 1132 w 2347"/>
                <a:gd name="T69" fmla="*/ 556 h 1506"/>
                <a:gd name="T70" fmla="*/ 619 w 2347"/>
                <a:gd name="T71" fmla="*/ 64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47" h="1506">
                  <a:moveTo>
                    <a:pt x="1956" y="1503"/>
                  </a:moveTo>
                  <a:cubicBezTo>
                    <a:pt x="1953" y="1503"/>
                    <a:pt x="1950" y="1503"/>
                    <a:pt x="1948" y="1502"/>
                  </a:cubicBezTo>
                  <a:cubicBezTo>
                    <a:pt x="1565" y="1396"/>
                    <a:pt x="1198" y="1066"/>
                    <a:pt x="1190" y="628"/>
                  </a:cubicBezTo>
                  <a:cubicBezTo>
                    <a:pt x="1153" y="900"/>
                    <a:pt x="911" y="1111"/>
                    <a:pt x="619" y="1111"/>
                  </a:cubicBezTo>
                  <a:cubicBezTo>
                    <a:pt x="606" y="1111"/>
                    <a:pt x="594" y="1110"/>
                    <a:pt x="581" y="1109"/>
                  </a:cubicBezTo>
                  <a:cubicBezTo>
                    <a:pt x="606" y="1248"/>
                    <a:pt x="694" y="1371"/>
                    <a:pt x="820" y="1444"/>
                  </a:cubicBezTo>
                  <a:cubicBezTo>
                    <a:pt x="834" y="1452"/>
                    <a:pt x="840" y="1469"/>
                    <a:pt x="834" y="1484"/>
                  </a:cubicBezTo>
                  <a:cubicBezTo>
                    <a:pt x="828" y="1499"/>
                    <a:pt x="811" y="1506"/>
                    <a:pt x="796" y="1502"/>
                  </a:cubicBezTo>
                  <a:cubicBezTo>
                    <a:pt x="389" y="1389"/>
                    <a:pt x="0" y="1024"/>
                    <a:pt x="42" y="544"/>
                  </a:cubicBezTo>
                  <a:cubicBezTo>
                    <a:pt x="70" y="229"/>
                    <a:pt x="312" y="0"/>
                    <a:pt x="619" y="0"/>
                  </a:cubicBezTo>
                  <a:cubicBezTo>
                    <a:pt x="928" y="0"/>
                    <a:pt x="1181" y="236"/>
                    <a:pt x="1195" y="531"/>
                  </a:cubicBezTo>
                  <a:cubicBezTo>
                    <a:pt x="1228" y="223"/>
                    <a:pt x="1468" y="0"/>
                    <a:pt x="1770" y="0"/>
                  </a:cubicBezTo>
                  <a:cubicBezTo>
                    <a:pt x="2088" y="0"/>
                    <a:pt x="2347" y="249"/>
                    <a:pt x="2347" y="556"/>
                  </a:cubicBezTo>
                  <a:cubicBezTo>
                    <a:pt x="2347" y="862"/>
                    <a:pt x="2088" y="1111"/>
                    <a:pt x="1770" y="1111"/>
                  </a:cubicBezTo>
                  <a:cubicBezTo>
                    <a:pt x="1758" y="1111"/>
                    <a:pt x="1745" y="1110"/>
                    <a:pt x="1732" y="1109"/>
                  </a:cubicBezTo>
                  <a:cubicBezTo>
                    <a:pt x="1758" y="1248"/>
                    <a:pt x="1845" y="1371"/>
                    <a:pt x="1972" y="1444"/>
                  </a:cubicBezTo>
                  <a:cubicBezTo>
                    <a:pt x="1986" y="1452"/>
                    <a:pt x="1991" y="1469"/>
                    <a:pt x="1985" y="1484"/>
                  </a:cubicBezTo>
                  <a:cubicBezTo>
                    <a:pt x="1980" y="1496"/>
                    <a:pt x="1969" y="1503"/>
                    <a:pt x="1956" y="1503"/>
                  </a:cubicBezTo>
                  <a:close/>
                  <a:moveTo>
                    <a:pt x="1770" y="64"/>
                  </a:moveTo>
                  <a:cubicBezTo>
                    <a:pt x="1497" y="64"/>
                    <a:pt x="1281" y="268"/>
                    <a:pt x="1257" y="549"/>
                  </a:cubicBezTo>
                  <a:cubicBezTo>
                    <a:pt x="1223" y="928"/>
                    <a:pt x="1482" y="1230"/>
                    <a:pt x="1794" y="1378"/>
                  </a:cubicBezTo>
                  <a:cubicBezTo>
                    <a:pt x="1721" y="1293"/>
                    <a:pt x="1675" y="1188"/>
                    <a:pt x="1664" y="1077"/>
                  </a:cubicBezTo>
                  <a:cubicBezTo>
                    <a:pt x="1663" y="1067"/>
                    <a:pt x="1666" y="1058"/>
                    <a:pt x="1673" y="1051"/>
                  </a:cubicBezTo>
                  <a:cubicBezTo>
                    <a:pt x="1680" y="1044"/>
                    <a:pt x="1690" y="1041"/>
                    <a:pt x="1699" y="1042"/>
                  </a:cubicBezTo>
                  <a:cubicBezTo>
                    <a:pt x="1726" y="1046"/>
                    <a:pt x="1749" y="1048"/>
                    <a:pt x="1770" y="1048"/>
                  </a:cubicBezTo>
                  <a:cubicBezTo>
                    <a:pt x="2053" y="1048"/>
                    <a:pt x="2284" y="827"/>
                    <a:pt x="2284" y="556"/>
                  </a:cubicBezTo>
                  <a:cubicBezTo>
                    <a:pt x="2284" y="284"/>
                    <a:pt x="2053" y="64"/>
                    <a:pt x="1770" y="64"/>
                  </a:cubicBezTo>
                  <a:close/>
                  <a:moveTo>
                    <a:pt x="619" y="64"/>
                  </a:moveTo>
                  <a:cubicBezTo>
                    <a:pt x="346" y="64"/>
                    <a:pt x="130" y="268"/>
                    <a:pt x="105" y="549"/>
                  </a:cubicBezTo>
                  <a:cubicBezTo>
                    <a:pt x="72" y="928"/>
                    <a:pt x="330" y="1230"/>
                    <a:pt x="643" y="1378"/>
                  </a:cubicBezTo>
                  <a:cubicBezTo>
                    <a:pt x="570" y="1293"/>
                    <a:pt x="523" y="1188"/>
                    <a:pt x="512" y="1077"/>
                  </a:cubicBezTo>
                  <a:cubicBezTo>
                    <a:pt x="511" y="1067"/>
                    <a:pt x="515" y="1058"/>
                    <a:pt x="522" y="1051"/>
                  </a:cubicBezTo>
                  <a:cubicBezTo>
                    <a:pt x="529" y="1044"/>
                    <a:pt x="538" y="1041"/>
                    <a:pt x="548" y="1042"/>
                  </a:cubicBezTo>
                  <a:cubicBezTo>
                    <a:pt x="575" y="1046"/>
                    <a:pt x="598" y="1048"/>
                    <a:pt x="619" y="1048"/>
                  </a:cubicBezTo>
                  <a:cubicBezTo>
                    <a:pt x="902" y="1048"/>
                    <a:pt x="1132" y="827"/>
                    <a:pt x="1132" y="556"/>
                  </a:cubicBezTo>
                  <a:cubicBezTo>
                    <a:pt x="1132" y="284"/>
                    <a:pt x="902" y="64"/>
                    <a:pt x="619"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50" name="Freeform 5">
              <a:extLst>
                <a:ext uri="{FF2B5EF4-FFF2-40B4-BE49-F238E27FC236}">
                  <a16:creationId xmlns:a16="http://schemas.microsoft.com/office/drawing/2014/main" id="{C17D6DFA-59CA-43F6-A626-74B6EF996CAF}"/>
                </a:ext>
              </a:extLst>
            </p:cNvPr>
            <p:cNvSpPr>
              <a:spLocks noEditPoints="1"/>
            </p:cNvSpPr>
            <p:nvPr userDrawn="1"/>
          </p:nvSpPr>
          <p:spPr bwMode="auto">
            <a:xfrm flipH="1" flipV="1">
              <a:off x="5553608" y="5712632"/>
              <a:ext cx="1084785" cy="696513"/>
            </a:xfrm>
            <a:custGeom>
              <a:avLst/>
              <a:gdLst>
                <a:gd name="T0" fmla="*/ 1956 w 2347"/>
                <a:gd name="T1" fmla="*/ 1503 h 1506"/>
                <a:gd name="T2" fmla="*/ 1948 w 2347"/>
                <a:gd name="T3" fmla="*/ 1502 h 1506"/>
                <a:gd name="T4" fmla="*/ 1190 w 2347"/>
                <a:gd name="T5" fmla="*/ 628 h 1506"/>
                <a:gd name="T6" fmla="*/ 619 w 2347"/>
                <a:gd name="T7" fmla="*/ 1111 h 1506"/>
                <a:gd name="T8" fmla="*/ 581 w 2347"/>
                <a:gd name="T9" fmla="*/ 1109 h 1506"/>
                <a:gd name="T10" fmla="*/ 820 w 2347"/>
                <a:gd name="T11" fmla="*/ 1444 h 1506"/>
                <a:gd name="T12" fmla="*/ 834 w 2347"/>
                <a:gd name="T13" fmla="*/ 1484 h 1506"/>
                <a:gd name="T14" fmla="*/ 796 w 2347"/>
                <a:gd name="T15" fmla="*/ 1502 h 1506"/>
                <a:gd name="T16" fmla="*/ 42 w 2347"/>
                <a:gd name="T17" fmla="*/ 544 h 1506"/>
                <a:gd name="T18" fmla="*/ 619 w 2347"/>
                <a:gd name="T19" fmla="*/ 0 h 1506"/>
                <a:gd name="T20" fmla="*/ 1195 w 2347"/>
                <a:gd name="T21" fmla="*/ 531 h 1506"/>
                <a:gd name="T22" fmla="*/ 1770 w 2347"/>
                <a:gd name="T23" fmla="*/ 0 h 1506"/>
                <a:gd name="T24" fmla="*/ 2347 w 2347"/>
                <a:gd name="T25" fmla="*/ 556 h 1506"/>
                <a:gd name="T26" fmla="*/ 1770 w 2347"/>
                <a:gd name="T27" fmla="*/ 1111 h 1506"/>
                <a:gd name="T28" fmla="*/ 1732 w 2347"/>
                <a:gd name="T29" fmla="*/ 1109 h 1506"/>
                <a:gd name="T30" fmla="*/ 1972 w 2347"/>
                <a:gd name="T31" fmla="*/ 1444 h 1506"/>
                <a:gd name="T32" fmla="*/ 1985 w 2347"/>
                <a:gd name="T33" fmla="*/ 1484 h 1506"/>
                <a:gd name="T34" fmla="*/ 1956 w 2347"/>
                <a:gd name="T35" fmla="*/ 1503 h 1506"/>
                <a:gd name="T36" fmla="*/ 1770 w 2347"/>
                <a:gd name="T37" fmla="*/ 64 h 1506"/>
                <a:gd name="T38" fmla="*/ 1257 w 2347"/>
                <a:gd name="T39" fmla="*/ 549 h 1506"/>
                <a:gd name="T40" fmla="*/ 1794 w 2347"/>
                <a:gd name="T41" fmla="*/ 1378 h 1506"/>
                <a:gd name="T42" fmla="*/ 1664 w 2347"/>
                <a:gd name="T43" fmla="*/ 1077 h 1506"/>
                <a:gd name="T44" fmla="*/ 1673 w 2347"/>
                <a:gd name="T45" fmla="*/ 1051 h 1506"/>
                <a:gd name="T46" fmla="*/ 1699 w 2347"/>
                <a:gd name="T47" fmla="*/ 1042 h 1506"/>
                <a:gd name="T48" fmla="*/ 1770 w 2347"/>
                <a:gd name="T49" fmla="*/ 1048 h 1506"/>
                <a:gd name="T50" fmla="*/ 2284 w 2347"/>
                <a:gd name="T51" fmla="*/ 556 h 1506"/>
                <a:gd name="T52" fmla="*/ 1770 w 2347"/>
                <a:gd name="T53" fmla="*/ 64 h 1506"/>
                <a:gd name="T54" fmla="*/ 619 w 2347"/>
                <a:gd name="T55" fmla="*/ 64 h 1506"/>
                <a:gd name="T56" fmla="*/ 105 w 2347"/>
                <a:gd name="T57" fmla="*/ 549 h 1506"/>
                <a:gd name="T58" fmla="*/ 643 w 2347"/>
                <a:gd name="T59" fmla="*/ 1378 h 1506"/>
                <a:gd name="T60" fmla="*/ 512 w 2347"/>
                <a:gd name="T61" fmla="*/ 1077 h 1506"/>
                <a:gd name="T62" fmla="*/ 522 w 2347"/>
                <a:gd name="T63" fmla="*/ 1051 h 1506"/>
                <a:gd name="T64" fmla="*/ 548 w 2347"/>
                <a:gd name="T65" fmla="*/ 1042 h 1506"/>
                <a:gd name="T66" fmla="*/ 619 w 2347"/>
                <a:gd name="T67" fmla="*/ 1048 h 1506"/>
                <a:gd name="T68" fmla="*/ 1132 w 2347"/>
                <a:gd name="T69" fmla="*/ 556 h 1506"/>
                <a:gd name="T70" fmla="*/ 619 w 2347"/>
                <a:gd name="T71" fmla="*/ 64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47" h="1506">
                  <a:moveTo>
                    <a:pt x="1956" y="1503"/>
                  </a:moveTo>
                  <a:cubicBezTo>
                    <a:pt x="1953" y="1503"/>
                    <a:pt x="1950" y="1503"/>
                    <a:pt x="1948" y="1502"/>
                  </a:cubicBezTo>
                  <a:cubicBezTo>
                    <a:pt x="1565" y="1396"/>
                    <a:pt x="1198" y="1066"/>
                    <a:pt x="1190" y="628"/>
                  </a:cubicBezTo>
                  <a:cubicBezTo>
                    <a:pt x="1153" y="900"/>
                    <a:pt x="911" y="1111"/>
                    <a:pt x="619" y="1111"/>
                  </a:cubicBezTo>
                  <a:cubicBezTo>
                    <a:pt x="606" y="1111"/>
                    <a:pt x="594" y="1110"/>
                    <a:pt x="581" y="1109"/>
                  </a:cubicBezTo>
                  <a:cubicBezTo>
                    <a:pt x="606" y="1248"/>
                    <a:pt x="694" y="1371"/>
                    <a:pt x="820" y="1444"/>
                  </a:cubicBezTo>
                  <a:cubicBezTo>
                    <a:pt x="834" y="1452"/>
                    <a:pt x="840" y="1469"/>
                    <a:pt x="834" y="1484"/>
                  </a:cubicBezTo>
                  <a:cubicBezTo>
                    <a:pt x="828" y="1499"/>
                    <a:pt x="811" y="1506"/>
                    <a:pt x="796" y="1502"/>
                  </a:cubicBezTo>
                  <a:cubicBezTo>
                    <a:pt x="389" y="1389"/>
                    <a:pt x="0" y="1024"/>
                    <a:pt x="42" y="544"/>
                  </a:cubicBezTo>
                  <a:cubicBezTo>
                    <a:pt x="70" y="229"/>
                    <a:pt x="312" y="0"/>
                    <a:pt x="619" y="0"/>
                  </a:cubicBezTo>
                  <a:cubicBezTo>
                    <a:pt x="928" y="0"/>
                    <a:pt x="1181" y="236"/>
                    <a:pt x="1195" y="531"/>
                  </a:cubicBezTo>
                  <a:cubicBezTo>
                    <a:pt x="1228" y="223"/>
                    <a:pt x="1468" y="0"/>
                    <a:pt x="1770" y="0"/>
                  </a:cubicBezTo>
                  <a:cubicBezTo>
                    <a:pt x="2088" y="0"/>
                    <a:pt x="2347" y="249"/>
                    <a:pt x="2347" y="556"/>
                  </a:cubicBezTo>
                  <a:cubicBezTo>
                    <a:pt x="2347" y="862"/>
                    <a:pt x="2088" y="1111"/>
                    <a:pt x="1770" y="1111"/>
                  </a:cubicBezTo>
                  <a:cubicBezTo>
                    <a:pt x="1758" y="1111"/>
                    <a:pt x="1745" y="1110"/>
                    <a:pt x="1732" y="1109"/>
                  </a:cubicBezTo>
                  <a:cubicBezTo>
                    <a:pt x="1758" y="1248"/>
                    <a:pt x="1845" y="1371"/>
                    <a:pt x="1972" y="1444"/>
                  </a:cubicBezTo>
                  <a:cubicBezTo>
                    <a:pt x="1986" y="1452"/>
                    <a:pt x="1991" y="1469"/>
                    <a:pt x="1985" y="1484"/>
                  </a:cubicBezTo>
                  <a:cubicBezTo>
                    <a:pt x="1980" y="1496"/>
                    <a:pt x="1969" y="1503"/>
                    <a:pt x="1956" y="1503"/>
                  </a:cubicBezTo>
                  <a:close/>
                  <a:moveTo>
                    <a:pt x="1770" y="64"/>
                  </a:moveTo>
                  <a:cubicBezTo>
                    <a:pt x="1497" y="64"/>
                    <a:pt x="1281" y="268"/>
                    <a:pt x="1257" y="549"/>
                  </a:cubicBezTo>
                  <a:cubicBezTo>
                    <a:pt x="1223" y="928"/>
                    <a:pt x="1482" y="1230"/>
                    <a:pt x="1794" y="1378"/>
                  </a:cubicBezTo>
                  <a:cubicBezTo>
                    <a:pt x="1721" y="1293"/>
                    <a:pt x="1675" y="1188"/>
                    <a:pt x="1664" y="1077"/>
                  </a:cubicBezTo>
                  <a:cubicBezTo>
                    <a:pt x="1663" y="1067"/>
                    <a:pt x="1666" y="1058"/>
                    <a:pt x="1673" y="1051"/>
                  </a:cubicBezTo>
                  <a:cubicBezTo>
                    <a:pt x="1680" y="1044"/>
                    <a:pt x="1690" y="1041"/>
                    <a:pt x="1699" y="1042"/>
                  </a:cubicBezTo>
                  <a:cubicBezTo>
                    <a:pt x="1726" y="1046"/>
                    <a:pt x="1749" y="1048"/>
                    <a:pt x="1770" y="1048"/>
                  </a:cubicBezTo>
                  <a:cubicBezTo>
                    <a:pt x="2053" y="1048"/>
                    <a:pt x="2284" y="827"/>
                    <a:pt x="2284" y="556"/>
                  </a:cubicBezTo>
                  <a:cubicBezTo>
                    <a:pt x="2284" y="284"/>
                    <a:pt x="2053" y="64"/>
                    <a:pt x="1770" y="64"/>
                  </a:cubicBezTo>
                  <a:close/>
                  <a:moveTo>
                    <a:pt x="619" y="64"/>
                  </a:moveTo>
                  <a:cubicBezTo>
                    <a:pt x="346" y="64"/>
                    <a:pt x="130" y="268"/>
                    <a:pt x="105" y="549"/>
                  </a:cubicBezTo>
                  <a:cubicBezTo>
                    <a:pt x="72" y="928"/>
                    <a:pt x="330" y="1230"/>
                    <a:pt x="643" y="1378"/>
                  </a:cubicBezTo>
                  <a:cubicBezTo>
                    <a:pt x="570" y="1293"/>
                    <a:pt x="523" y="1188"/>
                    <a:pt x="512" y="1077"/>
                  </a:cubicBezTo>
                  <a:cubicBezTo>
                    <a:pt x="511" y="1067"/>
                    <a:pt x="515" y="1058"/>
                    <a:pt x="522" y="1051"/>
                  </a:cubicBezTo>
                  <a:cubicBezTo>
                    <a:pt x="529" y="1044"/>
                    <a:pt x="538" y="1041"/>
                    <a:pt x="548" y="1042"/>
                  </a:cubicBezTo>
                  <a:cubicBezTo>
                    <a:pt x="575" y="1046"/>
                    <a:pt x="598" y="1048"/>
                    <a:pt x="619" y="1048"/>
                  </a:cubicBezTo>
                  <a:cubicBezTo>
                    <a:pt x="902" y="1048"/>
                    <a:pt x="1132" y="827"/>
                    <a:pt x="1132" y="556"/>
                  </a:cubicBezTo>
                  <a:cubicBezTo>
                    <a:pt x="1132" y="284"/>
                    <a:pt x="902" y="64"/>
                    <a:pt x="619"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spTree>
    <p:extLst>
      <p:ext uri="{BB962C8B-B14F-4D97-AF65-F5344CB8AC3E}">
        <p14:creationId xmlns:p14="http://schemas.microsoft.com/office/powerpoint/2010/main" val="150776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accent4"/>
        </a:solidFill>
        <a:effectLst/>
      </p:bgPr>
    </p:bg>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7852EA05-9E5C-4F1E-A96A-D8CF458D11D7}"/>
              </a:ext>
            </a:extLst>
          </p:cNvPr>
          <p:cNvSpPr>
            <a:spLocks/>
          </p:cNvSpPr>
          <p:nvPr userDrawn="1"/>
        </p:nvSpPr>
        <p:spPr bwMode="auto">
          <a:xfrm>
            <a:off x="-600" y="0"/>
            <a:ext cx="12193200" cy="6826251"/>
          </a:xfrm>
          <a:custGeom>
            <a:avLst/>
            <a:gdLst>
              <a:gd name="connsiteX0" fmla="*/ 8189913 w 12188826"/>
              <a:gd name="connsiteY0" fmla="*/ 1 h 6826251"/>
              <a:gd name="connsiteX1" fmla="*/ 12188826 w 12188826"/>
              <a:gd name="connsiteY1" fmla="*/ 1 h 6826251"/>
              <a:gd name="connsiteX2" fmla="*/ 12188826 w 12188826"/>
              <a:gd name="connsiteY2" fmla="*/ 6826251 h 6826251"/>
              <a:gd name="connsiteX3" fmla="*/ 0 w 12188826"/>
              <a:gd name="connsiteY3" fmla="*/ 0 h 6826251"/>
              <a:gd name="connsiteX4" fmla="*/ 8189672 w 12188826"/>
              <a:gd name="connsiteY4" fmla="*/ 0 h 6826251"/>
              <a:gd name="connsiteX5" fmla="*/ 0 w 12188826"/>
              <a:gd name="connsiteY5" fmla="*/ 4372151 h 682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6" h="6826251">
                <a:moveTo>
                  <a:pt x="8189913" y="1"/>
                </a:moveTo>
                <a:lnTo>
                  <a:pt x="12188826" y="1"/>
                </a:lnTo>
                <a:lnTo>
                  <a:pt x="12188826" y="6826251"/>
                </a:lnTo>
                <a:close/>
                <a:moveTo>
                  <a:pt x="0" y="0"/>
                </a:moveTo>
                <a:lnTo>
                  <a:pt x="8189672" y="0"/>
                </a:lnTo>
                <a:lnTo>
                  <a:pt x="0" y="4372151"/>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r-FR" dirty="0"/>
          </a:p>
        </p:txBody>
      </p:sp>
      <p:sp>
        <p:nvSpPr>
          <p:cNvPr id="5" name="Espace réservé du texte 4">
            <a:extLst>
              <a:ext uri="{FF2B5EF4-FFF2-40B4-BE49-F238E27FC236}">
                <a16:creationId xmlns:a16="http://schemas.microsoft.com/office/drawing/2014/main" id="{D9D10B5D-9B8E-4FC7-9B7F-D714D64BF3F5}"/>
              </a:ext>
            </a:extLst>
          </p:cNvPr>
          <p:cNvSpPr>
            <a:spLocks noGrp="1"/>
          </p:cNvSpPr>
          <p:nvPr>
            <p:ph type="body" sz="quarter" idx="10" hasCustomPrompt="1"/>
          </p:nvPr>
        </p:nvSpPr>
        <p:spPr>
          <a:xfrm>
            <a:off x="10850014" y="330200"/>
            <a:ext cx="713337" cy="1538883"/>
          </a:xfrm>
        </p:spPr>
        <p:txBody>
          <a:bodyPr wrap="none"/>
          <a:lstStyle>
            <a:lvl1pPr algn="r">
              <a:spcBef>
                <a:spcPts val="0"/>
              </a:spcBef>
              <a:defRPr sz="10000">
                <a:solidFill>
                  <a:schemeClr val="bg1"/>
                </a:solidFill>
              </a:defRPr>
            </a:lvl1pPr>
          </a:lstStyle>
          <a:p>
            <a:pPr lvl="0"/>
            <a:r>
              <a:rPr lang="fr-FR" dirty="0"/>
              <a:t>2</a:t>
            </a:r>
          </a:p>
        </p:txBody>
      </p:sp>
      <p:sp>
        <p:nvSpPr>
          <p:cNvPr id="6" name="Titre 5">
            <a:extLst>
              <a:ext uri="{FF2B5EF4-FFF2-40B4-BE49-F238E27FC236}">
                <a16:creationId xmlns:a16="http://schemas.microsoft.com/office/drawing/2014/main" id="{93AF0405-960D-4B8C-9FBD-58EC156957DE}"/>
              </a:ext>
            </a:extLst>
          </p:cNvPr>
          <p:cNvSpPr>
            <a:spLocks noGrp="1"/>
          </p:cNvSpPr>
          <p:nvPr>
            <p:ph type="title" hasCustomPrompt="1"/>
          </p:nvPr>
        </p:nvSpPr>
        <p:spPr>
          <a:xfrm>
            <a:off x="1862300" y="330200"/>
            <a:ext cx="8386600" cy="4145028"/>
          </a:xfrm>
        </p:spPr>
        <p:txBody>
          <a:bodyPr anchor="b">
            <a:normAutofit/>
          </a:bodyPr>
          <a:lstStyle>
            <a:lvl1pPr>
              <a:defRPr sz="5400" b="0"/>
            </a:lvl1pPr>
          </a:lstStyle>
          <a:p>
            <a:r>
              <a:rPr lang="fr-FR" dirty="0"/>
              <a:t>Titre de la partie 2 sur une ou deux lignes</a:t>
            </a:r>
          </a:p>
        </p:txBody>
      </p:sp>
      <p:sp>
        <p:nvSpPr>
          <p:cNvPr id="10" name="Espace réservé du texte 8">
            <a:extLst>
              <a:ext uri="{FF2B5EF4-FFF2-40B4-BE49-F238E27FC236}">
                <a16:creationId xmlns:a16="http://schemas.microsoft.com/office/drawing/2014/main" id="{BB265CFA-DA2C-42B0-AAD1-67362CAFD392}"/>
              </a:ext>
            </a:extLst>
          </p:cNvPr>
          <p:cNvSpPr>
            <a:spLocks noGrp="1"/>
          </p:cNvSpPr>
          <p:nvPr>
            <p:ph type="body" sz="quarter" idx="11" hasCustomPrompt="1"/>
          </p:nvPr>
        </p:nvSpPr>
        <p:spPr>
          <a:xfrm>
            <a:off x="1862300" y="4741465"/>
            <a:ext cx="8386600" cy="769441"/>
          </a:xfrm>
        </p:spPr>
        <p:txBody>
          <a:bodyPr/>
          <a:lstStyle>
            <a:lvl1pPr>
              <a:defRPr sz="2500" b="0" cap="all" spc="130" baseline="0"/>
            </a:lvl1pPr>
            <a:lvl2pPr>
              <a:defRPr b="0" cap="all" baseline="0"/>
            </a:lvl2pPr>
          </a:lstStyle>
          <a:p>
            <a:pPr lvl="0"/>
            <a:r>
              <a:rPr lang="fr-FR" dirty="0"/>
              <a:t>Sous-titre de la partie 1 sur une ou deux lignes aussi</a:t>
            </a:r>
          </a:p>
        </p:txBody>
      </p:sp>
    </p:spTree>
    <p:extLst>
      <p:ext uri="{BB962C8B-B14F-4D97-AF65-F5344CB8AC3E}">
        <p14:creationId xmlns:p14="http://schemas.microsoft.com/office/powerpoint/2010/main" val="114786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venant">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9D4973E3-29D9-490A-872B-D66A64C0DC78}"/>
              </a:ext>
            </a:extLst>
          </p:cNvPr>
          <p:cNvCxnSpPr/>
          <p:nvPr userDrawn="1"/>
        </p:nvCxnSpPr>
        <p:spPr>
          <a:xfrm>
            <a:off x="1679575" y="3111982"/>
            <a:ext cx="0" cy="1080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Espace réservé du texte 33">
            <a:extLst>
              <a:ext uri="{FF2B5EF4-FFF2-40B4-BE49-F238E27FC236}">
                <a16:creationId xmlns:a16="http://schemas.microsoft.com/office/drawing/2014/main" id="{3599ED8E-7CD4-4C2C-8FCB-DCF5C427DF25}"/>
              </a:ext>
            </a:extLst>
          </p:cNvPr>
          <p:cNvSpPr>
            <a:spLocks noGrp="1"/>
          </p:cNvSpPr>
          <p:nvPr>
            <p:ph type="body" sz="quarter" idx="10" hasCustomPrompt="1"/>
          </p:nvPr>
        </p:nvSpPr>
        <p:spPr>
          <a:xfrm>
            <a:off x="1873454" y="3026751"/>
            <a:ext cx="8108542" cy="747897"/>
          </a:xfrm>
        </p:spPr>
        <p:txBody>
          <a:bodyPr anchor="b"/>
          <a:lstStyle>
            <a:lvl1pPr>
              <a:lnSpc>
                <a:spcPct val="90000"/>
              </a:lnSpc>
              <a:spcBef>
                <a:spcPts val="0"/>
              </a:spcBef>
              <a:defRPr sz="5400" b="0"/>
            </a:lvl1pPr>
            <a:lvl2pPr>
              <a:spcBef>
                <a:spcPts val="0"/>
              </a:spcBef>
              <a:defRPr sz="3500" b="0"/>
            </a:lvl2pPr>
          </a:lstStyle>
          <a:p>
            <a:pPr lvl="0"/>
            <a:r>
              <a:rPr lang="fr-FR" dirty="0"/>
              <a:t>Prénom Nom</a:t>
            </a:r>
          </a:p>
        </p:txBody>
      </p:sp>
      <p:sp>
        <p:nvSpPr>
          <p:cNvPr id="7" name="Espace réservé du texte 33">
            <a:extLst>
              <a:ext uri="{FF2B5EF4-FFF2-40B4-BE49-F238E27FC236}">
                <a16:creationId xmlns:a16="http://schemas.microsoft.com/office/drawing/2014/main" id="{0C9448C7-EBB9-42E5-987D-6327E298BA55}"/>
              </a:ext>
            </a:extLst>
          </p:cNvPr>
          <p:cNvSpPr>
            <a:spLocks noGrp="1"/>
          </p:cNvSpPr>
          <p:nvPr>
            <p:ph type="body" sz="quarter" idx="11" hasCustomPrompt="1"/>
          </p:nvPr>
        </p:nvSpPr>
        <p:spPr>
          <a:xfrm>
            <a:off x="1873454" y="3774648"/>
            <a:ext cx="8108542" cy="553998"/>
          </a:xfrm>
        </p:spPr>
        <p:txBody>
          <a:bodyPr anchor="t"/>
          <a:lstStyle>
            <a:lvl1pPr>
              <a:lnSpc>
                <a:spcPct val="100000"/>
              </a:lnSpc>
              <a:spcBef>
                <a:spcPts val="0"/>
              </a:spcBef>
              <a:defRPr sz="3500" b="0"/>
            </a:lvl1pPr>
            <a:lvl2pPr>
              <a:spcBef>
                <a:spcPts val="0"/>
              </a:spcBef>
              <a:defRPr sz="3500" b="0"/>
            </a:lvl2pPr>
          </a:lstStyle>
          <a:p>
            <a:pPr lvl="0"/>
            <a:r>
              <a:rPr lang="fr-FR" dirty="0"/>
              <a:t>Fonction de l’intervenant et du service</a:t>
            </a:r>
          </a:p>
        </p:txBody>
      </p:sp>
      <p:sp>
        <p:nvSpPr>
          <p:cNvPr id="8" name="Espace réservé du pied de page 7">
            <a:extLst>
              <a:ext uri="{FF2B5EF4-FFF2-40B4-BE49-F238E27FC236}">
                <a16:creationId xmlns:a16="http://schemas.microsoft.com/office/drawing/2014/main" id="{B614F58F-4633-4B33-A168-20A73241D75E}"/>
              </a:ext>
            </a:extLst>
          </p:cNvPr>
          <p:cNvSpPr>
            <a:spLocks noGrp="1"/>
          </p:cNvSpPr>
          <p:nvPr>
            <p:ph type="ftr" sz="quarter" idx="12"/>
          </p:nvPr>
        </p:nvSpPr>
        <p:spPr/>
        <p:txBody>
          <a:bodyPr/>
          <a:lstStyle/>
          <a:p>
            <a:r>
              <a:rPr lang="fr-FR" noProof="0" smtClean="0"/>
              <a:t>Les effets d'aubaine des contrats aidés - JMS 2022</a:t>
            </a:r>
            <a:endParaRPr lang="fr-FR" noProof="0" dirty="0"/>
          </a:p>
        </p:txBody>
      </p:sp>
      <p:sp>
        <p:nvSpPr>
          <p:cNvPr id="9" name="Espace réservé du numéro de diapositive 8">
            <a:extLst>
              <a:ext uri="{FF2B5EF4-FFF2-40B4-BE49-F238E27FC236}">
                <a16:creationId xmlns:a16="http://schemas.microsoft.com/office/drawing/2014/main" id="{9F5F45D1-C46E-45A8-8B7E-7B5B8F11C20A}"/>
              </a:ext>
            </a:extLst>
          </p:cNvPr>
          <p:cNvSpPr>
            <a:spLocks noGrp="1"/>
          </p:cNvSpPr>
          <p:nvPr>
            <p:ph type="sldNum" sz="quarter" idx="13"/>
          </p:nvPr>
        </p:nvSpPr>
        <p:spPr/>
        <p:txBody>
          <a:bodyPr/>
          <a:lstStyle/>
          <a:p>
            <a:fld id="{DA76BCB4-0E47-4ECE-B552-0D112F3A1392}" type="slidenum">
              <a:rPr lang="fr-FR" smtClean="0"/>
              <a:pPr/>
              <a:t>‹N°›</a:t>
            </a:fld>
            <a:endParaRPr lang="fr-FR" dirty="0"/>
          </a:p>
        </p:txBody>
      </p:sp>
    </p:spTree>
    <p:extLst>
      <p:ext uri="{BB962C8B-B14F-4D97-AF65-F5344CB8AC3E}">
        <p14:creationId xmlns:p14="http://schemas.microsoft.com/office/powerpoint/2010/main" val="202772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cxnSp>
        <p:nvCxnSpPr>
          <p:cNvPr id="34" name="Connecteur droit 33">
            <a:extLst>
              <a:ext uri="{FF2B5EF4-FFF2-40B4-BE49-F238E27FC236}">
                <a16:creationId xmlns:a16="http://schemas.microsoft.com/office/drawing/2014/main" id="{783AF978-E029-4685-83A7-D0B5C6BF82E5}"/>
              </a:ext>
            </a:extLst>
          </p:cNvPr>
          <p:cNvCxnSpPr>
            <a:cxnSpLocks/>
          </p:cNvCxnSpPr>
          <p:nvPr userDrawn="1"/>
        </p:nvCxnSpPr>
        <p:spPr>
          <a:xfrm>
            <a:off x="503400" y="6376506"/>
            <a:ext cx="1118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Espace réservé du pied de page 35">
            <a:extLst>
              <a:ext uri="{FF2B5EF4-FFF2-40B4-BE49-F238E27FC236}">
                <a16:creationId xmlns:a16="http://schemas.microsoft.com/office/drawing/2014/main" id="{A4FA000F-7B3A-4228-B739-BF5BE8A063EA}"/>
              </a:ext>
            </a:extLst>
          </p:cNvPr>
          <p:cNvSpPr>
            <a:spLocks noGrp="1"/>
          </p:cNvSpPr>
          <p:nvPr>
            <p:ph type="ftr" sz="quarter" idx="10"/>
          </p:nvPr>
        </p:nvSpPr>
        <p:spPr/>
        <p:txBody>
          <a:bodyPr/>
          <a:lstStyle/>
          <a:p>
            <a:r>
              <a:rPr lang="fr-FR" noProof="0" smtClean="0"/>
              <a:t>Les effets d'aubaine des contrats aidés - JMS 2022</a:t>
            </a:r>
            <a:endParaRPr lang="fr-FR" noProof="0" dirty="0"/>
          </a:p>
        </p:txBody>
      </p:sp>
      <p:sp>
        <p:nvSpPr>
          <p:cNvPr id="37" name="Espace réservé du numéro de diapositive 36">
            <a:extLst>
              <a:ext uri="{FF2B5EF4-FFF2-40B4-BE49-F238E27FC236}">
                <a16:creationId xmlns:a16="http://schemas.microsoft.com/office/drawing/2014/main" id="{2C062B79-217B-423A-BEBE-9DCB2845FBE5}"/>
              </a:ext>
            </a:extLst>
          </p:cNvPr>
          <p:cNvSpPr>
            <a:spLocks noGrp="1"/>
          </p:cNvSpPr>
          <p:nvPr>
            <p:ph type="sldNum" sz="quarter" idx="11"/>
          </p:nvPr>
        </p:nvSpPr>
        <p:spPr/>
        <p:txBody>
          <a:bodyPr/>
          <a:lstStyle/>
          <a:p>
            <a:fld id="{DA76BCB4-0E47-4ECE-B552-0D112F3A1392}" type="slidenum">
              <a:rPr lang="fr-FR" smtClean="0"/>
              <a:pPr/>
              <a:t>‹N°›</a:t>
            </a:fld>
            <a:endParaRPr lang="fr-FR" dirty="0"/>
          </a:p>
        </p:txBody>
      </p:sp>
      <p:sp>
        <p:nvSpPr>
          <p:cNvPr id="41" name="Espace réservé du texte 40">
            <a:extLst>
              <a:ext uri="{FF2B5EF4-FFF2-40B4-BE49-F238E27FC236}">
                <a16:creationId xmlns:a16="http://schemas.microsoft.com/office/drawing/2014/main" id="{7972BF79-BBBF-4AEC-A2BF-F81549784ABE}"/>
              </a:ext>
            </a:extLst>
          </p:cNvPr>
          <p:cNvSpPr>
            <a:spLocks noGrp="1"/>
          </p:cNvSpPr>
          <p:nvPr>
            <p:ph type="body" sz="quarter" idx="12"/>
          </p:nvPr>
        </p:nvSpPr>
        <p:spPr>
          <a:xfrm>
            <a:off x="503238" y="2209891"/>
            <a:ext cx="5353050" cy="3851183"/>
          </a:xfrm>
        </p:spPr>
        <p:txBody>
          <a:bodyPr/>
          <a:lstStyle>
            <a:lvl1pPr>
              <a:defRPr b="1"/>
            </a:lvl1pPr>
          </a:lstStyle>
          <a:p>
            <a:pPr lvl="0"/>
            <a:endParaRPr lang="fr-FR" dirty="0"/>
          </a:p>
        </p:txBody>
      </p:sp>
      <p:sp>
        <p:nvSpPr>
          <p:cNvPr id="44" name="Espace réservé du texte 40">
            <a:extLst>
              <a:ext uri="{FF2B5EF4-FFF2-40B4-BE49-F238E27FC236}">
                <a16:creationId xmlns:a16="http://schemas.microsoft.com/office/drawing/2014/main" id="{0930CCE1-D3CF-4E96-9B11-9FC407C9755B}"/>
              </a:ext>
            </a:extLst>
          </p:cNvPr>
          <p:cNvSpPr>
            <a:spLocks noGrp="1"/>
          </p:cNvSpPr>
          <p:nvPr>
            <p:ph type="body" sz="quarter" idx="13"/>
          </p:nvPr>
        </p:nvSpPr>
        <p:spPr>
          <a:xfrm>
            <a:off x="6345238" y="2209891"/>
            <a:ext cx="5353050" cy="3851183"/>
          </a:xfrm>
        </p:spPr>
        <p:txBody>
          <a:bodyPr/>
          <a:lstStyle>
            <a:lvl1pPr>
              <a:spcBef>
                <a:spcPts val="1200"/>
              </a:spcBef>
              <a:defRPr sz="3500" b="1">
                <a:solidFill>
                  <a:schemeClr val="accent3"/>
                </a:solidFill>
              </a:defRPr>
            </a:lvl1pPr>
          </a:lstStyle>
          <a:p>
            <a:pPr lvl="0"/>
            <a:endParaRPr lang="fr-FR" dirty="0"/>
          </a:p>
        </p:txBody>
      </p:sp>
      <p:sp>
        <p:nvSpPr>
          <p:cNvPr id="46" name="Titre 45">
            <a:extLst>
              <a:ext uri="{FF2B5EF4-FFF2-40B4-BE49-F238E27FC236}">
                <a16:creationId xmlns:a16="http://schemas.microsoft.com/office/drawing/2014/main" id="{24BAC766-E957-4412-8590-02CAC3E4E045}"/>
              </a:ext>
            </a:extLst>
          </p:cNvPr>
          <p:cNvSpPr>
            <a:spLocks noGrp="1"/>
          </p:cNvSpPr>
          <p:nvPr>
            <p:ph type="title" hasCustomPrompt="1"/>
          </p:nvPr>
        </p:nvSpPr>
        <p:spPr/>
        <p:txBody>
          <a:bodyPr/>
          <a:lstStyle/>
          <a:p>
            <a:r>
              <a:rPr lang="fr-FR" dirty="0"/>
              <a:t>Titre niveau 1 éventuel</a:t>
            </a:r>
          </a:p>
        </p:txBody>
      </p:sp>
      <p:sp>
        <p:nvSpPr>
          <p:cNvPr id="50" name="Espace réservé du texte 49">
            <a:extLst>
              <a:ext uri="{FF2B5EF4-FFF2-40B4-BE49-F238E27FC236}">
                <a16:creationId xmlns:a16="http://schemas.microsoft.com/office/drawing/2014/main" id="{378AA73D-FEC8-4C62-B375-E788DA98F376}"/>
              </a:ext>
            </a:extLst>
          </p:cNvPr>
          <p:cNvSpPr>
            <a:spLocks noGrp="1"/>
          </p:cNvSpPr>
          <p:nvPr>
            <p:ph type="body" sz="quarter" idx="14" hasCustomPrompt="1"/>
          </p:nvPr>
        </p:nvSpPr>
        <p:spPr>
          <a:xfrm>
            <a:off x="6334126" y="2057000"/>
            <a:ext cx="1547813" cy="36000"/>
          </a:xfrm>
          <a:custGeom>
            <a:avLst/>
            <a:gdLst>
              <a:gd name="connsiteX0" fmla="*/ 0 w 1547813"/>
              <a:gd name="connsiteY0" fmla="*/ 0 h 39600"/>
              <a:gd name="connsiteX1" fmla="*/ 1547813 w 1547813"/>
              <a:gd name="connsiteY1" fmla="*/ 0 h 39600"/>
              <a:gd name="connsiteX2" fmla="*/ 1547813 w 1547813"/>
              <a:gd name="connsiteY2" fmla="*/ 39600 h 39600"/>
              <a:gd name="connsiteX3" fmla="*/ 0 w 1547813"/>
              <a:gd name="connsiteY3" fmla="*/ 39600 h 39600"/>
            </a:gdLst>
            <a:ahLst/>
            <a:cxnLst>
              <a:cxn ang="0">
                <a:pos x="connsiteX0" y="connsiteY0"/>
              </a:cxn>
              <a:cxn ang="0">
                <a:pos x="connsiteX1" y="connsiteY1"/>
              </a:cxn>
              <a:cxn ang="0">
                <a:pos x="connsiteX2" y="connsiteY2"/>
              </a:cxn>
              <a:cxn ang="0">
                <a:pos x="connsiteX3" y="connsiteY3"/>
              </a:cxn>
            </a:cxnLst>
            <a:rect l="l" t="t" r="r" b="b"/>
            <a:pathLst>
              <a:path w="1547813" h="39600">
                <a:moveTo>
                  <a:pt x="0" y="0"/>
                </a:moveTo>
                <a:lnTo>
                  <a:pt x="1547813" y="0"/>
                </a:lnTo>
                <a:lnTo>
                  <a:pt x="1547813" y="39600"/>
                </a:lnTo>
                <a:lnTo>
                  <a:pt x="0" y="39600"/>
                </a:lnTo>
                <a:close/>
              </a:path>
            </a:pathLst>
          </a:custGeom>
          <a:solidFill>
            <a:schemeClr val="accent3"/>
          </a:solidFill>
          <a:ln w="3175">
            <a:solidFill>
              <a:schemeClr val="accent3"/>
            </a:solidFill>
          </a:ln>
        </p:spPr>
        <p:txBody>
          <a:bodyPr wrap="square">
            <a:noAutofit/>
          </a:bodyPr>
          <a:lstStyle>
            <a:lvl1pPr>
              <a:spcBef>
                <a:spcPts val="1200"/>
              </a:spcBef>
              <a:defRPr sz="3500">
                <a:solidFill>
                  <a:schemeClr val="accent1"/>
                </a:solidFill>
              </a:defRPr>
            </a:lvl1pPr>
          </a:lstStyle>
          <a:p>
            <a:pPr lvl="0"/>
            <a:r>
              <a:rPr lang="fr-FR" dirty="0"/>
              <a:t> </a:t>
            </a:r>
          </a:p>
        </p:txBody>
      </p:sp>
    </p:spTree>
    <p:extLst>
      <p:ext uri="{BB962C8B-B14F-4D97-AF65-F5344CB8AC3E}">
        <p14:creationId xmlns:p14="http://schemas.microsoft.com/office/powerpoint/2010/main" val="262138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u dens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9F923EE-2B6C-48AE-9A95-4F9B24634E92}"/>
              </a:ext>
            </a:extLst>
          </p:cNvPr>
          <p:cNvSpPr>
            <a:spLocks noGrp="1"/>
          </p:cNvSpPr>
          <p:nvPr>
            <p:ph type="ftr" sz="quarter" idx="11"/>
          </p:nvPr>
        </p:nvSpPr>
        <p:spPr/>
        <p:txBody>
          <a:bodyPr/>
          <a:lstStyle/>
          <a:p>
            <a:r>
              <a:rPr lang="fr-FR" noProof="0" smtClean="0"/>
              <a:t>Les effets d'aubaine des contrats aidés - JMS 2022</a:t>
            </a:r>
            <a:endParaRPr lang="fr-FR" noProof="0" dirty="0"/>
          </a:p>
        </p:txBody>
      </p:sp>
      <p:sp>
        <p:nvSpPr>
          <p:cNvPr id="5" name="Espace réservé du numéro de diapositive 4">
            <a:extLst>
              <a:ext uri="{FF2B5EF4-FFF2-40B4-BE49-F238E27FC236}">
                <a16:creationId xmlns:a16="http://schemas.microsoft.com/office/drawing/2014/main" id="{A4FA4C62-2768-43F5-9685-7106932DBE82}"/>
              </a:ext>
            </a:extLst>
          </p:cNvPr>
          <p:cNvSpPr>
            <a:spLocks noGrp="1"/>
          </p:cNvSpPr>
          <p:nvPr>
            <p:ph type="sldNum" sz="quarter" idx="12"/>
          </p:nvPr>
        </p:nvSpPr>
        <p:spPr/>
        <p:txBody>
          <a:bodyPr/>
          <a:lstStyle/>
          <a:p>
            <a:fld id="{DA76BCB4-0E47-4ECE-B552-0D112F3A1392}" type="slidenum">
              <a:rPr lang="fr-FR" smtClean="0"/>
              <a:pPr/>
              <a:t>‹N°›</a:t>
            </a:fld>
            <a:endParaRPr lang="fr-FR" dirty="0"/>
          </a:p>
        </p:txBody>
      </p:sp>
      <p:sp>
        <p:nvSpPr>
          <p:cNvPr id="6" name="Titre 5">
            <a:extLst>
              <a:ext uri="{FF2B5EF4-FFF2-40B4-BE49-F238E27FC236}">
                <a16:creationId xmlns:a16="http://schemas.microsoft.com/office/drawing/2014/main" id="{829825F9-95BB-40FB-B052-192CEAE1D8D5}"/>
              </a:ext>
            </a:extLst>
          </p:cNvPr>
          <p:cNvSpPr>
            <a:spLocks noGrp="1"/>
          </p:cNvSpPr>
          <p:nvPr>
            <p:ph type="title" hasCustomPrompt="1"/>
          </p:nvPr>
        </p:nvSpPr>
        <p:spPr/>
        <p:txBody>
          <a:bodyPr/>
          <a:lstStyle/>
          <a:p>
            <a:r>
              <a:rPr lang="fr-FR" dirty="0"/>
              <a:t>Titre niveau 1 éventuel</a:t>
            </a:r>
          </a:p>
        </p:txBody>
      </p:sp>
      <p:sp>
        <p:nvSpPr>
          <p:cNvPr id="9" name="Espace réservé du texte 40">
            <a:extLst>
              <a:ext uri="{FF2B5EF4-FFF2-40B4-BE49-F238E27FC236}">
                <a16:creationId xmlns:a16="http://schemas.microsoft.com/office/drawing/2014/main" id="{C87E7070-FC59-452B-ABD8-0DD1B2719218}"/>
              </a:ext>
            </a:extLst>
          </p:cNvPr>
          <p:cNvSpPr>
            <a:spLocks noGrp="1"/>
          </p:cNvSpPr>
          <p:nvPr>
            <p:ph type="body" sz="quarter" idx="13"/>
          </p:nvPr>
        </p:nvSpPr>
        <p:spPr>
          <a:xfrm>
            <a:off x="503238" y="2209891"/>
            <a:ext cx="11184762" cy="3851183"/>
          </a:xfrm>
        </p:spPr>
        <p:txBody>
          <a:bodyPr numCol="2" spcCol="540000"/>
          <a:lstStyle>
            <a:lvl1pPr>
              <a:spcBef>
                <a:spcPts val="1800"/>
              </a:spcBef>
              <a:defRPr sz="2000" b="0"/>
            </a:lvl1pPr>
            <a:lvl2pPr marL="216000" indent="-216000">
              <a:buFont typeface="Arial" panose="020B0604020202020204" pitchFamily="34" charset="0"/>
              <a:buChar char="•"/>
              <a:defRPr sz="2000"/>
            </a:lvl2pPr>
          </a:lstStyle>
          <a:p>
            <a:pPr lvl="0"/>
            <a:endParaRPr lang="fr-FR" dirty="0"/>
          </a:p>
        </p:txBody>
      </p:sp>
    </p:spTree>
    <p:extLst>
      <p:ext uri="{BB962C8B-B14F-4D97-AF65-F5344CB8AC3E}">
        <p14:creationId xmlns:p14="http://schemas.microsoft.com/office/powerpoint/2010/main" val="242800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 points partie 2">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9F923EE-2B6C-48AE-9A95-4F9B24634E92}"/>
              </a:ext>
            </a:extLst>
          </p:cNvPr>
          <p:cNvSpPr>
            <a:spLocks noGrp="1"/>
          </p:cNvSpPr>
          <p:nvPr>
            <p:ph type="ftr" sz="quarter" idx="11"/>
          </p:nvPr>
        </p:nvSpPr>
        <p:spPr/>
        <p:txBody>
          <a:bodyPr/>
          <a:lstStyle/>
          <a:p>
            <a:r>
              <a:rPr lang="fr-FR" noProof="0" smtClean="0"/>
              <a:t>Les effets d'aubaine des contrats aidés - JMS 2022</a:t>
            </a:r>
            <a:endParaRPr lang="fr-FR" noProof="0" dirty="0"/>
          </a:p>
        </p:txBody>
      </p:sp>
      <p:sp>
        <p:nvSpPr>
          <p:cNvPr id="5" name="Espace réservé du numéro de diapositive 4">
            <a:extLst>
              <a:ext uri="{FF2B5EF4-FFF2-40B4-BE49-F238E27FC236}">
                <a16:creationId xmlns:a16="http://schemas.microsoft.com/office/drawing/2014/main" id="{A4FA4C62-2768-43F5-9685-7106932DBE82}"/>
              </a:ext>
            </a:extLst>
          </p:cNvPr>
          <p:cNvSpPr>
            <a:spLocks noGrp="1"/>
          </p:cNvSpPr>
          <p:nvPr>
            <p:ph type="sldNum" sz="quarter" idx="12"/>
          </p:nvPr>
        </p:nvSpPr>
        <p:spPr/>
        <p:txBody>
          <a:bodyPr/>
          <a:lstStyle/>
          <a:p>
            <a:fld id="{DA76BCB4-0E47-4ECE-B552-0D112F3A1392}" type="slidenum">
              <a:rPr lang="fr-FR" smtClean="0"/>
              <a:pPr/>
              <a:t>‹N°›</a:t>
            </a:fld>
            <a:endParaRPr lang="fr-FR" dirty="0"/>
          </a:p>
        </p:txBody>
      </p:sp>
      <p:sp>
        <p:nvSpPr>
          <p:cNvPr id="6" name="Titre 5">
            <a:extLst>
              <a:ext uri="{FF2B5EF4-FFF2-40B4-BE49-F238E27FC236}">
                <a16:creationId xmlns:a16="http://schemas.microsoft.com/office/drawing/2014/main" id="{829825F9-95BB-40FB-B052-192CEAE1D8D5}"/>
              </a:ext>
            </a:extLst>
          </p:cNvPr>
          <p:cNvSpPr>
            <a:spLocks noGrp="1"/>
          </p:cNvSpPr>
          <p:nvPr>
            <p:ph type="title" hasCustomPrompt="1"/>
          </p:nvPr>
        </p:nvSpPr>
        <p:spPr/>
        <p:txBody>
          <a:bodyPr/>
          <a:lstStyle/>
          <a:p>
            <a:r>
              <a:rPr lang="fr-FR" dirty="0"/>
              <a:t>Titre niveau 1 éventuel</a:t>
            </a:r>
          </a:p>
        </p:txBody>
      </p:sp>
      <p:sp>
        <p:nvSpPr>
          <p:cNvPr id="8" name="Espace réservé du texte 7"/>
          <p:cNvSpPr>
            <a:spLocks noGrp="1"/>
          </p:cNvSpPr>
          <p:nvPr>
            <p:ph type="body" sz="quarter" idx="13"/>
          </p:nvPr>
        </p:nvSpPr>
        <p:spPr>
          <a:xfrm>
            <a:off x="500887" y="2396893"/>
            <a:ext cx="11187113" cy="3824613"/>
          </a:xfrm>
        </p:spPr>
        <p:txBody>
          <a:bodyPr/>
          <a:lstStyle>
            <a:lvl1pPr marL="342900" indent="-342900">
              <a:buClr>
                <a:schemeClr val="accent3"/>
              </a:buClr>
              <a:buFont typeface="Arial" panose="020B0604020202020204" pitchFamily="34" charset="0"/>
              <a:buChar char="•"/>
              <a:defRPr/>
            </a:lvl1pPr>
            <a:lvl2pPr marL="342900" indent="-342900">
              <a:buClr>
                <a:schemeClr val="accent1"/>
              </a:buClr>
              <a:buFont typeface="Arial" panose="020B0604020202020204" pitchFamily="34" charset="0"/>
              <a:buChar char="•"/>
              <a:defRPr/>
            </a:lvl2pPr>
            <a:lvl3pPr>
              <a:buClr>
                <a:schemeClr val="accent1"/>
              </a:buClr>
              <a:defRPr/>
            </a:lvl3pPr>
            <a:lvl4pPr marL="295275" indent="-285750">
              <a:buClr>
                <a:schemeClr val="accent1"/>
              </a:buClr>
              <a:buFont typeface="Arial" panose="020B0604020202020204" pitchFamily="34" charset="0"/>
              <a:buChar char="•"/>
              <a:defRPr/>
            </a:lvl4pPr>
            <a:lvl5pPr marL="295275" indent="-285750">
              <a:buClr>
                <a:schemeClr val="accent1"/>
              </a:buClr>
              <a:buFont typeface="Arial" panose="020B0604020202020204" pitchFamily="34" charset="0"/>
              <a:buChar char="•"/>
              <a:defRPr/>
            </a:lvl5pPr>
          </a:lstStyle>
          <a:p>
            <a:pPr lvl="0"/>
            <a:r>
              <a:rPr lang="fr-FR" dirty="0"/>
              <a:t>Modifier les styles du texte du masque</a:t>
            </a:r>
          </a:p>
          <a:p>
            <a:pPr lvl="1"/>
            <a:endParaRPr lang="fr-FR" dirty="0"/>
          </a:p>
        </p:txBody>
      </p:sp>
    </p:spTree>
    <p:extLst>
      <p:ext uri="{BB962C8B-B14F-4D97-AF65-F5344CB8AC3E}">
        <p14:creationId xmlns:p14="http://schemas.microsoft.com/office/powerpoint/2010/main" val="242209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hiffres">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A711CF2D-5D37-4388-B6AE-72FB13088F13}"/>
              </a:ext>
            </a:extLst>
          </p:cNvPr>
          <p:cNvSpPr>
            <a:spLocks/>
          </p:cNvSpPr>
          <p:nvPr/>
        </p:nvSpPr>
        <p:spPr bwMode="auto">
          <a:xfrm>
            <a:off x="0" y="5429251"/>
            <a:ext cx="3446352" cy="1428750"/>
          </a:xfrm>
          <a:custGeom>
            <a:avLst/>
            <a:gdLst>
              <a:gd name="T0" fmla="*/ 0 w 1867"/>
              <a:gd name="T1" fmla="*/ 0 h 774"/>
              <a:gd name="T2" fmla="*/ 1867 w 1867"/>
              <a:gd name="T3" fmla="*/ 774 h 774"/>
              <a:gd name="T4" fmla="*/ 0 w 1867"/>
              <a:gd name="T5" fmla="*/ 774 h 774"/>
              <a:gd name="T6" fmla="*/ 0 w 1867"/>
              <a:gd name="T7" fmla="*/ 0 h 774"/>
            </a:gdLst>
            <a:ahLst/>
            <a:cxnLst>
              <a:cxn ang="0">
                <a:pos x="T0" y="T1"/>
              </a:cxn>
              <a:cxn ang="0">
                <a:pos x="T2" y="T3"/>
              </a:cxn>
              <a:cxn ang="0">
                <a:pos x="T4" y="T5"/>
              </a:cxn>
              <a:cxn ang="0">
                <a:pos x="T6" y="T7"/>
              </a:cxn>
            </a:cxnLst>
            <a:rect l="0" t="0" r="r" b="b"/>
            <a:pathLst>
              <a:path w="1867" h="774">
                <a:moveTo>
                  <a:pt x="0" y="0"/>
                </a:moveTo>
                <a:lnTo>
                  <a:pt x="1867" y="774"/>
                </a:lnTo>
                <a:lnTo>
                  <a:pt x="0" y="774"/>
                </a:lnTo>
                <a:lnTo>
                  <a:pt x="0" y="0"/>
                </a:lnTo>
                <a:close/>
              </a:path>
            </a:pathLst>
          </a:custGeom>
          <a:solidFill>
            <a:schemeClr val="accent4">
              <a:alpha val="50000"/>
            </a:schemeClr>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6" name="Titre 5">
            <a:extLst>
              <a:ext uri="{FF2B5EF4-FFF2-40B4-BE49-F238E27FC236}">
                <a16:creationId xmlns:a16="http://schemas.microsoft.com/office/drawing/2014/main" id="{829825F9-95BB-40FB-B052-192CEAE1D8D5}"/>
              </a:ext>
            </a:extLst>
          </p:cNvPr>
          <p:cNvSpPr>
            <a:spLocks noGrp="1"/>
          </p:cNvSpPr>
          <p:nvPr>
            <p:ph type="title" hasCustomPrompt="1"/>
          </p:nvPr>
        </p:nvSpPr>
        <p:spPr/>
        <p:txBody>
          <a:bodyPr/>
          <a:lstStyle/>
          <a:p>
            <a:r>
              <a:rPr lang="fr-FR" dirty="0"/>
              <a:t>Titre niveau 1 éventuel</a:t>
            </a:r>
          </a:p>
        </p:txBody>
      </p:sp>
      <p:sp>
        <p:nvSpPr>
          <p:cNvPr id="11" name="Freeform 6">
            <a:extLst>
              <a:ext uri="{FF2B5EF4-FFF2-40B4-BE49-F238E27FC236}">
                <a16:creationId xmlns:a16="http://schemas.microsoft.com/office/drawing/2014/main" id="{6C5BFDDB-00ED-4290-9155-38CDEBB15056}"/>
              </a:ext>
            </a:extLst>
          </p:cNvPr>
          <p:cNvSpPr>
            <a:spLocks/>
          </p:cNvSpPr>
          <p:nvPr/>
        </p:nvSpPr>
        <p:spPr bwMode="auto">
          <a:xfrm>
            <a:off x="8104564" y="0"/>
            <a:ext cx="4087436" cy="2587625"/>
          </a:xfrm>
          <a:custGeom>
            <a:avLst/>
            <a:gdLst>
              <a:gd name="T0" fmla="*/ 0 w 2262"/>
              <a:gd name="T1" fmla="*/ 0 h 1432"/>
              <a:gd name="T2" fmla="*/ 2262 w 2262"/>
              <a:gd name="T3" fmla="*/ 1432 h 1432"/>
              <a:gd name="T4" fmla="*/ 2262 w 2262"/>
              <a:gd name="T5" fmla="*/ 0 h 1432"/>
              <a:gd name="T6" fmla="*/ 21 w 2262"/>
              <a:gd name="T7" fmla="*/ 0 h 1432"/>
            </a:gdLst>
            <a:ahLst/>
            <a:cxnLst>
              <a:cxn ang="0">
                <a:pos x="T0" y="T1"/>
              </a:cxn>
              <a:cxn ang="0">
                <a:pos x="T2" y="T3"/>
              </a:cxn>
              <a:cxn ang="0">
                <a:pos x="T4" y="T5"/>
              </a:cxn>
              <a:cxn ang="0">
                <a:pos x="T6" y="T7"/>
              </a:cxn>
            </a:cxnLst>
            <a:rect l="0" t="0" r="r" b="b"/>
            <a:pathLst>
              <a:path w="2262" h="1432">
                <a:moveTo>
                  <a:pt x="0" y="0"/>
                </a:moveTo>
                <a:lnTo>
                  <a:pt x="2262" y="1432"/>
                </a:lnTo>
                <a:lnTo>
                  <a:pt x="2262" y="0"/>
                </a:lnTo>
                <a:lnTo>
                  <a:pt x="21" y="0"/>
                </a:lnTo>
              </a:path>
            </a:pathLst>
          </a:custGeom>
          <a:solidFill>
            <a:schemeClr val="accent4">
              <a:alpha val="50000"/>
            </a:schemeClr>
          </a:solidFill>
          <a:ln>
            <a:noFill/>
          </a:ln>
        </p:spPr>
        <p:txBody>
          <a:bodyPr vert="horz" wrap="square" lIns="91440" tIns="45720" rIns="91440" bIns="45720" numCol="1" anchor="t" anchorCtr="0" compatLnSpc="1">
            <a:prstTxWarp prst="textNoShape">
              <a:avLst/>
            </a:prstTxWarp>
          </a:bodyPr>
          <a:lstStyle/>
          <a:p>
            <a:endParaRPr lang="fr-FR" dirty="0"/>
          </a:p>
        </p:txBody>
      </p:sp>
      <p:cxnSp>
        <p:nvCxnSpPr>
          <p:cNvPr id="14" name="Connecteur droit 13">
            <a:extLst>
              <a:ext uri="{FF2B5EF4-FFF2-40B4-BE49-F238E27FC236}">
                <a16:creationId xmlns:a16="http://schemas.microsoft.com/office/drawing/2014/main" id="{BCEDFA62-4D7F-4F93-99BD-E5A57B8443E9}"/>
              </a:ext>
            </a:extLst>
          </p:cNvPr>
          <p:cNvCxnSpPr>
            <a:cxnSpLocks/>
          </p:cNvCxnSpPr>
          <p:nvPr userDrawn="1"/>
        </p:nvCxnSpPr>
        <p:spPr>
          <a:xfrm>
            <a:off x="503400" y="6381268"/>
            <a:ext cx="1118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Espace réservé du pied de page 33">
            <a:extLst>
              <a:ext uri="{FF2B5EF4-FFF2-40B4-BE49-F238E27FC236}">
                <a16:creationId xmlns:a16="http://schemas.microsoft.com/office/drawing/2014/main" id="{8D353ED5-E2CF-4099-9495-3A798A58B567}"/>
              </a:ext>
            </a:extLst>
          </p:cNvPr>
          <p:cNvSpPr>
            <a:spLocks noGrp="1"/>
          </p:cNvSpPr>
          <p:nvPr>
            <p:ph type="ftr" sz="quarter" idx="3"/>
          </p:nvPr>
        </p:nvSpPr>
        <p:spPr>
          <a:xfrm>
            <a:off x="502288" y="6575144"/>
            <a:ext cx="1415452" cy="107722"/>
          </a:xfrm>
          <a:prstGeom prst="rect">
            <a:avLst/>
          </a:prstGeom>
        </p:spPr>
        <p:txBody>
          <a:bodyPr vert="horz" wrap="none" lIns="0" tIns="0" rIns="0" bIns="0" rtlCol="0" anchor="ctr">
            <a:spAutoFit/>
          </a:bodyPr>
          <a:lstStyle>
            <a:lvl1pPr algn="l">
              <a:defRPr sz="700" cap="all" spc="50" baseline="0">
                <a:solidFill>
                  <a:srgbClr val="000000"/>
                </a:solidFill>
              </a:defRPr>
            </a:lvl1pPr>
          </a:lstStyle>
          <a:p>
            <a:r>
              <a:rPr lang="fr-FR" noProof="0" smtClean="0"/>
              <a:t>Les effets d'aubaine des contrats aidés - JMS 2022</a:t>
            </a:r>
            <a:endParaRPr lang="fr-FR" noProof="0" dirty="0"/>
          </a:p>
        </p:txBody>
      </p:sp>
      <p:sp>
        <p:nvSpPr>
          <p:cNvPr id="16" name="Espace réservé du numéro de diapositive 34">
            <a:extLst>
              <a:ext uri="{FF2B5EF4-FFF2-40B4-BE49-F238E27FC236}">
                <a16:creationId xmlns:a16="http://schemas.microsoft.com/office/drawing/2014/main" id="{51E56F51-801D-4297-8FB4-1CB711DBC12E}"/>
              </a:ext>
            </a:extLst>
          </p:cNvPr>
          <p:cNvSpPr>
            <a:spLocks noGrp="1"/>
          </p:cNvSpPr>
          <p:nvPr>
            <p:ph type="sldNum" sz="quarter" idx="4"/>
          </p:nvPr>
        </p:nvSpPr>
        <p:spPr>
          <a:xfrm>
            <a:off x="11527700" y="6575144"/>
            <a:ext cx="160300" cy="107722"/>
          </a:xfrm>
          <a:prstGeom prst="rect">
            <a:avLst/>
          </a:prstGeom>
        </p:spPr>
        <p:txBody>
          <a:bodyPr vert="horz" wrap="none" lIns="0" tIns="0" rIns="0" bIns="0" rtlCol="0" anchor="ctr">
            <a:spAutoFit/>
          </a:bodyPr>
          <a:lstStyle>
            <a:lvl1pPr algn="r">
              <a:defRPr sz="700">
                <a:solidFill>
                  <a:srgbClr val="000000"/>
                </a:solidFill>
              </a:defRPr>
            </a:lvl1pPr>
          </a:lstStyle>
          <a:p>
            <a:fld id="{DA76BCB4-0E47-4ECE-B552-0D112F3A1392}" type="slidenum">
              <a:rPr lang="fr-FR" smtClean="0"/>
              <a:pPr/>
              <a:t>‹N°›</a:t>
            </a:fld>
            <a:endParaRPr lang="fr-FR" dirty="0"/>
          </a:p>
        </p:txBody>
      </p:sp>
      <p:grpSp>
        <p:nvGrpSpPr>
          <p:cNvPr id="17" name="Groupe 16">
            <a:extLst>
              <a:ext uri="{FF2B5EF4-FFF2-40B4-BE49-F238E27FC236}">
                <a16:creationId xmlns:a16="http://schemas.microsoft.com/office/drawing/2014/main" id="{5F858260-E77D-4A94-BFB9-96415377C4A7}"/>
              </a:ext>
            </a:extLst>
          </p:cNvPr>
          <p:cNvGrpSpPr/>
          <p:nvPr userDrawn="1"/>
        </p:nvGrpSpPr>
        <p:grpSpPr>
          <a:xfrm>
            <a:off x="502288" y="242008"/>
            <a:ext cx="528791" cy="464331"/>
            <a:chOff x="2185988" y="0"/>
            <a:chExt cx="7813676" cy="6861176"/>
          </a:xfrm>
        </p:grpSpPr>
        <p:sp>
          <p:nvSpPr>
            <p:cNvPr id="18" name="Freeform 5">
              <a:extLst>
                <a:ext uri="{FF2B5EF4-FFF2-40B4-BE49-F238E27FC236}">
                  <a16:creationId xmlns:a16="http://schemas.microsoft.com/office/drawing/2014/main" id="{E54A5DBD-4AF3-4520-AAB4-358FB45D3E94}"/>
                </a:ext>
              </a:extLst>
            </p:cNvPr>
            <p:cNvSpPr>
              <a:spLocks noEditPoints="1"/>
            </p:cNvSpPr>
            <p:nvPr/>
          </p:nvSpPr>
          <p:spPr bwMode="auto">
            <a:xfrm>
              <a:off x="2189163" y="1812925"/>
              <a:ext cx="742950" cy="911225"/>
            </a:xfrm>
            <a:custGeom>
              <a:avLst/>
              <a:gdLst>
                <a:gd name="T0" fmla="*/ 51 w 207"/>
                <a:gd name="T1" fmla="*/ 44 h 254"/>
                <a:gd name="T2" fmla="*/ 51 w 207"/>
                <a:gd name="T3" fmla="*/ 107 h 254"/>
                <a:gd name="T4" fmla="*/ 80 w 207"/>
                <a:gd name="T5" fmla="*/ 107 h 254"/>
                <a:gd name="T6" fmla="*/ 115 w 207"/>
                <a:gd name="T7" fmla="*/ 75 h 254"/>
                <a:gd name="T8" fmla="*/ 80 w 207"/>
                <a:gd name="T9" fmla="*/ 44 h 254"/>
                <a:gd name="T10" fmla="*/ 51 w 207"/>
                <a:gd name="T11" fmla="*/ 44 h 254"/>
                <a:gd name="T12" fmla="*/ 0 w 207"/>
                <a:gd name="T13" fmla="*/ 0 h 254"/>
                <a:gd name="T14" fmla="*/ 77 w 207"/>
                <a:gd name="T15" fmla="*/ 0 h 254"/>
                <a:gd name="T16" fmla="*/ 168 w 207"/>
                <a:gd name="T17" fmla="*/ 76 h 254"/>
                <a:gd name="T18" fmla="*/ 127 w 207"/>
                <a:gd name="T19" fmla="*/ 141 h 254"/>
                <a:gd name="T20" fmla="*/ 207 w 207"/>
                <a:gd name="T21" fmla="*/ 254 h 254"/>
                <a:gd name="T22" fmla="*/ 145 w 207"/>
                <a:gd name="T23" fmla="*/ 254 h 254"/>
                <a:gd name="T24" fmla="*/ 78 w 207"/>
                <a:gd name="T25" fmla="*/ 151 h 254"/>
                <a:gd name="T26" fmla="*/ 51 w 207"/>
                <a:gd name="T27" fmla="*/ 151 h 254"/>
                <a:gd name="T28" fmla="*/ 51 w 207"/>
                <a:gd name="T29" fmla="*/ 254 h 254"/>
                <a:gd name="T30" fmla="*/ 0 w 207"/>
                <a:gd name="T31" fmla="*/ 254 h 254"/>
                <a:gd name="T32" fmla="*/ 0 w 207"/>
                <a:gd name="T3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4">
                  <a:moveTo>
                    <a:pt x="51" y="44"/>
                  </a:moveTo>
                  <a:cubicBezTo>
                    <a:pt x="51" y="107"/>
                    <a:pt x="51" y="107"/>
                    <a:pt x="51" y="107"/>
                  </a:cubicBezTo>
                  <a:cubicBezTo>
                    <a:pt x="80" y="107"/>
                    <a:pt x="80" y="107"/>
                    <a:pt x="80" y="107"/>
                  </a:cubicBezTo>
                  <a:cubicBezTo>
                    <a:pt x="102" y="107"/>
                    <a:pt x="115" y="96"/>
                    <a:pt x="115" y="75"/>
                  </a:cubicBezTo>
                  <a:cubicBezTo>
                    <a:pt x="115" y="56"/>
                    <a:pt x="102" y="44"/>
                    <a:pt x="80" y="44"/>
                  </a:cubicBezTo>
                  <a:lnTo>
                    <a:pt x="51" y="44"/>
                  </a:lnTo>
                  <a:close/>
                  <a:moveTo>
                    <a:pt x="0" y="0"/>
                  </a:moveTo>
                  <a:cubicBezTo>
                    <a:pt x="77" y="0"/>
                    <a:pt x="77" y="0"/>
                    <a:pt x="77" y="0"/>
                  </a:cubicBezTo>
                  <a:cubicBezTo>
                    <a:pt x="133" y="0"/>
                    <a:pt x="168" y="29"/>
                    <a:pt x="168" y="76"/>
                  </a:cubicBezTo>
                  <a:cubicBezTo>
                    <a:pt x="168" y="106"/>
                    <a:pt x="153" y="129"/>
                    <a:pt x="127" y="141"/>
                  </a:cubicBezTo>
                  <a:cubicBezTo>
                    <a:pt x="207" y="254"/>
                    <a:pt x="207" y="254"/>
                    <a:pt x="207" y="254"/>
                  </a:cubicBezTo>
                  <a:cubicBezTo>
                    <a:pt x="145" y="254"/>
                    <a:pt x="145" y="254"/>
                    <a:pt x="145" y="254"/>
                  </a:cubicBezTo>
                  <a:cubicBezTo>
                    <a:pt x="78" y="151"/>
                    <a:pt x="78" y="151"/>
                    <a:pt x="78" y="151"/>
                  </a:cubicBezTo>
                  <a:cubicBezTo>
                    <a:pt x="51" y="151"/>
                    <a:pt x="51" y="151"/>
                    <a:pt x="51" y="151"/>
                  </a:cubicBezTo>
                  <a:cubicBezTo>
                    <a:pt x="51" y="254"/>
                    <a:pt x="51" y="254"/>
                    <a:pt x="51"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9" name="Freeform 6">
              <a:extLst>
                <a:ext uri="{FF2B5EF4-FFF2-40B4-BE49-F238E27FC236}">
                  <a16:creationId xmlns:a16="http://schemas.microsoft.com/office/drawing/2014/main" id="{44058146-BF7B-487A-BC82-D698DE7BCDE6}"/>
                </a:ext>
              </a:extLst>
            </p:cNvPr>
            <p:cNvSpPr>
              <a:spLocks noEditPoints="1"/>
            </p:cNvSpPr>
            <p:nvPr/>
          </p:nvSpPr>
          <p:spPr bwMode="auto">
            <a:xfrm>
              <a:off x="3046413" y="1557338"/>
              <a:ext cx="531813" cy="1166813"/>
            </a:xfrm>
            <a:custGeom>
              <a:avLst/>
              <a:gdLst>
                <a:gd name="T0" fmla="*/ 113 w 335"/>
                <a:gd name="T1" fmla="*/ 111 h 735"/>
                <a:gd name="T2" fmla="*/ 206 w 335"/>
                <a:gd name="T3" fmla="*/ 0 h 735"/>
                <a:gd name="T4" fmla="*/ 326 w 335"/>
                <a:gd name="T5" fmla="*/ 0 h 735"/>
                <a:gd name="T6" fmla="*/ 217 w 335"/>
                <a:gd name="T7" fmla="*/ 111 h 735"/>
                <a:gd name="T8" fmla="*/ 113 w 335"/>
                <a:gd name="T9" fmla="*/ 111 h 735"/>
                <a:gd name="T10" fmla="*/ 0 w 335"/>
                <a:gd name="T11" fmla="*/ 161 h 735"/>
                <a:gd name="T12" fmla="*/ 335 w 335"/>
                <a:gd name="T13" fmla="*/ 161 h 735"/>
                <a:gd name="T14" fmla="*/ 335 w 335"/>
                <a:gd name="T15" fmla="*/ 260 h 735"/>
                <a:gd name="T16" fmla="*/ 115 w 335"/>
                <a:gd name="T17" fmla="*/ 260 h 735"/>
                <a:gd name="T18" fmla="*/ 115 w 335"/>
                <a:gd name="T19" fmla="*/ 391 h 735"/>
                <a:gd name="T20" fmla="*/ 301 w 335"/>
                <a:gd name="T21" fmla="*/ 391 h 735"/>
                <a:gd name="T22" fmla="*/ 301 w 335"/>
                <a:gd name="T23" fmla="*/ 491 h 735"/>
                <a:gd name="T24" fmla="*/ 115 w 335"/>
                <a:gd name="T25" fmla="*/ 491 h 735"/>
                <a:gd name="T26" fmla="*/ 115 w 335"/>
                <a:gd name="T27" fmla="*/ 635 h 735"/>
                <a:gd name="T28" fmla="*/ 335 w 335"/>
                <a:gd name="T29" fmla="*/ 635 h 735"/>
                <a:gd name="T30" fmla="*/ 335 w 335"/>
                <a:gd name="T31" fmla="*/ 735 h 735"/>
                <a:gd name="T32" fmla="*/ 0 w 335"/>
                <a:gd name="T33" fmla="*/ 735 h 735"/>
                <a:gd name="T34" fmla="*/ 0 w 335"/>
                <a:gd name="T35" fmla="*/ 161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5" h="735">
                  <a:moveTo>
                    <a:pt x="113" y="111"/>
                  </a:moveTo>
                  <a:lnTo>
                    <a:pt x="206" y="0"/>
                  </a:lnTo>
                  <a:lnTo>
                    <a:pt x="326" y="0"/>
                  </a:lnTo>
                  <a:lnTo>
                    <a:pt x="217" y="111"/>
                  </a:lnTo>
                  <a:lnTo>
                    <a:pt x="113" y="111"/>
                  </a:lnTo>
                  <a:close/>
                  <a:moveTo>
                    <a:pt x="0" y="161"/>
                  </a:moveTo>
                  <a:lnTo>
                    <a:pt x="335" y="161"/>
                  </a:lnTo>
                  <a:lnTo>
                    <a:pt x="335" y="260"/>
                  </a:lnTo>
                  <a:lnTo>
                    <a:pt x="115" y="260"/>
                  </a:lnTo>
                  <a:lnTo>
                    <a:pt x="115" y="391"/>
                  </a:lnTo>
                  <a:lnTo>
                    <a:pt x="301" y="391"/>
                  </a:lnTo>
                  <a:lnTo>
                    <a:pt x="301" y="491"/>
                  </a:lnTo>
                  <a:lnTo>
                    <a:pt x="115" y="491"/>
                  </a:lnTo>
                  <a:lnTo>
                    <a:pt x="115" y="635"/>
                  </a:lnTo>
                  <a:lnTo>
                    <a:pt x="335" y="635"/>
                  </a:lnTo>
                  <a:lnTo>
                    <a:pt x="335" y="735"/>
                  </a:lnTo>
                  <a:lnTo>
                    <a:pt x="0" y="735"/>
                  </a:lnTo>
                  <a:lnTo>
                    <a:pt x="0"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0" name="Freeform 7">
              <a:extLst>
                <a:ext uri="{FF2B5EF4-FFF2-40B4-BE49-F238E27FC236}">
                  <a16:creationId xmlns:a16="http://schemas.microsoft.com/office/drawing/2014/main" id="{1BD41A2C-7C29-4764-97D0-81EEA9EB3017}"/>
                </a:ext>
              </a:extLst>
            </p:cNvPr>
            <p:cNvSpPr>
              <a:spLocks noEditPoints="1"/>
            </p:cNvSpPr>
            <p:nvPr/>
          </p:nvSpPr>
          <p:spPr bwMode="auto">
            <a:xfrm>
              <a:off x="3789363" y="1812925"/>
              <a:ext cx="623888" cy="911225"/>
            </a:xfrm>
            <a:custGeom>
              <a:avLst/>
              <a:gdLst>
                <a:gd name="T0" fmla="*/ 52 w 174"/>
                <a:gd name="T1" fmla="*/ 44 h 254"/>
                <a:gd name="T2" fmla="*/ 52 w 174"/>
                <a:gd name="T3" fmla="*/ 107 h 254"/>
                <a:gd name="T4" fmla="*/ 86 w 174"/>
                <a:gd name="T5" fmla="*/ 107 h 254"/>
                <a:gd name="T6" fmla="*/ 121 w 174"/>
                <a:gd name="T7" fmla="*/ 75 h 254"/>
                <a:gd name="T8" fmla="*/ 86 w 174"/>
                <a:gd name="T9" fmla="*/ 44 h 254"/>
                <a:gd name="T10" fmla="*/ 52 w 174"/>
                <a:gd name="T11" fmla="*/ 44 h 254"/>
                <a:gd name="T12" fmla="*/ 0 w 174"/>
                <a:gd name="T13" fmla="*/ 0 h 254"/>
                <a:gd name="T14" fmla="*/ 84 w 174"/>
                <a:gd name="T15" fmla="*/ 0 h 254"/>
                <a:gd name="T16" fmla="*/ 174 w 174"/>
                <a:gd name="T17" fmla="*/ 76 h 254"/>
                <a:gd name="T18" fmla="*/ 84 w 174"/>
                <a:gd name="T19" fmla="*/ 151 h 254"/>
                <a:gd name="T20" fmla="*/ 52 w 174"/>
                <a:gd name="T21" fmla="*/ 151 h 254"/>
                <a:gd name="T22" fmla="*/ 52 w 174"/>
                <a:gd name="T23" fmla="*/ 254 h 254"/>
                <a:gd name="T24" fmla="*/ 0 w 174"/>
                <a:gd name="T25" fmla="*/ 254 h 254"/>
                <a:gd name="T26" fmla="*/ 0 w 174"/>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 h="254">
                  <a:moveTo>
                    <a:pt x="52" y="44"/>
                  </a:moveTo>
                  <a:cubicBezTo>
                    <a:pt x="52" y="107"/>
                    <a:pt x="52" y="107"/>
                    <a:pt x="52" y="107"/>
                  </a:cubicBezTo>
                  <a:cubicBezTo>
                    <a:pt x="86" y="107"/>
                    <a:pt x="86" y="107"/>
                    <a:pt x="86" y="107"/>
                  </a:cubicBezTo>
                  <a:cubicBezTo>
                    <a:pt x="108" y="107"/>
                    <a:pt x="121" y="96"/>
                    <a:pt x="121" y="75"/>
                  </a:cubicBezTo>
                  <a:cubicBezTo>
                    <a:pt x="121" y="56"/>
                    <a:pt x="108" y="44"/>
                    <a:pt x="86" y="44"/>
                  </a:cubicBezTo>
                  <a:lnTo>
                    <a:pt x="52" y="44"/>
                  </a:lnTo>
                  <a:close/>
                  <a:moveTo>
                    <a:pt x="0" y="0"/>
                  </a:moveTo>
                  <a:cubicBezTo>
                    <a:pt x="84" y="0"/>
                    <a:pt x="84" y="0"/>
                    <a:pt x="84" y="0"/>
                  </a:cubicBezTo>
                  <a:cubicBezTo>
                    <a:pt x="140" y="0"/>
                    <a:pt x="174" y="29"/>
                    <a:pt x="174" y="76"/>
                  </a:cubicBezTo>
                  <a:cubicBezTo>
                    <a:pt x="174" y="122"/>
                    <a:pt x="140" y="151"/>
                    <a:pt x="84" y="151"/>
                  </a:cubicBezTo>
                  <a:cubicBezTo>
                    <a:pt x="52" y="151"/>
                    <a:pt x="52" y="151"/>
                    <a:pt x="52" y="151"/>
                  </a:cubicBezTo>
                  <a:cubicBezTo>
                    <a:pt x="52" y="254"/>
                    <a:pt x="52" y="254"/>
                    <a:pt x="52"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1" name="Freeform 8">
              <a:extLst>
                <a:ext uri="{FF2B5EF4-FFF2-40B4-BE49-F238E27FC236}">
                  <a16:creationId xmlns:a16="http://schemas.microsoft.com/office/drawing/2014/main" id="{59353B4B-A838-44D6-A739-FD955B1F348F}"/>
                </a:ext>
              </a:extLst>
            </p:cNvPr>
            <p:cNvSpPr>
              <a:spLocks/>
            </p:cNvSpPr>
            <p:nvPr/>
          </p:nvSpPr>
          <p:spPr bwMode="auto">
            <a:xfrm>
              <a:off x="4549776" y="1812925"/>
              <a:ext cx="735013" cy="936625"/>
            </a:xfrm>
            <a:custGeom>
              <a:avLst/>
              <a:gdLst>
                <a:gd name="T0" fmla="*/ 154 w 205"/>
                <a:gd name="T1" fmla="*/ 0 h 261"/>
                <a:gd name="T2" fmla="*/ 205 w 205"/>
                <a:gd name="T3" fmla="*/ 0 h 261"/>
                <a:gd name="T4" fmla="*/ 205 w 205"/>
                <a:gd name="T5" fmla="*/ 154 h 261"/>
                <a:gd name="T6" fmla="*/ 103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3"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1"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2" name="Freeform 9">
              <a:extLst>
                <a:ext uri="{FF2B5EF4-FFF2-40B4-BE49-F238E27FC236}">
                  <a16:creationId xmlns:a16="http://schemas.microsoft.com/office/drawing/2014/main" id="{0C2B9F99-2B89-43F7-9B98-403331795EB9}"/>
                </a:ext>
              </a:extLst>
            </p:cNvPr>
            <p:cNvSpPr>
              <a:spLocks noEditPoints="1"/>
            </p:cNvSpPr>
            <p:nvPr/>
          </p:nvSpPr>
          <p:spPr bwMode="auto">
            <a:xfrm>
              <a:off x="5514976" y="1812925"/>
              <a:ext cx="617538" cy="911225"/>
            </a:xfrm>
            <a:custGeom>
              <a:avLst/>
              <a:gdLst>
                <a:gd name="T0" fmla="*/ 52 w 172"/>
                <a:gd name="T1" fmla="*/ 143 h 254"/>
                <a:gd name="T2" fmla="*/ 52 w 172"/>
                <a:gd name="T3" fmla="*/ 210 h 254"/>
                <a:gd name="T4" fmla="*/ 81 w 172"/>
                <a:gd name="T5" fmla="*/ 210 h 254"/>
                <a:gd name="T6" fmla="*/ 119 w 172"/>
                <a:gd name="T7" fmla="*/ 176 h 254"/>
                <a:gd name="T8" fmla="*/ 81 w 172"/>
                <a:gd name="T9" fmla="*/ 143 h 254"/>
                <a:gd name="T10" fmla="*/ 52 w 172"/>
                <a:gd name="T11" fmla="*/ 143 h 254"/>
                <a:gd name="T12" fmla="*/ 52 w 172"/>
                <a:gd name="T13" fmla="*/ 44 h 254"/>
                <a:gd name="T14" fmla="*/ 52 w 172"/>
                <a:gd name="T15" fmla="*/ 99 h 254"/>
                <a:gd name="T16" fmla="*/ 73 w 172"/>
                <a:gd name="T17" fmla="*/ 99 h 254"/>
                <a:gd name="T18" fmla="*/ 104 w 172"/>
                <a:gd name="T19" fmla="*/ 71 h 254"/>
                <a:gd name="T20" fmla="*/ 73 w 172"/>
                <a:gd name="T21" fmla="*/ 44 h 254"/>
                <a:gd name="T22" fmla="*/ 52 w 172"/>
                <a:gd name="T23" fmla="*/ 44 h 254"/>
                <a:gd name="T24" fmla="*/ 0 w 172"/>
                <a:gd name="T25" fmla="*/ 0 h 254"/>
                <a:gd name="T26" fmla="*/ 72 w 172"/>
                <a:gd name="T27" fmla="*/ 0 h 254"/>
                <a:gd name="T28" fmla="*/ 157 w 172"/>
                <a:gd name="T29" fmla="*/ 69 h 254"/>
                <a:gd name="T30" fmla="*/ 130 w 172"/>
                <a:gd name="T31" fmla="*/ 119 h 254"/>
                <a:gd name="T32" fmla="*/ 172 w 172"/>
                <a:gd name="T33" fmla="*/ 179 h 254"/>
                <a:gd name="T34" fmla="*/ 78 w 172"/>
                <a:gd name="T35" fmla="*/ 254 h 254"/>
                <a:gd name="T36" fmla="*/ 0 w 172"/>
                <a:gd name="T37" fmla="*/ 254 h 254"/>
                <a:gd name="T38" fmla="*/ 0 w 172"/>
                <a:gd name="T3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254">
                  <a:moveTo>
                    <a:pt x="52" y="143"/>
                  </a:moveTo>
                  <a:cubicBezTo>
                    <a:pt x="52" y="210"/>
                    <a:pt x="52" y="210"/>
                    <a:pt x="52" y="210"/>
                  </a:cubicBezTo>
                  <a:cubicBezTo>
                    <a:pt x="81" y="210"/>
                    <a:pt x="81" y="210"/>
                    <a:pt x="81" y="210"/>
                  </a:cubicBezTo>
                  <a:cubicBezTo>
                    <a:pt x="105" y="210"/>
                    <a:pt x="119" y="197"/>
                    <a:pt x="119" y="176"/>
                  </a:cubicBezTo>
                  <a:cubicBezTo>
                    <a:pt x="119" y="155"/>
                    <a:pt x="105" y="143"/>
                    <a:pt x="81" y="143"/>
                  </a:cubicBezTo>
                  <a:lnTo>
                    <a:pt x="52" y="143"/>
                  </a:lnTo>
                  <a:close/>
                  <a:moveTo>
                    <a:pt x="52" y="44"/>
                  </a:moveTo>
                  <a:cubicBezTo>
                    <a:pt x="52" y="99"/>
                    <a:pt x="52" y="99"/>
                    <a:pt x="52" y="99"/>
                  </a:cubicBezTo>
                  <a:cubicBezTo>
                    <a:pt x="73" y="99"/>
                    <a:pt x="73" y="99"/>
                    <a:pt x="73" y="99"/>
                  </a:cubicBezTo>
                  <a:cubicBezTo>
                    <a:pt x="93" y="99"/>
                    <a:pt x="104" y="89"/>
                    <a:pt x="104" y="71"/>
                  </a:cubicBezTo>
                  <a:cubicBezTo>
                    <a:pt x="104" y="54"/>
                    <a:pt x="93" y="44"/>
                    <a:pt x="73" y="44"/>
                  </a:cubicBezTo>
                  <a:lnTo>
                    <a:pt x="52" y="44"/>
                  </a:lnTo>
                  <a:close/>
                  <a:moveTo>
                    <a:pt x="0" y="0"/>
                  </a:moveTo>
                  <a:cubicBezTo>
                    <a:pt x="72" y="0"/>
                    <a:pt x="72" y="0"/>
                    <a:pt x="72" y="0"/>
                  </a:cubicBezTo>
                  <a:cubicBezTo>
                    <a:pt x="125" y="0"/>
                    <a:pt x="157" y="26"/>
                    <a:pt x="157" y="69"/>
                  </a:cubicBezTo>
                  <a:cubicBezTo>
                    <a:pt x="157" y="89"/>
                    <a:pt x="148" y="107"/>
                    <a:pt x="130" y="119"/>
                  </a:cubicBezTo>
                  <a:cubicBezTo>
                    <a:pt x="157" y="131"/>
                    <a:pt x="172" y="152"/>
                    <a:pt x="172" y="179"/>
                  </a:cubicBezTo>
                  <a:cubicBezTo>
                    <a:pt x="172" y="225"/>
                    <a:pt x="136" y="254"/>
                    <a:pt x="78"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3" name="Freeform 10">
              <a:extLst>
                <a:ext uri="{FF2B5EF4-FFF2-40B4-BE49-F238E27FC236}">
                  <a16:creationId xmlns:a16="http://schemas.microsoft.com/office/drawing/2014/main" id="{C59A6F26-8594-4E82-9E1A-0107BBCDB704}"/>
                </a:ext>
              </a:extLst>
            </p:cNvPr>
            <p:cNvSpPr>
              <a:spLocks/>
            </p:cNvSpPr>
            <p:nvPr/>
          </p:nvSpPr>
          <p:spPr bwMode="auto">
            <a:xfrm>
              <a:off x="6321426" y="1812925"/>
              <a:ext cx="528638" cy="911225"/>
            </a:xfrm>
            <a:custGeom>
              <a:avLst/>
              <a:gdLst>
                <a:gd name="T0" fmla="*/ 0 w 333"/>
                <a:gd name="T1" fmla="*/ 0 h 574"/>
                <a:gd name="T2" fmla="*/ 116 w 333"/>
                <a:gd name="T3" fmla="*/ 0 h 574"/>
                <a:gd name="T4" fmla="*/ 116 w 333"/>
                <a:gd name="T5" fmla="*/ 468 h 574"/>
                <a:gd name="T6" fmla="*/ 333 w 333"/>
                <a:gd name="T7" fmla="*/ 468 h 574"/>
                <a:gd name="T8" fmla="*/ 333 w 333"/>
                <a:gd name="T9" fmla="*/ 574 h 574"/>
                <a:gd name="T10" fmla="*/ 0 w 333"/>
                <a:gd name="T11" fmla="*/ 574 h 574"/>
                <a:gd name="T12" fmla="*/ 0 w 333"/>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333" h="574">
                  <a:moveTo>
                    <a:pt x="0" y="0"/>
                  </a:moveTo>
                  <a:lnTo>
                    <a:pt x="116" y="0"/>
                  </a:lnTo>
                  <a:lnTo>
                    <a:pt x="116" y="468"/>
                  </a:lnTo>
                  <a:lnTo>
                    <a:pt x="333" y="468"/>
                  </a:lnTo>
                  <a:lnTo>
                    <a:pt x="333" y="574"/>
                  </a:lnTo>
                  <a:lnTo>
                    <a:pt x="0" y="5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4" name="Rectangle 23">
              <a:extLst>
                <a:ext uri="{FF2B5EF4-FFF2-40B4-BE49-F238E27FC236}">
                  <a16:creationId xmlns:a16="http://schemas.microsoft.com/office/drawing/2014/main" id="{D60AD085-9184-4E83-9DB1-633A38727063}"/>
                </a:ext>
              </a:extLst>
            </p:cNvPr>
            <p:cNvSpPr>
              <a:spLocks noChangeArrowheads="1"/>
            </p:cNvSpPr>
            <p:nvPr/>
          </p:nvSpPr>
          <p:spPr bwMode="auto">
            <a:xfrm>
              <a:off x="7015163" y="1812925"/>
              <a:ext cx="182563" cy="911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5" name="Freeform 12">
              <a:extLst>
                <a:ext uri="{FF2B5EF4-FFF2-40B4-BE49-F238E27FC236}">
                  <a16:creationId xmlns:a16="http://schemas.microsoft.com/office/drawing/2014/main" id="{F78483E5-37B8-4BCA-97E7-21D97CF9438A}"/>
                </a:ext>
              </a:extLst>
            </p:cNvPr>
            <p:cNvSpPr>
              <a:spLocks noEditPoints="1"/>
            </p:cNvSpPr>
            <p:nvPr/>
          </p:nvSpPr>
          <p:spPr bwMode="auto">
            <a:xfrm>
              <a:off x="7373938" y="1787525"/>
              <a:ext cx="1096963" cy="1162050"/>
            </a:xfrm>
            <a:custGeom>
              <a:avLst/>
              <a:gdLst>
                <a:gd name="T0" fmla="*/ 217 w 306"/>
                <a:gd name="T1" fmla="*/ 134 h 324"/>
                <a:gd name="T2" fmla="*/ 135 w 306"/>
                <a:gd name="T3" fmla="*/ 48 h 324"/>
                <a:gd name="T4" fmla="*/ 53 w 306"/>
                <a:gd name="T5" fmla="*/ 134 h 324"/>
                <a:gd name="T6" fmla="*/ 135 w 306"/>
                <a:gd name="T7" fmla="*/ 220 h 324"/>
                <a:gd name="T8" fmla="*/ 217 w 306"/>
                <a:gd name="T9" fmla="*/ 134 h 324"/>
                <a:gd name="T10" fmla="*/ 288 w 306"/>
                <a:gd name="T11" fmla="*/ 278 h 324"/>
                <a:gd name="T12" fmla="*/ 306 w 306"/>
                <a:gd name="T13" fmla="*/ 275 h 324"/>
                <a:gd name="T14" fmla="*/ 306 w 306"/>
                <a:gd name="T15" fmla="*/ 319 h 324"/>
                <a:gd name="T16" fmla="*/ 279 w 306"/>
                <a:gd name="T17" fmla="*/ 324 h 324"/>
                <a:gd name="T18" fmla="*/ 200 w 306"/>
                <a:gd name="T19" fmla="*/ 290 h 324"/>
                <a:gd name="T20" fmla="*/ 170 w 306"/>
                <a:gd name="T21" fmla="*/ 263 h 324"/>
                <a:gd name="T22" fmla="*/ 135 w 306"/>
                <a:gd name="T23" fmla="*/ 268 h 324"/>
                <a:gd name="T24" fmla="*/ 0 w 306"/>
                <a:gd name="T25" fmla="*/ 134 h 324"/>
                <a:gd name="T26" fmla="*/ 135 w 306"/>
                <a:gd name="T27" fmla="*/ 0 h 324"/>
                <a:gd name="T28" fmla="*/ 270 w 306"/>
                <a:gd name="T29" fmla="*/ 134 h 324"/>
                <a:gd name="T30" fmla="*/ 220 w 306"/>
                <a:gd name="T31" fmla="*/ 240 h 324"/>
                <a:gd name="T32" fmla="*/ 235 w 306"/>
                <a:gd name="T33" fmla="*/ 254 h 324"/>
                <a:gd name="T34" fmla="*/ 288 w 306"/>
                <a:gd name="T35" fmla="*/ 27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24">
                  <a:moveTo>
                    <a:pt x="217" y="134"/>
                  </a:moveTo>
                  <a:cubicBezTo>
                    <a:pt x="217" y="85"/>
                    <a:pt x="183" y="48"/>
                    <a:pt x="135" y="48"/>
                  </a:cubicBezTo>
                  <a:cubicBezTo>
                    <a:pt x="87" y="48"/>
                    <a:pt x="53" y="85"/>
                    <a:pt x="53" y="134"/>
                  </a:cubicBezTo>
                  <a:cubicBezTo>
                    <a:pt x="53" y="182"/>
                    <a:pt x="87" y="220"/>
                    <a:pt x="135" y="220"/>
                  </a:cubicBezTo>
                  <a:cubicBezTo>
                    <a:pt x="183" y="220"/>
                    <a:pt x="217" y="182"/>
                    <a:pt x="217" y="134"/>
                  </a:cubicBezTo>
                  <a:moveTo>
                    <a:pt x="288" y="278"/>
                  </a:moveTo>
                  <a:cubicBezTo>
                    <a:pt x="294" y="278"/>
                    <a:pt x="301" y="278"/>
                    <a:pt x="306" y="275"/>
                  </a:cubicBezTo>
                  <a:cubicBezTo>
                    <a:pt x="306" y="319"/>
                    <a:pt x="306" y="319"/>
                    <a:pt x="306" y="319"/>
                  </a:cubicBezTo>
                  <a:cubicBezTo>
                    <a:pt x="298" y="322"/>
                    <a:pt x="291" y="324"/>
                    <a:pt x="279" y="324"/>
                  </a:cubicBezTo>
                  <a:cubicBezTo>
                    <a:pt x="251" y="324"/>
                    <a:pt x="225" y="312"/>
                    <a:pt x="200" y="290"/>
                  </a:cubicBezTo>
                  <a:cubicBezTo>
                    <a:pt x="170" y="263"/>
                    <a:pt x="170" y="263"/>
                    <a:pt x="170" y="263"/>
                  </a:cubicBezTo>
                  <a:cubicBezTo>
                    <a:pt x="159" y="266"/>
                    <a:pt x="148" y="268"/>
                    <a:pt x="135" y="268"/>
                  </a:cubicBezTo>
                  <a:cubicBezTo>
                    <a:pt x="55" y="268"/>
                    <a:pt x="0" y="206"/>
                    <a:pt x="0" y="134"/>
                  </a:cubicBezTo>
                  <a:cubicBezTo>
                    <a:pt x="0" y="61"/>
                    <a:pt x="55" y="0"/>
                    <a:pt x="135" y="0"/>
                  </a:cubicBezTo>
                  <a:cubicBezTo>
                    <a:pt x="215" y="0"/>
                    <a:pt x="270" y="61"/>
                    <a:pt x="270" y="134"/>
                  </a:cubicBezTo>
                  <a:cubicBezTo>
                    <a:pt x="270" y="176"/>
                    <a:pt x="251" y="215"/>
                    <a:pt x="220" y="240"/>
                  </a:cubicBezTo>
                  <a:cubicBezTo>
                    <a:pt x="235" y="254"/>
                    <a:pt x="235" y="254"/>
                    <a:pt x="235" y="254"/>
                  </a:cubicBezTo>
                  <a:cubicBezTo>
                    <a:pt x="254" y="272"/>
                    <a:pt x="272" y="278"/>
                    <a:pt x="288" y="2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6" name="Freeform 13">
              <a:extLst>
                <a:ext uri="{FF2B5EF4-FFF2-40B4-BE49-F238E27FC236}">
                  <a16:creationId xmlns:a16="http://schemas.microsoft.com/office/drawing/2014/main" id="{E977F007-E9DA-4A70-9EDB-800ED4B97A49}"/>
                </a:ext>
              </a:extLst>
            </p:cNvPr>
            <p:cNvSpPr>
              <a:spLocks/>
            </p:cNvSpPr>
            <p:nvPr/>
          </p:nvSpPr>
          <p:spPr bwMode="auto">
            <a:xfrm>
              <a:off x="8502651" y="1812925"/>
              <a:ext cx="736600" cy="936625"/>
            </a:xfrm>
            <a:custGeom>
              <a:avLst/>
              <a:gdLst>
                <a:gd name="T0" fmla="*/ 154 w 205"/>
                <a:gd name="T1" fmla="*/ 0 h 261"/>
                <a:gd name="T2" fmla="*/ 205 w 205"/>
                <a:gd name="T3" fmla="*/ 0 h 261"/>
                <a:gd name="T4" fmla="*/ 205 w 205"/>
                <a:gd name="T5" fmla="*/ 154 h 261"/>
                <a:gd name="T6" fmla="*/ 102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2"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0"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7" name="Freeform 14">
              <a:extLst>
                <a:ext uri="{FF2B5EF4-FFF2-40B4-BE49-F238E27FC236}">
                  <a16:creationId xmlns:a16="http://schemas.microsoft.com/office/drawing/2014/main" id="{389A4312-35DB-47CC-A64A-1DBD0B5BDE08}"/>
                </a:ext>
              </a:extLst>
            </p:cNvPr>
            <p:cNvSpPr>
              <a:spLocks/>
            </p:cNvSpPr>
            <p:nvPr/>
          </p:nvSpPr>
          <p:spPr bwMode="auto">
            <a:xfrm>
              <a:off x="9467851" y="1812925"/>
              <a:ext cx="531813" cy="911225"/>
            </a:xfrm>
            <a:custGeom>
              <a:avLst/>
              <a:gdLst>
                <a:gd name="T0" fmla="*/ 0 w 335"/>
                <a:gd name="T1" fmla="*/ 0 h 574"/>
                <a:gd name="T2" fmla="*/ 0 w 335"/>
                <a:gd name="T3" fmla="*/ 574 h 574"/>
                <a:gd name="T4" fmla="*/ 335 w 335"/>
                <a:gd name="T5" fmla="*/ 574 h 574"/>
                <a:gd name="T6" fmla="*/ 335 w 335"/>
                <a:gd name="T7" fmla="*/ 474 h 574"/>
                <a:gd name="T8" fmla="*/ 116 w 335"/>
                <a:gd name="T9" fmla="*/ 474 h 574"/>
                <a:gd name="T10" fmla="*/ 116 w 335"/>
                <a:gd name="T11" fmla="*/ 330 h 574"/>
                <a:gd name="T12" fmla="*/ 301 w 335"/>
                <a:gd name="T13" fmla="*/ 330 h 574"/>
                <a:gd name="T14" fmla="*/ 301 w 335"/>
                <a:gd name="T15" fmla="*/ 230 h 574"/>
                <a:gd name="T16" fmla="*/ 116 w 335"/>
                <a:gd name="T17" fmla="*/ 230 h 574"/>
                <a:gd name="T18" fmla="*/ 116 w 335"/>
                <a:gd name="T19" fmla="*/ 99 h 574"/>
                <a:gd name="T20" fmla="*/ 335 w 335"/>
                <a:gd name="T21" fmla="*/ 99 h 574"/>
                <a:gd name="T22" fmla="*/ 335 w 335"/>
                <a:gd name="T23" fmla="*/ 0 h 574"/>
                <a:gd name="T24" fmla="*/ 0 w 335"/>
                <a:gd name="T25"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5" h="574">
                  <a:moveTo>
                    <a:pt x="0" y="0"/>
                  </a:moveTo>
                  <a:lnTo>
                    <a:pt x="0" y="574"/>
                  </a:lnTo>
                  <a:lnTo>
                    <a:pt x="335" y="574"/>
                  </a:lnTo>
                  <a:lnTo>
                    <a:pt x="335" y="474"/>
                  </a:lnTo>
                  <a:lnTo>
                    <a:pt x="116" y="474"/>
                  </a:lnTo>
                  <a:lnTo>
                    <a:pt x="116" y="330"/>
                  </a:lnTo>
                  <a:lnTo>
                    <a:pt x="301" y="330"/>
                  </a:lnTo>
                  <a:lnTo>
                    <a:pt x="301" y="230"/>
                  </a:lnTo>
                  <a:lnTo>
                    <a:pt x="116" y="230"/>
                  </a:lnTo>
                  <a:lnTo>
                    <a:pt x="116" y="99"/>
                  </a:lnTo>
                  <a:lnTo>
                    <a:pt x="335" y="99"/>
                  </a:lnTo>
                  <a:lnTo>
                    <a:pt x="33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8" name="Freeform 15">
              <a:extLst>
                <a:ext uri="{FF2B5EF4-FFF2-40B4-BE49-F238E27FC236}">
                  <a16:creationId xmlns:a16="http://schemas.microsoft.com/office/drawing/2014/main" id="{FFE2C8A0-C1FF-4C82-9CB9-252D5F0B6F00}"/>
                </a:ext>
              </a:extLst>
            </p:cNvPr>
            <p:cNvSpPr>
              <a:spLocks/>
            </p:cNvSpPr>
            <p:nvPr/>
          </p:nvSpPr>
          <p:spPr bwMode="auto">
            <a:xfrm>
              <a:off x="2189163" y="3125788"/>
              <a:ext cx="530225" cy="908050"/>
            </a:xfrm>
            <a:custGeom>
              <a:avLst/>
              <a:gdLst>
                <a:gd name="T0" fmla="*/ 0 w 334"/>
                <a:gd name="T1" fmla="*/ 0 h 572"/>
                <a:gd name="T2" fmla="*/ 0 w 334"/>
                <a:gd name="T3" fmla="*/ 572 h 572"/>
                <a:gd name="T4" fmla="*/ 115 w 334"/>
                <a:gd name="T5" fmla="*/ 572 h 572"/>
                <a:gd name="T6" fmla="*/ 115 w 334"/>
                <a:gd name="T7" fmla="*/ 330 h 572"/>
                <a:gd name="T8" fmla="*/ 301 w 334"/>
                <a:gd name="T9" fmla="*/ 330 h 572"/>
                <a:gd name="T10" fmla="*/ 301 w 334"/>
                <a:gd name="T11" fmla="*/ 231 h 572"/>
                <a:gd name="T12" fmla="*/ 115 w 334"/>
                <a:gd name="T13" fmla="*/ 231 h 572"/>
                <a:gd name="T14" fmla="*/ 115 w 334"/>
                <a:gd name="T15" fmla="*/ 99 h 572"/>
                <a:gd name="T16" fmla="*/ 334 w 334"/>
                <a:gd name="T17" fmla="*/ 99 h 572"/>
                <a:gd name="T18" fmla="*/ 334 w 334"/>
                <a:gd name="T19" fmla="*/ 0 h 572"/>
                <a:gd name="T20" fmla="*/ 0 w 334"/>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572">
                  <a:moveTo>
                    <a:pt x="0" y="0"/>
                  </a:moveTo>
                  <a:lnTo>
                    <a:pt x="0" y="572"/>
                  </a:lnTo>
                  <a:lnTo>
                    <a:pt x="115" y="572"/>
                  </a:lnTo>
                  <a:lnTo>
                    <a:pt x="115" y="330"/>
                  </a:lnTo>
                  <a:lnTo>
                    <a:pt x="301" y="330"/>
                  </a:lnTo>
                  <a:lnTo>
                    <a:pt x="301" y="231"/>
                  </a:lnTo>
                  <a:lnTo>
                    <a:pt x="115" y="231"/>
                  </a:lnTo>
                  <a:lnTo>
                    <a:pt x="115" y="99"/>
                  </a:lnTo>
                  <a:lnTo>
                    <a:pt x="334" y="99"/>
                  </a:lnTo>
                  <a:lnTo>
                    <a:pt x="3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9" name="Freeform 16">
              <a:extLst>
                <a:ext uri="{FF2B5EF4-FFF2-40B4-BE49-F238E27FC236}">
                  <a16:creationId xmlns:a16="http://schemas.microsoft.com/office/drawing/2014/main" id="{FACCE0A3-5462-491B-992B-A9DC121AE242}"/>
                </a:ext>
              </a:extLst>
            </p:cNvPr>
            <p:cNvSpPr>
              <a:spLocks noEditPoints="1"/>
            </p:cNvSpPr>
            <p:nvPr/>
          </p:nvSpPr>
          <p:spPr bwMode="auto">
            <a:xfrm>
              <a:off x="2881313" y="3125788"/>
              <a:ext cx="742950" cy="908050"/>
            </a:xfrm>
            <a:custGeom>
              <a:avLst/>
              <a:gdLst>
                <a:gd name="T0" fmla="*/ 51 w 207"/>
                <a:gd name="T1" fmla="*/ 44 h 253"/>
                <a:gd name="T2" fmla="*/ 51 w 207"/>
                <a:gd name="T3" fmla="*/ 107 h 253"/>
                <a:gd name="T4" fmla="*/ 80 w 207"/>
                <a:gd name="T5" fmla="*/ 107 h 253"/>
                <a:gd name="T6" fmla="*/ 115 w 207"/>
                <a:gd name="T7" fmla="*/ 75 h 253"/>
                <a:gd name="T8" fmla="*/ 80 w 207"/>
                <a:gd name="T9" fmla="*/ 44 h 253"/>
                <a:gd name="T10" fmla="*/ 51 w 207"/>
                <a:gd name="T11" fmla="*/ 44 h 253"/>
                <a:gd name="T12" fmla="*/ 0 w 207"/>
                <a:gd name="T13" fmla="*/ 0 h 253"/>
                <a:gd name="T14" fmla="*/ 78 w 207"/>
                <a:gd name="T15" fmla="*/ 0 h 253"/>
                <a:gd name="T16" fmla="*/ 168 w 207"/>
                <a:gd name="T17" fmla="*/ 75 h 253"/>
                <a:gd name="T18" fmla="*/ 127 w 207"/>
                <a:gd name="T19" fmla="*/ 141 h 253"/>
                <a:gd name="T20" fmla="*/ 207 w 207"/>
                <a:gd name="T21" fmla="*/ 253 h 253"/>
                <a:gd name="T22" fmla="*/ 145 w 207"/>
                <a:gd name="T23" fmla="*/ 253 h 253"/>
                <a:gd name="T24" fmla="*/ 78 w 207"/>
                <a:gd name="T25" fmla="*/ 151 h 253"/>
                <a:gd name="T26" fmla="*/ 51 w 207"/>
                <a:gd name="T27" fmla="*/ 151 h 253"/>
                <a:gd name="T28" fmla="*/ 51 w 207"/>
                <a:gd name="T29" fmla="*/ 253 h 253"/>
                <a:gd name="T30" fmla="*/ 0 w 207"/>
                <a:gd name="T31" fmla="*/ 253 h 253"/>
                <a:gd name="T32" fmla="*/ 0 w 207"/>
                <a:gd name="T3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3">
                  <a:moveTo>
                    <a:pt x="51" y="44"/>
                  </a:moveTo>
                  <a:cubicBezTo>
                    <a:pt x="51" y="107"/>
                    <a:pt x="51" y="107"/>
                    <a:pt x="51" y="107"/>
                  </a:cubicBezTo>
                  <a:cubicBezTo>
                    <a:pt x="80" y="107"/>
                    <a:pt x="80" y="107"/>
                    <a:pt x="80" y="107"/>
                  </a:cubicBezTo>
                  <a:cubicBezTo>
                    <a:pt x="102" y="107"/>
                    <a:pt x="115" y="95"/>
                    <a:pt x="115" y="75"/>
                  </a:cubicBezTo>
                  <a:cubicBezTo>
                    <a:pt x="115" y="55"/>
                    <a:pt x="102" y="44"/>
                    <a:pt x="80" y="44"/>
                  </a:cubicBezTo>
                  <a:lnTo>
                    <a:pt x="51" y="44"/>
                  </a:lnTo>
                  <a:close/>
                  <a:moveTo>
                    <a:pt x="0" y="0"/>
                  </a:moveTo>
                  <a:cubicBezTo>
                    <a:pt x="78" y="0"/>
                    <a:pt x="78" y="0"/>
                    <a:pt x="78" y="0"/>
                  </a:cubicBezTo>
                  <a:cubicBezTo>
                    <a:pt x="133" y="0"/>
                    <a:pt x="168" y="28"/>
                    <a:pt x="168" y="75"/>
                  </a:cubicBezTo>
                  <a:cubicBezTo>
                    <a:pt x="168" y="106"/>
                    <a:pt x="153" y="129"/>
                    <a:pt x="127" y="141"/>
                  </a:cubicBezTo>
                  <a:cubicBezTo>
                    <a:pt x="207" y="253"/>
                    <a:pt x="207" y="253"/>
                    <a:pt x="207" y="253"/>
                  </a:cubicBezTo>
                  <a:cubicBezTo>
                    <a:pt x="145" y="253"/>
                    <a:pt x="145" y="253"/>
                    <a:pt x="145" y="253"/>
                  </a:cubicBezTo>
                  <a:cubicBezTo>
                    <a:pt x="78" y="151"/>
                    <a:pt x="78" y="151"/>
                    <a:pt x="78" y="151"/>
                  </a:cubicBezTo>
                  <a:cubicBezTo>
                    <a:pt x="51" y="151"/>
                    <a:pt x="51" y="151"/>
                    <a:pt x="51" y="151"/>
                  </a:cubicBezTo>
                  <a:cubicBezTo>
                    <a:pt x="51" y="253"/>
                    <a:pt x="51" y="253"/>
                    <a:pt x="51" y="253"/>
                  </a:cubicBezTo>
                  <a:cubicBezTo>
                    <a:pt x="0" y="253"/>
                    <a:pt x="0" y="253"/>
                    <a:pt x="0" y="25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0" name="Freeform 17">
              <a:extLst>
                <a:ext uri="{FF2B5EF4-FFF2-40B4-BE49-F238E27FC236}">
                  <a16:creationId xmlns:a16="http://schemas.microsoft.com/office/drawing/2014/main" id="{43B82F3C-D15B-4744-BB8B-4ECD13FAAEFC}"/>
                </a:ext>
              </a:extLst>
            </p:cNvPr>
            <p:cNvSpPr>
              <a:spLocks noEditPoints="1"/>
            </p:cNvSpPr>
            <p:nvPr/>
          </p:nvSpPr>
          <p:spPr bwMode="auto">
            <a:xfrm>
              <a:off x="3663951" y="3125788"/>
              <a:ext cx="928688" cy="908050"/>
            </a:xfrm>
            <a:custGeom>
              <a:avLst/>
              <a:gdLst>
                <a:gd name="T0" fmla="*/ 370 w 585"/>
                <a:gd name="T1" fmla="*/ 326 h 572"/>
                <a:gd name="T2" fmla="*/ 294 w 585"/>
                <a:gd name="T3" fmla="*/ 108 h 572"/>
                <a:gd name="T4" fmla="*/ 214 w 585"/>
                <a:gd name="T5" fmla="*/ 326 h 572"/>
                <a:gd name="T6" fmla="*/ 370 w 585"/>
                <a:gd name="T7" fmla="*/ 326 h 572"/>
                <a:gd name="T8" fmla="*/ 217 w 585"/>
                <a:gd name="T9" fmla="*/ 0 h 572"/>
                <a:gd name="T10" fmla="*/ 368 w 585"/>
                <a:gd name="T11" fmla="*/ 0 h 572"/>
                <a:gd name="T12" fmla="*/ 585 w 585"/>
                <a:gd name="T13" fmla="*/ 572 h 572"/>
                <a:gd name="T14" fmla="*/ 463 w 585"/>
                <a:gd name="T15" fmla="*/ 572 h 572"/>
                <a:gd name="T16" fmla="*/ 407 w 585"/>
                <a:gd name="T17" fmla="*/ 423 h 572"/>
                <a:gd name="T18" fmla="*/ 178 w 585"/>
                <a:gd name="T19" fmla="*/ 423 h 572"/>
                <a:gd name="T20" fmla="*/ 124 w 585"/>
                <a:gd name="T21" fmla="*/ 572 h 572"/>
                <a:gd name="T22" fmla="*/ 0 w 585"/>
                <a:gd name="T23" fmla="*/ 572 h 572"/>
                <a:gd name="T24" fmla="*/ 217 w 585"/>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5" h="572">
                  <a:moveTo>
                    <a:pt x="370" y="326"/>
                  </a:moveTo>
                  <a:lnTo>
                    <a:pt x="294" y="108"/>
                  </a:lnTo>
                  <a:lnTo>
                    <a:pt x="214" y="326"/>
                  </a:lnTo>
                  <a:lnTo>
                    <a:pt x="370" y="326"/>
                  </a:lnTo>
                  <a:close/>
                  <a:moveTo>
                    <a:pt x="217" y="0"/>
                  </a:moveTo>
                  <a:lnTo>
                    <a:pt x="368" y="0"/>
                  </a:lnTo>
                  <a:lnTo>
                    <a:pt x="585" y="572"/>
                  </a:lnTo>
                  <a:lnTo>
                    <a:pt x="463" y="572"/>
                  </a:lnTo>
                  <a:lnTo>
                    <a:pt x="407"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1" name="Freeform 18">
              <a:extLst>
                <a:ext uri="{FF2B5EF4-FFF2-40B4-BE49-F238E27FC236}">
                  <a16:creationId xmlns:a16="http://schemas.microsoft.com/office/drawing/2014/main" id="{D51E4086-656C-45CE-B982-4A4F6BDF3F32}"/>
                </a:ext>
              </a:extLst>
            </p:cNvPr>
            <p:cNvSpPr>
              <a:spLocks/>
            </p:cNvSpPr>
            <p:nvPr/>
          </p:nvSpPr>
          <p:spPr bwMode="auto">
            <a:xfrm>
              <a:off x="4732338" y="3125788"/>
              <a:ext cx="828675" cy="908050"/>
            </a:xfrm>
            <a:custGeom>
              <a:avLst/>
              <a:gdLst>
                <a:gd name="T0" fmla="*/ 0 w 522"/>
                <a:gd name="T1" fmla="*/ 0 h 572"/>
                <a:gd name="T2" fmla="*/ 149 w 522"/>
                <a:gd name="T3" fmla="*/ 0 h 572"/>
                <a:gd name="T4" fmla="*/ 407 w 522"/>
                <a:gd name="T5" fmla="*/ 409 h 572"/>
                <a:gd name="T6" fmla="*/ 407 w 522"/>
                <a:gd name="T7" fmla="*/ 0 h 572"/>
                <a:gd name="T8" fmla="*/ 522 w 522"/>
                <a:gd name="T9" fmla="*/ 0 h 572"/>
                <a:gd name="T10" fmla="*/ 522 w 522"/>
                <a:gd name="T11" fmla="*/ 572 h 572"/>
                <a:gd name="T12" fmla="*/ 373 w 522"/>
                <a:gd name="T13" fmla="*/ 572 h 572"/>
                <a:gd name="T14" fmla="*/ 118 w 522"/>
                <a:gd name="T15" fmla="*/ 160 h 572"/>
                <a:gd name="T16" fmla="*/ 118 w 522"/>
                <a:gd name="T17" fmla="*/ 572 h 572"/>
                <a:gd name="T18" fmla="*/ 0 w 522"/>
                <a:gd name="T19" fmla="*/ 572 h 572"/>
                <a:gd name="T20" fmla="*/ 0 w 522"/>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572">
                  <a:moveTo>
                    <a:pt x="0" y="0"/>
                  </a:moveTo>
                  <a:lnTo>
                    <a:pt x="149" y="0"/>
                  </a:lnTo>
                  <a:lnTo>
                    <a:pt x="407" y="409"/>
                  </a:lnTo>
                  <a:lnTo>
                    <a:pt x="407" y="0"/>
                  </a:lnTo>
                  <a:lnTo>
                    <a:pt x="522" y="0"/>
                  </a:lnTo>
                  <a:lnTo>
                    <a:pt x="522" y="572"/>
                  </a:lnTo>
                  <a:lnTo>
                    <a:pt x="373" y="572"/>
                  </a:lnTo>
                  <a:lnTo>
                    <a:pt x="118" y="160"/>
                  </a:lnTo>
                  <a:lnTo>
                    <a:pt x="118"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2" name="Freeform 19">
              <a:extLst>
                <a:ext uri="{FF2B5EF4-FFF2-40B4-BE49-F238E27FC236}">
                  <a16:creationId xmlns:a16="http://schemas.microsoft.com/office/drawing/2014/main" id="{FC2E82C3-96A4-42DC-9E96-AD206FB60752}"/>
                </a:ext>
              </a:extLst>
            </p:cNvPr>
            <p:cNvSpPr>
              <a:spLocks/>
            </p:cNvSpPr>
            <p:nvPr/>
          </p:nvSpPr>
          <p:spPr bwMode="auto">
            <a:xfrm>
              <a:off x="5740401" y="3097213"/>
              <a:ext cx="865188" cy="1147763"/>
            </a:xfrm>
            <a:custGeom>
              <a:avLst/>
              <a:gdLst>
                <a:gd name="T0" fmla="*/ 201 w 241"/>
                <a:gd name="T1" fmla="*/ 186 h 320"/>
                <a:gd name="T2" fmla="*/ 241 w 241"/>
                <a:gd name="T3" fmla="*/ 217 h 320"/>
                <a:gd name="T4" fmla="*/ 154 w 241"/>
                <a:gd name="T5" fmla="*/ 267 h 320"/>
                <a:gd name="T6" fmla="*/ 123 w 241"/>
                <a:gd name="T7" fmla="*/ 320 h 320"/>
                <a:gd name="T8" fmla="*/ 77 w 241"/>
                <a:gd name="T9" fmla="*/ 320 h 320"/>
                <a:gd name="T10" fmla="*/ 109 w 241"/>
                <a:gd name="T11" fmla="*/ 266 h 320"/>
                <a:gd name="T12" fmla="*/ 0 w 241"/>
                <a:gd name="T13" fmla="*/ 134 h 320"/>
                <a:gd name="T14" fmla="*/ 134 w 241"/>
                <a:gd name="T15" fmla="*/ 0 h 320"/>
                <a:gd name="T16" fmla="*/ 241 w 241"/>
                <a:gd name="T17" fmla="*/ 52 h 320"/>
                <a:gd name="T18" fmla="*/ 201 w 241"/>
                <a:gd name="T19" fmla="*/ 83 h 320"/>
                <a:gd name="T20" fmla="*/ 134 w 241"/>
                <a:gd name="T21" fmla="*/ 49 h 320"/>
                <a:gd name="T22" fmla="*/ 52 w 241"/>
                <a:gd name="T23" fmla="*/ 134 h 320"/>
                <a:gd name="T24" fmla="*/ 134 w 241"/>
                <a:gd name="T25" fmla="*/ 220 h 320"/>
                <a:gd name="T26" fmla="*/ 201 w 241"/>
                <a:gd name="T27" fmla="*/ 18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320">
                  <a:moveTo>
                    <a:pt x="201" y="186"/>
                  </a:moveTo>
                  <a:cubicBezTo>
                    <a:pt x="241" y="217"/>
                    <a:pt x="241" y="217"/>
                    <a:pt x="241" y="217"/>
                  </a:cubicBezTo>
                  <a:cubicBezTo>
                    <a:pt x="222" y="244"/>
                    <a:pt x="191" y="262"/>
                    <a:pt x="154" y="267"/>
                  </a:cubicBezTo>
                  <a:cubicBezTo>
                    <a:pt x="123" y="320"/>
                    <a:pt x="123" y="320"/>
                    <a:pt x="123" y="320"/>
                  </a:cubicBezTo>
                  <a:cubicBezTo>
                    <a:pt x="77" y="320"/>
                    <a:pt x="77" y="320"/>
                    <a:pt x="77" y="320"/>
                  </a:cubicBezTo>
                  <a:cubicBezTo>
                    <a:pt x="109" y="266"/>
                    <a:pt x="109" y="266"/>
                    <a:pt x="109" y="266"/>
                  </a:cubicBezTo>
                  <a:cubicBezTo>
                    <a:pt x="43" y="255"/>
                    <a:pt x="0" y="199"/>
                    <a:pt x="0" y="134"/>
                  </a:cubicBezTo>
                  <a:cubicBezTo>
                    <a:pt x="0" y="62"/>
                    <a:pt x="54" y="0"/>
                    <a:pt x="134" y="0"/>
                  </a:cubicBezTo>
                  <a:cubicBezTo>
                    <a:pt x="180" y="0"/>
                    <a:pt x="218" y="21"/>
                    <a:pt x="241" y="52"/>
                  </a:cubicBezTo>
                  <a:cubicBezTo>
                    <a:pt x="201" y="83"/>
                    <a:pt x="201" y="83"/>
                    <a:pt x="201" y="83"/>
                  </a:cubicBezTo>
                  <a:cubicBezTo>
                    <a:pt x="186" y="63"/>
                    <a:pt x="163" y="49"/>
                    <a:pt x="134" y="49"/>
                  </a:cubicBezTo>
                  <a:cubicBezTo>
                    <a:pt x="87" y="49"/>
                    <a:pt x="52" y="86"/>
                    <a:pt x="52" y="134"/>
                  </a:cubicBezTo>
                  <a:cubicBezTo>
                    <a:pt x="52" y="183"/>
                    <a:pt x="87" y="220"/>
                    <a:pt x="134" y="220"/>
                  </a:cubicBezTo>
                  <a:cubicBezTo>
                    <a:pt x="163" y="220"/>
                    <a:pt x="186" y="206"/>
                    <a:pt x="201" y="18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3" name="Freeform 20">
              <a:extLst>
                <a:ext uri="{FF2B5EF4-FFF2-40B4-BE49-F238E27FC236}">
                  <a16:creationId xmlns:a16="http://schemas.microsoft.com/office/drawing/2014/main" id="{9285F0A2-80E3-41D0-B6C5-AA83D2405961}"/>
                </a:ext>
              </a:extLst>
            </p:cNvPr>
            <p:cNvSpPr>
              <a:spLocks noEditPoints="1"/>
            </p:cNvSpPr>
            <p:nvPr/>
          </p:nvSpPr>
          <p:spPr bwMode="auto">
            <a:xfrm>
              <a:off x="6645276" y="3125788"/>
              <a:ext cx="931863" cy="908050"/>
            </a:xfrm>
            <a:custGeom>
              <a:avLst/>
              <a:gdLst>
                <a:gd name="T0" fmla="*/ 373 w 587"/>
                <a:gd name="T1" fmla="*/ 326 h 572"/>
                <a:gd name="T2" fmla="*/ 294 w 587"/>
                <a:gd name="T3" fmla="*/ 108 h 572"/>
                <a:gd name="T4" fmla="*/ 214 w 587"/>
                <a:gd name="T5" fmla="*/ 326 h 572"/>
                <a:gd name="T6" fmla="*/ 373 w 587"/>
                <a:gd name="T7" fmla="*/ 326 h 572"/>
                <a:gd name="T8" fmla="*/ 217 w 587"/>
                <a:gd name="T9" fmla="*/ 0 h 572"/>
                <a:gd name="T10" fmla="*/ 370 w 587"/>
                <a:gd name="T11" fmla="*/ 0 h 572"/>
                <a:gd name="T12" fmla="*/ 587 w 587"/>
                <a:gd name="T13" fmla="*/ 572 h 572"/>
                <a:gd name="T14" fmla="*/ 463 w 587"/>
                <a:gd name="T15" fmla="*/ 572 h 572"/>
                <a:gd name="T16" fmla="*/ 409 w 587"/>
                <a:gd name="T17" fmla="*/ 423 h 572"/>
                <a:gd name="T18" fmla="*/ 178 w 587"/>
                <a:gd name="T19" fmla="*/ 423 h 572"/>
                <a:gd name="T20" fmla="*/ 124 w 587"/>
                <a:gd name="T21" fmla="*/ 572 h 572"/>
                <a:gd name="T22" fmla="*/ 0 w 587"/>
                <a:gd name="T23" fmla="*/ 572 h 572"/>
                <a:gd name="T24" fmla="*/ 217 w 587"/>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72">
                  <a:moveTo>
                    <a:pt x="373" y="326"/>
                  </a:moveTo>
                  <a:lnTo>
                    <a:pt x="294" y="108"/>
                  </a:lnTo>
                  <a:lnTo>
                    <a:pt x="214" y="326"/>
                  </a:lnTo>
                  <a:lnTo>
                    <a:pt x="373" y="326"/>
                  </a:lnTo>
                  <a:close/>
                  <a:moveTo>
                    <a:pt x="217" y="0"/>
                  </a:moveTo>
                  <a:lnTo>
                    <a:pt x="370" y="0"/>
                  </a:lnTo>
                  <a:lnTo>
                    <a:pt x="587" y="572"/>
                  </a:lnTo>
                  <a:lnTo>
                    <a:pt x="463" y="572"/>
                  </a:lnTo>
                  <a:lnTo>
                    <a:pt x="409"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4" name="Rectangle 33">
              <a:extLst>
                <a:ext uri="{FF2B5EF4-FFF2-40B4-BE49-F238E27FC236}">
                  <a16:creationId xmlns:a16="http://schemas.microsoft.com/office/drawing/2014/main" id="{21146121-423D-48CC-A90E-26BFAD2D3102}"/>
                </a:ext>
              </a:extLst>
            </p:cNvPr>
            <p:cNvSpPr>
              <a:spLocks noChangeArrowheads="1"/>
            </p:cNvSpPr>
            <p:nvPr/>
          </p:nvSpPr>
          <p:spPr bwMode="auto">
            <a:xfrm>
              <a:off x="7718426" y="3125788"/>
              <a:ext cx="182563" cy="908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5" name="Freeform 22">
              <a:extLst>
                <a:ext uri="{FF2B5EF4-FFF2-40B4-BE49-F238E27FC236}">
                  <a16:creationId xmlns:a16="http://schemas.microsoft.com/office/drawing/2014/main" id="{7F844399-F82E-45FE-B8C9-DE8EDC113421}"/>
                </a:ext>
              </a:extLst>
            </p:cNvPr>
            <p:cNvSpPr>
              <a:spLocks/>
            </p:cNvSpPr>
            <p:nvPr/>
          </p:nvSpPr>
          <p:spPr bwMode="auto">
            <a:xfrm>
              <a:off x="8072438" y="3097213"/>
              <a:ext cx="646113" cy="965200"/>
            </a:xfrm>
            <a:custGeom>
              <a:avLst/>
              <a:gdLst>
                <a:gd name="T0" fmla="*/ 38 w 180"/>
                <a:gd name="T1" fmla="*/ 192 h 269"/>
                <a:gd name="T2" fmla="*/ 94 w 180"/>
                <a:gd name="T3" fmla="*/ 223 h 269"/>
                <a:gd name="T4" fmla="*/ 126 w 180"/>
                <a:gd name="T5" fmla="*/ 194 h 269"/>
                <a:gd name="T6" fmla="*/ 11 w 180"/>
                <a:gd name="T7" fmla="*/ 74 h 269"/>
                <a:gd name="T8" fmla="*/ 92 w 180"/>
                <a:gd name="T9" fmla="*/ 0 h 269"/>
                <a:gd name="T10" fmla="*/ 180 w 180"/>
                <a:gd name="T11" fmla="*/ 43 h 269"/>
                <a:gd name="T12" fmla="*/ 143 w 180"/>
                <a:gd name="T13" fmla="*/ 77 h 269"/>
                <a:gd name="T14" fmla="*/ 92 w 180"/>
                <a:gd name="T15" fmla="*/ 45 h 269"/>
                <a:gd name="T16" fmla="*/ 63 w 180"/>
                <a:gd name="T17" fmla="*/ 72 h 269"/>
                <a:gd name="T18" fmla="*/ 179 w 180"/>
                <a:gd name="T19" fmla="*/ 192 h 269"/>
                <a:gd name="T20" fmla="*/ 95 w 180"/>
                <a:gd name="T21" fmla="*/ 269 h 269"/>
                <a:gd name="T22" fmla="*/ 0 w 180"/>
                <a:gd name="T23" fmla="*/ 226 h 269"/>
                <a:gd name="T24" fmla="*/ 38 w 180"/>
                <a:gd name="T25" fmla="*/ 19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269">
                  <a:moveTo>
                    <a:pt x="38" y="192"/>
                  </a:moveTo>
                  <a:cubicBezTo>
                    <a:pt x="53" y="211"/>
                    <a:pt x="73" y="223"/>
                    <a:pt x="94" y="223"/>
                  </a:cubicBezTo>
                  <a:cubicBezTo>
                    <a:pt x="114" y="223"/>
                    <a:pt x="126" y="212"/>
                    <a:pt x="126" y="194"/>
                  </a:cubicBezTo>
                  <a:cubicBezTo>
                    <a:pt x="126" y="148"/>
                    <a:pt x="11" y="158"/>
                    <a:pt x="11" y="74"/>
                  </a:cubicBezTo>
                  <a:cubicBezTo>
                    <a:pt x="11" y="34"/>
                    <a:pt x="43" y="0"/>
                    <a:pt x="92" y="0"/>
                  </a:cubicBezTo>
                  <a:cubicBezTo>
                    <a:pt x="130" y="0"/>
                    <a:pt x="159" y="17"/>
                    <a:pt x="180" y="43"/>
                  </a:cubicBezTo>
                  <a:cubicBezTo>
                    <a:pt x="143" y="77"/>
                    <a:pt x="143" y="77"/>
                    <a:pt x="143" y="77"/>
                  </a:cubicBezTo>
                  <a:cubicBezTo>
                    <a:pt x="128" y="58"/>
                    <a:pt x="111" y="45"/>
                    <a:pt x="92" y="45"/>
                  </a:cubicBezTo>
                  <a:cubicBezTo>
                    <a:pt x="74" y="45"/>
                    <a:pt x="63" y="57"/>
                    <a:pt x="63" y="72"/>
                  </a:cubicBezTo>
                  <a:cubicBezTo>
                    <a:pt x="63" y="117"/>
                    <a:pt x="179" y="107"/>
                    <a:pt x="179" y="192"/>
                  </a:cubicBezTo>
                  <a:cubicBezTo>
                    <a:pt x="178" y="240"/>
                    <a:pt x="141" y="269"/>
                    <a:pt x="95" y="269"/>
                  </a:cubicBezTo>
                  <a:cubicBezTo>
                    <a:pt x="52" y="269"/>
                    <a:pt x="23" y="253"/>
                    <a:pt x="0" y="226"/>
                  </a:cubicBezTo>
                  <a:lnTo>
                    <a:pt x="38"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6" name="Freeform 23">
              <a:extLst>
                <a:ext uri="{FF2B5EF4-FFF2-40B4-BE49-F238E27FC236}">
                  <a16:creationId xmlns:a16="http://schemas.microsoft.com/office/drawing/2014/main" id="{8C4D6582-BD18-4B6A-AF61-9076452A7F2E}"/>
                </a:ext>
              </a:extLst>
            </p:cNvPr>
            <p:cNvSpPr>
              <a:spLocks/>
            </p:cNvSpPr>
            <p:nvPr/>
          </p:nvSpPr>
          <p:spPr bwMode="auto">
            <a:xfrm>
              <a:off x="8909051" y="3125788"/>
              <a:ext cx="530225" cy="908050"/>
            </a:xfrm>
            <a:custGeom>
              <a:avLst/>
              <a:gdLst>
                <a:gd name="T0" fmla="*/ 0 w 334"/>
                <a:gd name="T1" fmla="*/ 0 h 572"/>
                <a:gd name="T2" fmla="*/ 334 w 334"/>
                <a:gd name="T3" fmla="*/ 0 h 572"/>
                <a:gd name="T4" fmla="*/ 334 w 334"/>
                <a:gd name="T5" fmla="*/ 99 h 572"/>
                <a:gd name="T6" fmla="*/ 115 w 334"/>
                <a:gd name="T7" fmla="*/ 99 h 572"/>
                <a:gd name="T8" fmla="*/ 115 w 334"/>
                <a:gd name="T9" fmla="*/ 231 h 572"/>
                <a:gd name="T10" fmla="*/ 300 w 334"/>
                <a:gd name="T11" fmla="*/ 231 h 572"/>
                <a:gd name="T12" fmla="*/ 300 w 334"/>
                <a:gd name="T13" fmla="*/ 330 h 572"/>
                <a:gd name="T14" fmla="*/ 115 w 334"/>
                <a:gd name="T15" fmla="*/ 330 h 572"/>
                <a:gd name="T16" fmla="*/ 115 w 334"/>
                <a:gd name="T17" fmla="*/ 472 h 572"/>
                <a:gd name="T18" fmla="*/ 334 w 334"/>
                <a:gd name="T19" fmla="*/ 472 h 572"/>
                <a:gd name="T20" fmla="*/ 334 w 334"/>
                <a:gd name="T21" fmla="*/ 572 h 572"/>
                <a:gd name="T22" fmla="*/ 0 w 334"/>
                <a:gd name="T23" fmla="*/ 572 h 572"/>
                <a:gd name="T24" fmla="*/ 0 w 334"/>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572">
                  <a:moveTo>
                    <a:pt x="0" y="0"/>
                  </a:moveTo>
                  <a:lnTo>
                    <a:pt x="334" y="0"/>
                  </a:lnTo>
                  <a:lnTo>
                    <a:pt x="334" y="99"/>
                  </a:lnTo>
                  <a:lnTo>
                    <a:pt x="115" y="99"/>
                  </a:lnTo>
                  <a:lnTo>
                    <a:pt x="115" y="231"/>
                  </a:lnTo>
                  <a:lnTo>
                    <a:pt x="300" y="231"/>
                  </a:lnTo>
                  <a:lnTo>
                    <a:pt x="300" y="330"/>
                  </a:lnTo>
                  <a:lnTo>
                    <a:pt x="115" y="330"/>
                  </a:lnTo>
                  <a:lnTo>
                    <a:pt x="115" y="472"/>
                  </a:lnTo>
                  <a:lnTo>
                    <a:pt x="334" y="472"/>
                  </a:lnTo>
                  <a:lnTo>
                    <a:pt x="334"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7" name="Freeform 24">
              <a:extLst>
                <a:ext uri="{FF2B5EF4-FFF2-40B4-BE49-F238E27FC236}">
                  <a16:creationId xmlns:a16="http://schemas.microsoft.com/office/drawing/2014/main" id="{EC5E408F-6875-4EBE-A2B8-74EF3A88FA83}"/>
                </a:ext>
              </a:extLst>
            </p:cNvPr>
            <p:cNvSpPr>
              <a:spLocks noEditPoints="1"/>
            </p:cNvSpPr>
            <p:nvPr/>
          </p:nvSpPr>
          <p:spPr bwMode="auto">
            <a:xfrm>
              <a:off x="2189163" y="6316663"/>
              <a:ext cx="3117850" cy="544513"/>
            </a:xfrm>
            <a:custGeom>
              <a:avLst/>
              <a:gdLst>
                <a:gd name="T0" fmla="*/ 57 w 869"/>
                <a:gd name="T1" fmla="*/ 111 h 152"/>
                <a:gd name="T2" fmla="*/ 105 w 869"/>
                <a:gd name="T3" fmla="*/ 102 h 152"/>
                <a:gd name="T4" fmla="*/ 121 w 869"/>
                <a:gd name="T5" fmla="*/ 57 h 152"/>
                <a:gd name="T6" fmla="*/ 84 w 869"/>
                <a:gd name="T7" fmla="*/ 36 h 152"/>
                <a:gd name="T8" fmla="*/ 139 w 869"/>
                <a:gd name="T9" fmla="*/ 43 h 152"/>
                <a:gd name="T10" fmla="*/ 49 w 869"/>
                <a:gd name="T11" fmla="*/ 13 h 152"/>
                <a:gd name="T12" fmla="*/ 37 w 869"/>
                <a:gd name="T13" fmla="*/ 111 h 152"/>
                <a:gd name="T14" fmla="*/ 73 w 869"/>
                <a:gd name="T15" fmla="*/ 148 h 152"/>
                <a:gd name="T16" fmla="*/ 183 w 869"/>
                <a:gd name="T17" fmla="*/ 83 h 152"/>
                <a:gd name="T18" fmla="*/ 144 w 869"/>
                <a:gd name="T19" fmla="*/ 83 h 152"/>
                <a:gd name="T20" fmla="*/ 162 w 869"/>
                <a:gd name="T21" fmla="*/ 94 h 152"/>
                <a:gd name="T22" fmla="*/ 159 w 869"/>
                <a:gd name="T23" fmla="*/ 145 h 152"/>
                <a:gd name="T24" fmla="*/ 215 w 869"/>
                <a:gd name="T25" fmla="*/ 74 h 152"/>
                <a:gd name="T26" fmla="*/ 289 w 869"/>
                <a:gd name="T27" fmla="*/ 55 h 152"/>
                <a:gd name="T28" fmla="*/ 224 w 869"/>
                <a:gd name="T29" fmla="*/ 152 h 152"/>
                <a:gd name="T30" fmla="*/ 270 w 869"/>
                <a:gd name="T31" fmla="*/ 152 h 152"/>
                <a:gd name="T32" fmla="*/ 279 w 869"/>
                <a:gd name="T33" fmla="*/ 131 h 152"/>
                <a:gd name="T34" fmla="*/ 228 w 869"/>
                <a:gd name="T35" fmla="*/ 123 h 152"/>
                <a:gd name="T36" fmla="*/ 261 w 869"/>
                <a:gd name="T37" fmla="*/ 110 h 152"/>
                <a:gd name="T38" fmla="*/ 321 w 869"/>
                <a:gd name="T39" fmla="*/ 65 h 152"/>
                <a:gd name="T40" fmla="*/ 319 w 869"/>
                <a:gd name="T41" fmla="*/ 152 h 152"/>
                <a:gd name="T42" fmla="*/ 332 w 869"/>
                <a:gd name="T43" fmla="*/ 135 h 152"/>
                <a:gd name="T44" fmla="*/ 385 w 869"/>
                <a:gd name="T45" fmla="*/ 55 h 152"/>
                <a:gd name="T46" fmla="*/ 360 w 869"/>
                <a:gd name="T47" fmla="*/ 28 h 152"/>
                <a:gd name="T48" fmla="*/ 321 w 869"/>
                <a:gd name="T49" fmla="*/ 65 h 152"/>
                <a:gd name="T50" fmla="*/ 411 w 869"/>
                <a:gd name="T51" fmla="*/ 133 h 152"/>
                <a:gd name="T52" fmla="*/ 451 w 869"/>
                <a:gd name="T53" fmla="*/ 85 h 152"/>
                <a:gd name="T54" fmla="*/ 403 w 869"/>
                <a:gd name="T55" fmla="*/ 152 h 152"/>
                <a:gd name="T56" fmla="*/ 435 w 869"/>
                <a:gd name="T57" fmla="*/ 83 h 152"/>
                <a:gd name="T58" fmla="*/ 539 w 869"/>
                <a:gd name="T59" fmla="*/ 74 h 152"/>
                <a:gd name="T60" fmla="*/ 507 w 869"/>
                <a:gd name="T61" fmla="*/ 70 h 152"/>
                <a:gd name="T62" fmla="*/ 472 w 869"/>
                <a:gd name="T63" fmla="*/ 83 h 152"/>
                <a:gd name="T64" fmla="*/ 466 w 869"/>
                <a:gd name="T65" fmla="*/ 138 h 152"/>
                <a:gd name="T66" fmla="*/ 503 w 869"/>
                <a:gd name="T67" fmla="*/ 93 h 152"/>
                <a:gd name="T68" fmla="*/ 540 w 869"/>
                <a:gd name="T69" fmla="*/ 138 h 152"/>
                <a:gd name="T70" fmla="*/ 577 w 869"/>
                <a:gd name="T71" fmla="*/ 93 h 152"/>
                <a:gd name="T72" fmla="*/ 583 w 869"/>
                <a:gd name="T73" fmla="*/ 140 h 152"/>
                <a:gd name="T74" fmla="*/ 626 w 869"/>
                <a:gd name="T75" fmla="*/ 120 h 152"/>
                <a:gd name="T76" fmla="*/ 636 w 869"/>
                <a:gd name="T77" fmla="*/ 65 h 152"/>
                <a:gd name="T78" fmla="*/ 581 w 869"/>
                <a:gd name="T79" fmla="*/ 70 h 152"/>
                <a:gd name="T80" fmla="*/ 553 w 869"/>
                <a:gd name="T81" fmla="*/ 65 h 152"/>
                <a:gd name="T82" fmla="*/ 704 w 869"/>
                <a:gd name="T83" fmla="*/ 25 h 152"/>
                <a:gd name="T84" fmla="*/ 691 w 869"/>
                <a:gd name="T85" fmla="*/ 12 h 152"/>
                <a:gd name="T86" fmla="*/ 692 w 869"/>
                <a:gd name="T87" fmla="*/ 51 h 152"/>
                <a:gd name="T88" fmla="*/ 678 w 869"/>
                <a:gd name="T89" fmla="*/ 67 h 152"/>
                <a:gd name="T90" fmla="*/ 694 w 869"/>
                <a:gd name="T91" fmla="*/ 120 h 152"/>
                <a:gd name="T92" fmla="*/ 698 w 869"/>
                <a:gd name="T93" fmla="*/ 62 h 152"/>
                <a:gd name="T94" fmla="*/ 711 w 869"/>
                <a:gd name="T95" fmla="*/ 140 h 152"/>
                <a:gd name="T96" fmla="*/ 763 w 869"/>
                <a:gd name="T97" fmla="*/ 116 h 152"/>
                <a:gd name="T98" fmla="*/ 782 w 869"/>
                <a:gd name="T99" fmla="*/ 65 h 152"/>
                <a:gd name="T100" fmla="*/ 770 w 869"/>
                <a:gd name="T101" fmla="*/ 28 h 152"/>
                <a:gd name="T102" fmla="*/ 722 w 869"/>
                <a:gd name="T103" fmla="*/ 58 h 152"/>
                <a:gd name="T104" fmla="*/ 869 w 869"/>
                <a:gd name="T105" fmla="*/ 8 h 152"/>
                <a:gd name="T106" fmla="*/ 827 w 869"/>
                <a:gd name="T107" fmla="*/ 41 h 152"/>
                <a:gd name="T108" fmla="*/ 837 w 869"/>
                <a:gd name="T109" fmla="*/ 116 h 152"/>
                <a:gd name="T110" fmla="*/ 800 w 869"/>
                <a:gd name="T111" fmla="*/ 102 h 152"/>
                <a:gd name="T112" fmla="*/ 783 w 869"/>
                <a:gd name="T113" fmla="*/ 127 h 152"/>
                <a:gd name="T114" fmla="*/ 825 w 869"/>
                <a:gd name="T115" fmla="*/ 65 h 152"/>
                <a:gd name="T116" fmla="*/ 825 w 869"/>
                <a:gd name="T117" fmla="*/ 6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9" h="152">
                  <a:moveTo>
                    <a:pt x="73" y="148"/>
                  </a:moveTo>
                  <a:cubicBezTo>
                    <a:pt x="75" y="143"/>
                    <a:pt x="75" y="143"/>
                    <a:pt x="75" y="143"/>
                  </a:cubicBezTo>
                  <a:cubicBezTo>
                    <a:pt x="50" y="138"/>
                    <a:pt x="47" y="138"/>
                    <a:pt x="57" y="111"/>
                  </a:cubicBezTo>
                  <a:cubicBezTo>
                    <a:pt x="67" y="83"/>
                    <a:pt x="67" y="83"/>
                    <a:pt x="67" y="83"/>
                  </a:cubicBezTo>
                  <a:cubicBezTo>
                    <a:pt x="94" y="83"/>
                    <a:pt x="94" y="83"/>
                    <a:pt x="94" y="83"/>
                  </a:cubicBezTo>
                  <a:cubicBezTo>
                    <a:pt x="106" y="83"/>
                    <a:pt x="107" y="88"/>
                    <a:pt x="105" y="102"/>
                  </a:cubicBezTo>
                  <a:cubicBezTo>
                    <a:pt x="112" y="102"/>
                    <a:pt x="112" y="102"/>
                    <a:pt x="112" y="102"/>
                  </a:cubicBezTo>
                  <a:cubicBezTo>
                    <a:pt x="128" y="57"/>
                    <a:pt x="128" y="57"/>
                    <a:pt x="128" y="57"/>
                  </a:cubicBezTo>
                  <a:cubicBezTo>
                    <a:pt x="121" y="57"/>
                    <a:pt x="121" y="57"/>
                    <a:pt x="121" y="57"/>
                  </a:cubicBezTo>
                  <a:cubicBezTo>
                    <a:pt x="115" y="68"/>
                    <a:pt x="110" y="75"/>
                    <a:pt x="97" y="75"/>
                  </a:cubicBezTo>
                  <a:cubicBezTo>
                    <a:pt x="70" y="75"/>
                    <a:pt x="70" y="75"/>
                    <a:pt x="70" y="75"/>
                  </a:cubicBezTo>
                  <a:cubicBezTo>
                    <a:pt x="84" y="36"/>
                    <a:pt x="84" y="36"/>
                    <a:pt x="84" y="36"/>
                  </a:cubicBezTo>
                  <a:cubicBezTo>
                    <a:pt x="89" y="24"/>
                    <a:pt x="91" y="21"/>
                    <a:pt x="108" y="21"/>
                  </a:cubicBezTo>
                  <a:cubicBezTo>
                    <a:pt x="120" y="21"/>
                    <a:pt x="120" y="21"/>
                    <a:pt x="120" y="21"/>
                  </a:cubicBezTo>
                  <a:cubicBezTo>
                    <a:pt x="137" y="21"/>
                    <a:pt x="139" y="26"/>
                    <a:pt x="139" y="43"/>
                  </a:cubicBezTo>
                  <a:cubicBezTo>
                    <a:pt x="146" y="43"/>
                    <a:pt x="146" y="43"/>
                    <a:pt x="146" y="43"/>
                  </a:cubicBezTo>
                  <a:cubicBezTo>
                    <a:pt x="152" y="13"/>
                    <a:pt x="152" y="13"/>
                    <a:pt x="152" y="13"/>
                  </a:cubicBezTo>
                  <a:cubicBezTo>
                    <a:pt x="49" y="13"/>
                    <a:pt x="49" y="13"/>
                    <a:pt x="49" y="13"/>
                  </a:cubicBezTo>
                  <a:cubicBezTo>
                    <a:pt x="47" y="18"/>
                    <a:pt x="47" y="18"/>
                    <a:pt x="47" y="18"/>
                  </a:cubicBezTo>
                  <a:cubicBezTo>
                    <a:pt x="67" y="23"/>
                    <a:pt x="69" y="24"/>
                    <a:pt x="60" y="50"/>
                  </a:cubicBezTo>
                  <a:cubicBezTo>
                    <a:pt x="37" y="111"/>
                    <a:pt x="37" y="111"/>
                    <a:pt x="37" y="111"/>
                  </a:cubicBezTo>
                  <a:cubicBezTo>
                    <a:pt x="28" y="137"/>
                    <a:pt x="24" y="139"/>
                    <a:pt x="1" y="143"/>
                  </a:cubicBezTo>
                  <a:cubicBezTo>
                    <a:pt x="0" y="148"/>
                    <a:pt x="0" y="148"/>
                    <a:pt x="0" y="148"/>
                  </a:cubicBezTo>
                  <a:lnTo>
                    <a:pt x="73" y="148"/>
                  </a:lnTo>
                  <a:close/>
                  <a:moveTo>
                    <a:pt x="215" y="74"/>
                  </a:moveTo>
                  <a:cubicBezTo>
                    <a:pt x="219" y="62"/>
                    <a:pt x="217" y="51"/>
                    <a:pt x="208" y="51"/>
                  </a:cubicBezTo>
                  <a:cubicBezTo>
                    <a:pt x="197" y="51"/>
                    <a:pt x="194" y="59"/>
                    <a:pt x="183" y="83"/>
                  </a:cubicBezTo>
                  <a:cubicBezTo>
                    <a:pt x="183" y="70"/>
                    <a:pt x="183" y="70"/>
                    <a:pt x="183" y="70"/>
                  </a:cubicBezTo>
                  <a:cubicBezTo>
                    <a:pt x="183" y="60"/>
                    <a:pt x="180" y="51"/>
                    <a:pt x="171" y="51"/>
                  </a:cubicBezTo>
                  <a:cubicBezTo>
                    <a:pt x="160" y="51"/>
                    <a:pt x="151" y="67"/>
                    <a:pt x="144" y="83"/>
                  </a:cubicBezTo>
                  <a:cubicBezTo>
                    <a:pt x="149" y="83"/>
                    <a:pt x="149" y="83"/>
                    <a:pt x="149" y="83"/>
                  </a:cubicBezTo>
                  <a:cubicBezTo>
                    <a:pt x="154" y="76"/>
                    <a:pt x="158" y="72"/>
                    <a:pt x="162" y="72"/>
                  </a:cubicBezTo>
                  <a:cubicBezTo>
                    <a:pt x="166" y="72"/>
                    <a:pt x="169" y="78"/>
                    <a:pt x="162" y="94"/>
                  </a:cubicBezTo>
                  <a:cubicBezTo>
                    <a:pt x="142" y="138"/>
                    <a:pt x="142" y="138"/>
                    <a:pt x="142" y="138"/>
                  </a:cubicBezTo>
                  <a:cubicBezTo>
                    <a:pt x="138" y="147"/>
                    <a:pt x="142" y="152"/>
                    <a:pt x="150" y="152"/>
                  </a:cubicBezTo>
                  <a:cubicBezTo>
                    <a:pt x="155" y="152"/>
                    <a:pt x="157" y="151"/>
                    <a:pt x="159" y="145"/>
                  </a:cubicBezTo>
                  <a:cubicBezTo>
                    <a:pt x="179" y="93"/>
                    <a:pt x="179" y="93"/>
                    <a:pt x="179" y="93"/>
                  </a:cubicBezTo>
                  <a:cubicBezTo>
                    <a:pt x="185" y="86"/>
                    <a:pt x="190" y="80"/>
                    <a:pt x="196" y="74"/>
                  </a:cubicBezTo>
                  <a:lnTo>
                    <a:pt x="215" y="74"/>
                  </a:lnTo>
                  <a:close/>
                  <a:moveTo>
                    <a:pt x="306" y="47"/>
                  </a:moveTo>
                  <a:cubicBezTo>
                    <a:pt x="298" y="46"/>
                    <a:pt x="298" y="46"/>
                    <a:pt x="298" y="46"/>
                  </a:cubicBezTo>
                  <a:cubicBezTo>
                    <a:pt x="289" y="55"/>
                    <a:pt x="289" y="55"/>
                    <a:pt x="289" y="55"/>
                  </a:cubicBezTo>
                  <a:cubicBezTo>
                    <a:pt x="287" y="55"/>
                    <a:pt x="287" y="55"/>
                    <a:pt x="287" y="55"/>
                  </a:cubicBezTo>
                  <a:cubicBezTo>
                    <a:pt x="245" y="55"/>
                    <a:pt x="208" y="102"/>
                    <a:pt x="208" y="137"/>
                  </a:cubicBezTo>
                  <a:cubicBezTo>
                    <a:pt x="208" y="147"/>
                    <a:pt x="214" y="152"/>
                    <a:pt x="224" y="152"/>
                  </a:cubicBezTo>
                  <a:cubicBezTo>
                    <a:pt x="235" y="152"/>
                    <a:pt x="245" y="137"/>
                    <a:pt x="257" y="120"/>
                  </a:cubicBezTo>
                  <a:cubicBezTo>
                    <a:pt x="257" y="126"/>
                    <a:pt x="257" y="126"/>
                    <a:pt x="257" y="126"/>
                  </a:cubicBezTo>
                  <a:cubicBezTo>
                    <a:pt x="255" y="143"/>
                    <a:pt x="261" y="152"/>
                    <a:pt x="270" y="152"/>
                  </a:cubicBezTo>
                  <a:cubicBezTo>
                    <a:pt x="280" y="152"/>
                    <a:pt x="289" y="136"/>
                    <a:pt x="297" y="120"/>
                  </a:cubicBezTo>
                  <a:cubicBezTo>
                    <a:pt x="292" y="120"/>
                    <a:pt x="292" y="120"/>
                    <a:pt x="292" y="120"/>
                  </a:cubicBezTo>
                  <a:cubicBezTo>
                    <a:pt x="287" y="127"/>
                    <a:pt x="282" y="131"/>
                    <a:pt x="279" y="131"/>
                  </a:cubicBezTo>
                  <a:cubicBezTo>
                    <a:pt x="275" y="131"/>
                    <a:pt x="272" y="124"/>
                    <a:pt x="279" y="109"/>
                  </a:cubicBezTo>
                  <a:lnTo>
                    <a:pt x="306" y="47"/>
                  </a:lnTo>
                  <a:close/>
                  <a:moveTo>
                    <a:pt x="228" y="123"/>
                  </a:moveTo>
                  <a:cubicBezTo>
                    <a:pt x="228" y="100"/>
                    <a:pt x="253" y="69"/>
                    <a:pt x="267" y="69"/>
                  </a:cubicBezTo>
                  <a:cubicBezTo>
                    <a:pt x="271" y="69"/>
                    <a:pt x="273" y="70"/>
                    <a:pt x="276" y="70"/>
                  </a:cubicBezTo>
                  <a:cubicBezTo>
                    <a:pt x="261" y="110"/>
                    <a:pt x="261" y="110"/>
                    <a:pt x="261" y="110"/>
                  </a:cubicBezTo>
                  <a:cubicBezTo>
                    <a:pt x="253" y="120"/>
                    <a:pt x="239" y="133"/>
                    <a:pt x="233" y="133"/>
                  </a:cubicBezTo>
                  <a:cubicBezTo>
                    <a:pt x="230" y="133"/>
                    <a:pt x="228" y="130"/>
                    <a:pt x="228" y="123"/>
                  </a:cubicBezTo>
                  <a:moveTo>
                    <a:pt x="321" y="65"/>
                  </a:moveTo>
                  <a:cubicBezTo>
                    <a:pt x="339" y="65"/>
                    <a:pt x="339" y="65"/>
                    <a:pt x="339" y="65"/>
                  </a:cubicBezTo>
                  <a:cubicBezTo>
                    <a:pt x="311" y="140"/>
                    <a:pt x="311" y="140"/>
                    <a:pt x="311" y="140"/>
                  </a:cubicBezTo>
                  <a:cubicBezTo>
                    <a:pt x="309" y="146"/>
                    <a:pt x="312" y="152"/>
                    <a:pt x="319" y="152"/>
                  </a:cubicBezTo>
                  <a:cubicBezTo>
                    <a:pt x="334" y="152"/>
                    <a:pt x="359" y="137"/>
                    <a:pt x="368" y="116"/>
                  </a:cubicBezTo>
                  <a:cubicBezTo>
                    <a:pt x="363" y="116"/>
                    <a:pt x="363" y="116"/>
                    <a:pt x="363" y="116"/>
                  </a:cubicBezTo>
                  <a:cubicBezTo>
                    <a:pt x="356" y="123"/>
                    <a:pt x="343" y="133"/>
                    <a:pt x="332" y="135"/>
                  </a:cubicBezTo>
                  <a:cubicBezTo>
                    <a:pt x="357" y="65"/>
                    <a:pt x="357" y="65"/>
                    <a:pt x="357" y="65"/>
                  </a:cubicBezTo>
                  <a:cubicBezTo>
                    <a:pt x="382" y="65"/>
                    <a:pt x="382" y="65"/>
                    <a:pt x="382" y="65"/>
                  </a:cubicBezTo>
                  <a:cubicBezTo>
                    <a:pt x="385" y="55"/>
                    <a:pt x="385" y="55"/>
                    <a:pt x="385" y="55"/>
                  </a:cubicBezTo>
                  <a:cubicBezTo>
                    <a:pt x="361" y="55"/>
                    <a:pt x="361" y="55"/>
                    <a:pt x="361" y="55"/>
                  </a:cubicBezTo>
                  <a:cubicBezTo>
                    <a:pt x="370" y="28"/>
                    <a:pt x="370" y="28"/>
                    <a:pt x="370" y="28"/>
                  </a:cubicBezTo>
                  <a:cubicBezTo>
                    <a:pt x="360" y="28"/>
                    <a:pt x="360" y="28"/>
                    <a:pt x="360" y="28"/>
                  </a:cubicBezTo>
                  <a:cubicBezTo>
                    <a:pt x="342" y="55"/>
                    <a:pt x="342" y="55"/>
                    <a:pt x="342" y="55"/>
                  </a:cubicBezTo>
                  <a:cubicBezTo>
                    <a:pt x="321" y="58"/>
                    <a:pt x="321" y="58"/>
                    <a:pt x="321" y="58"/>
                  </a:cubicBezTo>
                  <a:lnTo>
                    <a:pt x="321" y="65"/>
                  </a:lnTo>
                  <a:close/>
                  <a:moveTo>
                    <a:pt x="443" y="116"/>
                  </a:moveTo>
                  <a:cubicBezTo>
                    <a:pt x="437" y="116"/>
                    <a:pt x="437" y="116"/>
                    <a:pt x="437" y="116"/>
                  </a:cubicBezTo>
                  <a:cubicBezTo>
                    <a:pt x="429" y="126"/>
                    <a:pt x="420" y="133"/>
                    <a:pt x="411" y="133"/>
                  </a:cubicBezTo>
                  <a:cubicBezTo>
                    <a:pt x="403" y="133"/>
                    <a:pt x="398" y="128"/>
                    <a:pt x="398" y="116"/>
                  </a:cubicBezTo>
                  <a:cubicBezTo>
                    <a:pt x="398" y="111"/>
                    <a:pt x="399" y="107"/>
                    <a:pt x="400" y="102"/>
                  </a:cubicBezTo>
                  <a:cubicBezTo>
                    <a:pt x="451" y="85"/>
                    <a:pt x="451" y="85"/>
                    <a:pt x="451" y="85"/>
                  </a:cubicBezTo>
                  <a:cubicBezTo>
                    <a:pt x="461" y="61"/>
                    <a:pt x="449" y="51"/>
                    <a:pt x="435" y="51"/>
                  </a:cubicBezTo>
                  <a:cubicBezTo>
                    <a:pt x="411" y="51"/>
                    <a:pt x="383" y="92"/>
                    <a:pt x="383" y="127"/>
                  </a:cubicBezTo>
                  <a:cubicBezTo>
                    <a:pt x="383" y="143"/>
                    <a:pt x="391" y="152"/>
                    <a:pt x="403" y="152"/>
                  </a:cubicBezTo>
                  <a:cubicBezTo>
                    <a:pt x="417" y="152"/>
                    <a:pt x="431" y="139"/>
                    <a:pt x="443" y="116"/>
                  </a:cubicBezTo>
                  <a:moveTo>
                    <a:pt x="425" y="65"/>
                  </a:moveTo>
                  <a:cubicBezTo>
                    <a:pt x="432" y="65"/>
                    <a:pt x="438" y="70"/>
                    <a:pt x="435" y="83"/>
                  </a:cubicBezTo>
                  <a:cubicBezTo>
                    <a:pt x="403" y="91"/>
                    <a:pt x="403" y="91"/>
                    <a:pt x="403" y="91"/>
                  </a:cubicBezTo>
                  <a:cubicBezTo>
                    <a:pt x="409" y="76"/>
                    <a:pt x="418" y="65"/>
                    <a:pt x="425" y="65"/>
                  </a:cubicBezTo>
                  <a:moveTo>
                    <a:pt x="539" y="74"/>
                  </a:moveTo>
                  <a:cubicBezTo>
                    <a:pt x="543" y="62"/>
                    <a:pt x="541" y="51"/>
                    <a:pt x="532" y="51"/>
                  </a:cubicBezTo>
                  <a:cubicBezTo>
                    <a:pt x="521" y="51"/>
                    <a:pt x="518" y="59"/>
                    <a:pt x="507" y="83"/>
                  </a:cubicBezTo>
                  <a:cubicBezTo>
                    <a:pt x="507" y="70"/>
                    <a:pt x="507" y="70"/>
                    <a:pt x="507" y="70"/>
                  </a:cubicBezTo>
                  <a:cubicBezTo>
                    <a:pt x="507" y="60"/>
                    <a:pt x="504" y="51"/>
                    <a:pt x="495" y="51"/>
                  </a:cubicBezTo>
                  <a:cubicBezTo>
                    <a:pt x="484" y="51"/>
                    <a:pt x="475" y="67"/>
                    <a:pt x="468" y="83"/>
                  </a:cubicBezTo>
                  <a:cubicBezTo>
                    <a:pt x="472" y="83"/>
                    <a:pt x="472" y="83"/>
                    <a:pt x="472" y="83"/>
                  </a:cubicBezTo>
                  <a:cubicBezTo>
                    <a:pt x="478" y="76"/>
                    <a:pt x="482" y="72"/>
                    <a:pt x="486" y="72"/>
                  </a:cubicBezTo>
                  <a:cubicBezTo>
                    <a:pt x="490" y="72"/>
                    <a:pt x="493" y="78"/>
                    <a:pt x="486" y="94"/>
                  </a:cubicBezTo>
                  <a:cubicBezTo>
                    <a:pt x="466" y="138"/>
                    <a:pt x="466" y="138"/>
                    <a:pt x="466" y="138"/>
                  </a:cubicBezTo>
                  <a:cubicBezTo>
                    <a:pt x="462" y="147"/>
                    <a:pt x="466" y="152"/>
                    <a:pt x="474" y="152"/>
                  </a:cubicBezTo>
                  <a:cubicBezTo>
                    <a:pt x="479" y="152"/>
                    <a:pt x="481" y="151"/>
                    <a:pt x="483" y="145"/>
                  </a:cubicBezTo>
                  <a:cubicBezTo>
                    <a:pt x="503" y="93"/>
                    <a:pt x="503" y="93"/>
                    <a:pt x="503" y="93"/>
                  </a:cubicBezTo>
                  <a:cubicBezTo>
                    <a:pt x="509" y="86"/>
                    <a:pt x="514" y="80"/>
                    <a:pt x="520" y="74"/>
                  </a:cubicBezTo>
                  <a:lnTo>
                    <a:pt x="539" y="74"/>
                  </a:lnTo>
                  <a:close/>
                  <a:moveTo>
                    <a:pt x="540" y="138"/>
                  </a:moveTo>
                  <a:cubicBezTo>
                    <a:pt x="536" y="147"/>
                    <a:pt x="540" y="152"/>
                    <a:pt x="548" y="152"/>
                  </a:cubicBezTo>
                  <a:cubicBezTo>
                    <a:pt x="553" y="152"/>
                    <a:pt x="555" y="151"/>
                    <a:pt x="557" y="145"/>
                  </a:cubicBezTo>
                  <a:cubicBezTo>
                    <a:pt x="577" y="93"/>
                    <a:pt x="577" y="93"/>
                    <a:pt x="577" y="93"/>
                  </a:cubicBezTo>
                  <a:cubicBezTo>
                    <a:pt x="586" y="82"/>
                    <a:pt x="605" y="70"/>
                    <a:pt x="613" y="70"/>
                  </a:cubicBezTo>
                  <a:cubicBezTo>
                    <a:pt x="618" y="70"/>
                    <a:pt x="617" y="75"/>
                    <a:pt x="614" y="81"/>
                  </a:cubicBezTo>
                  <a:cubicBezTo>
                    <a:pt x="583" y="140"/>
                    <a:pt x="583" y="140"/>
                    <a:pt x="583" y="140"/>
                  </a:cubicBezTo>
                  <a:cubicBezTo>
                    <a:pt x="580" y="145"/>
                    <a:pt x="584" y="152"/>
                    <a:pt x="591" y="152"/>
                  </a:cubicBezTo>
                  <a:cubicBezTo>
                    <a:pt x="606" y="152"/>
                    <a:pt x="623" y="139"/>
                    <a:pt x="630" y="120"/>
                  </a:cubicBezTo>
                  <a:cubicBezTo>
                    <a:pt x="626" y="120"/>
                    <a:pt x="626" y="120"/>
                    <a:pt x="626" y="120"/>
                  </a:cubicBezTo>
                  <a:cubicBezTo>
                    <a:pt x="621" y="127"/>
                    <a:pt x="613" y="134"/>
                    <a:pt x="605" y="136"/>
                  </a:cubicBezTo>
                  <a:cubicBezTo>
                    <a:pt x="631" y="83"/>
                    <a:pt x="631" y="83"/>
                    <a:pt x="631" y="83"/>
                  </a:cubicBezTo>
                  <a:cubicBezTo>
                    <a:pt x="634" y="76"/>
                    <a:pt x="636" y="70"/>
                    <a:pt x="636" y="65"/>
                  </a:cubicBezTo>
                  <a:cubicBezTo>
                    <a:pt x="636" y="57"/>
                    <a:pt x="631" y="51"/>
                    <a:pt x="622" y="51"/>
                  </a:cubicBezTo>
                  <a:cubicBezTo>
                    <a:pt x="609" y="51"/>
                    <a:pt x="596" y="65"/>
                    <a:pt x="581" y="83"/>
                  </a:cubicBezTo>
                  <a:cubicBezTo>
                    <a:pt x="581" y="70"/>
                    <a:pt x="581" y="70"/>
                    <a:pt x="581" y="70"/>
                  </a:cubicBezTo>
                  <a:cubicBezTo>
                    <a:pt x="581" y="60"/>
                    <a:pt x="578" y="51"/>
                    <a:pt x="569" y="51"/>
                  </a:cubicBezTo>
                  <a:cubicBezTo>
                    <a:pt x="563" y="51"/>
                    <a:pt x="558" y="56"/>
                    <a:pt x="553" y="63"/>
                  </a:cubicBezTo>
                  <a:cubicBezTo>
                    <a:pt x="553" y="65"/>
                    <a:pt x="553" y="65"/>
                    <a:pt x="553" y="65"/>
                  </a:cubicBezTo>
                  <a:cubicBezTo>
                    <a:pt x="562" y="64"/>
                    <a:pt x="567" y="78"/>
                    <a:pt x="560" y="94"/>
                  </a:cubicBezTo>
                  <a:lnTo>
                    <a:pt x="540" y="138"/>
                  </a:lnTo>
                  <a:close/>
                  <a:moveTo>
                    <a:pt x="704" y="25"/>
                  </a:moveTo>
                  <a:cubicBezTo>
                    <a:pt x="710" y="25"/>
                    <a:pt x="716" y="19"/>
                    <a:pt x="716" y="12"/>
                  </a:cubicBezTo>
                  <a:cubicBezTo>
                    <a:pt x="716" y="6"/>
                    <a:pt x="710" y="0"/>
                    <a:pt x="704" y="0"/>
                  </a:cubicBezTo>
                  <a:cubicBezTo>
                    <a:pt x="697" y="0"/>
                    <a:pt x="691" y="6"/>
                    <a:pt x="691" y="12"/>
                  </a:cubicBezTo>
                  <a:cubicBezTo>
                    <a:pt x="691" y="19"/>
                    <a:pt x="697" y="25"/>
                    <a:pt x="704" y="25"/>
                  </a:cubicBezTo>
                  <a:moveTo>
                    <a:pt x="698" y="62"/>
                  </a:moveTo>
                  <a:cubicBezTo>
                    <a:pt x="700" y="55"/>
                    <a:pt x="696" y="51"/>
                    <a:pt x="692" y="51"/>
                  </a:cubicBezTo>
                  <a:cubicBezTo>
                    <a:pt x="677" y="51"/>
                    <a:pt x="660" y="64"/>
                    <a:pt x="653" y="83"/>
                  </a:cubicBezTo>
                  <a:cubicBezTo>
                    <a:pt x="658" y="83"/>
                    <a:pt x="658" y="83"/>
                    <a:pt x="658" y="83"/>
                  </a:cubicBezTo>
                  <a:cubicBezTo>
                    <a:pt x="662" y="76"/>
                    <a:pt x="671" y="69"/>
                    <a:pt x="678" y="67"/>
                  </a:cubicBezTo>
                  <a:cubicBezTo>
                    <a:pt x="650" y="141"/>
                    <a:pt x="650" y="141"/>
                    <a:pt x="650" y="141"/>
                  </a:cubicBezTo>
                  <a:cubicBezTo>
                    <a:pt x="647" y="148"/>
                    <a:pt x="652" y="152"/>
                    <a:pt x="656" y="152"/>
                  </a:cubicBezTo>
                  <a:cubicBezTo>
                    <a:pt x="670" y="152"/>
                    <a:pt x="687" y="139"/>
                    <a:pt x="694" y="120"/>
                  </a:cubicBezTo>
                  <a:cubicBezTo>
                    <a:pt x="689" y="120"/>
                    <a:pt x="689" y="120"/>
                    <a:pt x="689" y="120"/>
                  </a:cubicBezTo>
                  <a:cubicBezTo>
                    <a:pt x="684" y="127"/>
                    <a:pt x="676" y="134"/>
                    <a:pt x="668" y="136"/>
                  </a:cubicBezTo>
                  <a:lnTo>
                    <a:pt x="698" y="62"/>
                  </a:lnTo>
                  <a:close/>
                  <a:moveTo>
                    <a:pt x="722" y="65"/>
                  </a:moveTo>
                  <a:cubicBezTo>
                    <a:pt x="739" y="65"/>
                    <a:pt x="739" y="65"/>
                    <a:pt x="739" y="65"/>
                  </a:cubicBezTo>
                  <a:cubicBezTo>
                    <a:pt x="711" y="140"/>
                    <a:pt x="711" y="140"/>
                    <a:pt x="711" y="140"/>
                  </a:cubicBezTo>
                  <a:cubicBezTo>
                    <a:pt x="709" y="146"/>
                    <a:pt x="712" y="152"/>
                    <a:pt x="719" y="152"/>
                  </a:cubicBezTo>
                  <a:cubicBezTo>
                    <a:pt x="734" y="152"/>
                    <a:pt x="759" y="137"/>
                    <a:pt x="768" y="116"/>
                  </a:cubicBezTo>
                  <a:cubicBezTo>
                    <a:pt x="763" y="116"/>
                    <a:pt x="763" y="116"/>
                    <a:pt x="763" y="116"/>
                  </a:cubicBezTo>
                  <a:cubicBezTo>
                    <a:pt x="756" y="123"/>
                    <a:pt x="743" y="133"/>
                    <a:pt x="732" y="135"/>
                  </a:cubicBezTo>
                  <a:cubicBezTo>
                    <a:pt x="757" y="65"/>
                    <a:pt x="757" y="65"/>
                    <a:pt x="757" y="65"/>
                  </a:cubicBezTo>
                  <a:cubicBezTo>
                    <a:pt x="782" y="65"/>
                    <a:pt x="782" y="65"/>
                    <a:pt x="782" y="65"/>
                  </a:cubicBezTo>
                  <a:cubicBezTo>
                    <a:pt x="785" y="55"/>
                    <a:pt x="785" y="55"/>
                    <a:pt x="785" y="55"/>
                  </a:cubicBezTo>
                  <a:cubicBezTo>
                    <a:pt x="761" y="55"/>
                    <a:pt x="761" y="55"/>
                    <a:pt x="761" y="55"/>
                  </a:cubicBezTo>
                  <a:cubicBezTo>
                    <a:pt x="770" y="28"/>
                    <a:pt x="770" y="28"/>
                    <a:pt x="770" y="28"/>
                  </a:cubicBezTo>
                  <a:cubicBezTo>
                    <a:pt x="760" y="28"/>
                    <a:pt x="760" y="28"/>
                    <a:pt x="760" y="28"/>
                  </a:cubicBezTo>
                  <a:cubicBezTo>
                    <a:pt x="743" y="55"/>
                    <a:pt x="743" y="55"/>
                    <a:pt x="743" y="55"/>
                  </a:cubicBezTo>
                  <a:cubicBezTo>
                    <a:pt x="722" y="58"/>
                    <a:pt x="722" y="58"/>
                    <a:pt x="722" y="58"/>
                  </a:cubicBezTo>
                  <a:lnTo>
                    <a:pt x="722" y="65"/>
                  </a:lnTo>
                  <a:close/>
                  <a:moveTo>
                    <a:pt x="833" y="41"/>
                  </a:moveTo>
                  <a:cubicBezTo>
                    <a:pt x="869" y="8"/>
                    <a:pt x="869" y="8"/>
                    <a:pt x="869" y="8"/>
                  </a:cubicBezTo>
                  <a:cubicBezTo>
                    <a:pt x="869" y="4"/>
                    <a:pt x="869" y="4"/>
                    <a:pt x="869" y="4"/>
                  </a:cubicBezTo>
                  <a:cubicBezTo>
                    <a:pt x="849" y="4"/>
                    <a:pt x="849" y="4"/>
                    <a:pt x="849" y="4"/>
                  </a:cubicBezTo>
                  <a:cubicBezTo>
                    <a:pt x="827" y="41"/>
                    <a:pt x="827" y="41"/>
                    <a:pt x="827" y="41"/>
                  </a:cubicBezTo>
                  <a:lnTo>
                    <a:pt x="833" y="41"/>
                  </a:lnTo>
                  <a:close/>
                  <a:moveTo>
                    <a:pt x="843" y="116"/>
                  </a:moveTo>
                  <a:cubicBezTo>
                    <a:pt x="837" y="116"/>
                    <a:pt x="837" y="116"/>
                    <a:pt x="837" y="116"/>
                  </a:cubicBezTo>
                  <a:cubicBezTo>
                    <a:pt x="829" y="126"/>
                    <a:pt x="820" y="133"/>
                    <a:pt x="812" y="133"/>
                  </a:cubicBezTo>
                  <a:cubicBezTo>
                    <a:pt x="803" y="133"/>
                    <a:pt x="798" y="128"/>
                    <a:pt x="798" y="116"/>
                  </a:cubicBezTo>
                  <a:cubicBezTo>
                    <a:pt x="798" y="111"/>
                    <a:pt x="799" y="107"/>
                    <a:pt x="800" y="102"/>
                  </a:cubicBezTo>
                  <a:cubicBezTo>
                    <a:pt x="851" y="85"/>
                    <a:pt x="851" y="85"/>
                    <a:pt x="851" y="85"/>
                  </a:cubicBezTo>
                  <a:cubicBezTo>
                    <a:pt x="861" y="61"/>
                    <a:pt x="849" y="51"/>
                    <a:pt x="835" y="51"/>
                  </a:cubicBezTo>
                  <a:cubicBezTo>
                    <a:pt x="811" y="51"/>
                    <a:pt x="783" y="92"/>
                    <a:pt x="783" y="127"/>
                  </a:cubicBezTo>
                  <a:cubicBezTo>
                    <a:pt x="783" y="143"/>
                    <a:pt x="791" y="152"/>
                    <a:pt x="803" y="152"/>
                  </a:cubicBezTo>
                  <a:cubicBezTo>
                    <a:pt x="817" y="152"/>
                    <a:pt x="831" y="139"/>
                    <a:pt x="843" y="116"/>
                  </a:cubicBezTo>
                  <a:moveTo>
                    <a:pt x="825" y="65"/>
                  </a:moveTo>
                  <a:cubicBezTo>
                    <a:pt x="832" y="65"/>
                    <a:pt x="838" y="70"/>
                    <a:pt x="835" y="83"/>
                  </a:cubicBezTo>
                  <a:cubicBezTo>
                    <a:pt x="803" y="91"/>
                    <a:pt x="803" y="91"/>
                    <a:pt x="803" y="91"/>
                  </a:cubicBezTo>
                  <a:cubicBezTo>
                    <a:pt x="809" y="76"/>
                    <a:pt x="818" y="65"/>
                    <a:pt x="825" y="6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8" name="Freeform 25">
              <a:extLst>
                <a:ext uri="{FF2B5EF4-FFF2-40B4-BE49-F238E27FC236}">
                  <a16:creationId xmlns:a16="http://schemas.microsoft.com/office/drawing/2014/main" id="{7C6D523D-ED7D-4334-95DC-4FEB9D02A74C}"/>
                </a:ext>
              </a:extLst>
            </p:cNvPr>
            <p:cNvSpPr>
              <a:spLocks noEditPoints="1"/>
            </p:cNvSpPr>
            <p:nvPr/>
          </p:nvSpPr>
          <p:spPr bwMode="auto">
            <a:xfrm>
              <a:off x="2189163" y="5389563"/>
              <a:ext cx="2224088" cy="790575"/>
            </a:xfrm>
            <a:custGeom>
              <a:avLst/>
              <a:gdLst>
                <a:gd name="T0" fmla="*/ 146 w 620"/>
                <a:gd name="T1" fmla="*/ 0 h 220"/>
                <a:gd name="T2" fmla="*/ 110 w 620"/>
                <a:gd name="T3" fmla="*/ 29 h 220"/>
                <a:gd name="T4" fmla="*/ 113 w 620"/>
                <a:gd name="T5" fmla="*/ 125 h 220"/>
                <a:gd name="T6" fmla="*/ 98 w 620"/>
                <a:gd name="T7" fmla="*/ 99 h 220"/>
                <a:gd name="T8" fmla="*/ 108 w 620"/>
                <a:gd name="T9" fmla="*/ 47 h 220"/>
                <a:gd name="T10" fmla="*/ 146 w 620"/>
                <a:gd name="T11" fmla="*/ 69 h 220"/>
                <a:gd name="T12" fmla="*/ 47 w 620"/>
                <a:gd name="T13" fmla="*/ 44 h 220"/>
                <a:gd name="T14" fmla="*/ 1 w 620"/>
                <a:gd name="T15" fmla="*/ 168 h 220"/>
                <a:gd name="T16" fmla="*/ 134 w 620"/>
                <a:gd name="T17" fmla="*/ 142 h 220"/>
                <a:gd name="T18" fmla="*/ 57 w 620"/>
                <a:gd name="T19" fmla="*/ 137 h 220"/>
                <a:gd name="T20" fmla="*/ 225 w 620"/>
                <a:gd name="T21" fmla="*/ 187 h 220"/>
                <a:gd name="T22" fmla="*/ 185 w 620"/>
                <a:gd name="T23" fmla="*/ 143 h 220"/>
                <a:gd name="T24" fmla="*/ 244 w 620"/>
                <a:gd name="T25" fmla="*/ 91 h 220"/>
                <a:gd name="T26" fmla="*/ 201 w 620"/>
                <a:gd name="T27" fmla="*/ 76 h 220"/>
                <a:gd name="T28" fmla="*/ 159 w 620"/>
                <a:gd name="T29" fmla="*/ 161 h 220"/>
                <a:gd name="T30" fmla="*/ 162 w 620"/>
                <a:gd name="T31" fmla="*/ 220 h 220"/>
                <a:gd name="T32" fmla="*/ 176 w 620"/>
                <a:gd name="T33" fmla="*/ 124 h 220"/>
                <a:gd name="T34" fmla="*/ 185 w 620"/>
                <a:gd name="T35" fmla="*/ 136 h 220"/>
                <a:gd name="T36" fmla="*/ 189 w 620"/>
                <a:gd name="T37" fmla="*/ 182 h 220"/>
                <a:gd name="T38" fmla="*/ 146 w 620"/>
                <a:gd name="T39" fmla="*/ 196 h 220"/>
                <a:gd name="T40" fmla="*/ 319 w 620"/>
                <a:gd name="T41" fmla="*/ 80 h 220"/>
                <a:gd name="T42" fmla="*/ 253 w 620"/>
                <a:gd name="T43" fmla="*/ 178 h 220"/>
                <a:gd name="T44" fmla="*/ 299 w 620"/>
                <a:gd name="T45" fmla="*/ 178 h 220"/>
                <a:gd name="T46" fmla="*/ 308 w 620"/>
                <a:gd name="T47" fmla="*/ 157 h 220"/>
                <a:gd name="T48" fmla="*/ 257 w 620"/>
                <a:gd name="T49" fmla="*/ 149 h 220"/>
                <a:gd name="T50" fmla="*/ 291 w 620"/>
                <a:gd name="T51" fmla="*/ 135 h 220"/>
                <a:gd name="T52" fmla="*/ 356 w 620"/>
                <a:gd name="T53" fmla="*/ 161 h 220"/>
                <a:gd name="T54" fmla="*/ 373 w 620"/>
                <a:gd name="T55" fmla="*/ 27 h 220"/>
                <a:gd name="T56" fmla="*/ 378 w 620"/>
                <a:gd name="T57" fmla="*/ 58 h 220"/>
                <a:gd name="T58" fmla="*/ 383 w 620"/>
                <a:gd name="T59" fmla="*/ 145 h 220"/>
                <a:gd name="T60" fmla="*/ 455 w 620"/>
                <a:gd name="T61" fmla="*/ 50 h 220"/>
                <a:gd name="T62" fmla="*/ 442 w 620"/>
                <a:gd name="T63" fmla="*/ 38 h 220"/>
                <a:gd name="T64" fmla="*/ 443 w 620"/>
                <a:gd name="T65" fmla="*/ 76 h 220"/>
                <a:gd name="T66" fmla="*/ 429 w 620"/>
                <a:gd name="T67" fmla="*/ 93 h 220"/>
                <a:gd name="T68" fmla="*/ 445 w 620"/>
                <a:gd name="T69" fmla="*/ 145 h 220"/>
                <a:gd name="T70" fmla="*/ 449 w 620"/>
                <a:gd name="T71" fmla="*/ 87 h 220"/>
                <a:gd name="T72" fmla="*/ 462 w 620"/>
                <a:gd name="T73" fmla="*/ 165 h 220"/>
                <a:gd name="T74" fmla="*/ 514 w 620"/>
                <a:gd name="T75" fmla="*/ 142 h 220"/>
                <a:gd name="T76" fmla="*/ 533 w 620"/>
                <a:gd name="T77" fmla="*/ 91 h 220"/>
                <a:gd name="T78" fmla="*/ 521 w 620"/>
                <a:gd name="T79" fmla="*/ 53 h 220"/>
                <a:gd name="T80" fmla="*/ 472 w 620"/>
                <a:gd name="T81" fmla="*/ 83 h 220"/>
                <a:gd name="T82" fmla="*/ 620 w 620"/>
                <a:gd name="T83" fmla="*/ 33 h 220"/>
                <a:gd name="T84" fmla="*/ 578 w 620"/>
                <a:gd name="T85" fmla="*/ 67 h 220"/>
                <a:gd name="T86" fmla="*/ 588 w 620"/>
                <a:gd name="T87" fmla="*/ 142 h 220"/>
                <a:gd name="T88" fmla="*/ 551 w 620"/>
                <a:gd name="T89" fmla="*/ 128 h 220"/>
                <a:gd name="T90" fmla="*/ 534 w 620"/>
                <a:gd name="T91" fmla="*/ 153 h 220"/>
                <a:gd name="T92" fmla="*/ 576 w 620"/>
                <a:gd name="T93" fmla="*/ 90 h 220"/>
                <a:gd name="T94" fmla="*/ 576 w 620"/>
                <a:gd name="T95" fmla="*/ 9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0" h="220">
                  <a:moveTo>
                    <a:pt x="110" y="29"/>
                  </a:moveTo>
                  <a:cubicBezTo>
                    <a:pt x="146" y="4"/>
                    <a:pt x="146" y="4"/>
                    <a:pt x="146" y="4"/>
                  </a:cubicBezTo>
                  <a:cubicBezTo>
                    <a:pt x="146" y="0"/>
                    <a:pt x="146" y="0"/>
                    <a:pt x="146" y="0"/>
                  </a:cubicBezTo>
                  <a:cubicBezTo>
                    <a:pt x="124" y="0"/>
                    <a:pt x="124" y="0"/>
                    <a:pt x="124" y="0"/>
                  </a:cubicBezTo>
                  <a:cubicBezTo>
                    <a:pt x="104" y="29"/>
                    <a:pt x="104" y="29"/>
                    <a:pt x="104" y="29"/>
                  </a:cubicBezTo>
                  <a:lnTo>
                    <a:pt x="110" y="29"/>
                  </a:lnTo>
                  <a:close/>
                  <a:moveTo>
                    <a:pt x="95" y="107"/>
                  </a:moveTo>
                  <a:cubicBezTo>
                    <a:pt x="107" y="107"/>
                    <a:pt x="107" y="112"/>
                    <a:pt x="106" y="125"/>
                  </a:cubicBezTo>
                  <a:cubicBezTo>
                    <a:pt x="113" y="125"/>
                    <a:pt x="113" y="125"/>
                    <a:pt x="113" y="125"/>
                  </a:cubicBezTo>
                  <a:cubicBezTo>
                    <a:pt x="129" y="81"/>
                    <a:pt x="129" y="81"/>
                    <a:pt x="129" y="81"/>
                  </a:cubicBezTo>
                  <a:cubicBezTo>
                    <a:pt x="122" y="81"/>
                    <a:pt x="122" y="81"/>
                    <a:pt x="122" y="81"/>
                  </a:cubicBezTo>
                  <a:cubicBezTo>
                    <a:pt x="116" y="91"/>
                    <a:pt x="111" y="99"/>
                    <a:pt x="98" y="99"/>
                  </a:cubicBezTo>
                  <a:cubicBezTo>
                    <a:pt x="71" y="99"/>
                    <a:pt x="71" y="99"/>
                    <a:pt x="71" y="99"/>
                  </a:cubicBezTo>
                  <a:cubicBezTo>
                    <a:pt x="84" y="62"/>
                    <a:pt x="84" y="62"/>
                    <a:pt x="84" y="62"/>
                  </a:cubicBezTo>
                  <a:cubicBezTo>
                    <a:pt x="89" y="49"/>
                    <a:pt x="91" y="47"/>
                    <a:pt x="108" y="47"/>
                  </a:cubicBezTo>
                  <a:cubicBezTo>
                    <a:pt x="120" y="47"/>
                    <a:pt x="120" y="47"/>
                    <a:pt x="120" y="47"/>
                  </a:cubicBezTo>
                  <a:cubicBezTo>
                    <a:pt x="137" y="47"/>
                    <a:pt x="139" y="51"/>
                    <a:pt x="139" y="69"/>
                  </a:cubicBezTo>
                  <a:cubicBezTo>
                    <a:pt x="146" y="69"/>
                    <a:pt x="146" y="69"/>
                    <a:pt x="146" y="69"/>
                  </a:cubicBezTo>
                  <a:cubicBezTo>
                    <a:pt x="152" y="38"/>
                    <a:pt x="152" y="38"/>
                    <a:pt x="152" y="38"/>
                  </a:cubicBezTo>
                  <a:cubicBezTo>
                    <a:pt x="49" y="38"/>
                    <a:pt x="49" y="38"/>
                    <a:pt x="49" y="38"/>
                  </a:cubicBezTo>
                  <a:cubicBezTo>
                    <a:pt x="47" y="44"/>
                    <a:pt x="47" y="44"/>
                    <a:pt x="47" y="44"/>
                  </a:cubicBezTo>
                  <a:cubicBezTo>
                    <a:pt x="67" y="48"/>
                    <a:pt x="69" y="50"/>
                    <a:pt x="60" y="76"/>
                  </a:cubicBezTo>
                  <a:cubicBezTo>
                    <a:pt x="37" y="137"/>
                    <a:pt x="37" y="137"/>
                    <a:pt x="37" y="137"/>
                  </a:cubicBezTo>
                  <a:cubicBezTo>
                    <a:pt x="28" y="162"/>
                    <a:pt x="24" y="164"/>
                    <a:pt x="1" y="168"/>
                  </a:cubicBezTo>
                  <a:cubicBezTo>
                    <a:pt x="0" y="174"/>
                    <a:pt x="0" y="174"/>
                    <a:pt x="0" y="174"/>
                  </a:cubicBezTo>
                  <a:cubicBezTo>
                    <a:pt x="114" y="174"/>
                    <a:pt x="114" y="174"/>
                    <a:pt x="114" y="174"/>
                  </a:cubicBezTo>
                  <a:cubicBezTo>
                    <a:pt x="134" y="142"/>
                    <a:pt x="134" y="142"/>
                    <a:pt x="134" y="142"/>
                  </a:cubicBezTo>
                  <a:cubicBezTo>
                    <a:pt x="127" y="142"/>
                    <a:pt x="127" y="142"/>
                    <a:pt x="127" y="142"/>
                  </a:cubicBezTo>
                  <a:cubicBezTo>
                    <a:pt x="114" y="154"/>
                    <a:pt x="97" y="166"/>
                    <a:pt x="74" y="166"/>
                  </a:cubicBezTo>
                  <a:cubicBezTo>
                    <a:pt x="44" y="166"/>
                    <a:pt x="47" y="164"/>
                    <a:pt x="57" y="137"/>
                  </a:cubicBezTo>
                  <a:cubicBezTo>
                    <a:pt x="68" y="107"/>
                    <a:pt x="68" y="107"/>
                    <a:pt x="68" y="107"/>
                  </a:cubicBezTo>
                  <a:lnTo>
                    <a:pt x="95" y="107"/>
                  </a:lnTo>
                  <a:close/>
                  <a:moveTo>
                    <a:pt x="225" y="187"/>
                  </a:moveTo>
                  <a:cubicBezTo>
                    <a:pt x="225" y="175"/>
                    <a:pt x="214" y="170"/>
                    <a:pt x="197" y="165"/>
                  </a:cubicBezTo>
                  <a:cubicBezTo>
                    <a:pt x="182" y="161"/>
                    <a:pt x="175" y="159"/>
                    <a:pt x="175" y="155"/>
                  </a:cubicBezTo>
                  <a:cubicBezTo>
                    <a:pt x="175" y="151"/>
                    <a:pt x="179" y="146"/>
                    <a:pt x="185" y="143"/>
                  </a:cubicBezTo>
                  <a:cubicBezTo>
                    <a:pt x="209" y="141"/>
                    <a:pt x="225" y="119"/>
                    <a:pt x="225" y="101"/>
                  </a:cubicBezTo>
                  <a:cubicBezTo>
                    <a:pt x="225" y="97"/>
                    <a:pt x="224" y="94"/>
                    <a:pt x="223" y="91"/>
                  </a:cubicBezTo>
                  <a:cubicBezTo>
                    <a:pt x="244" y="91"/>
                    <a:pt x="244" y="91"/>
                    <a:pt x="244" y="91"/>
                  </a:cubicBezTo>
                  <a:cubicBezTo>
                    <a:pt x="247" y="80"/>
                    <a:pt x="247" y="80"/>
                    <a:pt x="247" y="80"/>
                  </a:cubicBezTo>
                  <a:cubicBezTo>
                    <a:pt x="214" y="80"/>
                    <a:pt x="214" y="80"/>
                    <a:pt x="214" y="80"/>
                  </a:cubicBezTo>
                  <a:cubicBezTo>
                    <a:pt x="210" y="78"/>
                    <a:pt x="206" y="76"/>
                    <a:pt x="201" y="76"/>
                  </a:cubicBezTo>
                  <a:cubicBezTo>
                    <a:pt x="175" y="76"/>
                    <a:pt x="158" y="99"/>
                    <a:pt x="158" y="118"/>
                  </a:cubicBezTo>
                  <a:cubicBezTo>
                    <a:pt x="158" y="132"/>
                    <a:pt x="167" y="140"/>
                    <a:pt x="178" y="142"/>
                  </a:cubicBezTo>
                  <a:cubicBezTo>
                    <a:pt x="166" y="148"/>
                    <a:pt x="159" y="154"/>
                    <a:pt x="159" y="161"/>
                  </a:cubicBezTo>
                  <a:cubicBezTo>
                    <a:pt x="159" y="166"/>
                    <a:pt x="161" y="169"/>
                    <a:pt x="164" y="172"/>
                  </a:cubicBezTo>
                  <a:cubicBezTo>
                    <a:pt x="136" y="180"/>
                    <a:pt x="125" y="189"/>
                    <a:pt x="125" y="202"/>
                  </a:cubicBezTo>
                  <a:cubicBezTo>
                    <a:pt x="125" y="215"/>
                    <a:pt x="142" y="220"/>
                    <a:pt x="162" y="220"/>
                  </a:cubicBezTo>
                  <a:cubicBezTo>
                    <a:pt x="197" y="220"/>
                    <a:pt x="225" y="202"/>
                    <a:pt x="225" y="187"/>
                  </a:cubicBezTo>
                  <a:moveTo>
                    <a:pt x="185" y="136"/>
                  </a:moveTo>
                  <a:cubicBezTo>
                    <a:pt x="178" y="136"/>
                    <a:pt x="176" y="130"/>
                    <a:pt x="176" y="124"/>
                  </a:cubicBezTo>
                  <a:cubicBezTo>
                    <a:pt x="176" y="108"/>
                    <a:pt x="185" y="84"/>
                    <a:pt x="199" y="84"/>
                  </a:cubicBezTo>
                  <a:cubicBezTo>
                    <a:pt x="205" y="84"/>
                    <a:pt x="207" y="89"/>
                    <a:pt x="207" y="95"/>
                  </a:cubicBezTo>
                  <a:cubicBezTo>
                    <a:pt x="207" y="111"/>
                    <a:pt x="199" y="136"/>
                    <a:pt x="185" y="136"/>
                  </a:cubicBezTo>
                  <a:moveTo>
                    <a:pt x="146" y="196"/>
                  </a:moveTo>
                  <a:cubicBezTo>
                    <a:pt x="146" y="186"/>
                    <a:pt x="156" y="180"/>
                    <a:pt x="169" y="174"/>
                  </a:cubicBezTo>
                  <a:cubicBezTo>
                    <a:pt x="174" y="177"/>
                    <a:pt x="180" y="179"/>
                    <a:pt x="189" y="182"/>
                  </a:cubicBezTo>
                  <a:cubicBezTo>
                    <a:pt x="203" y="187"/>
                    <a:pt x="209" y="188"/>
                    <a:pt x="209" y="193"/>
                  </a:cubicBezTo>
                  <a:cubicBezTo>
                    <a:pt x="209" y="202"/>
                    <a:pt x="193" y="209"/>
                    <a:pt x="172" y="209"/>
                  </a:cubicBezTo>
                  <a:cubicBezTo>
                    <a:pt x="155" y="209"/>
                    <a:pt x="146" y="205"/>
                    <a:pt x="146" y="196"/>
                  </a:cubicBezTo>
                  <a:moveTo>
                    <a:pt x="335" y="72"/>
                  </a:moveTo>
                  <a:cubicBezTo>
                    <a:pt x="328" y="72"/>
                    <a:pt x="328" y="72"/>
                    <a:pt x="328" y="72"/>
                  </a:cubicBezTo>
                  <a:cubicBezTo>
                    <a:pt x="319" y="80"/>
                    <a:pt x="319" y="80"/>
                    <a:pt x="319" y="80"/>
                  </a:cubicBezTo>
                  <a:cubicBezTo>
                    <a:pt x="317" y="80"/>
                    <a:pt x="317" y="80"/>
                    <a:pt x="317" y="80"/>
                  </a:cubicBezTo>
                  <a:cubicBezTo>
                    <a:pt x="275" y="80"/>
                    <a:pt x="238" y="128"/>
                    <a:pt x="238" y="162"/>
                  </a:cubicBezTo>
                  <a:cubicBezTo>
                    <a:pt x="238" y="172"/>
                    <a:pt x="244" y="178"/>
                    <a:pt x="253" y="178"/>
                  </a:cubicBezTo>
                  <a:cubicBezTo>
                    <a:pt x="264" y="178"/>
                    <a:pt x="275" y="162"/>
                    <a:pt x="287" y="145"/>
                  </a:cubicBezTo>
                  <a:cubicBezTo>
                    <a:pt x="287" y="151"/>
                    <a:pt x="287" y="151"/>
                    <a:pt x="287" y="151"/>
                  </a:cubicBezTo>
                  <a:cubicBezTo>
                    <a:pt x="285" y="168"/>
                    <a:pt x="290" y="178"/>
                    <a:pt x="299" y="178"/>
                  </a:cubicBezTo>
                  <a:cubicBezTo>
                    <a:pt x="310" y="178"/>
                    <a:pt x="319" y="161"/>
                    <a:pt x="326" y="145"/>
                  </a:cubicBezTo>
                  <a:cubicBezTo>
                    <a:pt x="321" y="145"/>
                    <a:pt x="321" y="145"/>
                    <a:pt x="321" y="145"/>
                  </a:cubicBezTo>
                  <a:cubicBezTo>
                    <a:pt x="316" y="153"/>
                    <a:pt x="312" y="157"/>
                    <a:pt x="308" y="157"/>
                  </a:cubicBezTo>
                  <a:cubicBezTo>
                    <a:pt x="304" y="157"/>
                    <a:pt x="301" y="150"/>
                    <a:pt x="308" y="135"/>
                  </a:cubicBezTo>
                  <a:lnTo>
                    <a:pt x="335" y="72"/>
                  </a:lnTo>
                  <a:close/>
                  <a:moveTo>
                    <a:pt x="257" y="149"/>
                  </a:moveTo>
                  <a:cubicBezTo>
                    <a:pt x="257" y="126"/>
                    <a:pt x="283" y="95"/>
                    <a:pt x="297" y="95"/>
                  </a:cubicBezTo>
                  <a:cubicBezTo>
                    <a:pt x="300" y="95"/>
                    <a:pt x="303" y="95"/>
                    <a:pt x="306" y="96"/>
                  </a:cubicBezTo>
                  <a:cubicBezTo>
                    <a:pt x="291" y="135"/>
                    <a:pt x="291" y="135"/>
                    <a:pt x="291" y="135"/>
                  </a:cubicBezTo>
                  <a:cubicBezTo>
                    <a:pt x="282" y="146"/>
                    <a:pt x="269" y="159"/>
                    <a:pt x="263" y="159"/>
                  </a:cubicBezTo>
                  <a:cubicBezTo>
                    <a:pt x="259" y="159"/>
                    <a:pt x="257" y="156"/>
                    <a:pt x="257" y="149"/>
                  </a:cubicBezTo>
                  <a:moveTo>
                    <a:pt x="356" y="161"/>
                  </a:moveTo>
                  <a:cubicBezTo>
                    <a:pt x="408" y="25"/>
                    <a:pt x="408" y="25"/>
                    <a:pt x="408" y="25"/>
                  </a:cubicBezTo>
                  <a:cubicBezTo>
                    <a:pt x="406" y="23"/>
                    <a:pt x="406" y="23"/>
                    <a:pt x="406" y="23"/>
                  </a:cubicBezTo>
                  <a:cubicBezTo>
                    <a:pt x="373" y="27"/>
                    <a:pt x="373" y="27"/>
                    <a:pt x="373" y="27"/>
                  </a:cubicBezTo>
                  <a:cubicBezTo>
                    <a:pt x="373" y="31"/>
                    <a:pt x="373" y="31"/>
                    <a:pt x="373" y="31"/>
                  </a:cubicBezTo>
                  <a:cubicBezTo>
                    <a:pt x="380" y="36"/>
                    <a:pt x="380" y="36"/>
                    <a:pt x="380" y="36"/>
                  </a:cubicBezTo>
                  <a:cubicBezTo>
                    <a:pt x="385" y="40"/>
                    <a:pt x="384" y="45"/>
                    <a:pt x="378" y="58"/>
                  </a:cubicBezTo>
                  <a:cubicBezTo>
                    <a:pt x="338" y="165"/>
                    <a:pt x="338" y="165"/>
                    <a:pt x="338" y="165"/>
                  </a:cubicBezTo>
                  <a:cubicBezTo>
                    <a:pt x="335" y="171"/>
                    <a:pt x="339" y="178"/>
                    <a:pt x="345" y="178"/>
                  </a:cubicBezTo>
                  <a:cubicBezTo>
                    <a:pt x="360" y="178"/>
                    <a:pt x="376" y="164"/>
                    <a:pt x="383" y="145"/>
                  </a:cubicBezTo>
                  <a:cubicBezTo>
                    <a:pt x="378" y="145"/>
                    <a:pt x="378" y="145"/>
                    <a:pt x="378" y="145"/>
                  </a:cubicBezTo>
                  <a:cubicBezTo>
                    <a:pt x="373" y="152"/>
                    <a:pt x="363" y="160"/>
                    <a:pt x="356" y="161"/>
                  </a:cubicBezTo>
                  <a:moveTo>
                    <a:pt x="455" y="50"/>
                  </a:moveTo>
                  <a:cubicBezTo>
                    <a:pt x="461" y="50"/>
                    <a:pt x="467" y="45"/>
                    <a:pt x="467" y="38"/>
                  </a:cubicBezTo>
                  <a:cubicBezTo>
                    <a:pt x="467" y="31"/>
                    <a:pt x="461" y="26"/>
                    <a:pt x="455" y="26"/>
                  </a:cubicBezTo>
                  <a:cubicBezTo>
                    <a:pt x="448" y="26"/>
                    <a:pt x="442" y="31"/>
                    <a:pt x="442" y="38"/>
                  </a:cubicBezTo>
                  <a:cubicBezTo>
                    <a:pt x="442" y="45"/>
                    <a:pt x="448" y="50"/>
                    <a:pt x="455" y="50"/>
                  </a:cubicBezTo>
                  <a:moveTo>
                    <a:pt x="449" y="87"/>
                  </a:moveTo>
                  <a:cubicBezTo>
                    <a:pt x="451" y="80"/>
                    <a:pt x="447" y="76"/>
                    <a:pt x="443" y="76"/>
                  </a:cubicBezTo>
                  <a:cubicBezTo>
                    <a:pt x="428" y="76"/>
                    <a:pt x="411" y="90"/>
                    <a:pt x="404" y="109"/>
                  </a:cubicBezTo>
                  <a:cubicBezTo>
                    <a:pt x="409" y="109"/>
                    <a:pt x="409" y="109"/>
                    <a:pt x="409" y="109"/>
                  </a:cubicBezTo>
                  <a:cubicBezTo>
                    <a:pt x="413" y="102"/>
                    <a:pt x="422" y="94"/>
                    <a:pt x="429" y="93"/>
                  </a:cubicBezTo>
                  <a:cubicBezTo>
                    <a:pt x="401" y="167"/>
                    <a:pt x="401" y="167"/>
                    <a:pt x="401" y="167"/>
                  </a:cubicBezTo>
                  <a:cubicBezTo>
                    <a:pt x="398" y="174"/>
                    <a:pt x="403" y="178"/>
                    <a:pt x="407" y="178"/>
                  </a:cubicBezTo>
                  <a:cubicBezTo>
                    <a:pt x="421" y="178"/>
                    <a:pt x="438" y="164"/>
                    <a:pt x="445" y="145"/>
                  </a:cubicBezTo>
                  <a:cubicBezTo>
                    <a:pt x="440" y="145"/>
                    <a:pt x="440" y="145"/>
                    <a:pt x="440" y="145"/>
                  </a:cubicBezTo>
                  <a:cubicBezTo>
                    <a:pt x="435" y="152"/>
                    <a:pt x="427" y="160"/>
                    <a:pt x="419" y="161"/>
                  </a:cubicBezTo>
                  <a:lnTo>
                    <a:pt x="449" y="87"/>
                  </a:lnTo>
                  <a:close/>
                  <a:moveTo>
                    <a:pt x="472" y="91"/>
                  </a:moveTo>
                  <a:cubicBezTo>
                    <a:pt x="490" y="91"/>
                    <a:pt x="490" y="91"/>
                    <a:pt x="490" y="91"/>
                  </a:cubicBezTo>
                  <a:cubicBezTo>
                    <a:pt x="462" y="165"/>
                    <a:pt x="462" y="165"/>
                    <a:pt x="462" y="165"/>
                  </a:cubicBezTo>
                  <a:cubicBezTo>
                    <a:pt x="460" y="171"/>
                    <a:pt x="463" y="178"/>
                    <a:pt x="470" y="178"/>
                  </a:cubicBezTo>
                  <a:cubicBezTo>
                    <a:pt x="485" y="178"/>
                    <a:pt x="510" y="162"/>
                    <a:pt x="519" y="142"/>
                  </a:cubicBezTo>
                  <a:cubicBezTo>
                    <a:pt x="514" y="142"/>
                    <a:pt x="514" y="142"/>
                    <a:pt x="514" y="142"/>
                  </a:cubicBezTo>
                  <a:cubicBezTo>
                    <a:pt x="507" y="149"/>
                    <a:pt x="494" y="159"/>
                    <a:pt x="483" y="161"/>
                  </a:cubicBezTo>
                  <a:cubicBezTo>
                    <a:pt x="508" y="91"/>
                    <a:pt x="508" y="91"/>
                    <a:pt x="508" y="91"/>
                  </a:cubicBezTo>
                  <a:cubicBezTo>
                    <a:pt x="533" y="91"/>
                    <a:pt x="533" y="91"/>
                    <a:pt x="533" y="91"/>
                  </a:cubicBezTo>
                  <a:cubicBezTo>
                    <a:pt x="536" y="80"/>
                    <a:pt x="536" y="80"/>
                    <a:pt x="536" y="80"/>
                  </a:cubicBezTo>
                  <a:cubicBezTo>
                    <a:pt x="512" y="80"/>
                    <a:pt x="512" y="80"/>
                    <a:pt x="512" y="80"/>
                  </a:cubicBezTo>
                  <a:cubicBezTo>
                    <a:pt x="521" y="53"/>
                    <a:pt x="521" y="53"/>
                    <a:pt x="521" y="53"/>
                  </a:cubicBezTo>
                  <a:cubicBezTo>
                    <a:pt x="511" y="53"/>
                    <a:pt x="511" y="53"/>
                    <a:pt x="511" y="53"/>
                  </a:cubicBezTo>
                  <a:cubicBezTo>
                    <a:pt x="494" y="80"/>
                    <a:pt x="494" y="80"/>
                    <a:pt x="494" y="80"/>
                  </a:cubicBezTo>
                  <a:cubicBezTo>
                    <a:pt x="472" y="83"/>
                    <a:pt x="472" y="83"/>
                    <a:pt x="472" y="83"/>
                  </a:cubicBezTo>
                  <a:lnTo>
                    <a:pt x="472" y="91"/>
                  </a:lnTo>
                  <a:close/>
                  <a:moveTo>
                    <a:pt x="584" y="67"/>
                  </a:moveTo>
                  <a:cubicBezTo>
                    <a:pt x="620" y="33"/>
                    <a:pt x="620" y="33"/>
                    <a:pt x="620" y="33"/>
                  </a:cubicBezTo>
                  <a:cubicBezTo>
                    <a:pt x="620" y="29"/>
                    <a:pt x="620" y="29"/>
                    <a:pt x="620" y="29"/>
                  </a:cubicBezTo>
                  <a:cubicBezTo>
                    <a:pt x="600" y="29"/>
                    <a:pt x="600" y="29"/>
                    <a:pt x="600" y="29"/>
                  </a:cubicBezTo>
                  <a:cubicBezTo>
                    <a:pt x="578" y="67"/>
                    <a:pt x="578" y="67"/>
                    <a:pt x="578" y="67"/>
                  </a:cubicBezTo>
                  <a:lnTo>
                    <a:pt x="584" y="67"/>
                  </a:lnTo>
                  <a:close/>
                  <a:moveTo>
                    <a:pt x="594" y="142"/>
                  </a:moveTo>
                  <a:cubicBezTo>
                    <a:pt x="588" y="142"/>
                    <a:pt x="588" y="142"/>
                    <a:pt x="588" y="142"/>
                  </a:cubicBezTo>
                  <a:cubicBezTo>
                    <a:pt x="580" y="151"/>
                    <a:pt x="571" y="159"/>
                    <a:pt x="562" y="159"/>
                  </a:cubicBezTo>
                  <a:cubicBezTo>
                    <a:pt x="554" y="159"/>
                    <a:pt x="549" y="153"/>
                    <a:pt x="549" y="142"/>
                  </a:cubicBezTo>
                  <a:cubicBezTo>
                    <a:pt x="549" y="137"/>
                    <a:pt x="550" y="132"/>
                    <a:pt x="551" y="128"/>
                  </a:cubicBezTo>
                  <a:cubicBezTo>
                    <a:pt x="602" y="111"/>
                    <a:pt x="602" y="111"/>
                    <a:pt x="602" y="111"/>
                  </a:cubicBezTo>
                  <a:cubicBezTo>
                    <a:pt x="612" y="87"/>
                    <a:pt x="600" y="76"/>
                    <a:pt x="586" y="76"/>
                  </a:cubicBezTo>
                  <a:cubicBezTo>
                    <a:pt x="562" y="76"/>
                    <a:pt x="534" y="117"/>
                    <a:pt x="534" y="153"/>
                  </a:cubicBezTo>
                  <a:cubicBezTo>
                    <a:pt x="534" y="169"/>
                    <a:pt x="542" y="178"/>
                    <a:pt x="554" y="178"/>
                  </a:cubicBezTo>
                  <a:cubicBezTo>
                    <a:pt x="568" y="178"/>
                    <a:pt x="582" y="164"/>
                    <a:pt x="594" y="142"/>
                  </a:cubicBezTo>
                  <a:moveTo>
                    <a:pt x="576" y="90"/>
                  </a:moveTo>
                  <a:cubicBezTo>
                    <a:pt x="583" y="90"/>
                    <a:pt x="589" y="95"/>
                    <a:pt x="586" y="109"/>
                  </a:cubicBezTo>
                  <a:cubicBezTo>
                    <a:pt x="554" y="116"/>
                    <a:pt x="554" y="116"/>
                    <a:pt x="554" y="116"/>
                  </a:cubicBezTo>
                  <a:cubicBezTo>
                    <a:pt x="560" y="101"/>
                    <a:pt x="569" y="90"/>
                    <a:pt x="576" y="9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9" name="Freeform 26">
              <a:extLst>
                <a:ext uri="{FF2B5EF4-FFF2-40B4-BE49-F238E27FC236}">
                  <a16:creationId xmlns:a16="http://schemas.microsoft.com/office/drawing/2014/main" id="{F0903476-A1F0-4338-B6A7-C63D2DFACBC2}"/>
                </a:ext>
              </a:extLst>
            </p:cNvPr>
            <p:cNvSpPr>
              <a:spLocks noEditPoints="1"/>
            </p:cNvSpPr>
            <p:nvPr/>
          </p:nvSpPr>
          <p:spPr bwMode="auto">
            <a:xfrm>
              <a:off x="2189163" y="4640263"/>
              <a:ext cx="2181225" cy="552450"/>
            </a:xfrm>
            <a:custGeom>
              <a:avLst/>
              <a:gdLst>
                <a:gd name="T0" fmla="*/ 49 w 608"/>
                <a:gd name="T1" fmla="*/ 15 h 154"/>
                <a:gd name="T2" fmla="*/ 59 w 608"/>
                <a:gd name="T3" fmla="*/ 52 h 154"/>
                <a:gd name="T4" fmla="*/ 1 w 608"/>
                <a:gd name="T5" fmla="*/ 145 h 154"/>
                <a:gd name="T6" fmla="*/ 103 w 608"/>
                <a:gd name="T7" fmla="*/ 150 h 154"/>
                <a:gd name="T8" fmla="*/ 117 w 608"/>
                <a:gd name="T9" fmla="*/ 111 h 154"/>
                <a:gd name="T10" fmla="*/ 57 w 608"/>
                <a:gd name="T11" fmla="*/ 113 h 154"/>
                <a:gd name="T12" fmla="*/ 115 w 608"/>
                <a:gd name="T13" fmla="*/ 20 h 154"/>
                <a:gd name="T14" fmla="*/ 191 w 608"/>
                <a:gd name="T15" fmla="*/ 27 h 154"/>
                <a:gd name="T16" fmla="*/ 191 w 608"/>
                <a:gd name="T17" fmla="*/ 2 h 154"/>
                <a:gd name="T18" fmla="*/ 191 w 608"/>
                <a:gd name="T19" fmla="*/ 27 h 154"/>
                <a:gd name="T20" fmla="*/ 180 w 608"/>
                <a:gd name="T21" fmla="*/ 53 h 154"/>
                <a:gd name="T22" fmla="*/ 145 w 608"/>
                <a:gd name="T23" fmla="*/ 85 h 154"/>
                <a:gd name="T24" fmla="*/ 138 w 608"/>
                <a:gd name="T25" fmla="*/ 143 h 154"/>
                <a:gd name="T26" fmla="*/ 181 w 608"/>
                <a:gd name="T27" fmla="*/ 122 h 154"/>
                <a:gd name="T28" fmla="*/ 156 w 608"/>
                <a:gd name="T29" fmla="*/ 138 h 154"/>
                <a:gd name="T30" fmla="*/ 287 w 608"/>
                <a:gd name="T31" fmla="*/ 74 h 154"/>
                <a:gd name="T32" fmla="*/ 234 w 608"/>
                <a:gd name="T33" fmla="*/ 84 h 154"/>
                <a:gd name="T34" fmla="*/ 263 w 608"/>
                <a:gd name="T35" fmla="*/ 0 h 154"/>
                <a:gd name="T36" fmla="*/ 231 w 608"/>
                <a:gd name="T37" fmla="*/ 7 h 154"/>
                <a:gd name="T38" fmla="*/ 236 w 608"/>
                <a:gd name="T39" fmla="*/ 35 h 154"/>
                <a:gd name="T40" fmla="*/ 197 w 608"/>
                <a:gd name="T41" fmla="*/ 137 h 154"/>
                <a:gd name="T42" fmla="*/ 287 w 608"/>
                <a:gd name="T43" fmla="*/ 74 h 154"/>
                <a:gd name="T44" fmla="*/ 217 w 608"/>
                <a:gd name="T45" fmla="*/ 130 h 154"/>
                <a:gd name="T46" fmla="*/ 230 w 608"/>
                <a:gd name="T47" fmla="*/ 94 h 154"/>
                <a:gd name="T48" fmla="*/ 268 w 608"/>
                <a:gd name="T49" fmla="*/ 82 h 154"/>
                <a:gd name="T50" fmla="*/ 355 w 608"/>
                <a:gd name="T51" fmla="*/ 118 h 154"/>
                <a:gd name="T52" fmla="*/ 324 w 608"/>
                <a:gd name="T53" fmla="*/ 135 h 154"/>
                <a:gd name="T54" fmla="*/ 312 w 608"/>
                <a:gd name="T55" fmla="*/ 104 h 154"/>
                <a:gd name="T56" fmla="*/ 347 w 608"/>
                <a:gd name="T57" fmla="*/ 53 h 154"/>
                <a:gd name="T58" fmla="*/ 315 w 608"/>
                <a:gd name="T59" fmla="*/ 154 h 154"/>
                <a:gd name="T60" fmla="*/ 337 w 608"/>
                <a:gd name="T61" fmla="*/ 67 h 154"/>
                <a:gd name="T62" fmla="*/ 315 w 608"/>
                <a:gd name="T63" fmla="*/ 93 h 154"/>
                <a:gd name="T64" fmla="*/ 452 w 608"/>
                <a:gd name="T65" fmla="*/ 76 h 154"/>
                <a:gd name="T66" fmla="*/ 419 w 608"/>
                <a:gd name="T67" fmla="*/ 85 h 154"/>
                <a:gd name="T68" fmla="*/ 407 w 608"/>
                <a:gd name="T69" fmla="*/ 53 h 154"/>
                <a:gd name="T70" fmla="*/ 385 w 608"/>
                <a:gd name="T71" fmla="*/ 85 h 154"/>
                <a:gd name="T72" fmla="*/ 398 w 608"/>
                <a:gd name="T73" fmla="*/ 96 h 154"/>
                <a:gd name="T74" fmla="*/ 386 w 608"/>
                <a:gd name="T75" fmla="*/ 154 h 154"/>
                <a:gd name="T76" fmla="*/ 415 w 608"/>
                <a:gd name="T77" fmla="*/ 95 h 154"/>
                <a:gd name="T78" fmla="*/ 452 w 608"/>
                <a:gd name="T79" fmla="*/ 76 h 154"/>
                <a:gd name="T80" fmla="*/ 479 w 608"/>
                <a:gd name="T81" fmla="*/ 67 h 154"/>
                <a:gd name="T82" fmla="*/ 459 w 608"/>
                <a:gd name="T83" fmla="*/ 154 h 154"/>
                <a:gd name="T84" fmla="*/ 503 w 608"/>
                <a:gd name="T85" fmla="*/ 118 h 154"/>
                <a:gd name="T86" fmla="*/ 497 w 608"/>
                <a:gd name="T87" fmla="*/ 67 h 154"/>
                <a:gd name="T88" fmla="*/ 525 w 608"/>
                <a:gd name="T89" fmla="*/ 57 h 154"/>
                <a:gd name="T90" fmla="*/ 510 w 608"/>
                <a:gd name="T91" fmla="*/ 30 h 154"/>
                <a:gd name="T92" fmla="*/ 483 w 608"/>
                <a:gd name="T93" fmla="*/ 57 h 154"/>
                <a:gd name="T94" fmla="*/ 465 w 608"/>
                <a:gd name="T95" fmla="*/ 67 h 154"/>
                <a:gd name="T96" fmla="*/ 608 w 608"/>
                <a:gd name="T97" fmla="*/ 10 h 154"/>
                <a:gd name="T98" fmla="*/ 588 w 608"/>
                <a:gd name="T99" fmla="*/ 6 h 154"/>
                <a:gd name="T100" fmla="*/ 572 w 608"/>
                <a:gd name="T101" fmla="*/ 44 h 154"/>
                <a:gd name="T102" fmla="*/ 576 w 608"/>
                <a:gd name="T103" fmla="*/ 118 h 154"/>
                <a:gd name="T104" fmla="*/ 537 w 608"/>
                <a:gd name="T105" fmla="*/ 118 h 154"/>
                <a:gd name="T106" fmla="*/ 590 w 608"/>
                <a:gd name="T107" fmla="*/ 87 h 154"/>
                <a:gd name="T108" fmla="*/ 522 w 608"/>
                <a:gd name="T109" fmla="*/ 129 h 154"/>
                <a:gd name="T110" fmla="*/ 582 w 608"/>
                <a:gd name="T111" fmla="*/ 118 h 154"/>
                <a:gd name="T112" fmla="*/ 574 w 608"/>
                <a:gd name="T113" fmla="*/ 85 h 154"/>
                <a:gd name="T114" fmla="*/ 564 w 608"/>
                <a:gd name="T115" fmla="*/ 6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8" h="154">
                  <a:moveTo>
                    <a:pt x="117" y="15"/>
                  </a:moveTo>
                  <a:cubicBezTo>
                    <a:pt x="49" y="15"/>
                    <a:pt x="49" y="15"/>
                    <a:pt x="49" y="15"/>
                  </a:cubicBezTo>
                  <a:cubicBezTo>
                    <a:pt x="47" y="20"/>
                    <a:pt x="47" y="20"/>
                    <a:pt x="47" y="20"/>
                  </a:cubicBezTo>
                  <a:cubicBezTo>
                    <a:pt x="67" y="25"/>
                    <a:pt x="69" y="26"/>
                    <a:pt x="59" y="52"/>
                  </a:cubicBezTo>
                  <a:cubicBezTo>
                    <a:pt x="37" y="113"/>
                    <a:pt x="37" y="113"/>
                    <a:pt x="37" y="113"/>
                  </a:cubicBezTo>
                  <a:cubicBezTo>
                    <a:pt x="28" y="139"/>
                    <a:pt x="24" y="141"/>
                    <a:pt x="1" y="145"/>
                  </a:cubicBezTo>
                  <a:cubicBezTo>
                    <a:pt x="0" y="150"/>
                    <a:pt x="0" y="150"/>
                    <a:pt x="0" y="150"/>
                  </a:cubicBezTo>
                  <a:cubicBezTo>
                    <a:pt x="103" y="150"/>
                    <a:pt x="103" y="150"/>
                    <a:pt x="103" y="150"/>
                  </a:cubicBezTo>
                  <a:cubicBezTo>
                    <a:pt x="125" y="111"/>
                    <a:pt x="125" y="111"/>
                    <a:pt x="125" y="111"/>
                  </a:cubicBezTo>
                  <a:cubicBezTo>
                    <a:pt x="117" y="111"/>
                    <a:pt x="117" y="111"/>
                    <a:pt x="117" y="111"/>
                  </a:cubicBezTo>
                  <a:cubicBezTo>
                    <a:pt x="105" y="125"/>
                    <a:pt x="90" y="142"/>
                    <a:pt x="67" y="142"/>
                  </a:cubicBezTo>
                  <a:cubicBezTo>
                    <a:pt x="50" y="142"/>
                    <a:pt x="48" y="139"/>
                    <a:pt x="57" y="113"/>
                  </a:cubicBezTo>
                  <a:cubicBezTo>
                    <a:pt x="79" y="52"/>
                    <a:pt x="79" y="52"/>
                    <a:pt x="79" y="52"/>
                  </a:cubicBezTo>
                  <a:cubicBezTo>
                    <a:pt x="88" y="27"/>
                    <a:pt x="92" y="25"/>
                    <a:pt x="115" y="20"/>
                  </a:cubicBezTo>
                  <a:lnTo>
                    <a:pt x="117" y="15"/>
                  </a:lnTo>
                  <a:close/>
                  <a:moveTo>
                    <a:pt x="191" y="27"/>
                  </a:moveTo>
                  <a:cubicBezTo>
                    <a:pt x="198" y="27"/>
                    <a:pt x="204" y="21"/>
                    <a:pt x="204" y="14"/>
                  </a:cubicBezTo>
                  <a:cubicBezTo>
                    <a:pt x="204" y="8"/>
                    <a:pt x="198" y="2"/>
                    <a:pt x="191" y="2"/>
                  </a:cubicBezTo>
                  <a:cubicBezTo>
                    <a:pt x="185" y="2"/>
                    <a:pt x="179" y="8"/>
                    <a:pt x="179" y="14"/>
                  </a:cubicBezTo>
                  <a:cubicBezTo>
                    <a:pt x="179" y="21"/>
                    <a:pt x="185" y="27"/>
                    <a:pt x="191" y="27"/>
                  </a:cubicBezTo>
                  <a:moveTo>
                    <a:pt x="186" y="64"/>
                  </a:moveTo>
                  <a:cubicBezTo>
                    <a:pt x="188" y="57"/>
                    <a:pt x="184" y="53"/>
                    <a:pt x="180" y="53"/>
                  </a:cubicBezTo>
                  <a:cubicBezTo>
                    <a:pt x="165" y="53"/>
                    <a:pt x="148" y="66"/>
                    <a:pt x="141" y="85"/>
                  </a:cubicBezTo>
                  <a:cubicBezTo>
                    <a:pt x="145" y="85"/>
                    <a:pt x="145" y="85"/>
                    <a:pt x="145" y="85"/>
                  </a:cubicBezTo>
                  <a:cubicBezTo>
                    <a:pt x="150" y="78"/>
                    <a:pt x="158" y="71"/>
                    <a:pt x="166" y="69"/>
                  </a:cubicBezTo>
                  <a:cubicBezTo>
                    <a:pt x="138" y="143"/>
                    <a:pt x="138" y="143"/>
                    <a:pt x="138" y="143"/>
                  </a:cubicBezTo>
                  <a:cubicBezTo>
                    <a:pt x="135" y="150"/>
                    <a:pt x="140" y="154"/>
                    <a:pt x="144" y="154"/>
                  </a:cubicBezTo>
                  <a:cubicBezTo>
                    <a:pt x="158" y="154"/>
                    <a:pt x="174" y="141"/>
                    <a:pt x="181" y="122"/>
                  </a:cubicBezTo>
                  <a:cubicBezTo>
                    <a:pt x="177" y="122"/>
                    <a:pt x="177" y="122"/>
                    <a:pt x="177" y="122"/>
                  </a:cubicBezTo>
                  <a:cubicBezTo>
                    <a:pt x="172" y="129"/>
                    <a:pt x="164" y="137"/>
                    <a:pt x="156" y="138"/>
                  </a:cubicBezTo>
                  <a:lnTo>
                    <a:pt x="186" y="64"/>
                  </a:lnTo>
                  <a:close/>
                  <a:moveTo>
                    <a:pt x="287" y="74"/>
                  </a:moveTo>
                  <a:cubicBezTo>
                    <a:pt x="287" y="59"/>
                    <a:pt x="282" y="53"/>
                    <a:pt x="271" y="53"/>
                  </a:cubicBezTo>
                  <a:cubicBezTo>
                    <a:pt x="258" y="53"/>
                    <a:pt x="246" y="67"/>
                    <a:pt x="234" y="84"/>
                  </a:cubicBezTo>
                  <a:cubicBezTo>
                    <a:pt x="265" y="2"/>
                    <a:pt x="265" y="2"/>
                    <a:pt x="265" y="2"/>
                  </a:cubicBezTo>
                  <a:cubicBezTo>
                    <a:pt x="263" y="0"/>
                    <a:pt x="263" y="0"/>
                    <a:pt x="263" y="0"/>
                  </a:cubicBezTo>
                  <a:cubicBezTo>
                    <a:pt x="231" y="4"/>
                    <a:pt x="231" y="4"/>
                    <a:pt x="231" y="4"/>
                  </a:cubicBezTo>
                  <a:cubicBezTo>
                    <a:pt x="231" y="7"/>
                    <a:pt x="231" y="7"/>
                    <a:pt x="231" y="7"/>
                  </a:cubicBezTo>
                  <a:cubicBezTo>
                    <a:pt x="237" y="12"/>
                    <a:pt x="237" y="12"/>
                    <a:pt x="237" y="12"/>
                  </a:cubicBezTo>
                  <a:cubicBezTo>
                    <a:pt x="243" y="17"/>
                    <a:pt x="241" y="21"/>
                    <a:pt x="236" y="35"/>
                  </a:cubicBezTo>
                  <a:cubicBezTo>
                    <a:pt x="202" y="121"/>
                    <a:pt x="202" y="121"/>
                    <a:pt x="202" y="121"/>
                  </a:cubicBezTo>
                  <a:cubicBezTo>
                    <a:pt x="200" y="127"/>
                    <a:pt x="197" y="135"/>
                    <a:pt x="197" y="137"/>
                  </a:cubicBezTo>
                  <a:cubicBezTo>
                    <a:pt x="197" y="146"/>
                    <a:pt x="209" y="154"/>
                    <a:pt x="220" y="154"/>
                  </a:cubicBezTo>
                  <a:cubicBezTo>
                    <a:pt x="245" y="154"/>
                    <a:pt x="287" y="109"/>
                    <a:pt x="287" y="74"/>
                  </a:cubicBezTo>
                  <a:moveTo>
                    <a:pt x="229" y="139"/>
                  </a:moveTo>
                  <a:cubicBezTo>
                    <a:pt x="224" y="139"/>
                    <a:pt x="217" y="134"/>
                    <a:pt x="217" y="130"/>
                  </a:cubicBezTo>
                  <a:cubicBezTo>
                    <a:pt x="217" y="129"/>
                    <a:pt x="219" y="123"/>
                    <a:pt x="222" y="116"/>
                  </a:cubicBezTo>
                  <a:cubicBezTo>
                    <a:pt x="230" y="94"/>
                    <a:pt x="230" y="94"/>
                    <a:pt x="230" y="94"/>
                  </a:cubicBezTo>
                  <a:cubicBezTo>
                    <a:pt x="239" y="83"/>
                    <a:pt x="252" y="72"/>
                    <a:pt x="260" y="72"/>
                  </a:cubicBezTo>
                  <a:cubicBezTo>
                    <a:pt x="265" y="72"/>
                    <a:pt x="268" y="75"/>
                    <a:pt x="268" y="82"/>
                  </a:cubicBezTo>
                  <a:cubicBezTo>
                    <a:pt x="268" y="102"/>
                    <a:pt x="249" y="139"/>
                    <a:pt x="229" y="139"/>
                  </a:cubicBezTo>
                  <a:moveTo>
                    <a:pt x="355" y="118"/>
                  </a:moveTo>
                  <a:cubicBezTo>
                    <a:pt x="349" y="118"/>
                    <a:pt x="349" y="118"/>
                    <a:pt x="349" y="118"/>
                  </a:cubicBezTo>
                  <a:cubicBezTo>
                    <a:pt x="341" y="128"/>
                    <a:pt x="332" y="135"/>
                    <a:pt x="324" y="135"/>
                  </a:cubicBezTo>
                  <a:cubicBezTo>
                    <a:pt x="315" y="135"/>
                    <a:pt x="310" y="130"/>
                    <a:pt x="310" y="118"/>
                  </a:cubicBezTo>
                  <a:cubicBezTo>
                    <a:pt x="310" y="113"/>
                    <a:pt x="311" y="109"/>
                    <a:pt x="312" y="104"/>
                  </a:cubicBezTo>
                  <a:cubicBezTo>
                    <a:pt x="363" y="87"/>
                    <a:pt x="363" y="87"/>
                    <a:pt x="363" y="87"/>
                  </a:cubicBezTo>
                  <a:cubicBezTo>
                    <a:pt x="374" y="63"/>
                    <a:pt x="361" y="53"/>
                    <a:pt x="347" y="53"/>
                  </a:cubicBezTo>
                  <a:cubicBezTo>
                    <a:pt x="323" y="53"/>
                    <a:pt x="295" y="94"/>
                    <a:pt x="295" y="129"/>
                  </a:cubicBezTo>
                  <a:cubicBezTo>
                    <a:pt x="295" y="145"/>
                    <a:pt x="303" y="154"/>
                    <a:pt x="315" y="154"/>
                  </a:cubicBezTo>
                  <a:cubicBezTo>
                    <a:pt x="329" y="154"/>
                    <a:pt x="343" y="141"/>
                    <a:pt x="355" y="118"/>
                  </a:cubicBezTo>
                  <a:moveTo>
                    <a:pt x="337" y="67"/>
                  </a:moveTo>
                  <a:cubicBezTo>
                    <a:pt x="344" y="67"/>
                    <a:pt x="350" y="72"/>
                    <a:pt x="347" y="85"/>
                  </a:cubicBezTo>
                  <a:cubicBezTo>
                    <a:pt x="315" y="93"/>
                    <a:pt x="315" y="93"/>
                    <a:pt x="315" y="93"/>
                  </a:cubicBezTo>
                  <a:cubicBezTo>
                    <a:pt x="321" y="78"/>
                    <a:pt x="330" y="67"/>
                    <a:pt x="337" y="67"/>
                  </a:cubicBezTo>
                  <a:moveTo>
                    <a:pt x="452" y="76"/>
                  </a:moveTo>
                  <a:cubicBezTo>
                    <a:pt x="455" y="64"/>
                    <a:pt x="453" y="53"/>
                    <a:pt x="444" y="53"/>
                  </a:cubicBezTo>
                  <a:cubicBezTo>
                    <a:pt x="433" y="53"/>
                    <a:pt x="430" y="61"/>
                    <a:pt x="419" y="85"/>
                  </a:cubicBezTo>
                  <a:cubicBezTo>
                    <a:pt x="419" y="72"/>
                    <a:pt x="419" y="72"/>
                    <a:pt x="419" y="72"/>
                  </a:cubicBezTo>
                  <a:cubicBezTo>
                    <a:pt x="419" y="62"/>
                    <a:pt x="416" y="53"/>
                    <a:pt x="407" y="53"/>
                  </a:cubicBezTo>
                  <a:cubicBezTo>
                    <a:pt x="397" y="53"/>
                    <a:pt x="387" y="69"/>
                    <a:pt x="380" y="85"/>
                  </a:cubicBezTo>
                  <a:cubicBezTo>
                    <a:pt x="385" y="85"/>
                    <a:pt x="385" y="85"/>
                    <a:pt x="385" y="85"/>
                  </a:cubicBezTo>
                  <a:cubicBezTo>
                    <a:pt x="390" y="78"/>
                    <a:pt x="394" y="74"/>
                    <a:pt x="398" y="74"/>
                  </a:cubicBezTo>
                  <a:cubicBezTo>
                    <a:pt x="403" y="74"/>
                    <a:pt x="405" y="81"/>
                    <a:pt x="398" y="96"/>
                  </a:cubicBezTo>
                  <a:cubicBezTo>
                    <a:pt x="378" y="140"/>
                    <a:pt x="378" y="140"/>
                    <a:pt x="378" y="140"/>
                  </a:cubicBezTo>
                  <a:cubicBezTo>
                    <a:pt x="374" y="149"/>
                    <a:pt x="378" y="154"/>
                    <a:pt x="386" y="154"/>
                  </a:cubicBezTo>
                  <a:cubicBezTo>
                    <a:pt x="391" y="154"/>
                    <a:pt x="394" y="153"/>
                    <a:pt x="396" y="147"/>
                  </a:cubicBezTo>
                  <a:cubicBezTo>
                    <a:pt x="415" y="95"/>
                    <a:pt x="415" y="95"/>
                    <a:pt x="415" y="95"/>
                  </a:cubicBezTo>
                  <a:cubicBezTo>
                    <a:pt x="421" y="88"/>
                    <a:pt x="426" y="82"/>
                    <a:pt x="432" y="76"/>
                  </a:cubicBezTo>
                  <a:lnTo>
                    <a:pt x="452" y="76"/>
                  </a:lnTo>
                  <a:close/>
                  <a:moveTo>
                    <a:pt x="465" y="67"/>
                  </a:moveTo>
                  <a:cubicBezTo>
                    <a:pt x="479" y="67"/>
                    <a:pt x="479" y="67"/>
                    <a:pt x="479" y="67"/>
                  </a:cubicBezTo>
                  <a:cubicBezTo>
                    <a:pt x="451" y="142"/>
                    <a:pt x="451" y="142"/>
                    <a:pt x="451" y="142"/>
                  </a:cubicBezTo>
                  <a:cubicBezTo>
                    <a:pt x="449" y="148"/>
                    <a:pt x="452" y="154"/>
                    <a:pt x="459" y="154"/>
                  </a:cubicBezTo>
                  <a:cubicBezTo>
                    <a:pt x="474" y="154"/>
                    <a:pt x="499" y="139"/>
                    <a:pt x="508" y="118"/>
                  </a:cubicBezTo>
                  <a:cubicBezTo>
                    <a:pt x="503" y="118"/>
                    <a:pt x="503" y="118"/>
                    <a:pt x="503" y="118"/>
                  </a:cubicBezTo>
                  <a:cubicBezTo>
                    <a:pt x="496" y="125"/>
                    <a:pt x="483" y="135"/>
                    <a:pt x="472" y="137"/>
                  </a:cubicBezTo>
                  <a:cubicBezTo>
                    <a:pt x="497" y="67"/>
                    <a:pt x="497" y="67"/>
                    <a:pt x="497" y="67"/>
                  </a:cubicBezTo>
                  <a:cubicBezTo>
                    <a:pt x="522" y="67"/>
                    <a:pt x="522" y="67"/>
                    <a:pt x="522" y="67"/>
                  </a:cubicBezTo>
                  <a:cubicBezTo>
                    <a:pt x="525" y="57"/>
                    <a:pt x="525" y="57"/>
                    <a:pt x="525" y="57"/>
                  </a:cubicBezTo>
                  <a:cubicBezTo>
                    <a:pt x="501" y="57"/>
                    <a:pt x="501" y="57"/>
                    <a:pt x="501" y="57"/>
                  </a:cubicBezTo>
                  <a:cubicBezTo>
                    <a:pt x="510" y="30"/>
                    <a:pt x="510" y="30"/>
                    <a:pt x="510" y="30"/>
                  </a:cubicBezTo>
                  <a:cubicBezTo>
                    <a:pt x="500" y="30"/>
                    <a:pt x="500" y="30"/>
                    <a:pt x="500" y="30"/>
                  </a:cubicBezTo>
                  <a:cubicBezTo>
                    <a:pt x="483" y="57"/>
                    <a:pt x="483" y="57"/>
                    <a:pt x="483" y="57"/>
                  </a:cubicBezTo>
                  <a:cubicBezTo>
                    <a:pt x="465" y="60"/>
                    <a:pt x="465" y="60"/>
                    <a:pt x="465" y="60"/>
                  </a:cubicBezTo>
                  <a:lnTo>
                    <a:pt x="465" y="67"/>
                  </a:lnTo>
                  <a:close/>
                  <a:moveTo>
                    <a:pt x="572" y="44"/>
                  </a:moveTo>
                  <a:cubicBezTo>
                    <a:pt x="608" y="10"/>
                    <a:pt x="608" y="10"/>
                    <a:pt x="608" y="10"/>
                  </a:cubicBezTo>
                  <a:cubicBezTo>
                    <a:pt x="608" y="6"/>
                    <a:pt x="608" y="6"/>
                    <a:pt x="608" y="6"/>
                  </a:cubicBezTo>
                  <a:cubicBezTo>
                    <a:pt x="588" y="6"/>
                    <a:pt x="588" y="6"/>
                    <a:pt x="588" y="6"/>
                  </a:cubicBezTo>
                  <a:cubicBezTo>
                    <a:pt x="566" y="44"/>
                    <a:pt x="566" y="44"/>
                    <a:pt x="566" y="44"/>
                  </a:cubicBezTo>
                  <a:lnTo>
                    <a:pt x="572" y="44"/>
                  </a:lnTo>
                  <a:close/>
                  <a:moveTo>
                    <a:pt x="582" y="118"/>
                  </a:moveTo>
                  <a:cubicBezTo>
                    <a:pt x="576" y="118"/>
                    <a:pt x="576" y="118"/>
                    <a:pt x="576" y="118"/>
                  </a:cubicBezTo>
                  <a:cubicBezTo>
                    <a:pt x="568" y="128"/>
                    <a:pt x="559" y="135"/>
                    <a:pt x="550" y="135"/>
                  </a:cubicBezTo>
                  <a:cubicBezTo>
                    <a:pt x="542" y="135"/>
                    <a:pt x="537" y="130"/>
                    <a:pt x="537" y="118"/>
                  </a:cubicBezTo>
                  <a:cubicBezTo>
                    <a:pt x="537" y="113"/>
                    <a:pt x="538" y="109"/>
                    <a:pt x="539" y="104"/>
                  </a:cubicBezTo>
                  <a:cubicBezTo>
                    <a:pt x="590" y="87"/>
                    <a:pt x="590" y="87"/>
                    <a:pt x="590" y="87"/>
                  </a:cubicBezTo>
                  <a:cubicBezTo>
                    <a:pt x="600" y="63"/>
                    <a:pt x="588" y="53"/>
                    <a:pt x="574" y="53"/>
                  </a:cubicBezTo>
                  <a:cubicBezTo>
                    <a:pt x="550" y="53"/>
                    <a:pt x="522" y="94"/>
                    <a:pt x="522" y="129"/>
                  </a:cubicBezTo>
                  <a:cubicBezTo>
                    <a:pt x="522" y="145"/>
                    <a:pt x="530" y="154"/>
                    <a:pt x="541" y="154"/>
                  </a:cubicBezTo>
                  <a:cubicBezTo>
                    <a:pt x="555" y="154"/>
                    <a:pt x="570" y="141"/>
                    <a:pt x="582" y="118"/>
                  </a:cubicBezTo>
                  <a:moveTo>
                    <a:pt x="564" y="67"/>
                  </a:moveTo>
                  <a:cubicBezTo>
                    <a:pt x="571" y="67"/>
                    <a:pt x="577" y="72"/>
                    <a:pt x="574" y="85"/>
                  </a:cubicBezTo>
                  <a:cubicBezTo>
                    <a:pt x="542" y="93"/>
                    <a:pt x="542" y="93"/>
                    <a:pt x="542" y="93"/>
                  </a:cubicBezTo>
                  <a:cubicBezTo>
                    <a:pt x="547" y="78"/>
                    <a:pt x="557" y="67"/>
                    <a:pt x="564" y="6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40" name="Freeform 27">
              <a:extLst>
                <a:ext uri="{FF2B5EF4-FFF2-40B4-BE49-F238E27FC236}">
                  <a16:creationId xmlns:a16="http://schemas.microsoft.com/office/drawing/2014/main" id="{675FADA7-0956-44A5-933E-6DA35C37E21D}"/>
                </a:ext>
              </a:extLst>
            </p:cNvPr>
            <p:cNvSpPr>
              <a:spLocks noEditPoints="1"/>
            </p:cNvSpPr>
            <p:nvPr/>
          </p:nvSpPr>
          <p:spPr bwMode="auto">
            <a:xfrm>
              <a:off x="2185988" y="0"/>
              <a:ext cx="1566863" cy="1209675"/>
            </a:xfrm>
            <a:custGeom>
              <a:avLst/>
              <a:gdLst>
                <a:gd name="T0" fmla="*/ 258 w 437"/>
                <a:gd name="T1" fmla="*/ 241 h 337"/>
                <a:gd name="T2" fmla="*/ 228 w 437"/>
                <a:gd name="T3" fmla="*/ 251 h 337"/>
                <a:gd name="T4" fmla="*/ 257 w 437"/>
                <a:gd name="T5" fmla="*/ 217 h 337"/>
                <a:gd name="T6" fmla="*/ 263 w 437"/>
                <a:gd name="T7" fmla="*/ 208 h 337"/>
                <a:gd name="T8" fmla="*/ 277 w 437"/>
                <a:gd name="T9" fmla="*/ 198 h 337"/>
                <a:gd name="T10" fmla="*/ 292 w 437"/>
                <a:gd name="T11" fmla="*/ 238 h 337"/>
                <a:gd name="T12" fmla="*/ 259 w 437"/>
                <a:gd name="T13" fmla="*/ 285 h 337"/>
                <a:gd name="T14" fmla="*/ 242 w 437"/>
                <a:gd name="T15" fmla="*/ 294 h 337"/>
                <a:gd name="T16" fmla="*/ 233 w 437"/>
                <a:gd name="T17" fmla="*/ 301 h 337"/>
                <a:gd name="T18" fmla="*/ 230 w 437"/>
                <a:gd name="T19" fmla="*/ 303 h 337"/>
                <a:gd name="T20" fmla="*/ 227 w 437"/>
                <a:gd name="T21" fmla="*/ 304 h 337"/>
                <a:gd name="T22" fmla="*/ 220 w 437"/>
                <a:gd name="T23" fmla="*/ 310 h 337"/>
                <a:gd name="T24" fmla="*/ 219 w 437"/>
                <a:gd name="T25" fmla="*/ 311 h 337"/>
                <a:gd name="T26" fmla="*/ 218 w 437"/>
                <a:gd name="T27" fmla="*/ 309 h 337"/>
                <a:gd name="T28" fmla="*/ 222 w 437"/>
                <a:gd name="T29" fmla="*/ 304 h 337"/>
                <a:gd name="T30" fmla="*/ 226 w 437"/>
                <a:gd name="T31" fmla="*/ 298 h 337"/>
                <a:gd name="T32" fmla="*/ 227 w 437"/>
                <a:gd name="T33" fmla="*/ 296 h 337"/>
                <a:gd name="T34" fmla="*/ 227 w 437"/>
                <a:gd name="T35" fmla="*/ 294 h 337"/>
                <a:gd name="T36" fmla="*/ 228 w 437"/>
                <a:gd name="T37" fmla="*/ 290 h 337"/>
                <a:gd name="T38" fmla="*/ 235 w 437"/>
                <a:gd name="T39" fmla="*/ 284 h 337"/>
                <a:gd name="T40" fmla="*/ 259 w 437"/>
                <a:gd name="T41" fmla="*/ 285 h 337"/>
                <a:gd name="T42" fmla="*/ 264 w 437"/>
                <a:gd name="T43" fmla="*/ 297 h 337"/>
                <a:gd name="T44" fmla="*/ 267 w 437"/>
                <a:gd name="T45" fmla="*/ 290 h 337"/>
                <a:gd name="T46" fmla="*/ 235 w 437"/>
                <a:gd name="T47" fmla="*/ 200 h 337"/>
                <a:gd name="T48" fmla="*/ 207 w 437"/>
                <a:gd name="T49" fmla="*/ 203 h 337"/>
                <a:gd name="T50" fmla="*/ 272 w 437"/>
                <a:gd name="T51" fmla="*/ 161 h 337"/>
                <a:gd name="T52" fmla="*/ 188 w 437"/>
                <a:gd name="T53" fmla="*/ 237 h 337"/>
                <a:gd name="T54" fmla="*/ 298 w 437"/>
                <a:gd name="T55" fmla="*/ 247 h 337"/>
                <a:gd name="T56" fmla="*/ 415 w 437"/>
                <a:gd name="T57" fmla="*/ 264 h 337"/>
                <a:gd name="T58" fmla="*/ 421 w 437"/>
                <a:gd name="T59" fmla="*/ 254 h 337"/>
                <a:gd name="T60" fmla="*/ 370 w 437"/>
                <a:gd name="T61" fmla="*/ 277 h 337"/>
                <a:gd name="T62" fmla="*/ 319 w 437"/>
                <a:gd name="T63" fmla="*/ 285 h 337"/>
                <a:gd name="T64" fmla="*/ 291 w 437"/>
                <a:gd name="T65" fmla="*/ 304 h 337"/>
                <a:gd name="T66" fmla="*/ 278 w 437"/>
                <a:gd name="T67" fmla="*/ 313 h 337"/>
                <a:gd name="T68" fmla="*/ 284 w 437"/>
                <a:gd name="T69" fmla="*/ 303 h 337"/>
                <a:gd name="T70" fmla="*/ 295 w 437"/>
                <a:gd name="T71" fmla="*/ 292 h 337"/>
                <a:gd name="T72" fmla="*/ 285 w 437"/>
                <a:gd name="T73" fmla="*/ 297 h 337"/>
                <a:gd name="T74" fmla="*/ 286 w 437"/>
                <a:gd name="T75" fmla="*/ 295 h 337"/>
                <a:gd name="T76" fmla="*/ 288 w 437"/>
                <a:gd name="T77" fmla="*/ 291 h 337"/>
                <a:gd name="T78" fmla="*/ 299 w 437"/>
                <a:gd name="T79" fmla="*/ 281 h 337"/>
                <a:gd name="T80" fmla="*/ 288 w 437"/>
                <a:gd name="T81" fmla="*/ 285 h 337"/>
                <a:gd name="T82" fmla="*/ 380 w 437"/>
                <a:gd name="T83" fmla="*/ 252 h 337"/>
                <a:gd name="T84" fmla="*/ 323 w 437"/>
                <a:gd name="T85" fmla="*/ 263 h 337"/>
                <a:gd name="T86" fmla="*/ 323 w 437"/>
                <a:gd name="T87" fmla="*/ 258 h 337"/>
                <a:gd name="T88" fmla="*/ 351 w 437"/>
                <a:gd name="T89" fmla="*/ 237 h 337"/>
                <a:gd name="T90" fmla="*/ 368 w 437"/>
                <a:gd name="T91" fmla="*/ 223 h 337"/>
                <a:gd name="T92" fmla="*/ 379 w 437"/>
                <a:gd name="T93" fmla="*/ 215 h 337"/>
                <a:gd name="T94" fmla="*/ 381 w 437"/>
                <a:gd name="T95" fmla="*/ 195 h 337"/>
                <a:gd name="T96" fmla="*/ 333 w 437"/>
                <a:gd name="T97" fmla="*/ 201 h 337"/>
                <a:gd name="T98" fmla="*/ 317 w 437"/>
                <a:gd name="T99" fmla="*/ 174 h 337"/>
                <a:gd name="T100" fmla="*/ 285 w 437"/>
                <a:gd name="T101" fmla="*/ 169 h 337"/>
                <a:gd name="T102" fmla="*/ 361 w 437"/>
                <a:gd name="T103" fmla="*/ 179 h 337"/>
                <a:gd name="T104" fmla="*/ 388 w 437"/>
                <a:gd name="T105" fmla="*/ 176 h 337"/>
                <a:gd name="T106" fmla="*/ 368 w 437"/>
                <a:gd name="T107" fmla="*/ 145 h 337"/>
                <a:gd name="T108" fmla="*/ 388 w 437"/>
                <a:gd name="T109" fmla="*/ 39 h 337"/>
                <a:gd name="T110" fmla="*/ 0 w 437"/>
                <a:gd name="T11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7" h="337">
                  <a:moveTo>
                    <a:pt x="272" y="241"/>
                  </a:moveTo>
                  <a:cubicBezTo>
                    <a:pt x="271" y="240"/>
                    <a:pt x="274" y="241"/>
                    <a:pt x="274" y="240"/>
                  </a:cubicBezTo>
                  <a:cubicBezTo>
                    <a:pt x="269" y="240"/>
                    <a:pt x="269" y="240"/>
                    <a:pt x="269" y="240"/>
                  </a:cubicBezTo>
                  <a:cubicBezTo>
                    <a:pt x="269" y="240"/>
                    <a:pt x="269" y="239"/>
                    <a:pt x="269" y="238"/>
                  </a:cubicBezTo>
                  <a:cubicBezTo>
                    <a:pt x="265" y="239"/>
                    <a:pt x="262" y="240"/>
                    <a:pt x="258" y="241"/>
                  </a:cubicBezTo>
                  <a:cubicBezTo>
                    <a:pt x="254" y="242"/>
                    <a:pt x="250" y="245"/>
                    <a:pt x="245" y="247"/>
                  </a:cubicBezTo>
                  <a:cubicBezTo>
                    <a:pt x="238" y="249"/>
                    <a:pt x="232" y="255"/>
                    <a:pt x="225" y="258"/>
                  </a:cubicBezTo>
                  <a:cubicBezTo>
                    <a:pt x="224" y="258"/>
                    <a:pt x="224" y="257"/>
                    <a:pt x="224" y="256"/>
                  </a:cubicBezTo>
                  <a:cubicBezTo>
                    <a:pt x="225" y="254"/>
                    <a:pt x="227" y="254"/>
                    <a:pt x="228" y="252"/>
                  </a:cubicBezTo>
                  <a:cubicBezTo>
                    <a:pt x="228" y="251"/>
                    <a:pt x="228" y="251"/>
                    <a:pt x="228" y="251"/>
                  </a:cubicBezTo>
                  <a:cubicBezTo>
                    <a:pt x="233" y="244"/>
                    <a:pt x="240" y="240"/>
                    <a:pt x="246" y="234"/>
                  </a:cubicBezTo>
                  <a:cubicBezTo>
                    <a:pt x="246" y="232"/>
                    <a:pt x="246" y="232"/>
                    <a:pt x="246" y="232"/>
                  </a:cubicBezTo>
                  <a:cubicBezTo>
                    <a:pt x="248" y="230"/>
                    <a:pt x="251" y="228"/>
                    <a:pt x="253" y="225"/>
                  </a:cubicBezTo>
                  <a:cubicBezTo>
                    <a:pt x="253" y="223"/>
                    <a:pt x="256" y="221"/>
                    <a:pt x="259" y="219"/>
                  </a:cubicBezTo>
                  <a:cubicBezTo>
                    <a:pt x="258" y="219"/>
                    <a:pt x="257" y="219"/>
                    <a:pt x="257" y="217"/>
                  </a:cubicBezTo>
                  <a:cubicBezTo>
                    <a:pt x="254" y="217"/>
                    <a:pt x="252" y="219"/>
                    <a:pt x="249" y="217"/>
                  </a:cubicBezTo>
                  <a:cubicBezTo>
                    <a:pt x="251" y="216"/>
                    <a:pt x="252" y="215"/>
                    <a:pt x="253" y="215"/>
                  </a:cubicBezTo>
                  <a:cubicBezTo>
                    <a:pt x="253" y="214"/>
                    <a:pt x="252" y="214"/>
                    <a:pt x="252" y="214"/>
                  </a:cubicBezTo>
                  <a:cubicBezTo>
                    <a:pt x="251" y="212"/>
                    <a:pt x="253" y="211"/>
                    <a:pt x="255" y="210"/>
                  </a:cubicBezTo>
                  <a:cubicBezTo>
                    <a:pt x="258" y="210"/>
                    <a:pt x="261" y="210"/>
                    <a:pt x="263" y="208"/>
                  </a:cubicBezTo>
                  <a:cubicBezTo>
                    <a:pt x="258" y="207"/>
                    <a:pt x="253" y="209"/>
                    <a:pt x="249" y="207"/>
                  </a:cubicBezTo>
                  <a:cubicBezTo>
                    <a:pt x="252" y="198"/>
                    <a:pt x="257" y="191"/>
                    <a:pt x="265" y="188"/>
                  </a:cubicBezTo>
                  <a:cubicBezTo>
                    <a:pt x="265" y="188"/>
                    <a:pt x="267" y="188"/>
                    <a:pt x="267" y="188"/>
                  </a:cubicBezTo>
                  <a:cubicBezTo>
                    <a:pt x="267" y="191"/>
                    <a:pt x="265" y="194"/>
                    <a:pt x="262" y="195"/>
                  </a:cubicBezTo>
                  <a:cubicBezTo>
                    <a:pt x="267" y="196"/>
                    <a:pt x="272" y="196"/>
                    <a:pt x="277" y="198"/>
                  </a:cubicBezTo>
                  <a:cubicBezTo>
                    <a:pt x="276" y="200"/>
                    <a:pt x="275" y="199"/>
                    <a:pt x="274" y="199"/>
                  </a:cubicBezTo>
                  <a:cubicBezTo>
                    <a:pt x="277" y="201"/>
                    <a:pt x="281" y="200"/>
                    <a:pt x="284" y="202"/>
                  </a:cubicBezTo>
                  <a:cubicBezTo>
                    <a:pt x="283" y="204"/>
                    <a:pt x="281" y="202"/>
                    <a:pt x="279" y="202"/>
                  </a:cubicBezTo>
                  <a:cubicBezTo>
                    <a:pt x="298" y="208"/>
                    <a:pt x="319" y="212"/>
                    <a:pt x="336" y="225"/>
                  </a:cubicBezTo>
                  <a:cubicBezTo>
                    <a:pt x="322" y="232"/>
                    <a:pt x="307" y="235"/>
                    <a:pt x="292" y="238"/>
                  </a:cubicBezTo>
                  <a:cubicBezTo>
                    <a:pt x="290" y="238"/>
                    <a:pt x="289" y="238"/>
                    <a:pt x="287" y="238"/>
                  </a:cubicBezTo>
                  <a:cubicBezTo>
                    <a:pt x="287" y="238"/>
                    <a:pt x="287" y="240"/>
                    <a:pt x="286" y="240"/>
                  </a:cubicBezTo>
                  <a:cubicBezTo>
                    <a:pt x="284" y="240"/>
                    <a:pt x="282" y="240"/>
                    <a:pt x="280" y="241"/>
                  </a:cubicBezTo>
                  <a:cubicBezTo>
                    <a:pt x="277" y="242"/>
                    <a:pt x="274" y="243"/>
                    <a:pt x="272" y="241"/>
                  </a:cubicBezTo>
                  <a:moveTo>
                    <a:pt x="259" y="285"/>
                  </a:moveTo>
                  <a:cubicBezTo>
                    <a:pt x="259" y="285"/>
                    <a:pt x="259" y="285"/>
                    <a:pt x="258" y="285"/>
                  </a:cubicBezTo>
                  <a:cubicBezTo>
                    <a:pt x="256" y="287"/>
                    <a:pt x="254" y="289"/>
                    <a:pt x="251" y="290"/>
                  </a:cubicBezTo>
                  <a:cubicBezTo>
                    <a:pt x="249" y="292"/>
                    <a:pt x="246" y="293"/>
                    <a:pt x="243" y="294"/>
                  </a:cubicBezTo>
                  <a:cubicBezTo>
                    <a:pt x="243" y="294"/>
                    <a:pt x="243" y="294"/>
                    <a:pt x="243" y="294"/>
                  </a:cubicBezTo>
                  <a:cubicBezTo>
                    <a:pt x="243" y="294"/>
                    <a:pt x="242" y="294"/>
                    <a:pt x="242" y="294"/>
                  </a:cubicBezTo>
                  <a:cubicBezTo>
                    <a:pt x="239" y="295"/>
                    <a:pt x="237" y="297"/>
                    <a:pt x="235" y="299"/>
                  </a:cubicBezTo>
                  <a:cubicBezTo>
                    <a:pt x="235" y="299"/>
                    <a:pt x="235" y="299"/>
                    <a:pt x="234" y="300"/>
                  </a:cubicBezTo>
                  <a:cubicBezTo>
                    <a:pt x="234" y="300"/>
                    <a:pt x="234" y="300"/>
                    <a:pt x="234" y="300"/>
                  </a:cubicBezTo>
                  <a:cubicBezTo>
                    <a:pt x="234" y="300"/>
                    <a:pt x="234" y="300"/>
                    <a:pt x="234" y="300"/>
                  </a:cubicBezTo>
                  <a:cubicBezTo>
                    <a:pt x="234" y="300"/>
                    <a:pt x="234" y="300"/>
                    <a:pt x="233" y="301"/>
                  </a:cubicBezTo>
                  <a:cubicBezTo>
                    <a:pt x="233" y="301"/>
                    <a:pt x="233" y="301"/>
                    <a:pt x="233" y="301"/>
                  </a:cubicBezTo>
                  <a:cubicBezTo>
                    <a:pt x="233" y="301"/>
                    <a:pt x="233" y="301"/>
                    <a:pt x="233" y="301"/>
                  </a:cubicBezTo>
                  <a:cubicBezTo>
                    <a:pt x="233" y="301"/>
                    <a:pt x="232" y="302"/>
                    <a:pt x="232" y="302"/>
                  </a:cubicBezTo>
                  <a:cubicBezTo>
                    <a:pt x="232" y="303"/>
                    <a:pt x="231" y="303"/>
                    <a:pt x="231" y="303"/>
                  </a:cubicBezTo>
                  <a:cubicBezTo>
                    <a:pt x="231" y="304"/>
                    <a:pt x="230" y="304"/>
                    <a:pt x="230" y="303"/>
                  </a:cubicBezTo>
                  <a:cubicBezTo>
                    <a:pt x="230" y="303"/>
                    <a:pt x="230" y="303"/>
                    <a:pt x="230" y="303"/>
                  </a:cubicBezTo>
                  <a:cubicBezTo>
                    <a:pt x="229" y="303"/>
                    <a:pt x="229" y="303"/>
                    <a:pt x="228" y="303"/>
                  </a:cubicBezTo>
                  <a:cubicBezTo>
                    <a:pt x="228" y="303"/>
                    <a:pt x="228" y="304"/>
                    <a:pt x="227" y="304"/>
                  </a:cubicBezTo>
                  <a:cubicBezTo>
                    <a:pt x="227" y="304"/>
                    <a:pt x="227" y="304"/>
                    <a:pt x="227" y="304"/>
                  </a:cubicBezTo>
                  <a:cubicBezTo>
                    <a:pt x="227" y="304"/>
                    <a:pt x="227" y="304"/>
                    <a:pt x="227" y="304"/>
                  </a:cubicBezTo>
                  <a:cubicBezTo>
                    <a:pt x="226" y="304"/>
                    <a:pt x="225" y="305"/>
                    <a:pt x="224" y="306"/>
                  </a:cubicBezTo>
                  <a:cubicBezTo>
                    <a:pt x="223" y="307"/>
                    <a:pt x="222" y="308"/>
                    <a:pt x="221" y="310"/>
                  </a:cubicBezTo>
                  <a:cubicBezTo>
                    <a:pt x="221" y="310"/>
                    <a:pt x="221" y="310"/>
                    <a:pt x="221" y="310"/>
                  </a:cubicBezTo>
                  <a:cubicBezTo>
                    <a:pt x="220" y="310"/>
                    <a:pt x="220" y="310"/>
                    <a:pt x="220" y="310"/>
                  </a:cubicBezTo>
                  <a:cubicBezTo>
                    <a:pt x="220" y="310"/>
                    <a:pt x="220" y="310"/>
                    <a:pt x="220" y="310"/>
                  </a:cubicBezTo>
                  <a:cubicBezTo>
                    <a:pt x="220" y="310"/>
                    <a:pt x="220" y="310"/>
                    <a:pt x="220" y="310"/>
                  </a:cubicBezTo>
                  <a:cubicBezTo>
                    <a:pt x="220" y="310"/>
                    <a:pt x="220" y="311"/>
                    <a:pt x="220" y="311"/>
                  </a:cubicBezTo>
                  <a:cubicBezTo>
                    <a:pt x="220" y="311"/>
                    <a:pt x="220" y="311"/>
                    <a:pt x="220" y="311"/>
                  </a:cubicBezTo>
                  <a:cubicBezTo>
                    <a:pt x="220" y="311"/>
                    <a:pt x="220" y="311"/>
                    <a:pt x="220" y="311"/>
                  </a:cubicBezTo>
                  <a:cubicBezTo>
                    <a:pt x="219" y="311"/>
                    <a:pt x="219" y="311"/>
                    <a:pt x="219" y="311"/>
                  </a:cubicBezTo>
                  <a:cubicBezTo>
                    <a:pt x="219" y="311"/>
                    <a:pt x="219" y="311"/>
                    <a:pt x="219" y="311"/>
                  </a:cubicBezTo>
                  <a:cubicBezTo>
                    <a:pt x="219" y="311"/>
                    <a:pt x="219" y="311"/>
                    <a:pt x="219" y="311"/>
                  </a:cubicBezTo>
                  <a:cubicBezTo>
                    <a:pt x="218" y="310"/>
                    <a:pt x="218" y="310"/>
                    <a:pt x="218" y="310"/>
                  </a:cubicBezTo>
                  <a:cubicBezTo>
                    <a:pt x="218" y="310"/>
                    <a:pt x="218" y="310"/>
                    <a:pt x="218" y="310"/>
                  </a:cubicBezTo>
                  <a:cubicBezTo>
                    <a:pt x="218" y="310"/>
                    <a:pt x="218" y="310"/>
                    <a:pt x="218" y="309"/>
                  </a:cubicBezTo>
                  <a:cubicBezTo>
                    <a:pt x="219" y="309"/>
                    <a:pt x="219" y="308"/>
                    <a:pt x="220" y="307"/>
                  </a:cubicBezTo>
                  <a:cubicBezTo>
                    <a:pt x="220" y="307"/>
                    <a:pt x="220" y="307"/>
                    <a:pt x="220" y="307"/>
                  </a:cubicBezTo>
                  <a:cubicBezTo>
                    <a:pt x="220" y="307"/>
                    <a:pt x="220" y="306"/>
                    <a:pt x="221" y="306"/>
                  </a:cubicBezTo>
                  <a:cubicBezTo>
                    <a:pt x="221" y="306"/>
                    <a:pt x="221" y="305"/>
                    <a:pt x="222" y="305"/>
                  </a:cubicBezTo>
                  <a:cubicBezTo>
                    <a:pt x="222" y="305"/>
                    <a:pt x="222" y="304"/>
                    <a:pt x="222" y="304"/>
                  </a:cubicBezTo>
                  <a:cubicBezTo>
                    <a:pt x="223" y="303"/>
                    <a:pt x="223" y="302"/>
                    <a:pt x="224" y="302"/>
                  </a:cubicBezTo>
                  <a:cubicBezTo>
                    <a:pt x="224" y="302"/>
                    <a:pt x="224" y="302"/>
                    <a:pt x="224" y="302"/>
                  </a:cubicBezTo>
                  <a:cubicBezTo>
                    <a:pt x="224" y="301"/>
                    <a:pt x="224" y="301"/>
                    <a:pt x="224" y="301"/>
                  </a:cubicBezTo>
                  <a:cubicBezTo>
                    <a:pt x="225" y="301"/>
                    <a:pt x="225" y="300"/>
                    <a:pt x="225" y="300"/>
                  </a:cubicBezTo>
                  <a:cubicBezTo>
                    <a:pt x="226" y="299"/>
                    <a:pt x="226" y="299"/>
                    <a:pt x="226" y="298"/>
                  </a:cubicBezTo>
                  <a:cubicBezTo>
                    <a:pt x="226" y="298"/>
                    <a:pt x="226" y="298"/>
                    <a:pt x="226" y="298"/>
                  </a:cubicBezTo>
                  <a:cubicBezTo>
                    <a:pt x="226" y="298"/>
                    <a:pt x="226" y="298"/>
                    <a:pt x="226" y="298"/>
                  </a:cubicBezTo>
                  <a:cubicBezTo>
                    <a:pt x="226" y="298"/>
                    <a:pt x="226" y="298"/>
                    <a:pt x="226" y="298"/>
                  </a:cubicBezTo>
                  <a:cubicBezTo>
                    <a:pt x="226" y="298"/>
                    <a:pt x="227" y="297"/>
                    <a:pt x="227" y="297"/>
                  </a:cubicBezTo>
                  <a:cubicBezTo>
                    <a:pt x="227" y="296"/>
                    <a:pt x="227" y="296"/>
                    <a:pt x="227" y="296"/>
                  </a:cubicBezTo>
                  <a:cubicBezTo>
                    <a:pt x="227" y="296"/>
                    <a:pt x="227" y="296"/>
                    <a:pt x="227" y="296"/>
                  </a:cubicBezTo>
                  <a:cubicBezTo>
                    <a:pt x="227" y="296"/>
                    <a:pt x="227" y="295"/>
                    <a:pt x="227" y="295"/>
                  </a:cubicBezTo>
                  <a:cubicBezTo>
                    <a:pt x="227" y="295"/>
                    <a:pt x="227" y="295"/>
                    <a:pt x="227" y="295"/>
                  </a:cubicBezTo>
                  <a:cubicBezTo>
                    <a:pt x="227" y="295"/>
                    <a:pt x="227" y="294"/>
                    <a:pt x="227" y="294"/>
                  </a:cubicBezTo>
                  <a:cubicBezTo>
                    <a:pt x="227" y="294"/>
                    <a:pt x="227" y="294"/>
                    <a:pt x="227" y="294"/>
                  </a:cubicBezTo>
                  <a:cubicBezTo>
                    <a:pt x="228" y="293"/>
                    <a:pt x="229" y="291"/>
                    <a:pt x="230" y="290"/>
                  </a:cubicBezTo>
                  <a:cubicBezTo>
                    <a:pt x="230" y="290"/>
                    <a:pt x="230" y="290"/>
                    <a:pt x="230" y="290"/>
                  </a:cubicBezTo>
                  <a:cubicBezTo>
                    <a:pt x="229" y="291"/>
                    <a:pt x="228" y="292"/>
                    <a:pt x="227" y="292"/>
                  </a:cubicBezTo>
                  <a:cubicBezTo>
                    <a:pt x="227" y="293"/>
                    <a:pt x="225" y="292"/>
                    <a:pt x="226" y="292"/>
                  </a:cubicBezTo>
                  <a:cubicBezTo>
                    <a:pt x="227" y="291"/>
                    <a:pt x="227" y="291"/>
                    <a:pt x="228" y="290"/>
                  </a:cubicBezTo>
                  <a:cubicBezTo>
                    <a:pt x="228" y="290"/>
                    <a:pt x="228" y="290"/>
                    <a:pt x="228" y="290"/>
                  </a:cubicBezTo>
                  <a:cubicBezTo>
                    <a:pt x="229" y="289"/>
                    <a:pt x="230" y="288"/>
                    <a:pt x="231" y="287"/>
                  </a:cubicBezTo>
                  <a:cubicBezTo>
                    <a:pt x="232" y="286"/>
                    <a:pt x="232" y="286"/>
                    <a:pt x="233" y="285"/>
                  </a:cubicBezTo>
                  <a:cubicBezTo>
                    <a:pt x="233" y="285"/>
                    <a:pt x="233" y="285"/>
                    <a:pt x="233" y="285"/>
                  </a:cubicBezTo>
                  <a:cubicBezTo>
                    <a:pt x="234" y="285"/>
                    <a:pt x="234" y="284"/>
                    <a:pt x="235" y="284"/>
                  </a:cubicBezTo>
                  <a:cubicBezTo>
                    <a:pt x="235" y="284"/>
                    <a:pt x="235" y="284"/>
                    <a:pt x="235" y="283"/>
                  </a:cubicBezTo>
                  <a:cubicBezTo>
                    <a:pt x="241" y="278"/>
                    <a:pt x="251" y="278"/>
                    <a:pt x="259" y="274"/>
                  </a:cubicBezTo>
                  <a:cubicBezTo>
                    <a:pt x="262" y="273"/>
                    <a:pt x="266" y="275"/>
                    <a:pt x="269" y="274"/>
                  </a:cubicBezTo>
                  <a:cubicBezTo>
                    <a:pt x="271" y="274"/>
                    <a:pt x="273" y="274"/>
                    <a:pt x="275" y="275"/>
                  </a:cubicBezTo>
                  <a:cubicBezTo>
                    <a:pt x="269" y="278"/>
                    <a:pt x="264" y="282"/>
                    <a:pt x="259" y="285"/>
                  </a:cubicBezTo>
                  <a:moveTo>
                    <a:pt x="270" y="291"/>
                  </a:moveTo>
                  <a:cubicBezTo>
                    <a:pt x="270" y="291"/>
                    <a:pt x="269" y="292"/>
                    <a:pt x="268" y="292"/>
                  </a:cubicBezTo>
                  <a:cubicBezTo>
                    <a:pt x="269" y="293"/>
                    <a:pt x="270" y="293"/>
                    <a:pt x="269" y="293"/>
                  </a:cubicBezTo>
                  <a:cubicBezTo>
                    <a:pt x="268" y="295"/>
                    <a:pt x="266" y="296"/>
                    <a:pt x="265" y="297"/>
                  </a:cubicBezTo>
                  <a:cubicBezTo>
                    <a:pt x="264" y="297"/>
                    <a:pt x="264" y="297"/>
                    <a:pt x="264" y="297"/>
                  </a:cubicBezTo>
                  <a:cubicBezTo>
                    <a:pt x="263" y="298"/>
                    <a:pt x="262" y="298"/>
                    <a:pt x="261" y="299"/>
                  </a:cubicBezTo>
                  <a:cubicBezTo>
                    <a:pt x="260" y="300"/>
                    <a:pt x="257" y="299"/>
                    <a:pt x="258" y="298"/>
                  </a:cubicBezTo>
                  <a:cubicBezTo>
                    <a:pt x="260" y="297"/>
                    <a:pt x="261" y="295"/>
                    <a:pt x="263" y="294"/>
                  </a:cubicBezTo>
                  <a:cubicBezTo>
                    <a:pt x="264" y="293"/>
                    <a:pt x="265" y="292"/>
                    <a:pt x="265" y="291"/>
                  </a:cubicBezTo>
                  <a:cubicBezTo>
                    <a:pt x="266" y="291"/>
                    <a:pt x="266" y="290"/>
                    <a:pt x="267" y="290"/>
                  </a:cubicBezTo>
                  <a:cubicBezTo>
                    <a:pt x="267" y="290"/>
                    <a:pt x="271" y="289"/>
                    <a:pt x="270" y="291"/>
                  </a:cubicBezTo>
                  <a:moveTo>
                    <a:pt x="240" y="195"/>
                  </a:moveTo>
                  <a:cubicBezTo>
                    <a:pt x="240" y="196"/>
                    <a:pt x="239" y="197"/>
                    <a:pt x="239" y="198"/>
                  </a:cubicBezTo>
                  <a:cubicBezTo>
                    <a:pt x="238" y="199"/>
                    <a:pt x="237" y="200"/>
                    <a:pt x="236" y="200"/>
                  </a:cubicBezTo>
                  <a:cubicBezTo>
                    <a:pt x="235" y="200"/>
                    <a:pt x="235" y="200"/>
                    <a:pt x="235" y="200"/>
                  </a:cubicBezTo>
                  <a:cubicBezTo>
                    <a:pt x="235" y="197"/>
                    <a:pt x="237" y="195"/>
                    <a:pt x="240" y="194"/>
                  </a:cubicBezTo>
                  <a:cubicBezTo>
                    <a:pt x="240" y="194"/>
                    <a:pt x="240" y="195"/>
                    <a:pt x="240" y="195"/>
                  </a:cubicBezTo>
                  <a:moveTo>
                    <a:pt x="188" y="237"/>
                  </a:moveTo>
                  <a:cubicBezTo>
                    <a:pt x="188" y="237"/>
                    <a:pt x="187" y="237"/>
                    <a:pt x="187" y="236"/>
                  </a:cubicBezTo>
                  <a:cubicBezTo>
                    <a:pt x="195" y="225"/>
                    <a:pt x="202" y="215"/>
                    <a:pt x="207" y="203"/>
                  </a:cubicBezTo>
                  <a:cubicBezTo>
                    <a:pt x="216" y="199"/>
                    <a:pt x="223" y="193"/>
                    <a:pt x="229" y="186"/>
                  </a:cubicBezTo>
                  <a:cubicBezTo>
                    <a:pt x="240" y="174"/>
                    <a:pt x="251" y="164"/>
                    <a:pt x="265" y="158"/>
                  </a:cubicBezTo>
                  <a:cubicBezTo>
                    <a:pt x="270" y="156"/>
                    <a:pt x="276" y="156"/>
                    <a:pt x="281" y="158"/>
                  </a:cubicBezTo>
                  <a:cubicBezTo>
                    <a:pt x="279" y="161"/>
                    <a:pt x="276" y="160"/>
                    <a:pt x="274" y="162"/>
                  </a:cubicBezTo>
                  <a:cubicBezTo>
                    <a:pt x="273" y="162"/>
                    <a:pt x="272" y="162"/>
                    <a:pt x="272" y="161"/>
                  </a:cubicBezTo>
                  <a:cubicBezTo>
                    <a:pt x="272" y="161"/>
                    <a:pt x="272" y="160"/>
                    <a:pt x="272" y="160"/>
                  </a:cubicBezTo>
                  <a:cubicBezTo>
                    <a:pt x="266" y="167"/>
                    <a:pt x="257" y="170"/>
                    <a:pt x="252" y="178"/>
                  </a:cubicBezTo>
                  <a:cubicBezTo>
                    <a:pt x="248" y="184"/>
                    <a:pt x="246" y="193"/>
                    <a:pt x="237" y="195"/>
                  </a:cubicBezTo>
                  <a:cubicBezTo>
                    <a:pt x="235" y="195"/>
                    <a:pt x="238" y="193"/>
                    <a:pt x="237" y="193"/>
                  </a:cubicBezTo>
                  <a:cubicBezTo>
                    <a:pt x="217" y="205"/>
                    <a:pt x="203" y="220"/>
                    <a:pt x="188" y="237"/>
                  </a:cubicBezTo>
                  <a:moveTo>
                    <a:pt x="285" y="251"/>
                  </a:moveTo>
                  <a:cubicBezTo>
                    <a:pt x="284" y="251"/>
                    <a:pt x="281" y="252"/>
                    <a:pt x="282" y="251"/>
                  </a:cubicBezTo>
                  <a:cubicBezTo>
                    <a:pt x="283" y="247"/>
                    <a:pt x="287" y="247"/>
                    <a:pt x="290" y="246"/>
                  </a:cubicBezTo>
                  <a:cubicBezTo>
                    <a:pt x="291" y="245"/>
                    <a:pt x="293" y="244"/>
                    <a:pt x="294" y="245"/>
                  </a:cubicBezTo>
                  <a:cubicBezTo>
                    <a:pt x="295" y="247"/>
                    <a:pt x="297" y="246"/>
                    <a:pt x="298" y="247"/>
                  </a:cubicBezTo>
                  <a:cubicBezTo>
                    <a:pt x="295" y="251"/>
                    <a:pt x="290" y="249"/>
                    <a:pt x="285" y="251"/>
                  </a:cubicBezTo>
                  <a:moveTo>
                    <a:pt x="383" y="297"/>
                  </a:moveTo>
                  <a:cubicBezTo>
                    <a:pt x="387" y="293"/>
                    <a:pt x="390" y="289"/>
                    <a:pt x="394" y="285"/>
                  </a:cubicBezTo>
                  <a:cubicBezTo>
                    <a:pt x="394" y="285"/>
                    <a:pt x="394" y="285"/>
                    <a:pt x="394" y="285"/>
                  </a:cubicBezTo>
                  <a:cubicBezTo>
                    <a:pt x="401" y="278"/>
                    <a:pt x="407" y="270"/>
                    <a:pt x="415" y="264"/>
                  </a:cubicBezTo>
                  <a:cubicBezTo>
                    <a:pt x="417" y="262"/>
                    <a:pt x="420" y="260"/>
                    <a:pt x="422" y="258"/>
                  </a:cubicBezTo>
                  <a:cubicBezTo>
                    <a:pt x="423" y="258"/>
                    <a:pt x="423" y="256"/>
                    <a:pt x="423" y="256"/>
                  </a:cubicBezTo>
                  <a:cubicBezTo>
                    <a:pt x="420" y="257"/>
                    <a:pt x="418" y="259"/>
                    <a:pt x="415" y="261"/>
                  </a:cubicBezTo>
                  <a:cubicBezTo>
                    <a:pt x="414" y="261"/>
                    <a:pt x="414" y="260"/>
                    <a:pt x="414" y="259"/>
                  </a:cubicBezTo>
                  <a:cubicBezTo>
                    <a:pt x="417" y="258"/>
                    <a:pt x="419" y="256"/>
                    <a:pt x="421" y="254"/>
                  </a:cubicBezTo>
                  <a:cubicBezTo>
                    <a:pt x="421" y="254"/>
                    <a:pt x="421" y="254"/>
                    <a:pt x="421" y="254"/>
                  </a:cubicBezTo>
                  <a:cubicBezTo>
                    <a:pt x="420" y="254"/>
                    <a:pt x="420" y="254"/>
                    <a:pt x="420" y="253"/>
                  </a:cubicBezTo>
                  <a:cubicBezTo>
                    <a:pt x="412" y="252"/>
                    <a:pt x="405" y="258"/>
                    <a:pt x="400" y="263"/>
                  </a:cubicBezTo>
                  <a:cubicBezTo>
                    <a:pt x="398" y="263"/>
                    <a:pt x="397" y="262"/>
                    <a:pt x="396" y="262"/>
                  </a:cubicBezTo>
                  <a:cubicBezTo>
                    <a:pt x="387" y="265"/>
                    <a:pt x="380" y="273"/>
                    <a:pt x="370" y="277"/>
                  </a:cubicBezTo>
                  <a:cubicBezTo>
                    <a:pt x="370" y="276"/>
                    <a:pt x="370" y="276"/>
                    <a:pt x="370" y="276"/>
                  </a:cubicBezTo>
                  <a:cubicBezTo>
                    <a:pt x="367" y="277"/>
                    <a:pt x="363" y="280"/>
                    <a:pt x="359" y="280"/>
                  </a:cubicBezTo>
                  <a:cubicBezTo>
                    <a:pt x="353" y="282"/>
                    <a:pt x="348" y="281"/>
                    <a:pt x="343" y="281"/>
                  </a:cubicBezTo>
                  <a:cubicBezTo>
                    <a:pt x="335" y="282"/>
                    <a:pt x="328" y="284"/>
                    <a:pt x="320" y="285"/>
                  </a:cubicBezTo>
                  <a:cubicBezTo>
                    <a:pt x="320" y="285"/>
                    <a:pt x="319" y="285"/>
                    <a:pt x="319" y="285"/>
                  </a:cubicBezTo>
                  <a:cubicBezTo>
                    <a:pt x="315" y="287"/>
                    <a:pt x="311" y="288"/>
                    <a:pt x="307" y="290"/>
                  </a:cubicBezTo>
                  <a:cubicBezTo>
                    <a:pt x="307" y="290"/>
                    <a:pt x="307" y="290"/>
                    <a:pt x="307" y="290"/>
                  </a:cubicBezTo>
                  <a:cubicBezTo>
                    <a:pt x="307" y="291"/>
                    <a:pt x="306" y="291"/>
                    <a:pt x="306" y="292"/>
                  </a:cubicBezTo>
                  <a:cubicBezTo>
                    <a:pt x="305" y="293"/>
                    <a:pt x="303" y="294"/>
                    <a:pt x="302" y="295"/>
                  </a:cubicBezTo>
                  <a:cubicBezTo>
                    <a:pt x="298" y="297"/>
                    <a:pt x="294" y="301"/>
                    <a:pt x="291" y="304"/>
                  </a:cubicBezTo>
                  <a:cubicBezTo>
                    <a:pt x="291" y="304"/>
                    <a:pt x="290" y="304"/>
                    <a:pt x="290" y="304"/>
                  </a:cubicBezTo>
                  <a:cubicBezTo>
                    <a:pt x="287" y="307"/>
                    <a:pt x="283" y="311"/>
                    <a:pt x="280" y="314"/>
                  </a:cubicBezTo>
                  <a:cubicBezTo>
                    <a:pt x="280" y="314"/>
                    <a:pt x="279" y="314"/>
                    <a:pt x="278" y="314"/>
                  </a:cubicBezTo>
                  <a:cubicBezTo>
                    <a:pt x="278" y="314"/>
                    <a:pt x="278" y="314"/>
                    <a:pt x="278" y="314"/>
                  </a:cubicBezTo>
                  <a:cubicBezTo>
                    <a:pt x="278" y="314"/>
                    <a:pt x="278" y="314"/>
                    <a:pt x="278" y="313"/>
                  </a:cubicBezTo>
                  <a:cubicBezTo>
                    <a:pt x="279" y="312"/>
                    <a:pt x="279" y="312"/>
                    <a:pt x="280" y="311"/>
                  </a:cubicBezTo>
                  <a:cubicBezTo>
                    <a:pt x="280" y="310"/>
                    <a:pt x="281" y="309"/>
                    <a:pt x="282" y="308"/>
                  </a:cubicBezTo>
                  <a:cubicBezTo>
                    <a:pt x="283" y="306"/>
                    <a:pt x="284" y="305"/>
                    <a:pt x="284" y="304"/>
                  </a:cubicBezTo>
                  <a:cubicBezTo>
                    <a:pt x="285" y="303"/>
                    <a:pt x="285" y="303"/>
                    <a:pt x="284" y="303"/>
                  </a:cubicBezTo>
                  <a:cubicBezTo>
                    <a:pt x="284" y="303"/>
                    <a:pt x="284" y="303"/>
                    <a:pt x="284" y="303"/>
                  </a:cubicBezTo>
                  <a:cubicBezTo>
                    <a:pt x="287" y="300"/>
                    <a:pt x="290" y="297"/>
                    <a:pt x="294" y="295"/>
                  </a:cubicBezTo>
                  <a:cubicBezTo>
                    <a:pt x="294" y="295"/>
                    <a:pt x="294" y="295"/>
                    <a:pt x="294" y="295"/>
                  </a:cubicBezTo>
                  <a:cubicBezTo>
                    <a:pt x="294" y="295"/>
                    <a:pt x="293" y="294"/>
                    <a:pt x="294" y="294"/>
                  </a:cubicBezTo>
                  <a:cubicBezTo>
                    <a:pt x="294" y="293"/>
                    <a:pt x="294" y="293"/>
                    <a:pt x="295" y="292"/>
                  </a:cubicBezTo>
                  <a:cubicBezTo>
                    <a:pt x="295" y="292"/>
                    <a:pt x="295" y="292"/>
                    <a:pt x="295" y="292"/>
                  </a:cubicBezTo>
                  <a:cubicBezTo>
                    <a:pt x="295" y="291"/>
                    <a:pt x="294" y="291"/>
                    <a:pt x="294" y="291"/>
                  </a:cubicBezTo>
                  <a:cubicBezTo>
                    <a:pt x="293" y="292"/>
                    <a:pt x="292" y="292"/>
                    <a:pt x="291" y="293"/>
                  </a:cubicBezTo>
                  <a:cubicBezTo>
                    <a:pt x="290" y="295"/>
                    <a:pt x="289" y="297"/>
                    <a:pt x="286" y="297"/>
                  </a:cubicBezTo>
                  <a:cubicBezTo>
                    <a:pt x="286" y="297"/>
                    <a:pt x="286" y="297"/>
                    <a:pt x="285" y="297"/>
                  </a:cubicBezTo>
                  <a:cubicBezTo>
                    <a:pt x="285" y="297"/>
                    <a:pt x="285" y="297"/>
                    <a:pt x="285" y="297"/>
                  </a:cubicBezTo>
                  <a:cubicBezTo>
                    <a:pt x="285" y="297"/>
                    <a:pt x="285" y="297"/>
                    <a:pt x="285" y="297"/>
                  </a:cubicBezTo>
                  <a:cubicBezTo>
                    <a:pt x="285" y="297"/>
                    <a:pt x="285" y="297"/>
                    <a:pt x="285" y="297"/>
                  </a:cubicBezTo>
                  <a:cubicBezTo>
                    <a:pt x="285" y="297"/>
                    <a:pt x="285" y="297"/>
                    <a:pt x="285" y="296"/>
                  </a:cubicBezTo>
                  <a:cubicBezTo>
                    <a:pt x="285" y="296"/>
                    <a:pt x="285" y="296"/>
                    <a:pt x="285" y="296"/>
                  </a:cubicBezTo>
                  <a:cubicBezTo>
                    <a:pt x="285" y="296"/>
                    <a:pt x="285" y="296"/>
                    <a:pt x="286" y="295"/>
                  </a:cubicBezTo>
                  <a:cubicBezTo>
                    <a:pt x="286" y="295"/>
                    <a:pt x="286" y="295"/>
                    <a:pt x="286" y="295"/>
                  </a:cubicBezTo>
                  <a:cubicBezTo>
                    <a:pt x="286" y="295"/>
                    <a:pt x="286" y="294"/>
                    <a:pt x="286" y="294"/>
                  </a:cubicBezTo>
                  <a:cubicBezTo>
                    <a:pt x="286" y="294"/>
                    <a:pt x="286" y="294"/>
                    <a:pt x="287" y="294"/>
                  </a:cubicBezTo>
                  <a:cubicBezTo>
                    <a:pt x="287" y="293"/>
                    <a:pt x="287" y="293"/>
                    <a:pt x="287" y="292"/>
                  </a:cubicBezTo>
                  <a:cubicBezTo>
                    <a:pt x="288" y="292"/>
                    <a:pt x="288" y="292"/>
                    <a:pt x="288" y="291"/>
                  </a:cubicBezTo>
                  <a:cubicBezTo>
                    <a:pt x="288" y="291"/>
                    <a:pt x="288" y="291"/>
                    <a:pt x="288" y="290"/>
                  </a:cubicBezTo>
                  <a:cubicBezTo>
                    <a:pt x="289" y="290"/>
                    <a:pt x="288" y="289"/>
                    <a:pt x="288" y="289"/>
                  </a:cubicBezTo>
                  <a:cubicBezTo>
                    <a:pt x="289" y="288"/>
                    <a:pt x="291" y="286"/>
                    <a:pt x="292" y="285"/>
                  </a:cubicBezTo>
                  <a:cubicBezTo>
                    <a:pt x="292" y="285"/>
                    <a:pt x="292" y="285"/>
                    <a:pt x="292" y="285"/>
                  </a:cubicBezTo>
                  <a:cubicBezTo>
                    <a:pt x="295" y="284"/>
                    <a:pt x="297" y="283"/>
                    <a:pt x="299" y="281"/>
                  </a:cubicBezTo>
                  <a:cubicBezTo>
                    <a:pt x="300" y="281"/>
                    <a:pt x="300" y="281"/>
                    <a:pt x="301" y="280"/>
                  </a:cubicBezTo>
                  <a:cubicBezTo>
                    <a:pt x="297" y="282"/>
                    <a:pt x="294" y="283"/>
                    <a:pt x="290" y="285"/>
                  </a:cubicBezTo>
                  <a:cubicBezTo>
                    <a:pt x="290" y="285"/>
                    <a:pt x="290" y="286"/>
                    <a:pt x="289" y="286"/>
                  </a:cubicBezTo>
                  <a:cubicBezTo>
                    <a:pt x="289" y="286"/>
                    <a:pt x="289" y="286"/>
                    <a:pt x="288" y="285"/>
                  </a:cubicBezTo>
                  <a:cubicBezTo>
                    <a:pt x="288" y="285"/>
                    <a:pt x="288" y="285"/>
                    <a:pt x="288" y="285"/>
                  </a:cubicBezTo>
                  <a:cubicBezTo>
                    <a:pt x="288" y="284"/>
                    <a:pt x="290" y="283"/>
                    <a:pt x="291" y="282"/>
                  </a:cubicBezTo>
                  <a:cubicBezTo>
                    <a:pt x="292" y="282"/>
                    <a:pt x="293" y="282"/>
                    <a:pt x="293" y="282"/>
                  </a:cubicBezTo>
                  <a:cubicBezTo>
                    <a:pt x="313" y="266"/>
                    <a:pt x="341" y="270"/>
                    <a:pt x="365" y="262"/>
                  </a:cubicBezTo>
                  <a:cubicBezTo>
                    <a:pt x="367" y="261"/>
                    <a:pt x="368" y="259"/>
                    <a:pt x="370" y="258"/>
                  </a:cubicBezTo>
                  <a:cubicBezTo>
                    <a:pt x="374" y="257"/>
                    <a:pt x="376" y="254"/>
                    <a:pt x="380" y="252"/>
                  </a:cubicBezTo>
                  <a:cubicBezTo>
                    <a:pt x="385" y="248"/>
                    <a:pt x="389" y="244"/>
                    <a:pt x="391" y="237"/>
                  </a:cubicBezTo>
                  <a:cubicBezTo>
                    <a:pt x="391" y="237"/>
                    <a:pt x="390" y="236"/>
                    <a:pt x="390" y="236"/>
                  </a:cubicBezTo>
                  <a:cubicBezTo>
                    <a:pt x="382" y="245"/>
                    <a:pt x="372" y="252"/>
                    <a:pt x="362" y="257"/>
                  </a:cubicBezTo>
                  <a:cubicBezTo>
                    <a:pt x="349" y="264"/>
                    <a:pt x="334" y="263"/>
                    <a:pt x="320" y="265"/>
                  </a:cubicBezTo>
                  <a:cubicBezTo>
                    <a:pt x="321" y="263"/>
                    <a:pt x="322" y="263"/>
                    <a:pt x="323" y="263"/>
                  </a:cubicBezTo>
                  <a:cubicBezTo>
                    <a:pt x="323" y="261"/>
                    <a:pt x="325" y="261"/>
                    <a:pt x="326" y="259"/>
                  </a:cubicBezTo>
                  <a:cubicBezTo>
                    <a:pt x="328" y="259"/>
                    <a:pt x="328" y="259"/>
                    <a:pt x="328" y="259"/>
                  </a:cubicBezTo>
                  <a:cubicBezTo>
                    <a:pt x="328" y="259"/>
                    <a:pt x="328" y="258"/>
                    <a:pt x="329" y="258"/>
                  </a:cubicBezTo>
                  <a:cubicBezTo>
                    <a:pt x="330" y="258"/>
                    <a:pt x="332" y="258"/>
                    <a:pt x="332" y="258"/>
                  </a:cubicBezTo>
                  <a:cubicBezTo>
                    <a:pt x="330" y="255"/>
                    <a:pt x="326" y="259"/>
                    <a:pt x="323" y="258"/>
                  </a:cubicBezTo>
                  <a:cubicBezTo>
                    <a:pt x="324" y="256"/>
                    <a:pt x="323" y="254"/>
                    <a:pt x="325" y="254"/>
                  </a:cubicBezTo>
                  <a:cubicBezTo>
                    <a:pt x="327" y="254"/>
                    <a:pt x="327" y="254"/>
                    <a:pt x="327" y="254"/>
                  </a:cubicBezTo>
                  <a:cubicBezTo>
                    <a:pt x="327" y="252"/>
                    <a:pt x="328" y="251"/>
                    <a:pt x="328" y="251"/>
                  </a:cubicBezTo>
                  <a:cubicBezTo>
                    <a:pt x="338" y="245"/>
                    <a:pt x="347" y="241"/>
                    <a:pt x="356" y="236"/>
                  </a:cubicBezTo>
                  <a:cubicBezTo>
                    <a:pt x="354" y="236"/>
                    <a:pt x="353" y="238"/>
                    <a:pt x="351" y="237"/>
                  </a:cubicBezTo>
                  <a:cubicBezTo>
                    <a:pt x="352" y="237"/>
                    <a:pt x="351" y="235"/>
                    <a:pt x="352" y="235"/>
                  </a:cubicBezTo>
                  <a:cubicBezTo>
                    <a:pt x="359" y="233"/>
                    <a:pt x="365" y="229"/>
                    <a:pt x="372" y="226"/>
                  </a:cubicBezTo>
                  <a:cubicBezTo>
                    <a:pt x="369" y="226"/>
                    <a:pt x="367" y="228"/>
                    <a:pt x="365" y="226"/>
                  </a:cubicBezTo>
                  <a:cubicBezTo>
                    <a:pt x="366" y="226"/>
                    <a:pt x="367" y="224"/>
                    <a:pt x="368" y="224"/>
                  </a:cubicBezTo>
                  <a:cubicBezTo>
                    <a:pt x="368" y="223"/>
                    <a:pt x="368" y="223"/>
                    <a:pt x="368" y="223"/>
                  </a:cubicBezTo>
                  <a:cubicBezTo>
                    <a:pt x="368" y="222"/>
                    <a:pt x="369" y="222"/>
                    <a:pt x="370" y="222"/>
                  </a:cubicBezTo>
                  <a:cubicBezTo>
                    <a:pt x="369" y="222"/>
                    <a:pt x="368" y="221"/>
                    <a:pt x="368" y="221"/>
                  </a:cubicBezTo>
                  <a:cubicBezTo>
                    <a:pt x="369" y="220"/>
                    <a:pt x="371" y="221"/>
                    <a:pt x="372" y="219"/>
                  </a:cubicBezTo>
                  <a:cubicBezTo>
                    <a:pt x="372" y="219"/>
                    <a:pt x="370" y="219"/>
                    <a:pt x="370" y="219"/>
                  </a:cubicBezTo>
                  <a:cubicBezTo>
                    <a:pt x="372" y="216"/>
                    <a:pt x="375" y="216"/>
                    <a:pt x="379" y="215"/>
                  </a:cubicBezTo>
                  <a:cubicBezTo>
                    <a:pt x="378" y="214"/>
                    <a:pt x="376" y="215"/>
                    <a:pt x="376" y="214"/>
                  </a:cubicBezTo>
                  <a:cubicBezTo>
                    <a:pt x="376" y="213"/>
                    <a:pt x="377" y="213"/>
                    <a:pt x="377" y="213"/>
                  </a:cubicBezTo>
                  <a:cubicBezTo>
                    <a:pt x="376" y="213"/>
                    <a:pt x="376" y="213"/>
                    <a:pt x="376" y="213"/>
                  </a:cubicBezTo>
                  <a:cubicBezTo>
                    <a:pt x="375" y="212"/>
                    <a:pt x="375" y="211"/>
                    <a:pt x="375" y="210"/>
                  </a:cubicBezTo>
                  <a:cubicBezTo>
                    <a:pt x="379" y="206"/>
                    <a:pt x="379" y="200"/>
                    <a:pt x="381" y="195"/>
                  </a:cubicBezTo>
                  <a:cubicBezTo>
                    <a:pt x="381" y="195"/>
                    <a:pt x="380" y="195"/>
                    <a:pt x="380" y="195"/>
                  </a:cubicBezTo>
                  <a:cubicBezTo>
                    <a:pt x="374" y="202"/>
                    <a:pt x="363" y="204"/>
                    <a:pt x="354" y="207"/>
                  </a:cubicBezTo>
                  <a:cubicBezTo>
                    <a:pt x="351" y="207"/>
                    <a:pt x="351" y="207"/>
                    <a:pt x="351" y="207"/>
                  </a:cubicBezTo>
                  <a:cubicBezTo>
                    <a:pt x="347" y="208"/>
                    <a:pt x="343" y="208"/>
                    <a:pt x="340" y="206"/>
                  </a:cubicBezTo>
                  <a:cubicBezTo>
                    <a:pt x="337" y="205"/>
                    <a:pt x="336" y="203"/>
                    <a:pt x="333" y="201"/>
                  </a:cubicBezTo>
                  <a:cubicBezTo>
                    <a:pt x="328" y="198"/>
                    <a:pt x="323" y="195"/>
                    <a:pt x="318" y="193"/>
                  </a:cubicBezTo>
                  <a:cubicBezTo>
                    <a:pt x="302" y="188"/>
                    <a:pt x="285" y="186"/>
                    <a:pt x="269" y="186"/>
                  </a:cubicBezTo>
                  <a:cubicBezTo>
                    <a:pt x="276" y="182"/>
                    <a:pt x="283" y="182"/>
                    <a:pt x="291" y="180"/>
                  </a:cubicBezTo>
                  <a:cubicBezTo>
                    <a:pt x="302" y="177"/>
                    <a:pt x="312" y="173"/>
                    <a:pt x="323" y="174"/>
                  </a:cubicBezTo>
                  <a:cubicBezTo>
                    <a:pt x="321" y="173"/>
                    <a:pt x="319" y="174"/>
                    <a:pt x="317" y="174"/>
                  </a:cubicBezTo>
                  <a:cubicBezTo>
                    <a:pt x="308" y="173"/>
                    <a:pt x="299" y="175"/>
                    <a:pt x="290" y="177"/>
                  </a:cubicBezTo>
                  <a:cubicBezTo>
                    <a:pt x="283" y="179"/>
                    <a:pt x="277" y="181"/>
                    <a:pt x="271" y="182"/>
                  </a:cubicBezTo>
                  <a:cubicBezTo>
                    <a:pt x="267" y="184"/>
                    <a:pt x="265" y="188"/>
                    <a:pt x="261" y="187"/>
                  </a:cubicBezTo>
                  <a:cubicBezTo>
                    <a:pt x="261" y="185"/>
                    <a:pt x="261" y="185"/>
                    <a:pt x="261" y="185"/>
                  </a:cubicBezTo>
                  <a:cubicBezTo>
                    <a:pt x="267" y="177"/>
                    <a:pt x="275" y="170"/>
                    <a:pt x="285" y="169"/>
                  </a:cubicBezTo>
                  <a:cubicBezTo>
                    <a:pt x="297" y="167"/>
                    <a:pt x="307" y="169"/>
                    <a:pt x="319" y="170"/>
                  </a:cubicBezTo>
                  <a:cubicBezTo>
                    <a:pt x="327" y="171"/>
                    <a:pt x="335" y="173"/>
                    <a:pt x="343" y="175"/>
                  </a:cubicBezTo>
                  <a:cubicBezTo>
                    <a:pt x="346" y="175"/>
                    <a:pt x="347" y="180"/>
                    <a:pt x="349" y="181"/>
                  </a:cubicBezTo>
                  <a:cubicBezTo>
                    <a:pt x="353" y="182"/>
                    <a:pt x="357" y="181"/>
                    <a:pt x="361" y="183"/>
                  </a:cubicBezTo>
                  <a:cubicBezTo>
                    <a:pt x="361" y="182"/>
                    <a:pt x="360" y="181"/>
                    <a:pt x="361" y="179"/>
                  </a:cubicBezTo>
                  <a:cubicBezTo>
                    <a:pt x="363" y="177"/>
                    <a:pt x="367" y="180"/>
                    <a:pt x="369" y="179"/>
                  </a:cubicBezTo>
                  <a:cubicBezTo>
                    <a:pt x="374" y="175"/>
                    <a:pt x="365" y="170"/>
                    <a:pt x="362" y="165"/>
                  </a:cubicBezTo>
                  <a:cubicBezTo>
                    <a:pt x="362" y="165"/>
                    <a:pt x="363" y="164"/>
                    <a:pt x="363" y="164"/>
                  </a:cubicBezTo>
                  <a:cubicBezTo>
                    <a:pt x="368" y="168"/>
                    <a:pt x="372" y="174"/>
                    <a:pt x="378" y="177"/>
                  </a:cubicBezTo>
                  <a:cubicBezTo>
                    <a:pt x="381" y="178"/>
                    <a:pt x="389" y="180"/>
                    <a:pt x="388" y="176"/>
                  </a:cubicBezTo>
                  <a:cubicBezTo>
                    <a:pt x="384" y="169"/>
                    <a:pt x="378" y="163"/>
                    <a:pt x="373" y="157"/>
                  </a:cubicBezTo>
                  <a:cubicBezTo>
                    <a:pt x="373" y="154"/>
                    <a:pt x="373" y="154"/>
                    <a:pt x="373" y="154"/>
                  </a:cubicBezTo>
                  <a:cubicBezTo>
                    <a:pt x="372" y="154"/>
                    <a:pt x="372" y="154"/>
                    <a:pt x="371" y="153"/>
                  </a:cubicBezTo>
                  <a:cubicBezTo>
                    <a:pt x="371" y="151"/>
                    <a:pt x="371" y="151"/>
                    <a:pt x="371" y="151"/>
                  </a:cubicBezTo>
                  <a:cubicBezTo>
                    <a:pt x="368" y="149"/>
                    <a:pt x="369" y="147"/>
                    <a:pt x="368" y="145"/>
                  </a:cubicBezTo>
                  <a:cubicBezTo>
                    <a:pt x="366" y="142"/>
                    <a:pt x="367" y="137"/>
                    <a:pt x="366" y="133"/>
                  </a:cubicBezTo>
                  <a:cubicBezTo>
                    <a:pt x="365" y="130"/>
                    <a:pt x="364" y="126"/>
                    <a:pt x="363" y="123"/>
                  </a:cubicBezTo>
                  <a:cubicBezTo>
                    <a:pt x="361" y="112"/>
                    <a:pt x="359" y="102"/>
                    <a:pt x="358" y="92"/>
                  </a:cubicBezTo>
                  <a:cubicBezTo>
                    <a:pt x="356" y="80"/>
                    <a:pt x="365" y="70"/>
                    <a:pt x="370" y="60"/>
                  </a:cubicBezTo>
                  <a:cubicBezTo>
                    <a:pt x="375" y="52"/>
                    <a:pt x="380" y="44"/>
                    <a:pt x="388" y="39"/>
                  </a:cubicBezTo>
                  <a:cubicBezTo>
                    <a:pt x="390" y="32"/>
                    <a:pt x="395" y="25"/>
                    <a:pt x="400" y="19"/>
                  </a:cubicBezTo>
                  <a:cubicBezTo>
                    <a:pt x="405" y="13"/>
                    <a:pt x="414" y="9"/>
                    <a:pt x="420" y="6"/>
                  </a:cubicBezTo>
                  <a:cubicBezTo>
                    <a:pt x="429" y="2"/>
                    <a:pt x="437" y="0"/>
                    <a:pt x="437" y="0"/>
                  </a:cubicBezTo>
                  <a:cubicBezTo>
                    <a:pt x="0" y="0"/>
                    <a:pt x="0" y="0"/>
                    <a:pt x="0" y="0"/>
                  </a:cubicBezTo>
                  <a:cubicBezTo>
                    <a:pt x="0" y="337"/>
                    <a:pt x="0" y="337"/>
                    <a:pt x="0" y="337"/>
                  </a:cubicBezTo>
                  <a:cubicBezTo>
                    <a:pt x="309" y="337"/>
                    <a:pt x="309" y="337"/>
                    <a:pt x="309" y="337"/>
                  </a:cubicBezTo>
                  <a:cubicBezTo>
                    <a:pt x="321" y="328"/>
                    <a:pt x="334" y="324"/>
                    <a:pt x="350" y="315"/>
                  </a:cubicBezTo>
                  <a:cubicBezTo>
                    <a:pt x="358" y="311"/>
                    <a:pt x="377" y="303"/>
                    <a:pt x="383" y="297"/>
                  </a:cubicBezTo>
                </a:path>
              </a:pathLst>
            </a:custGeom>
            <a:solidFill>
              <a:srgbClr val="060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41" name="Freeform 28">
              <a:extLst>
                <a:ext uri="{FF2B5EF4-FFF2-40B4-BE49-F238E27FC236}">
                  <a16:creationId xmlns:a16="http://schemas.microsoft.com/office/drawing/2014/main" id="{AA59D302-F5C2-44AF-9C92-A944D638DBF3}"/>
                </a:ext>
              </a:extLst>
            </p:cNvPr>
            <p:cNvSpPr>
              <a:spLocks/>
            </p:cNvSpPr>
            <p:nvPr/>
          </p:nvSpPr>
          <p:spPr bwMode="auto">
            <a:xfrm>
              <a:off x="4033838" y="0"/>
              <a:ext cx="1473200" cy="1209675"/>
            </a:xfrm>
            <a:custGeom>
              <a:avLst/>
              <a:gdLst>
                <a:gd name="T0" fmla="*/ 411 w 411"/>
                <a:gd name="T1" fmla="*/ 0 h 337"/>
                <a:gd name="T2" fmla="*/ 49 w 411"/>
                <a:gd name="T3" fmla="*/ 0 h 337"/>
                <a:gd name="T4" fmla="*/ 52 w 411"/>
                <a:gd name="T5" fmla="*/ 1 h 337"/>
                <a:gd name="T6" fmla="*/ 62 w 411"/>
                <a:gd name="T7" fmla="*/ 6 h 337"/>
                <a:gd name="T8" fmla="*/ 74 w 411"/>
                <a:gd name="T9" fmla="*/ 16 h 337"/>
                <a:gd name="T10" fmla="*/ 76 w 411"/>
                <a:gd name="T11" fmla="*/ 25 h 337"/>
                <a:gd name="T12" fmla="*/ 70 w 411"/>
                <a:gd name="T13" fmla="*/ 34 h 337"/>
                <a:gd name="T14" fmla="*/ 57 w 411"/>
                <a:gd name="T15" fmla="*/ 35 h 337"/>
                <a:gd name="T16" fmla="*/ 49 w 411"/>
                <a:gd name="T17" fmla="*/ 34 h 337"/>
                <a:gd name="T18" fmla="*/ 74 w 411"/>
                <a:gd name="T19" fmla="*/ 51 h 337"/>
                <a:gd name="T20" fmla="*/ 80 w 411"/>
                <a:gd name="T21" fmla="*/ 53 h 337"/>
                <a:gd name="T22" fmla="*/ 81 w 411"/>
                <a:gd name="T23" fmla="*/ 55 h 337"/>
                <a:gd name="T24" fmla="*/ 79 w 411"/>
                <a:gd name="T25" fmla="*/ 59 h 337"/>
                <a:gd name="T26" fmla="*/ 81 w 411"/>
                <a:gd name="T27" fmla="*/ 59 h 337"/>
                <a:gd name="T28" fmla="*/ 88 w 411"/>
                <a:gd name="T29" fmla="*/ 53 h 337"/>
                <a:gd name="T30" fmla="*/ 90 w 411"/>
                <a:gd name="T31" fmla="*/ 63 h 337"/>
                <a:gd name="T32" fmla="*/ 83 w 411"/>
                <a:gd name="T33" fmla="*/ 69 h 337"/>
                <a:gd name="T34" fmla="*/ 83 w 411"/>
                <a:gd name="T35" fmla="*/ 74 h 337"/>
                <a:gd name="T36" fmla="*/ 86 w 411"/>
                <a:gd name="T37" fmla="*/ 81 h 337"/>
                <a:gd name="T38" fmla="*/ 90 w 411"/>
                <a:gd name="T39" fmla="*/ 95 h 337"/>
                <a:gd name="T40" fmla="*/ 95 w 411"/>
                <a:gd name="T41" fmla="*/ 124 h 337"/>
                <a:gd name="T42" fmla="*/ 94 w 411"/>
                <a:gd name="T43" fmla="*/ 139 h 337"/>
                <a:gd name="T44" fmla="*/ 101 w 411"/>
                <a:gd name="T45" fmla="*/ 152 h 337"/>
                <a:gd name="T46" fmla="*/ 108 w 411"/>
                <a:gd name="T47" fmla="*/ 162 h 337"/>
                <a:gd name="T48" fmla="*/ 116 w 411"/>
                <a:gd name="T49" fmla="*/ 182 h 337"/>
                <a:gd name="T50" fmla="*/ 102 w 411"/>
                <a:gd name="T51" fmla="*/ 189 h 337"/>
                <a:gd name="T52" fmla="*/ 104 w 411"/>
                <a:gd name="T53" fmla="*/ 200 h 337"/>
                <a:gd name="T54" fmla="*/ 95 w 411"/>
                <a:gd name="T55" fmla="*/ 212 h 337"/>
                <a:gd name="T56" fmla="*/ 100 w 411"/>
                <a:gd name="T57" fmla="*/ 214 h 337"/>
                <a:gd name="T58" fmla="*/ 102 w 411"/>
                <a:gd name="T59" fmla="*/ 223 h 337"/>
                <a:gd name="T60" fmla="*/ 95 w 411"/>
                <a:gd name="T61" fmla="*/ 234 h 337"/>
                <a:gd name="T62" fmla="*/ 95 w 411"/>
                <a:gd name="T63" fmla="*/ 248 h 337"/>
                <a:gd name="T64" fmla="*/ 83 w 411"/>
                <a:gd name="T65" fmla="*/ 258 h 337"/>
                <a:gd name="T66" fmla="*/ 71 w 411"/>
                <a:gd name="T67" fmla="*/ 258 h 337"/>
                <a:gd name="T68" fmla="*/ 67 w 411"/>
                <a:gd name="T69" fmla="*/ 257 h 337"/>
                <a:gd name="T70" fmla="*/ 35 w 411"/>
                <a:gd name="T71" fmla="*/ 252 h 337"/>
                <a:gd name="T72" fmla="*/ 26 w 411"/>
                <a:gd name="T73" fmla="*/ 255 h 337"/>
                <a:gd name="T74" fmla="*/ 18 w 411"/>
                <a:gd name="T75" fmla="*/ 262 h 337"/>
                <a:gd name="T76" fmla="*/ 18 w 411"/>
                <a:gd name="T77" fmla="*/ 262 h 337"/>
                <a:gd name="T78" fmla="*/ 17 w 411"/>
                <a:gd name="T79" fmla="*/ 263 h 337"/>
                <a:gd name="T80" fmla="*/ 16 w 411"/>
                <a:gd name="T81" fmla="*/ 264 h 337"/>
                <a:gd name="T82" fmla="*/ 15 w 411"/>
                <a:gd name="T83" fmla="*/ 265 h 337"/>
                <a:gd name="T84" fmla="*/ 10 w 411"/>
                <a:gd name="T85" fmla="*/ 272 h 337"/>
                <a:gd name="T86" fmla="*/ 10 w 411"/>
                <a:gd name="T87" fmla="*/ 273 h 337"/>
                <a:gd name="T88" fmla="*/ 10 w 411"/>
                <a:gd name="T89" fmla="*/ 274 h 337"/>
                <a:gd name="T90" fmla="*/ 5 w 411"/>
                <a:gd name="T91" fmla="*/ 285 h 337"/>
                <a:gd name="T92" fmla="*/ 5 w 411"/>
                <a:gd name="T93" fmla="*/ 316 h 337"/>
                <a:gd name="T94" fmla="*/ 40 w 411"/>
                <a:gd name="T95" fmla="*/ 329 h 337"/>
                <a:gd name="T96" fmla="*/ 55 w 411"/>
                <a:gd name="T97" fmla="*/ 337 h 337"/>
                <a:gd name="T98" fmla="*/ 411 w 411"/>
                <a:gd name="T99" fmla="*/ 337 h 337"/>
                <a:gd name="T100" fmla="*/ 411 w 411"/>
                <a:gd name="T101"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1" h="337">
                  <a:moveTo>
                    <a:pt x="411" y="0"/>
                  </a:moveTo>
                  <a:cubicBezTo>
                    <a:pt x="49" y="0"/>
                    <a:pt x="49" y="0"/>
                    <a:pt x="49" y="0"/>
                  </a:cubicBezTo>
                  <a:cubicBezTo>
                    <a:pt x="49" y="0"/>
                    <a:pt x="50" y="0"/>
                    <a:pt x="52" y="1"/>
                  </a:cubicBezTo>
                  <a:cubicBezTo>
                    <a:pt x="55" y="3"/>
                    <a:pt x="59" y="5"/>
                    <a:pt x="62" y="6"/>
                  </a:cubicBezTo>
                  <a:cubicBezTo>
                    <a:pt x="66" y="9"/>
                    <a:pt x="71" y="12"/>
                    <a:pt x="74" y="16"/>
                  </a:cubicBezTo>
                  <a:cubicBezTo>
                    <a:pt x="75" y="18"/>
                    <a:pt x="77" y="22"/>
                    <a:pt x="76" y="25"/>
                  </a:cubicBezTo>
                  <a:cubicBezTo>
                    <a:pt x="74" y="28"/>
                    <a:pt x="74" y="33"/>
                    <a:pt x="70" y="34"/>
                  </a:cubicBezTo>
                  <a:cubicBezTo>
                    <a:pt x="67" y="36"/>
                    <a:pt x="62" y="36"/>
                    <a:pt x="57" y="35"/>
                  </a:cubicBezTo>
                  <a:cubicBezTo>
                    <a:pt x="55" y="35"/>
                    <a:pt x="52" y="35"/>
                    <a:pt x="49" y="34"/>
                  </a:cubicBezTo>
                  <a:cubicBezTo>
                    <a:pt x="59" y="38"/>
                    <a:pt x="68" y="42"/>
                    <a:pt x="74" y="51"/>
                  </a:cubicBezTo>
                  <a:cubicBezTo>
                    <a:pt x="75" y="53"/>
                    <a:pt x="77" y="53"/>
                    <a:pt x="80" y="53"/>
                  </a:cubicBezTo>
                  <a:cubicBezTo>
                    <a:pt x="81" y="53"/>
                    <a:pt x="81" y="55"/>
                    <a:pt x="81" y="55"/>
                  </a:cubicBezTo>
                  <a:cubicBezTo>
                    <a:pt x="79" y="56"/>
                    <a:pt x="78" y="57"/>
                    <a:pt x="79" y="59"/>
                  </a:cubicBezTo>
                  <a:cubicBezTo>
                    <a:pt x="81" y="59"/>
                    <a:pt x="81" y="59"/>
                    <a:pt x="81" y="59"/>
                  </a:cubicBezTo>
                  <a:cubicBezTo>
                    <a:pt x="84" y="58"/>
                    <a:pt x="83" y="51"/>
                    <a:pt x="88" y="53"/>
                  </a:cubicBezTo>
                  <a:cubicBezTo>
                    <a:pt x="91" y="55"/>
                    <a:pt x="92" y="60"/>
                    <a:pt x="90" y="63"/>
                  </a:cubicBezTo>
                  <a:cubicBezTo>
                    <a:pt x="88" y="65"/>
                    <a:pt x="85" y="67"/>
                    <a:pt x="83" y="69"/>
                  </a:cubicBezTo>
                  <a:cubicBezTo>
                    <a:pt x="82" y="70"/>
                    <a:pt x="82" y="72"/>
                    <a:pt x="83" y="74"/>
                  </a:cubicBezTo>
                  <a:cubicBezTo>
                    <a:pt x="84" y="76"/>
                    <a:pt x="85" y="79"/>
                    <a:pt x="86" y="81"/>
                  </a:cubicBezTo>
                  <a:cubicBezTo>
                    <a:pt x="88" y="86"/>
                    <a:pt x="88" y="91"/>
                    <a:pt x="90" y="95"/>
                  </a:cubicBezTo>
                  <a:cubicBezTo>
                    <a:pt x="93" y="105"/>
                    <a:pt x="95" y="114"/>
                    <a:pt x="95" y="124"/>
                  </a:cubicBezTo>
                  <a:cubicBezTo>
                    <a:pt x="95" y="129"/>
                    <a:pt x="92" y="133"/>
                    <a:pt x="94" y="139"/>
                  </a:cubicBezTo>
                  <a:cubicBezTo>
                    <a:pt x="95" y="144"/>
                    <a:pt x="98" y="147"/>
                    <a:pt x="101" y="152"/>
                  </a:cubicBezTo>
                  <a:cubicBezTo>
                    <a:pt x="104" y="156"/>
                    <a:pt x="106" y="158"/>
                    <a:pt x="108" y="162"/>
                  </a:cubicBezTo>
                  <a:cubicBezTo>
                    <a:pt x="112" y="168"/>
                    <a:pt x="119" y="175"/>
                    <a:pt x="116" y="182"/>
                  </a:cubicBezTo>
                  <a:cubicBezTo>
                    <a:pt x="114" y="187"/>
                    <a:pt x="107" y="186"/>
                    <a:pt x="102" y="189"/>
                  </a:cubicBezTo>
                  <a:cubicBezTo>
                    <a:pt x="98" y="192"/>
                    <a:pt x="102" y="197"/>
                    <a:pt x="104" y="200"/>
                  </a:cubicBezTo>
                  <a:cubicBezTo>
                    <a:pt x="107" y="206"/>
                    <a:pt x="100" y="210"/>
                    <a:pt x="95" y="212"/>
                  </a:cubicBezTo>
                  <a:cubicBezTo>
                    <a:pt x="97" y="214"/>
                    <a:pt x="99" y="213"/>
                    <a:pt x="100" y="214"/>
                  </a:cubicBezTo>
                  <a:cubicBezTo>
                    <a:pt x="100" y="217"/>
                    <a:pt x="104" y="219"/>
                    <a:pt x="102" y="223"/>
                  </a:cubicBezTo>
                  <a:cubicBezTo>
                    <a:pt x="99" y="226"/>
                    <a:pt x="91" y="228"/>
                    <a:pt x="95" y="234"/>
                  </a:cubicBezTo>
                  <a:cubicBezTo>
                    <a:pt x="98" y="238"/>
                    <a:pt x="96" y="243"/>
                    <a:pt x="95" y="248"/>
                  </a:cubicBezTo>
                  <a:cubicBezTo>
                    <a:pt x="93" y="254"/>
                    <a:pt x="88" y="256"/>
                    <a:pt x="83" y="258"/>
                  </a:cubicBezTo>
                  <a:cubicBezTo>
                    <a:pt x="79" y="259"/>
                    <a:pt x="75" y="259"/>
                    <a:pt x="71" y="258"/>
                  </a:cubicBezTo>
                  <a:cubicBezTo>
                    <a:pt x="70" y="258"/>
                    <a:pt x="69" y="257"/>
                    <a:pt x="67" y="257"/>
                  </a:cubicBezTo>
                  <a:cubicBezTo>
                    <a:pt x="56" y="256"/>
                    <a:pt x="46" y="252"/>
                    <a:pt x="35" y="252"/>
                  </a:cubicBezTo>
                  <a:cubicBezTo>
                    <a:pt x="32" y="253"/>
                    <a:pt x="28" y="254"/>
                    <a:pt x="26" y="255"/>
                  </a:cubicBezTo>
                  <a:cubicBezTo>
                    <a:pt x="23" y="257"/>
                    <a:pt x="20" y="259"/>
                    <a:pt x="18" y="262"/>
                  </a:cubicBezTo>
                  <a:cubicBezTo>
                    <a:pt x="18" y="262"/>
                    <a:pt x="18" y="262"/>
                    <a:pt x="18" y="262"/>
                  </a:cubicBezTo>
                  <a:cubicBezTo>
                    <a:pt x="18" y="262"/>
                    <a:pt x="17" y="263"/>
                    <a:pt x="17" y="263"/>
                  </a:cubicBezTo>
                  <a:cubicBezTo>
                    <a:pt x="16" y="264"/>
                    <a:pt x="16" y="264"/>
                    <a:pt x="16" y="264"/>
                  </a:cubicBezTo>
                  <a:cubicBezTo>
                    <a:pt x="16" y="265"/>
                    <a:pt x="16" y="265"/>
                    <a:pt x="15" y="265"/>
                  </a:cubicBezTo>
                  <a:cubicBezTo>
                    <a:pt x="14" y="267"/>
                    <a:pt x="12" y="270"/>
                    <a:pt x="10" y="272"/>
                  </a:cubicBezTo>
                  <a:cubicBezTo>
                    <a:pt x="10" y="273"/>
                    <a:pt x="10" y="273"/>
                    <a:pt x="10" y="273"/>
                  </a:cubicBezTo>
                  <a:cubicBezTo>
                    <a:pt x="10" y="273"/>
                    <a:pt x="10" y="274"/>
                    <a:pt x="10" y="274"/>
                  </a:cubicBezTo>
                  <a:cubicBezTo>
                    <a:pt x="8" y="278"/>
                    <a:pt x="6" y="282"/>
                    <a:pt x="5" y="285"/>
                  </a:cubicBezTo>
                  <a:cubicBezTo>
                    <a:pt x="0" y="300"/>
                    <a:pt x="2" y="313"/>
                    <a:pt x="5" y="316"/>
                  </a:cubicBezTo>
                  <a:cubicBezTo>
                    <a:pt x="6" y="316"/>
                    <a:pt x="26" y="323"/>
                    <a:pt x="40" y="329"/>
                  </a:cubicBezTo>
                  <a:cubicBezTo>
                    <a:pt x="47" y="332"/>
                    <a:pt x="52" y="334"/>
                    <a:pt x="55" y="337"/>
                  </a:cubicBezTo>
                  <a:cubicBezTo>
                    <a:pt x="411" y="337"/>
                    <a:pt x="411" y="337"/>
                    <a:pt x="411" y="337"/>
                  </a:cubicBezTo>
                  <a:lnTo>
                    <a:pt x="411" y="0"/>
                  </a:lnTo>
                  <a:close/>
                </a:path>
              </a:pathLst>
            </a:custGeom>
            <a:solidFill>
              <a:srgbClr val="E22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42" name="Freeform 29">
              <a:extLst>
                <a:ext uri="{FF2B5EF4-FFF2-40B4-BE49-F238E27FC236}">
                  <a16:creationId xmlns:a16="http://schemas.microsoft.com/office/drawing/2014/main" id="{65380422-ABA6-4617-9422-0E6098F4DF8A}"/>
                </a:ext>
              </a:extLst>
            </p:cNvPr>
            <p:cNvSpPr>
              <a:spLocks/>
            </p:cNvSpPr>
            <p:nvPr/>
          </p:nvSpPr>
          <p:spPr bwMode="auto">
            <a:xfrm>
              <a:off x="4198938" y="415925"/>
              <a:ext cx="149225" cy="133350"/>
            </a:xfrm>
            <a:custGeom>
              <a:avLst/>
              <a:gdLst>
                <a:gd name="T0" fmla="*/ 24 w 42"/>
                <a:gd name="T1" fmla="*/ 7 h 37"/>
                <a:gd name="T2" fmla="*/ 31 w 42"/>
                <a:gd name="T3" fmla="*/ 8 h 37"/>
                <a:gd name="T4" fmla="*/ 18 w 42"/>
                <a:gd name="T5" fmla="*/ 20 h 37"/>
                <a:gd name="T6" fmla="*/ 16 w 42"/>
                <a:gd name="T7" fmla="*/ 20 h 37"/>
                <a:gd name="T8" fmla="*/ 13 w 42"/>
                <a:gd name="T9" fmla="*/ 24 h 37"/>
                <a:gd name="T10" fmla="*/ 7 w 42"/>
                <a:gd name="T11" fmla="*/ 25 h 37"/>
                <a:gd name="T12" fmla="*/ 17 w 42"/>
                <a:gd name="T13" fmla="*/ 29 h 37"/>
                <a:gd name="T14" fmla="*/ 19 w 42"/>
                <a:gd name="T15" fmla="*/ 31 h 37"/>
                <a:gd name="T16" fmla="*/ 20 w 42"/>
                <a:gd name="T17" fmla="*/ 31 h 37"/>
                <a:gd name="T18" fmla="*/ 21 w 42"/>
                <a:gd name="T19" fmla="*/ 31 h 37"/>
                <a:gd name="T20" fmla="*/ 21 w 42"/>
                <a:gd name="T21" fmla="*/ 34 h 37"/>
                <a:gd name="T22" fmla="*/ 14 w 42"/>
                <a:gd name="T23" fmla="*/ 36 h 37"/>
                <a:gd name="T24" fmla="*/ 28 w 42"/>
                <a:gd name="T25" fmla="*/ 36 h 37"/>
                <a:gd name="T26" fmla="*/ 31 w 42"/>
                <a:gd name="T27" fmla="*/ 25 h 37"/>
                <a:gd name="T28" fmla="*/ 30 w 42"/>
                <a:gd name="T29" fmla="*/ 23 h 37"/>
                <a:gd name="T30" fmla="*/ 33 w 42"/>
                <a:gd name="T31" fmla="*/ 19 h 37"/>
                <a:gd name="T32" fmla="*/ 37 w 42"/>
                <a:gd name="T33" fmla="*/ 17 h 37"/>
                <a:gd name="T34" fmla="*/ 35 w 42"/>
                <a:gd name="T35" fmla="*/ 14 h 37"/>
                <a:gd name="T36" fmla="*/ 41 w 42"/>
                <a:gd name="T37" fmla="*/ 4 h 37"/>
                <a:gd name="T38" fmla="*/ 32 w 42"/>
                <a:gd name="T39" fmla="*/ 1 h 37"/>
                <a:gd name="T40" fmla="*/ 21 w 42"/>
                <a:gd name="T41" fmla="*/ 1 h 37"/>
                <a:gd name="T42" fmla="*/ 12 w 42"/>
                <a:gd name="T43" fmla="*/ 4 h 37"/>
                <a:gd name="T44" fmla="*/ 0 w 42"/>
                <a:gd name="T45" fmla="*/ 10 h 37"/>
                <a:gd name="T46" fmla="*/ 14 w 42"/>
                <a:gd name="T47" fmla="*/ 7 h 37"/>
                <a:gd name="T48" fmla="*/ 24 w 42"/>
                <a:gd name="T49"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37">
                  <a:moveTo>
                    <a:pt x="24" y="7"/>
                  </a:moveTo>
                  <a:cubicBezTo>
                    <a:pt x="27" y="7"/>
                    <a:pt x="31" y="7"/>
                    <a:pt x="31" y="8"/>
                  </a:cubicBezTo>
                  <a:cubicBezTo>
                    <a:pt x="30" y="14"/>
                    <a:pt x="22" y="15"/>
                    <a:pt x="18" y="20"/>
                  </a:cubicBezTo>
                  <a:cubicBezTo>
                    <a:pt x="16" y="20"/>
                    <a:pt x="16" y="20"/>
                    <a:pt x="16" y="20"/>
                  </a:cubicBezTo>
                  <a:cubicBezTo>
                    <a:pt x="14" y="21"/>
                    <a:pt x="15" y="24"/>
                    <a:pt x="13" y="24"/>
                  </a:cubicBezTo>
                  <a:cubicBezTo>
                    <a:pt x="11" y="24"/>
                    <a:pt x="9" y="24"/>
                    <a:pt x="7" y="25"/>
                  </a:cubicBezTo>
                  <a:cubicBezTo>
                    <a:pt x="10" y="28"/>
                    <a:pt x="13" y="29"/>
                    <a:pt x="17" y="29"/>
                  </a:cubicBezTo>
                  <a:cubicBezTo>
                    <a:pt x="17" y="29"/>
                    <a:pt x="19" y="30"/>
                    <a:pt x="19" y="31"/>
                  </a:cubicBezTo>
                  <a:cubicBezTo>
                    <a:pt x="19" y="31"/>
                    <a:pt x="19" y="31"/>
                    <a:pt x="20" y="31"/>
                  </a:cubicBezTo>
                  <a:cubicBezTo>
                    <a:pt x="21" y="31"/>
                    <a:pt x="21" y="31"/>
                    <a:pt x="21" y="31"/>
                  </a:cubicBezTo>
                  <a:cubicBezTo>
                    <a:pt x="21" y="34"/>
                    <a:pt x="21" y="34"/>
                    <a:pt x="21" y="34"/>
                  </a:cubicBezTo>
                  <a:cubicBezTo>
                    <a:pt x="19" y="36"/>
                    <a:pt x="16" y="35"/>
                    <a:pt x="14" y="36"/>
                  </a:cubicBezTo>
                  <a:cubicBezTo>
                    <a:pt x="19" y="37"/>
                    <a:pt x="24" y="37"/>
                    <a:pt x="28" y="36"/>
                  </a:cubicBezTo>
                  <a:cubicBezTo>
                    <a:pt x="32" y="35"/>
                    <a:pt x="28" y="28"/>
                    <a:pt x="31" y="25"/>
                  </a:cubicBezTo>
                  <a:cubicBezTo>
                    <a:pt x="30" y="25"/>
                    <a:pt x="31" y="23"/>
                    <a:pt x="30" y="23"/>
                  </a:cubicBezTo>
                  <a:cubicBezTo>
                    <a:pt x="31" y="22"/>
                    <a:pt x="32" y="20"/>
                    <a:pt x="33" y="19"/>
                  </a:cubicBezTo>
                  <a:cubicBezTo>
                    <a:pt x="35" y="19"/>
                    <a:pt x="37" y="19"/>
                    <a:pt x="37" y="17"/>
                  </a:cubicBezTo>
                  <a:cubicBezTo>
                    <a:pt x="37" y="16"/>
                    <a:pt x="35" y="15"/>
                    <a:pt x="35" y="14"/>
                  </a:cubicBezTo>
                  <a:cubicBezTo>
                    <a:pt x="39" y="12"/>
                    <a:pt x="42" y="8"/>
                    <a:pt x="41" y="4"/>
                  </a:cubicBezTo>
                  <a:cubicBezTo>
                    <a:pt x="40" y="2"/>
                    <a:pt x="35" y="2"/>
                    <a:pt x="32" y="1"/>
                  </a:cubicBezTo>
                  <a:cubicBezTo>
                    <a:pt x="29" y="0"/>
                    <a:pt x="25" y="1"/>
                    <a:pt x="21" y="1"/>
                  </a:cubicBezTo>
                  <a:cubicBezTo>
                    <a:pt x="18" y="1"/>
                    <a:pt x="15" y="3"/>
                    <a:pt x="12" y="4"/>
                  </a:cubicBezTo>
                  <a:cubicBezTo>
                    <a:pt x="7" y="5"/>
                    <a:pt x="3" y="8"/>
                    <a:pt x="0" y="10"/>
                  </a:cubicBezTo>
                  <a:cubicBezTo>
                    <a:pt x="4" y="8"/>
                    <a:pt x="9" y="8"/>
                    <a:pt x="14" y="7"/>
                  </a:cubicBezTo>
                  <a:cubicBezTo>
                    <a:pt x="17" y="7"/>
                    <a:pt x="21" y="6"/>
                    <a:pt x="24" y="7"/>
                  </a:cubicBezTo>
                </a:path>
              </a:pathLst>
            </a:custGeom>
            <a:solidFill>
              <a:srgbClr val="9D9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grpSp>
      <p:pic>
        <p:nvPicPr>
          <p:cNvPr id="44" name="Image 43">
            <a:extLst>
              <a:ext uri="{FF2B5EF4-FFF2-40B4-BE49-F238E27FC236}">
                <a16:creationId xmlns:a16="http://schemas.microsoft.com/office/drawing/2014/main" id="{E2081FE1-ACA4-4D16-AEFF-2BB72360B68F}"/>
              </a:ext>
            </a:extLst>
          </p:cNvPr>
          <p:cNvPicPr>
            <a:picLocks noChangeAspect="1"/>
          </p:cNvPicPr>
          <p:nvPr userDrawn="1"/>
        </p:nvPicPr>
        <p:blipFill>
          <a:blip r:embed="rId2"/>
          <a:stretch>
            <a:fillRect/>
          </a:stretch>
        </p:blipFill>
        <p:spPr>
          <a:xfrm>
            <a:off x="1476960" y="238833"/>
            <a:ext cx="713790" cy="482149"/>
          </a:xfrm>
          <a:prstGeom prst="rect">
            <a:avLst/>
          </a:prstGeom>
        </p:spPr>
      </p:pic>
    </p:spTree>
    <p:extLst>
      <p:ext uri="{BB962C8B-B14F-4D97-AF65-F5344CB8AC3E}">
        <p14:creationId xmlns:p14="http://schemas.microsoft.com/office/powerpoint/2010/main" val="387058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itation">
    <p:bg>
      <p:bgPr>
        <a:solidFill>
          <a:schemeClr val="accent3"/>
        </a:solidFill>
        <a:effectLst/>
      </p:bgPr>
    </p:bg>
    <p:spTree>
      <p:nvGrpSpPr>
        <p:cNvPr id="1" name=""/>
        <p:cNvGrpSpPr/>
        <p:nvPr/>
      </p:nvGrpSpPr>
      <p:grpSpPr>
        <a:xfrm>
          <a:off x="0" y="0"/>
          <a:ext cx="0" cy="0"/>
          <a:chOff x="0" y="0"/>
          <a:chExt cx="0" cy="0"/>
        </a:xfrm>
      </p:grpSpPr>
      <p:sp>
        <p:nvSpPr>
          <p:cNvPr id="44" name="Espace réservé du texte 2">
            <a:extLst>
              <a:ext uri="{FF2B5EF4-FFF2-40B4-BE49-F238E27FC236}">
                <a16:creationId xmlns:a16="http://schemas.microsoft.com/office/drawing/2014/main" id="{9B4C995E-F6CC-4F20-A4BC-A8DFA196F21B}"/>
              </a:ext>
            </a:extLst>
          </p:cNvPr>
          <p:cNvSpPr>
            <a:spLocks noGrp="1"/>
          </p:cNvSpPr>
          <p:nvPr>
            <p:ph type="body" sz="quarter" idx="11" hasCustomPrompt="1"/>
          </p:nvPr>
        </p:nvSpPr>
        <p:spPr>
          <a:xfrm>
            <a:off x="4088239" y="5032014"/>
            <a:ext cx="4015522" cy="307777"/>
          </a:xfrm>
        </p:spPr>
        <p:txBody>
          <a:bodyPr wrap="none" anchor="ctr">
            <a:spAutoFit/>
          </a:bodyPr>
          <a:lstStyle>
            <a:lvl1pPr algn="ctr">
              <a:defRPr sz="2000">
                <a:solidFill>
                  <a:schemeClr val="bg1"/>
                </a:solidFill>
              </a:defRPr>
            </a:lvl1pPr>
          </a:lstStyle>
          <a:p>
            <a:pPr lvl="0"/>
            <a:r>
              <a:rPr lang="fr-FR" dirty="0"/>
              <a:t>Prénom Nom, fonction lorem ipsum</a:t>
            </a:r>
          </a:p>
        </p:txBody>
      </p:sp>
      <p:grpSp>
        <p:nvGrpSpPr>
          <p:cNvPr id="7" name="Groupe 6">
            <a:extLst>
              <a:ext uri="{FF2B5EF4-FFF2-40B4-BE49-F238E27FC236}">
                <a16:creationId xmlns:a16="http://schemas.microsoft.com/office/drawing/2014/main" id="{BB047128-3CBA-4B3C-89E0-890B591D4183}"/>
              </a:ext>
            </a:extLst>
          </p:cNvPr>
          <p:cNvGrpSpPr/>
          <p:nvPr userDrawn="1"/>
        </p:nvGrpSpPr>
        <p:grpSpPr>
          <a:xfrm>
            <a:off x="5553608" y="481961"/>
            <a:ext cx="1084785" cy="5894079"/>
            <a:chOff x="5553608" y="515066"/>
            <a:chExt cx="1084785" cy="5894079"/>
          </a:xfrm>
          <a:solidFill>
            <a:schemeClr val="bg1">
              <a:alpha val="50000"/>
            </a:schemeClr>
          </a:solidFill>
        </p:grpSpPr>
        <p:sp>
          <p:nvSpPr>
            <p:cNvPr id="45" name="Freeform 5">
              <a:extLst>
                <a:ext uri="{FF2B5EF4-FFF2-40B4-BE49-F238E27FC236}">
                  <a16:creationId xmlns:a16="http://schemas.microsoft.com/office/drawing/2014/main" id="{EE727139-8889-4219-AE7E-D0580B2ED7E3}"/>
                </a:ext>
              </a:extLst>
            </p:cNvPr>
            <p:cNvSpPr>
              <a:spLocks noEditPoints="1"/>
            </p:cNvSpPr>
            <p:nvPr userDrawn="1"/>
          </p:nvSpPr>
          <p:spPr bwMode="auto">
            <a:xfrm>
              <a:off x="5553608" y="515066"/>
              <a:ext cx="1084785" cy="696513"/>
            </a:xfrm>
            <a:custGeom>
              <a:avLst/>
              <a:gdLst>
                <a:gd name="T0" fmla="*/ 1956 w 2347"/>
                <a:gd name="T1" fmla="*/ 1503 h 1506"/>
                <a:gd name="T2" fmla="*/ 1948 w 2347"/>
                <a:gd name="T3" fmla="*/ 1502 h 1506"/>
                <a:gd name="T4" fmla="*/ 1190 w 2347"/>
                <a:gd name="T5" fmla="*/ 628 h 1506"/>
                <a:gd name="T6" fmla="*/ 619 w 2347"/>
                <a:gd name="T7" fmla="*/ 1111 h 1506"/>
                <a:gd name="T8" fmla="*/ 581 w 2347"/>
                <a:gd name="T9" fmla="*/ 1109 h 1506"/>
                <a:gd name="T10" fmla="*/ 820 w 2347"/>
                <a:gd name="T11" fmla="*/ 1444 h 1506"/>
                <a:gd name="T12" fmla="*/ 834 w 2347"/>
                <a:gd name="T13" fmla="*/ 1484 h 1506"/>
                <a:gd name="T14" fmla="*/ 796 w 2347"/>
                <a:gd name="T15" fmla="*/ 1502 h 1506"/>
                <a:gd name="T16" fmla="*/ 42 w 2347"/>
                <a:gd name="T17" fmla="*/ 544 h 1506"/>
                <a:gd name="T18" fmla="*/ 619 w 2347"/>
                <a:gd name="T19" fmla="*/ 0 h 1506"/>
                <a:gd name="T20" fmla="*/ 1195 w 2347"/>
                <a:gd name="T21" fmla="*/ 531 h 1506"/>
                <a:gd name="T22" fmla="*/ 1770 w 2347"/>
                <a:gd name="T23" fmla="*/ 0 h 1506"/>
                <a:gd name="T24" fmla="*/ 2347 w 2347"/>
                <a:gd name="T25" fmla="*/ 556 h 1506"/>
                <a:gd name="T26" fmla="*/ 1770 w 2347"/>
                <a:gd name="T27" fmla="*/ 1111 h 1506"/>
                <a:gd name="T28" fmla="*/ 1732 w 2347"/>
                <a:gd name="T29" fmla="*/ 1109 h 1506"/>
                <a:gd name="T30" fmla="*/ 1972 w 2347"/>
                <a:gd name="T31" fmla="*/ 1444 h 1506"/>
                <a:gd name="T32" fmla="*/ 1985 w 2347"/>
                <a:gd name="T33" fmla="*/ 1484 h 1506"/>
                <a:gd name="T34" fmla="*/ 1956 w 2347"/>
                <a:gd name="T35" fmla="*/ 1503 h 1506"/>
                <a:gd name="T36" fmla="*/ 1770 w 2347"/>
                <a:gd name="T37" fmla="*/ 64 h 1506"/>
                <a:gd name="T38" fmla="*/ 1257 w 2347"/>
                <a:gd name="T39" fmla="*/ 549 h 1506"/>
                <a:gd name="T40" fmla="*/ 1794 w 2347"/>
                <a:gd name="T41" fmla="*/ 1378 h 1506"/>
                <a:gd name="T42" fmla="*/ 1664 w 2347"/>
                <a:gd name="T43" fmla="*/ 1077 h 1506"/>
                <a:gd name="T44" fmla="*/ 1673 w 2347"/>
                <a:gd name="T45" fmla="*/ 1051 h 1506"/>
                <a:gd name="T46" fmla="*/ 1699 w 2347"/>
                <a:gd name="T47" fmla="*/ 1042 h 1506"/>
                <a:gd name="T48" fmla="*/ 1770 w 2347"/>
                <a:gd name="T49" fmla="*/ 1048 h 1506"/>
                <a:gd name="T50" fmla="*/ 2284 w 2347"/>
                <a:gd name="T51" fmla="*/ 556 h 1506"/>
                <a:gd name="T52" fmla="*/ 1770 w 2347"/>
                <a:gd name="T53" fmla="*/ 64 h 1506"/>
                <a:gd name="T54" fmla="*/ 619 w 2347"/>
                <a:gd name="T55" fmla="*/ 64 h 1506"/>
                <a:gd name="T56" fmla="*/ 105 w 2347"/>
                <a:gd name="T57" fmla="*/ 549 h 1506"/>
                <a:gd name="T58" fmla="*/ 643 w 2347"/>
                <a:gd name="T59" fmla="*/ 1378 h 1506"/>
                <a:gd name="T60" fmla="*/ 512 w 2347"/>
                <a:gd name="T61" fmla="*/ 1077 h 1506"/>
                <a:gd name="T62" fmla="*/ 522 w 2347"/>
                <a:gd name="T63" fmla="*/ 1051 h 1506"/>
                <a:gd name="T64" fmla="*/ 548 w 2347"/>
                <a:gd name="T65" fmla="*/ 1042 h 1506"/>
                <a:gd name="T66" fmla="*/ 619 w 2347"/>
                <a:gd name="T67" fmla="*/ 1048 h 1506"/>
                <a:gd name="T68" fmla="*/ 1132 w 2347"/>
                <a:gd name="T69" fmla="*/ 556 h 1506"/>
                <a:gd name="T70" fmla="*/ 619 w 2347"/>
                <a:gd name="T71" fmla="*/ 64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47" h="1506">
                  <a:moveTo>
                    <a:pt x="1956" y="1503"/>
                  </a:moveTo>
                  <a:cubicBezTo>
                    <a:pt x="1953" y="1503"/>
                    <a:pt x="1950" y="1503"/>
                    <a:pt x="1948" y="1502"/>
                  </a:cubicBezTo>
                  <a:cubicBezTo>
                    <a:pt x="1565" y="1396"/>
                    <a:pt x="1198" y="1066"/>
                    <a:pt x="1190" y="628"/>
                  </a:cubicBezTo>
                  <a:cubicBezTo>
                    <a:pt x="1153" y="900"/>
                    <a:pt x="911" y="1111"/>
                    <a:pt x="619" y="1111"/>
                  </a:cubicBezTo>
                  <a:cubicBezTo>
                    <a:pt x="606" y="1111"/>
                    <a:pt x="594" y="1110"/>
                    <a:pt x="581" y="1109"/>
                  </a:cubicBezTo>
                  <a:cubicBezTo>
                    <a:pt x="606" y="1248"/>
                    <a:pt x="694" y="1371"/>
                    <a:pt x="820" y="1444"/>
                  </a:cubicBezTo>
                  <a:cubicBezTo>
                    <a:pt x="834" y="1452"/>
                    <a:pt x="840" y="1469"/>
                    <a:pt x="834" y="1484"/>
                  </a:cubicBezTo>
                  <a:cubicBezTo>
                    <a:pt x="828" y="1499"/>
                    <a:pt x="811" y="1506"/>
                    <a:pt x="796" y="1502"/>
                  </a:cubicBezTo>
                  <a:cubicBezTo>
                    <a:pt x="389" y="1389"/>
                    <a:pt x="0" y="1024"/>
                    <a:pt x="42" y="544"/>
                  </a:cubicBezTo>
                  <a:cubicBezTo>
                    <a:pt x="70" y="229"/>
                    <a:pt x="312" y="0"/>
                    <a:pt x="619" y="0"/>
                  </a:cubicBezTo>
                  <a:cubicBezTo>
                    <a:pt x="928" y="0"/>
                    <a:pt x="1181" y="236"/>
                    <a:pt x="1195" y="531"/>
                  </a:cubicBezTo>
                  <a:cubicBezTo>
                    <a:pt x="1228" y="223"/>
                    <a:pt x="1468" y="0"/>
                    <a:pt x="1770" y="0"/>
                  </a:cubicBezTo>
                  <a:cubicBezTo>
                    <a:pt x="2088" y="0"/>
                    <a:pt x="2347" y="249"/>
                    <a:pt x="2347" y="556"/>
                  </a:cubicBezTo>
                  <a:cubicBezTo>
                    <a:pt x="2347" y="862"/>
                    <a:pt x="2088" y="1111"/>
                    <a:pt x="1770" y="1111"/>
                  </a:cubicBezTo>
                  <a:cubicBezTo>
                    <a:pt x="1758" y="1111"/>
                    <a:pt x="1745" y="1110"/>
                    <a:pt x="1732" y="1109"/>
                  </a:cubicBezTo>
                  <a:cubicBezTo>
                    <a:pt x="1758" y="1248"/>
                    <a:pt x="1845" y="1371"/>
                    <a:pt x="1972" y="1444"/>
                  </a:cubicBezTo>
                  <a:cubicBezTo>
                    <a:pt x="1986" y="1452"/>
                    <a:pt x="1991" y="1469"/>
                    <a:pt x="1985" y="1484"/>
                  </a:cubicBezTo>
                  <a:cubicBezTo>
                    <a:pt x="1980" y="1496"/>
                    <a:pt x="1969" y="1503"/>
                    <a:pt x="1956" y="1503"/>
                  </a:cubicBezTo>
                  <a:close/>
                  <a:moveTo>
                    <a:pt x="1770" y="64"/>
                  </a:moveTo>
                  <a:cubicBezTo>
                    <a:pt x="1497" y="64"/>
                    <a:pt x="1281" y="268"/>
                    <a:pt x="1257" y="549"/>
                  </a:cubicBezTo>
                  <a:cubicBezTo>
                    <a:pt x="1223" y="928"/>
                    <a:pt x="1482" y="1230"/>
                    <a:pt x="1794" y="1378"/>
                  </a:cubicBezTo>
                  <a:cubicBezTo>
                    <a:pt x="1721" y="1293"/>
                    <a:pt x="1675" y="1188"/>
                    <a:pt x="1664" y="1077"/>
                  </a:cubicBezTo>
                  <a:cubicBezTo>
                    <a:pt x="1663" y="1067"/>
                    <a:pt x="1666" y="1058"/>
                    <a:pt x="1673" y="1051"/>
                  </a:cubicBezTo>
                  <a:cubicBezTo>
                    <a:pt x="1680" y="1044"/>
                    <a:pt x="1690" y="1041"/>
                    <a:pt x="1699" y="1042"/>
                  </a:cubicBezTo>
                  <a:cubicBezTo>
                    <a:pt x="1726" y="1046"/>
                    <a:pt x="1749" y="1048"/>
                    <a:pt x="1770" y="1048"/>
                  </a:cubicBezTo>
                  <a:cubicBezTo>
                    <a:pt x="2053" y="1048"/>
                    <a:pt x="2284" y="827"/>
                    <a:pt x="2284" y="556"/>
                  </a:cubicBezTo>
                  <a:cubicBezTo>
                    <a:pt x="2284" y="284"/>
                    <a:pt x="2053" y="64"/>
                    <a:pt x="1770" y="64"/>
                  </a:cubicBezTo>
                  <a:close/>
                  <a:moveTo>
                    <a:pt x="619" y="64"/>
                  </a:moveTo>
                  <a:cubicBezTo>
                    <a:pt x="346" y="64"/>
                    <a:pt x="130" y="268"/>
                    <a:pt x="105" y="549"/>
                  </a:cubicBezTo>
                  <a:cubicBezTo>
                    <a:pt x="72" y="928"/>
                    <a:pt x="330" y="1230"/>
                    <a:pt x="643" y="1378"/>
                  </a:cubicBezTo>
                  <a:cubicBezTo>
                    <a:pt x="570" y="1293"/>
                    <a:pt x="523" y="1188"/>
                    <a:pt x="512" y="1077"/>
                  </a:cubicBezTo>
                  <a:cubicBezTo>
                    <a:pt x="511" y="1067"/>
                    <a:pt x="515" y="1058"/>
                    <a:pt x="522" y="1051"/>
                  </a:cubicBezTo>
                  <a:cubicBezTo>
                    <a:pt x="529" y="1044"/>
                    <a:pt x="538" y="1041"/>
                    <a:pt x="548" y="1042"/>
                  </a:cubicBezTo>
                  <a:cubicBezTo>
                    <a:pt x="575" y="1046"/>
                    <a:pt x="598" y="1048"/>
                    <a:pt x="619" y="1048"/>
                  </a:cubicBezTo>
                  <a:cubicBezTo>
                    <a:pt x="902" y="1048"/>
                    <a:pt x="1132" y="827"/>
                    <a:pt x="1132" y="556"/>
                  </a:cubicBezTo>
                  <a:cubicBezTo>
                    <a:pt x="1132" y="284"/>
                    <a:pt x="902" y="64"/>
                    <a:pt x="619"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46" name="Freeform 5">
              <a:extLst>
                <a:ext uri="{FF2B5EF4-FFF2-40B4-BE49-F238E27FC236}">
                  <a16:creationId xmlns:a16="http://schemas.microsoft.com/office/drawing/2014/main" id="{30CFDAF5-7E8D-4230-86DF-589113F907A8}"/>
                </a:ext>
              </a:extLst>
            </p:cNvPr>
            <p:cNvSpPr>
              <a:spLocks noEditPoints="1"/>
            </p:cNvSpPr>
            <p:nvPr userDrawn="1"/>
          </p:nvSpPr>
          <p:spPr bwMode="auto">
            <a:xfrm flipH="1" flipV="1">
              <a:off x="5553608" y="5712632"/>
              <a:ext cx="1084785" cy="696513"/>
            </a:xfrm>
            <a:custGeom>
              <a:avLst/>
              <a:gdLst>
                <a:gd name="T0" fmla="*/ 1956 w 2347"/>
                <a:gd name="T1" fmla="*/ 1503 h 1506"/>
                <a:gd name="T2" fmla="*/ 1948 w 2347"/>
                <a:gd name="T3" fmla="*/ 1502 h 1506"/>
                <a:gd name="T4" fmla="*/ 1190 w 2347"/>
                <a:gd name="T5" fmla="*/ 628 h 1506"/>
                <a:gd name="T6" fmla="*/ 619 w 2347"/>
                <a:gd name="T7" fmla="*/ 1111 h 1506"/>
                <a:gd name="T8" fmla="*/ 581 w 2347"/>
                <a:gd name="T9" fmla="*/ 1109 h 1506"/>
                <a:gd name="T10" fmla="*/ 820 w 2347"/>
                <a:gd name="T11" fmla="*/ 1444 h 1506"/>
                <a:gd name="T12" fmla="*/ 834 w 2347"/>
                <a:gd name="T13" fmla="*/ 1484 h 1506"/>
                <a:gd name="T14" fmla="*/ 796 w 2347"/>
                <a:gd name="T15" fmla="*/ 1502 h 1506"/>
                <a:gd name="T16" fmla="*/ 42 w 2347"/>
                <a:gd name="T17" fmla="*/ 544 h 1506"/>
                <a:gd name="T18" fmla="*/ 619 w 2347"/>
                <a:gd name="T19" fmla="*/ 0 h 1506"/>
                <a:gd name="T20" fmla="*/ 1195 w 2347"/>
                <a:gd name="T21" fmla="*/ 531 h 1506"/>
                <a:gd name="T22" fmla="*/ 1770 w 2347"/>
                <a:gd name="T23" fmla="*/ 0 h 1506"/>
                <a:gd name="T24" fmla="*/ 2347 w 2347"/>
                <a:gd name="T25" fmla="*/ 556 h 1506"/>
                <a:gd name="T26" fmla="*/ 1770 w 2347"/>
                <a:gd name="T27" fmla="*/ 1111 h 1506"/>
                <a:gd name="T28" fmla="*/ 1732 w 2347"/>
                <a:gd name="T29" fmla="*/ 1109 h 1506"/>
                <a:gd name="T30" fmla="*/ 1972 w 2347"/>
                <a:gd name="T31" fmla="*/ 1444 h 1506"/>
                <a:gd name="T32" fmla="*/ 1985 w 2347"/>
                <a:gd name="T33" fmla="*/ 1484 h 1506"/>
                <a:gd name="T34" fmla="*/ 1956 w 2347"/>
                <a:gd name="T35" fmla="*/ 1503 h 1506"/>
                <a:gd name="T36" fmla="*/ 1770 w 2347"/>
                <a:gd name="T37" fmla="*/ 64 h 1506"/>
                <a:gd name="T38" fmla="*/ 1257 w 2347"/>
                <a:gd name="T39" fmla="*/ 549 h 1506"/>
                <a:gd name="T40" fmla="*/ 1794 w 2347"/>
                <a:gd name="T41" fmla="*/ 1378 h 1506"/>
                <a:gd name="T42" fmla="*/ 1664 w 2347"/>
                <a:gd name="T43" fmla="*/ 1077 h 1506"/>
                <a:gd name="T44" fmla="*/ 1673 w 2347"/>
                <a:gd name="T45" fmla="*/ 1051 h 1506"/>
                <a:gd name="T46" fmla="*/ 1699 w 2347"/>
                <a:gd name="T47" fmla="*/ 1042 h 1506"/>
                <a:gd name="T48" fmla="*/ 1770 w 2347"/>
                <a:gd name="T49" fmla="*/ 1048 h 1506"/>
                <a:gd name="T50" fmla="*/ 2284 w 2347"/>
                <a:gd name="T51" fmla="*/ 556 h 1506"/>
                <a:gd name="T52" fmla="*/ 1770 w 2347"/>
                <a:gd name="T53" fmla="*/ 64 h 1506"/>
                <a:gd name="T54" fmla="*/ 619 w 2347"/>
                <a:gd name="T55" fmla="*/ 64 h 1506"/>
                <a:gd name="T56" fmla="*/ 105 w 2347"/>
                <a:gd name="T57" fmla="*/ 549 h 1506"/>
                <a:gd name="T58" fmla="*/ 643 w 2347"/>
                <a:gd name="T59" fmla="*/ 1378 h 1506"/>
                <a:gd name="T60" fmla="*/ 512 w 2347"/>
                <a:gd name="T61" fmla="*/ 1077 h 1506"/>
                <a:gd name="T62" fmla="*/ 522 w 2347"/>
                <a:gd name="T63" fmla="*/ 1051 h 1506"/>
                <a:gd name="T64" fmla="*/ 548 w 2347"/>
                <a:gd name="T65" fmla="*/ 1042 h 1506"/>
                <a:gd name="T66" fmla="*/ 619 w 2347"/>
                <a:gd name="T67" fmla="*/ 1048 h 1506"/>
                <a:gd name="T68" fmla="*/ 1132 w 2347"/>
                <a:gd name="T69" fmla="*/ 556 h 1506"/>
                <a:gd name="T70" fmla="*/ 619 w 2347"/>
                <a:gd name="T71" fmla="*/ 64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47" h="1506">
                  <a:moveTo>
                    <a:pt x="1956" y="1503"/>
                  </a:moveTo>
                  <a:cubicBezTo>
                    <a:pt x="1953" y="1503"/>
                    <a:pt x="1950" y="1503"/>
                    <a:pt x="1948" y="1502"/>
                  </a:cubicBezTo>
                  <a:cubicBezTo>
                    <a:pt x="1565" y="1396"/>
                    <a:pt x="1198" y="1066"/>
                    <a:pt x="1190" y="628"/>
                  </a:cubicBezTo>
                  <a:cubicBezTo>
                    <a:pt x="1153" y="900"/>
                    <a:pt x="911" y="1111"/>
                    <a:pt x="619" y="1111"/>
                  </a:cubicBezTo>
                  <a:cubicBezTo>
                    <a:pt x="606" y="1111"/>
                    <a:pt x="594" y="1110"/>
                    <a:pt x="581" y="1109"/>
                  </a:cubicBezTo>
                  <a:cubicBezTo>
                    <a:pt x="606" y="1248"/>
                    <a:pt x="694" y="1371"/>
                    <a:pt x="820" y="1444"/>
                  </a:cubicBezTo>
                  <a:cubicBezTo>
                    <a:pt x="834" y="1452"/>
                    <a:pt x="840" y="1469"/>
                    <a:pt x="834" y="1484"/>
                  </a:cubicBezTo>
                  <a:cubicBezTo>
                    <a:pt x="828" y="1499"/>
                    <a:pt x="811" y="1506"/>
                    <a:pt x="796" y="1502"/>
                  </a:cubicBezTo>
                  <a:cubicBezTo>
                    <a:pt x="389" y="1389"/>
                    <a:pt x="0" y="1024"/>
                    <a:pt x="42" y="544"/>
                  </a:cubicBezTo>
                  <a:cubicBezTo>
                    <a:pt x="70" y="229"/>
                    <a:pt x="312" y="0"/>
                    <a:pt x="619" y="0"/>
                  </a:cubicBezTo>
                  <a:cubicBezTo>
                    <a:pt x="928" y="0"/>
                    <a:pt x="1181" y="236"/>
                    <a:pt x="1195" y="531"/>
                  </a:cubicBezTo>
                  <a:cubicBezTo>
                    <a:pt x="1228" y="223"/>
                    <a:pt x="1468" y="0"/>
                    <a:pt x="1770" y="0"/>
                  </a:cubicBezTo>
                  <a:cubicBezTo>
                    <a:pt x="2088" y="0"/>
                    <a:pt x="2347" y="249"/>
                    <a:pt x="2347" y="556"/>
                  </a:cubicBezTo>
                  <a:cubicBezTo>
                    <a:pt x="2347" y="862"/>
                    <a:pt x="2088" y="1111"/>
                    <a:pt x="1770" y="1111"/>
                  </a:cubicBezTo>
                  <a:cubicBezTo>
                    <a:pt x="1758" y="1111"/>
                    <a:pt x="1745" y="1110"/>
                    <a:pt x="1732" y="1109"/>
                  </a:cubicBezTo>
                  <a:cubicBezTo>
                    <a:pt x="1758" y="1248"/>
                    <a:pt x="1845" y="1371"/>
                    <a:pt x="1972" y="1444"/>
                  </a:cubicBezTo>
                  <a:cubicBezTo>
                    <a:pt x="1986" y="1452"/>
                    <a:pt x="1991" y="1469"/>
                    <a:pt x="1985" y="1484"/>
                  </a:cubicBezTo>
                  <a:cubicBezTo>
                    <a:pt x="1980" y="1496"/>
                    <a:pt x="1969" y="1503"/>
                    <a:pt x="1956" y="1503"/>
                  </a:cubicBezTo>
                  <a:close/>
                  <a:moveTo>
                    <a:pt x="1770" y="64"/>
                  </a:moveTo>
                  <a:cubicBezTo>
                    <a:pt x="1497" y="64"/>
                    <a:pt x="1281" y="268"/>
                    <a:pt x="1257" y="549"/>
                  </a:cubicBezTo>
                  <a:cubicBezTo>
                    <a:pt x="1223" y="928"/>
                    <a:pt x="1482" y="1230"/>
                    <a:pt x="1794" y="1378"/>
                  </a:cubicBezTo>
                  <a:cubicBezTo>
                    <a:pt x="1721" y="1293"/>
                    <a:pt x="1675" y="1188"/>
                    <a:pt x="1664" y="1077"/>
                  </a:cubicBezTo>
                  <a:cubicBezTo>
                    <a:pt x="1663" y="1067"/>
                    <a:pt x="1666" y="1058"/>
                    <a:pt x="1673" y="1051"/>
                  </a:cubicBezTo>
                  <a:cubicBezTo>
                    <a:pt x="1680" y="1044"/>
                    <a:pt x="1690" y="1041"/>
                    <a:pt x="1699" y="1042"/>
                  </a:cubicBezTo>
                  <a:cubicBezTo>
                    <a:pt x="1726" y="1046"/>
                    <a:pt x="1749" y="1048"/>
                    <a:pt x="1770" y="1048"/>
                  </a:cubicBezTo>
                  <a:cubicBezTo>
                    <a:pt x="2053" y="1048"/>
                    <a:pt x="2284" y="827"/>
                    <a:pt x="2284" y="556"/>
                  </a:cubicBezTo>
                  <a:cubicBezTo>
                    <a:pt x="2284" y="284"/>
                    <a:pt x="2053" y="64"/>
                    <a:pt x="1770" y="64"/>
                  </a:cubicBezTo>
                  <a:close/>
                  <a:moveTo>
                    <a:pt x="619" y="64"/>
                  </a:moveTo>
                  <a:cubicBezTo>
                    <a:pt x="346" y="64"/>
                    <a:pt x="130" y="268"/>
                    <a:pt x="105" y="549"/>
                  </a:cubicBezTo>
                  <a:cubicBezTo>
                    <a:pt x="72" y="928"/>
                    <a:pt x="330" y="1230"/>
                    <a:pt x="643" y="1378"/>
                  </a:cubicBezTo>
                  <a:cubicBezTo>
                    <a:pt x="570" y="1293"/>
                    <a:pt x="523" y="1188"/>
                    <a:pt x="512" y="1077"/>
                  </a:cubicBezTo>
                  <a:cubicBezTo>
                    <a:pt x="511" y="1067"/>
                    <a:pt x="515" y="1058"/>
                    <a:pt x="522" y="1051"/>
                  </a:cubicBezTo>
                  <a:cubicBezTo>
                    <a:pt x="529" y="1044"/>
                    <a:pt x="538" y="1041"/>
                    <a:pt x="548" y="1042"/>
                  </a:cubicBezTo>
                  <a:cubicBezTo>
                    <a:pt x="575" y="1046"/>
                    <a:pt x="598" y="1048"/>
                    <a:pt x="619" y="1048"/>
                  </a:cubicBezTo>
                  <a:cubicBezTo>
                    <a:pt x="902" y="1048"/>
                    <a:pt x="1132" y="827"/>
                    <a:pt x="1132" y="556"/>
                  </a:cubicBezTo>
                  <a:cubicBezTo>
                    <a:pt x="1132" y="284"/>
                    <a:pt x="902" y="64"/>
                    <a:pt x="619"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sp>
        <p:nvSpPr>
          <p:cNvPr id="8" name="Espace réservé du texte 2">
            <a:extLst>
              <a:ext uri="{FF2B5EF4-FFF2-40B4-BE49-F238E27FC236}">
                <a16:creationId xmlns:a16="http://schemas.microsoft.com/office/drawing/2014/main" id="{C0767205-A2AC-4E6F-AE2B-8EF3D0218A28}"/>
              </a:ext>
            </a:extLst>
          </p:cNvPr>
          <p:cNvSpPr>
            <a:spLocks noGrp="1"/>
          </p:cNvSpPr>
          <p:nvPr>
            <p:ph type="body" sz="quarter" idx="10"/>
          </p:nvPr>
        </p:nvSpPr>
        <p:spPr>
          <a:xfrm>
            <a:off x="1435100" y="1293092"/>
            <a:ext cx="9321800" cy="3569368"/>
          </a:xfrm>
        </p:spPr>
        <p:txBody>
          <a:bodyPr wrap="square" anchor="ctr">
            <a:normAutofit/>
          </a:bodyPr>
          <a:lstStyle>
            <a:lvl1pPr algn="ctr">
              <a:defRPr sz="4000"/>
            </a:lvl1pPr>
          </a:lstStyle>
          <a:p>
            <a:pPr lvl="0"/>
            <a:endParaRPr lang="fr-FR" dirty="0"/>
          </a:p>
        </p:txBody>
      </p:sp>
    </p:spTree>
    <p:extLst>
      <p:ext uri="{BB962C8B-B14F-4D97-AF65-F5344CB8AC3E}">
        <p14:creationId xmlns:p14="http://schemas.microsoft.com/office/powerpoint/2010/main" val="243307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accent6"/>
        </a:solidFill>
        <a:effectLst/>
      </p:bgPr>
    </p:bg>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7852EA05-9E5C-4F1E-A96A-D8CF458D11D7}"/>
              </a:ext>
            </a:extLst>
          </p:cNvPr>
          <p:cNvSpPr>
            <a:spLocks/>
          </p:cNvSpPr>
          <p:nvPr userDrawn="1"/>
        </p:nvSpPr>
        <p:spPr bwMode="auto">
          <a:xfrm>
            <a:off x="-600" y="0"/>
            <a:ext cx="12193200" cy="6826251"/>
          </a:xfrm>
          <a:custGeom>
            <a:avLst/>
            <a:gdLst>
              <a:gd name="connsiteX0" fmla="*/ 8189913 w 12188826"/>
              <a:gd name="connsiteY0" fmla="*/ 1 h 6826251"/>
              <a:gd name="connsiteX1" fmla="*/ 12188826 w 12188826"/>
              <a:gd name="connsiteY1" fmla="*/ 1 h 6826251"/>
              <a:gd name="connsiteX2" fmla="*/ 12188826 w 12188826"/>
              <a:gd name="connsiteY2" fmla="*/ 6826251 h 6826251"/>
              <a:gd name="connsiteX3" fmla="*/ 0 w 12188826"/>
              <a:gd name="connsiteY3" fmla="*/ 0 h 6826251"/>
              <a:gd name="connsiteX4" fmla="*/ 8189672 w 12188826"/>
              <a:gd name="connsiteY4" fmla="*/ 0 h 6826251"/>
              <a:gd name="connsiteX5" fmla="*/ 0 w 12188826"/>
              <a:gd name="connsiteY5" fmla="*/ 4372151 h 682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6" h="6826251">
                <a:moveTo>
                  <a:pt x="8189913" y="1"/>
                </a:moveTo>
                <a:lnTo>
                  <a:pt x="12188826" y="1"/>
                </a:lnTo>
                <a:lnTo>
                  <a:pt x="12188826" y="6826251"/>
                </a:lnTo>
                <a:close/>
                <a:moveTo>
                  <a:pt x="0" y="0"/>
                </a:moveTo>
                <a:lnTo>
                  <a:pt x="8189672" y="0"/>
                </a:lnTo>
                <a:lnTo>
                  <a:pt x="0" y="4372151"/>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fr-FR" dirty="0"/>
          </a:p>
        </p:txBody>
      </p:sp>
      <p:sp>
        <p:nvSpPr>
          <p:cNvPr id="5" name="Espace réservé du texte 4">
            <a:extLst>
              <a:ext uri="{FF2B5EF4-FFF2-40B4-BE49-F238E27FC236}">
                <a16:creationId xmlns:a16="http://schemas.microsoft.com/office/drawing/2014/main" id="{D9D10B5D-9B8E-4FC7-9B7F-D714D64BF3F5}"/>
              </a:ext>
            </a:extLst>
          </p:cNvPr>
          <p:cNvSpPr>
            <a:spLocks noGrp="1"/>
          </p:cNvSpPr>
          <p:nvPr>
            <p:ph type="body" sz="quarter" idx="10" hasCustomPrompt="1"/>
          </p:nvPr>
        </p:nvSpPr>
        <p:spPr>
          <a:xfrm>
            <a:off x="10850014" y="330200"/>
            <a:ext cx="713337" cy="1538883"/>
          </a:xfrm>
        </p:spPr>
        <p:txBody>
          <a:bodyPr wrap="none"/>
          <a:lstStyle>
            <a:lvl1pPr algn="r">
              <a:spcBef>
                <a:spcPts val="0"/>
              </a:spcBef>
              <a:defRPr sz="10000">
                <a:solidFill>
                  <a:schemeClr val="bg1"/>
                </a:solidFill>
              </a:defRPr>
            </a:lvl1pPr>
          </a:lstStyle>
          <a:p>
            <a:pPr lvl="0"/>
            <a:r>
              <a:rPr lang="fr-FR" dirty="0"/>
              <a:t>3</a:t>
            </a:r>
          </a:p>
        </p:txBody>
      </p:sp>
      <p:sp>
        <p:nvSpPr>
          <p:cNvPr id="6" name="Titre 5">
            <a:extLst>
              <a:ext uri="{FF2B5EF4-FFF2-40B4-BE49-F238E27FC236}">
                <a16:creationId xmlns:a16="http://schemas.microsoft.com/office/drawing/2014/main" id="{93AF0405-960D-4B8C-9FBD-58EC156957DE}"/>
              </a:ext>
            </a:extLst>
          </p:cNvPr>
          <p:cNvSpPr>
            <a:spLocks noGrp="1"/>
          </p:cNvSpPr>
          <p:nvPr>
            <p:ph type="title" hasCustomPrompt="1"/>
          </p:nvPr>
        </p:nvSpPr>
        <p:spPr>
          <a:xfrm>
            <a:off x="1862300" y="330200"/>
            <a:ext cx="8386600" cy="4145028"/>
          </a:xfrm>
        </p:spPr>
        <p:txBody>
          <a:bodyPr anchor="b">
            <a:normAutofit/>
          </a:bodyPr>
          <a:lstStyle>
            <a:lvl1pPr>
              <a:defRPr sz="5400" b="0">
                <a:solidFill>
                  <a:schemeClr val="tx1"/>
                </a:solidFill>
              </a:defRPr>
            </a:lvl1pPr>
          </a:lstStyle>
          <a:p>
            <a:r>
              <a:rPr lang="fr-FR" dirty="0"/>
              <a:t>Titre de la partie 3 sur une ou deux lignes</a:t>
            </a:r>
          </a:p>
        </p:txBody>
      </p:sp>
      <p:sp>
        <p:nvSpPr>
          <p:cNvPr id="10" name="Espace réservé du texte 8">
            <a:extLst>
              <a:ext uri="{FF2B5EF4-FFF2-40B4-BE49-F238E27FC236}">
                <a16:creationId xmlns:a16="http://schemas.microsoft.com/office/drawing/2014/main" id="{BB265CFA-DA2C-42B0-AAD1-67362CAFD392}"/>
              </a:ext>
            </a:extLst>
          </p:cNvPr>
          <p:cNvSpPr>
            <a:spLocks noGrp="1"/>
          </p:cNvSpPr>
          <p:nvPr>
            <p:ph type="body" sz="quarter" idx="11" hasCustomPrompt="1"/>
          </p:nvPr>
        </p:nvSpPr>
        <p:spPr>
          <a:xfrm>
            <a:off x="1862300" y="4741465"/>
            <a:ext cx="8386600" cy="769441"/>
          </a:xfrm>
        </p:spPr>
        <p:txBody>
          <a:bodyPr/>
          <a:lstStyle>
            <a:lvl1pPr>
              <a:defRPr sz="2500" b="0" cap="all" spc="130" baseline="0">
                <a:solidFill>
                  <a:schemeClr val="tx1"/>
                </a:solidFill>
              </a:defRPr>
            </a:lvl1pPr>
            <a:lvl2pPr>
              <a:defRPr b="0" cap="all" baseline="0"/>
            </a:lvl2pPr>
          </a:lstStyle>
          <a:p>
            <a:pPr lvl="0"/>
            <a:r>
              <a:rPr lang="fr-FR" dirty="0"/>
              <a:t>Sous-titre de la partie 1 sur une ou deux lignes aussi</a:t>
            </a:r>
          </a:p>
        </p:txBody>
      </p:sp>
    </p:spTree>
    <p:extLst>
      <p:ext uri="{BB962C8B-B14F-4D97-AF65-F5344CB8AC3E}">
        <p14:creationId xmlns:p14="http://schemas.microsoft.com/office/powerpoint/2010/main" val="393747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cxnSp>
        <p:nvCxnSpPr>
          <p:cNvPr id="34" name="Connecteur droit 33">
            <a:extLst>
              <a:ext uri="{FF2B5EF4-FFF2-40B4-BE49-F238E27FC236}">
                <a16:creationId xmlns:a16="http://schemas.microsoft.com/office/drawing/2014/main" id="{783AF978-E029-4685-83A7-D0B5C6BF82E5}"/>
              </a:ext>
            </a:extLst>
          </p:cNvPr>
          <p:cNvCxnSpPr>
            <a:cxnSpLocks/>
          </p:cNvCxnSpPr>
          <p:nvPr userDrawn="1"/>
        </p:nvCxnSpPr>
        <p:spPr>
          <a:xfrm>
            <a:off x="503400" y="6376506"/>
            <a:ext cx="1118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Espace réservé du pied de page 35">
            <a:extLst>
              <a:ext uri="{FF2B5EF4-FFF2-40B4-BE49-F238E27FC236}">
                <a16:creationId xmlns:a16="http://schemas.microsoft.com/office/drawing/2014/main" id="{A4FA000F-7B3A-4228-B739-BF5BE8A063EA}"/>
              </a:ext>
            </a:extLst>
          </p:cNvPr>
          <p:cNvSpPr>
            <a:spLocks noGrp="1"/>
          </p:cNvSpPr>
          <p:nvPr>
            <p:ph type="ftr" sz="quarter" idx="10"/>
          </p:nvPr>
        </p:nvSpPr>
        <p:spPr/>
        <p:txBody>
          <a:bodyPr/>
          <a:lstStyle/>
          <a:p>
            <a:r>
              <a:rPr lang="fr-FR" noProof="0" smtClean="0"/>
              <a:t>Les effets d'aubaine des contrats aidés - JMS 2022</a:t>
            </a:r>
            <a:endParaRPr lang="fr-FR" noProof="0" dirty="0"/>
          </a:p>
        </p:txBody>
      </p:sp>
      <p:sp>
        <p:nvSpPr>
          <p:cNvPr id="37" name="Espace réservé du numéro de diapositive 36">
            <a:extLst>
              <a:ext uri="{FF2B5EF4-FFF2-40B4-BE49-F238E27FC236}">
                <a16:creationId xmlns:a16="http://schemas.microsoft.com/office/drawing/2014/main" id="{2C062B79-217B-423A-BEBE-9DCB2845FBE5}"/>
              </a:ext>
            </a:extLst>
          </p:cNvPr>
          <p:cNvSpPr>
            <a:spLocks noGrp="1"/>
          </p:cNvSpPr>
          <p:nvPr>
            <p:ph type="sldNum" sz="quarter" idx="11"/>
          </p:nvPr>
        </p:nvSpPr>
        <p:spPr/>
        <p:txBody>
          <a:bodyPr/>
          <a:lstStyle/>
          <a:p>
            <a:fld id="{DA76BCB4-0E47-4ECE-B552-0D112F3A1392}" type="slidenum">
              <a:rPr lang="fr-FR" smtClean="0"/>
              <a:pPr/>
              <a:t>‹N°›</a:t>
            </a:fld>
            <a:endParaRPr lang="fr-FR" dirty="0"/>
          </a:p>
        </p:txBody>
      </p:sp>
      <p:sp>
        <p:nvSpPr>
          <p:cNvPr id="41" name="Espace réservé du texte 40">
            <a:extLst>
              <a:ext uri="{FF2B5EF4-FFF2-40B4-BE49-F238E27FC236}">
                <a16:creationId xmlns:a16="http://schemas.microsoft.com/office/drawing/2014/main" id="{7972BF79-BBBF-4AEC-A2BF-F81549784ABE}"/>
              </a:ext>
            </a:extLst>
          </p:cNvPr>
          <p:cNvSpPr>
            <a:spLocks noGrp="1"/>
          </p:cNvSpPr>
          <p:nvPr>
            <p:ph type="body" sz="quarter" idx="12"/>
          </p:nvPr>
        </p:nvSpPr>
        <p:spPr>
          <a:xfrm>
            <a:off x="503238" y="2209891"/>
            <a:ext cx="5353050" cy="3851183"/>
          </a:xfrm>
        </p:spPr>
        <p:txBody>
          <a:bodyPr/>
          <a:lstStyle>
            <a:lvl1pPr>
              <a:defRPr b="1"/>
            </a:lvl1pPr>
          </a:lstStyle>
          <a:p>
            <a:pPr lvl="0"/>
            <a:endParaRPr lang="fr-FR" dirty="0"/>
          </a:p>
        </p:txBody>
      </p:sp>
      <p:sp>
        <p:nvSpPr>
          <p:cNvPr id="44" name="Espace réservé du texte 40">
            <a:extLst>
              <a:ext uri="{FF2B5EF4-FFF2-40B4-BE49-F238E27FC236}">
                <a16:creationId xmlns:a16="http://schemas.microsoft.com/office/drawing/2014/main" id="{0930CCE1-D3CF-4E96-9B11-9FC407C9755B}"/>
              </a:ext>
            </a:extLst>
          </p:cNvPr>
          <p:cNvSpPr>
            <a:spLocks noGrp="1"/>
          </p:cNvSpPr>
          <p:nvPr>
            <p:ph type="body" sz="quarter" idx="13"/>
          </p:nvPr>
        </p:nvSpPr>
        <p:spPr>
          <a:xfrm>
            <a:off x="6345238" y="2209891"/>
            <a:ext cx="5353050" cy="3851183"/>
          </a:xfrm>
        </p:spPr>
        <p:txBody>
          <a:bodyPr/>
          <a:lstStyle>
            <a:lvl1pPr>
              <a:spcBef>
                <a:spcPts val="1200"/>
              </a:spcBef>
              <a:defRPr sz="3500" b="1">
                <a:solidFill>
                  <a:schemeClr val="accent5"/>
                </a:solidFill>
              </a:defRPr>
            </a:lvl1pPr>
          </a:lstStyle>
          <a:p>
            <a:pPr lvl="0"/>
            <a:endParaRPr lang="fr-FR" dirty="0"/>
          </a:p>
        </p:txBody>
      </p:sp>
      <p:sp>
        <p:nvSpPr>
          <p:cNvPr id="46" name="Titre 45">
            <a:extLst>
              <a:ext uri="{FF2B5EF4-FFF2-40B4-BE49-F238E27FC236}">
                <a16:creationId xmlns:a16="http://schemas.microsoft.com/office/drawing/2014/main" id="{24BAC766-E957-4412-8590-02CAC3E4E045}"/>
              </a:ext>
            </a:extLst>
          </p:cNvPr>
          <p:cNvSpPr>
            <a:spLocks noGrp="1"/>
          </p:cNvSpPr>
          <p:nvPr>
            <p:ph type="title" hasCustomPrompt="1"/>
          </p:nvPr>
        </p:nvSpPr>
        <p:spPr/>
        <p:txBody>
          <a:bodyPr/>
          <a:lstStyle/>
          <a:p>
            <a:r>
              <a:rPr lang="fr-FR" dirty="0"/>
              <a:t>Titre niveau 1 éventuel</a:t>
            </a:r>
          </a:p>
        </p:txBody>
      </p:sp>
      <p:sp>
        <p:nvSpPr>
          <p:cNvPr id="50" name="Espace réservé du texte 49">
            <a:extLst>
              <a:ext uri="{FF2B5EF4-FFF2-40B4-BE49-F238E27FC236}">
                <a16:creationId xmlns:a16="http://schemas.microsoft.com/office/drawing/2014/main" id="{378AA73D-FEC8-4C62-B375-E788DA98F376}"/>
              </a:ext>
            </a:extLst>
          </p:cNvPr>
          <p:cNvSpPr>
            <a:spLocks noGrp="1"/>
          </p:cNvSpPr>
          <p:nvPr>
            <p:ph type="body" sz="quarter" idx="14" hasCustomPrompt="1"/>
          </p:nvPr>
        </p:nvSpPr>
        <p:spPr>
          <a:xfrm>
            <a:off x="6334126" y="2057000"/>
            <a:ext cx="1547813" cy="36000"/>
          </a:xfrm>
          <a:custGeom>
            <a:avLst/>
            <a:gdLst>
              <a:gd name="connsiteX0" fmla="*/ 0 w 1547813"/>
              <a:gd name="connsiteY0" fmla="*/ 0 h 39600"/>
              <a:gd name="connsiteX1" fmla="*/ 1547813 w 1547813"/>
              <a:gd name="connsiteY1" fmla="*/ 0 h 39600"/>
              <a:gd name="connsiteX2" fmla="*/ 1547813 w 1547813"/>
              <a:gd name="connsiteY2" fmla="*/ 39600 h 39600"/>
              <a:gd name="connsiteX3" fmla="*/ 0 w 1547813"/>
              <a:gd name="connsiteY3" fmla="*/ 39600 h 39600"/>
            </a:gdLst>
            <a:ahLst/>
            <a:cxnLst>
              <a:cxn ang="0">
                <a:pos x="connsiteX0" y="connsiteY0"/>
              </a:cxn>
              <a:cxn ang="0">
                <a:pos x="connsiteX1" y="connsiteY1"/>
              </a:cxn>
              <a:cxn ang="0">
                <a:pos x="connsiteX2" y="connsiteY2"/>
              </a:cxn>
              <a:cxn ang="0">
                <a:pos x="connsiteX3" y="connsiteY3"/>
              </a:cxn>
            </a:cxnLst>
            <a:rect l="l" t="t" r="r" b="b"/>
            <a:pathLst>
              <a:path w="1547813" h="39600">
                <a:moveTo>
                  <a:pt x="0" y="0"/>
                </a:moveTo>
                <a:lnTo>
                  <a:pt x="1547813" y="0"/>
                </a:lnTo>
                <a:lnTo>
                  <a:pt x="1547813" y="39600"/>
                </a:lnTo>
                <a:lnTo>
                  <a:pt x="0" y="39600"/>
                </a:lnTo>
                <a:close/>
              </a:path>
            </a:pathLst>
          </a:custGeom>
          <a:solidFill>
            <a:schemeClr val="accent5"/>
          </a:solidFill>
          <a:ln w="3175">
            <a:solidFill>
              <a:schemeClr val="accent5"/>
            </a:solidFill>
          </a:ln>
        </p:spPr>
        <p:txBody>
          <a:bodyPr wrap="square">
            <a:noAutofit/>
          </a:bodyPr>
          <a:lstStyle>
            <a:lvl1pPr>
              <a:spcBef>
                <a:spcPts val="1200"/>
              </a:spcBef>
              <a:defRPr sz="3500">
                <a:solidFill>
                  <a:schemeClr val="accent1"/>
                </a:solidFill>
              </a:defRPr>
            </a:lvl1pPr>
          </a:lstStyle>
          <a:p>
            <a:pPr lvl="0"/>
            <a:r>
              <a:rPr lang="fr-FR" dirty="0"/>
              <a:t> </a:t>
            </a:r>
          </a:p>
        </p:txBody>
      </p:sp>
    </p:spTree>
    <p:extLst>
      <p:ext uri="{BB962C8B-B14F-4D97-AF65-F5344CB8AC3E}">
        <p14:creationId xmlns:p14="http://schemas.microsoft.com/office/powerpoint/2010/main" val="83733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u dens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9F923EE-2B6C-48AE-9A95-4F9B24634E92}"/>
              </a:ext>
            </a:extLst>
          </p:cNvPr>
          <p:cNvSpPr>
            <a:spLocks noGrp="1"/>
          </p:cNvSpPr>
          <p:nvPr>
            <p:ph type="ftr" sz="quarter" idx="11"/>
          </p:nvPr>
        </p:nvSpPr>
        <p:spPr/>
        <p:txBody>
          <a:bodyPr/>
          <a:lstStyle/>
          <a:p>
            <a:r>
              <a:rPr lang="fr-FR" noProof="0" smtClean="0"/>
              <a:t>Les effets d'aubaine des contrats aidés - JMS 2022</a:t>
            </a:r>
            <a:endParaRPr lang="fr-FR" noProof="0" dirty="0"/>
          </a:p>
        </p:txBody>
      </p:sp>
      <p:sp>
        <p:nvSpPr>
          <p:cNvPr id="5" name="Espace réservé du numéro de diapositive 4">
            <a:extLst>
              <a:ext uri="{FF2B5EF4-FFF2-40B4-BE49-F238E27FC236}">
                <a16:creationId xmlns:a16="http://schemas.microsoft.com/office/drawing/2014/main" id="{A4FA4C62-2768-43F5-9685-7106932DBE82}"/>
              </a:ext>
            </a:extLst>
          </p:cNvPr>
          <p:cNvSpPr>
            <a:spLocks noGrp="1"/>
          </p:cNvSpPr>
          <p:nvPr>
            <p:ph type="sldNum" sz="quarter" idx="12"/>
          </p:nvPr>
        </p:nvSpPr>
        <p:spPr/>
        <p:txBody>
          <a:bodyPr/>
          <a:lstStyle/>
          <a:p>
            <a:fld id="{DA76BCB4-0E47-4ECE-B552-0D112F3A1392}" type="slidenum">
              <a:rPr lang="fr-FR" smtClean="0"/>
              <a:pPr/>
              <a:t>‹N°›</a:t>
            </a:fld>
            <a:endParaRPr lang="fr-FR" dirty="0"/>
          </a:p>
        </p:txBody>
      </p:sp>
      <p:sp>
        <p:nvSpPr>
          <p:cNvPr id="6" name="Titre 5">
            <a:extLst>
              <a:ext uri="{FF2B5EF4-FFF2-40B4-BE49-F238E27FC236}">
                <a16:creationId xmlns:a16="http://schemas.microsoft.com/office/drawing/2014/main" id="{829825F9-95BB-40FB-B052-192CEAE1D8D5}"/>
              </a:ext>
            </a:extLst>
          </p:cNvPr>
          <p:cNvSpPr>
            <a:spLocks noGrp="1"/>
          </p:cNvSpPr>
          <p:nvPr>
            <p:ph type="title" hasCustomPrompt="1"/>
          </p:nvPr>
        </p:nvSpPr>
        <p:spPr/>
        <p:txBody>
          <a:bodyPr/>
          <a:lstStyle/>
          <a:p>
            <a:r>
              <a:rPr lang="fr-FR" dirty="0"/>
              <a:t>Titre niveau 1 éventuel</a:t>
            </a:r>
          </a:p>
        </p:txBody>
      </p:sp>
      <p:sp>
        <p:nvSpPr>
          <p:cNvPr id="9" name="Espace réservé du texte 40">
            <a:extLst>
              <a:ext uri="{FF2B5EF4-FFF2-40B4-BE49-F238E27FC236}">
                <a16:creationId xmlns:a16="http://schemas.microsoft.com/office/drawing/2014/main" id="{C87E7070-FC59-452B-ABD8-0DD1B2719218}"/>
              </a:ext>
            </a:extLst>
          </p:cNvPr>
          <p:cNvSpPr>
            <a:spLocks noGrp="1"/>
          </p:cNvSpPr>
          <p:nvPr>
            <p:ph type="body" sz="quarter" idx="13"/>
          </p:nvPr>
        </p:nvSpPr>
        <p:spPr>
          <a:xfrm>
            <a:off x="503238" y="2209891"/>
            <a:ext cx="11184762" cy="3851183"/>
          </a:xfrm>
        </p:spPr>
        <p:txBody>
          <a:bodyPr numCol="2" spcCol="540000"/>
          <a:lstStyle>
            <a:lvl1pPr>
              <a:spcBef>
                <a:spcPts val="1800"/>
              </a:spcBef>
              <a:defRPr sz="2000" b="0"/>
            </a:lvl1pPr>
            <a:lvl2pPr marL="216000" indent="-216000">
              <a:buFont typeface="Arial" panose="020B0604020202020204" pitchFamily="34" charset="0"/>
              <a:buChar char="•"/>
              <a:defRPr sz="2000"/>
            </a:lvl2pPr>
          </a:lstStyle>
          <a:p>
            <a:pPr lvl="0"/>
            <a:endParaRPr lang="fr-FR" dirty="0"/>
          </a:p>
        </p:txBody>
      </p:sp>
    </p:spTree>
    <p:extLst>
      <p:ext uri="{BB962C8B-B14F-4D97-AF65-F5344CB8AC3E}">
        <p14:creationId xmlns:p14="http://schemas.microsoft.com/office/powerpoint/2010/main" val="282179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 points partie 3">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9F923EE-2B6C-48AE-9A95-4F9B24634E92}"/>
              </a:ext>
            </a:extLst>
          </p:cNvPr>
          <p:cNvSpPr>
            <a:spLocks noGrp="1"/>
          </p:cNvSpPr>
          <p:nvPr>
            <p:ph type="ftr" sz="quarter" idx="11"/>
          </p:nvPr>
        </p:nvSpPr>
        <p:spPr/>
        <p:txBody>
          <a:bodyPr/>
          <a:lstStyle/>
          <a:p>
            <a:r>
              <a:rPr lang="fr-FR" noProof="0" smtClean="0"/>
              <a:t>Les effets d'aubaine des contrats aidés - JMS 2022</a:t>
            </a:r>
            <a:endParaRPr lang="fr-FR" noProof="0" dirty="0"/>
          </a:p>
        </p:txBody>
      </p:sp>
      <p:sp>
        <p:nvSpPr>
          <p:cNvPr id="5" name="Espace réservé du numéro de diapositive 4">
            <a:extLst>
              <a:ext uri="{FF2B5EF4-FFF2-40B4-BE49-F238E27FC236}">
                <a16:creationId xmlns:a16="http://schemas.microsoft.com/office/drawing/2014/main" id="{A4FA4C62-2768-43F5-9685-7106932DBE82}"/>
              </a:ext>
            </a:extLst>
          </p:cNvPr>
          <p:cNvSpPr>
            <a:spLocks noGrp="1"/>
          </p:cNvSpPr>
          <p:nvPr>
            <p:ph type="sldNum" sz="quarter" idx="12"/>
          </p:nvPr>
        </p:nvSpPr>
        <p:spPr/>
        <p:txBody>
          <a:bodyPr/>
          <a:lstStyle/>
          <a:p>
            <a:fld id="{DA76BCB4-0E47-4ECE-B552-0D112F3A1392}" type="slidenum">
              <a:rPr lang="fr-FR" smtClean="0"/>
              <a:pPr/>
              <a:t>‹N°›</a:t>
            </a:fld>
            <a:endParaRPr lang="fr-FR" dirty="0"/>
          </a:p>
        </p:txBody>
      </p:sp>
      <p:sp>
        <p:nvSpPr>
          <p:cNvPr id="6" name="Titre 5">
            <a:extLst>
              <a:ext uri="{FF2B5EF4-FFF2-40B4-BE49-F238E27FC236}">
                <a16:creationId xmlns:a16="http://schemas.microsoft.com/office/drawing/2014/main" id="{829825F9-95BB-40FB-B052-192CEAE1D8D5}"/>
              </a:ext>
            </a:extLst>
          </p:cNvPr>
          <p:cNvSpPr>
            <a:spLocks noGrp="1"/>
          </p:cNvSpPr>
          <p:nvPr>
            <p:ph type="title" hasCustomPrompt="1"/>
          </p:nvPr>
        </p:nvSpPr>
        <p:spPr/>
        <p:txBody>
          <a:bodyPr/>
          <a:lstStyle/>
          <a:p>
            <a:r>
              <a:rPr lang="fr-FR" dirty="0"/>
              <a:t>Titre niveau 1 éventuel</a:t>
            </a:r>
          </a:p>
        </p:txBody>
      </p:sp>
      <p:sp>
        <p:nvSpPr>
          <p:cNvPr id="8" name="Espace réservé du texte 7"/>
          <p:cNvSpPr>
            <a:spLocks noGrp="1"/>
          </p:cNvSpPr>
          <p:nvPr>
            <p:ph type="body" sz="quarter" idx="13"/>
          </p:nvPr>
        </p:nvSpPr>
        <p:spPr>
          <a:xfrm>
            <a:off x="500887" y="2396893"/>
            <a:ext cx="11187113" cy="3824613"/>
          </a:xfrm>
        </p:spPr>
        <p:txBody>
          <a:bodyPr/>
          <a:lstStyle>
            <a:lvl1pPr marL="342900" indent="-342900">
              <a:buClr>
                <a:srgbClr val="798FC8"/>
              </a:buClr>
              <a:buFont typeface="Arial" panose="020B0604020202020204" pitchFamily="34" charset="0"/>
              <a:buChar char="•"/>
              <a:defRPr/>
            </a:lvl1pPr>
            <a:lvl2pPr marL="342900" indent="-342900">
              <a:buClr>
                <a:schemeClr val="accent1"/>
              </a:buClr>
              <a:buFont typeface="Arial" panose="020B0604020202020204" pitchFamily="34" charset="0"/>
              <a:buChar char="•"/>
              <a:defRPr/>
            </a:lvl2pPr>
            <a:lvl3pPr>
              <a:buClr>
                <a:schemeClr val="accent1"/>
              </a:buClr>
              <a:defRPr/>
            </a:lvl3pPr>
            <a:lvl4pPr marL="295275" indent="-285750">
              <a:buClr>
                <a:schemeClr val="accent1"/>
              </a:buClr>
              <a:buFont typeface="Arial" panose="020B0604020202020204" pitchFamily="34" charset="0"/>
              <a:buChar char="•"/>
              <a:defRPr/>
            </a:lvl4pPr>
            <a:lvl5pPr marL="295275" indent="-285750">
              <a:buClr>
                <a:schemeClr val="accent1"/>
              </a:buClr>
              <a:buFont typeface="Arial" panose="020B0604020202020204" pitchFamily="34" charset="0"/>
              <a:buChar char="•"/>
              <a:defRPr/>
            </a:lvl5pPr>
          </a:lstStyle>
          <a:p>
            <a:pPr lvl="0"/>
            <a:r>
              <a:rPr lang="fr-FR" dirty="0"/>
              <a:t>Modifier les styles du texte du masque</a:t>
            </a:r>
          </a:p>
          <a:p>
            <a:pPr lvl="1"/>
            <a:endParaRPr lang="fr-FR" dirty="0"/>
          </a:p>
        </p:txBody>
      </p:sp>
    </p:spTree>
    <p:extLst>
      <p:ext uri="{BB962C8B-B14F-4D97-AF65-F5344CB8AC3E}">
        <p14:creationId xmlns:p14="http://schemas.microsoft.com/office/powerpoint/2010/main" val="267536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hiffres">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A711CF2D-5D37-4388-B6AE-72FB13088F13}"/>
              </a:ext>
            </a:extLst>
          </p:cNvPr>
          <p:cNvSpPr>
            <a:spLocks/>
          </p:cNvSpPr>
          <p:nvPr/>
        </p:nvSpPr>
        <p:spPr bwMode="auto">
          <a:xfrm>
            <a:off x="0" y="5429251"/>
            <a:ext cx="3446352" cy="1428750"/>
          </a:xfrm>
          <a:custGeom>
            <a:avLst/>
            <a:gdLst>
              <a:gd name="T0" fmla="*/ 0 w 1867"/>
              <a:gd name="T1" fmla="*/ 0 h 774"/>
              <a:gd name="T2" fmla="*/ 1867 w 1867"/>
              <a:gd name="T3" fmla="*/ 774 h 774"/>
              <a:gd name="T4" fmla="*/ 0 w 1867"/>
              <a:gd name="T5" fmla="*/ 774 h 774"/>
              <a:gd name="T6" fmla="*/ 0 w 1867"/>
              <a:gd name="T7" fmla="*/ 0 h 774"/>
            </a:gdLst>
            <a:ahLst/>
            <a:cxnLst>
              <a:cxn ang="0">
                <a:pos x="T0" y="T1"/>
              </a:cxn>
              <a:cxn ang="0">
                <a:pos x="T2" y="T3"/>
              </a:cxn>
              <a:cxn ang="0">
                <a:pos x="T4" y="T5"/>
              </a:cxn>
              <a:cxn ang="0">
                <a:pos x="T6" y="T7"/>
              </a:cxn>
            </a:cxnLst>
            <a:rect l="0" t="0" r="r" b="b"/>
            <a:pathLst>
              <a:path w="1867" h="774">
                <a:moveTo>
                  <a:pt x="0" y="0"/>
                </a:moveTo>
                <a:lnTo>
                  <a:pt x="1867" y="774"/>
                </a:lnTo>
                <a:lnTo>
                  <a:pt x="0" y="774"/>
                </a:lnTo>
                <a:lnTo>
                  <a:pt x="0" y="0"/>
                </a:lnTo>
                <a:close/>
              </a:path>
            </a:pathLst>
          </a:custGeom>
          <a:solidFill>
            <a:schemeClr val="accent6">
              <a:alpha val="50000"/>
            </a:schemeClr>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6" name="Titre 5">
            <a:extLst>
              <a:ext uri="{FF2B5EF4-FFF2-40B4-BE49-F238E27FC236}">
                <a16:creationId xmlns:a16="http://schemas.microsoft.com/office/drawing/2014/main" id="{829825F9-95BB-40FB-B052-192CEAE1D8D5}"/>
              </a:ext>
            </a:extLst>
          </p:cNvPr>
          <p:cNvSpPr>
            <a:spLocks noGrp="1"/>
          </p:cNvSpPr>
          <p:nvPr>
            <p:ph type="title" hasCustomPrompt="1"/>
          </p:nvPr>
        </p:nvSpPr>
        <p:spPr/>
        <p:txBody>
          <a:bodyPr/>
          <a:lstStyle/>
          <a:p>
            <a:r>
              <a:rPr lang="fr-FR" dirty="0"/>
              <a:t>Titre niveau 1 éventuel</a:t>
            </a:r>
          </a:p>
        </p:txBody>
      </p:sp>
      <p:sp>
        <p:nvSpPr>
          <p:cNvPr id="11" name="Freeform 6">
            <a:extLst>
              <a:ext uri="{FF2B5EF4-FFF2-40B4-BE49-F238E27FC236}">
                <a16:creationId xmlns:a16="http://schemas.microsoft.com/office/drawing/2014/main" id="{6C5BFDDB-00ED-4290-9155-38CDEBB15056}"/>
              </a:ext>
            </a:extLst>
          </p:cNvPr>
          <p:cNvSpPr>
            <a:spLocks/>
          </p:cNvSpPr>
          <p:nvPr/>
        </p:nvSpPr>
        <p:spPr bwMode="auto">
          <a:xfrm>
            <a:off x="8104564" y="0"/>
            <a:ext cx="4087436" cy="2587625"/>
          </a:xfrm>
          <a:custGeom>
            <a:avLst/>
            <a:gdLst>
              <a:gd name="T0" fmla="*/ 0 w 2262"/>
              <a:gd name="T1" fmla="*/ 0 h 1432"/>
              <a:gd name="T2" fmla="*/ 2262 w 2262"/>
              <a:gd name="T3" fmla="*/ 1432 h 1432"/>
              <a:gd name="T4" fmla="*/ 2262 w 2262"/>
              <a:gd name="T5" fmla="*/ 0 h 1432"/>
              <a:gd name="T6" fmla="*/ 21 w 2262"/>
              <a:gd name="T7" fmla="*/ 0 h 1432"/>
            </a:gdLst>
            <a:ahLst/>
            <a:cxnLst>
              <a:cxn ang="0">
                <a:pos x="T0" y="T1"/>
              </a:cxn>
              <a:cxn ang="0">
                <a:pos x="T2" y="T3"/>
              </a:cxn>
              <a:cxn ang="0">
                <a:pos x="T4" y="T5"/>
              </a:cxn>
              <a:cxn ang="0">
                <a:pos x="T6" y="T7"/>
              </a:cxn>
            </a:cxnLst>
            <a:rect l="0" t="0" r="r" b="b"/>
            <a:pathLst>
              <a:path w="2262" h="1432">
                <a:moveTo>
                  <a:pt x="0" y="0"/>
                </a:moveTo>
                <a:lnTo>
                  <a:pt x="2262" y="1432"/>
                </a:lnTo>
                <a:lnTo>
                  <a:pt x="2262" y="0"/>
                </a:lnTo>
                <a:lnTo>
                  <a:pt x="21" y="0"/>
                </a:lnTo>
              </a:path>
            </a:pathLst>
          </a:custGeom>
          <a:solidFill>
            <a:schemeClr val="accent6">
              <a:alpha val="50000"/>
            </a:schemeClr>
          </a:solidFill>
          <a:ln>
            <a:noFill/>
          </a:ln>
        </p:spPr>
        <p:txBody>
          <a:bodyPr vert="horz" wrap="square" lIns="91440" tIns="45720" rIns="91440" bIns="45720" numCol="1" anchor="t" anchorCtr="0" compatLnSpc="1">
            <a:prstTxWarp prst="textNoShape">
              <a:avLst/>
            </a:prstTxWarp>
          </a:bodyPr>
          <a:lstStyle/>
          <a:p>
            <a:endParaRPr lang="fr-FR" dirty="0"/>
          </a:p>
        </p:txBody>
      </p:sp>
      <p:cxnSp>
        <p:nvCxnSpPr>
          <p:cNvPr id="14" name="Connecteur droit 13">
            <a:extLst>
              <a:ext uri="{FF2B5EF4-FFF2-40B4-BE49-F238E27FC236}">
                <a16:creationId xmlns:a16="http://schemas.microsoft.com/office/drawing/2014/main" id="{BCEDFA62-4D7F-4F93-99BD-E5A57B8443E9}"/>
              </a:ext>
            </a:extLst>
          </p:cNvPr>
          <p:cNvCxnSpPr>
            <a:cxnSpLocks/>
          </p:cNvCxnSpPr>
          <p:nvPr userDrawn="1"/>
        </p:nvCxnSpPr>
        <p:spPr>
          <a:xfrm>
            <a:off x="503400" y="6381268"/>
            <a:ext cx="1118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Espace réservé du pied de page 33">
            <a:extLst>
              <a:ext uri="{FF2B5EF4-FFF2-40B4-BE49-F238E27FC236}">
                <a16:creationId xmlns:a16="http://schemas.microsoft.com/office/drawing/2014/main" id="{8D353ED5-E2CF-4099-9495-3A798A58B567}"/>
              </a:ext>
            </a:extLst>
          </p:cNvPr>
          <p:cNvSpPr>
            <a:spLocks noGrp="1"/>
          </p:cNvSpPr>
          <p:nvPr>
            <p:ph type="ftr" sz="quarter" idx="3"/>
          </p:nvPr>
        </p:nvSpPr>
        <p:spPr>
          <a:xfrm>
            <a:off x="502288" y="6575144"/>
            <a:ext cx="1415452" cy="107722"/>
          </a:xfrm>
          <a:prstGeom prst="rect">
            <a:avLst/>
          </a:prstGeom>
        </p:spPr>
        <p:txBody>
          <a:bodyPr vert="horz" wrap="none" lIns="0" tIns="0" rIns="0" bIns="0" rtlCol="0" anchor="ctr">
            <a:spAutoFit/>
          </a:bodyPr>
          <a:lstStyle>
            <a:lvl1pPr algn="l">
              <a:defRPr sz="700" cap="all" spc="50" baseline="0">
                <a:solidFill>
                  <a:srgbClr val="000000"/>
                </a:solidFill>
              </a:defRPr>
            </a:lvl1pPr>
          </a:lstStyle>
          <a:p>
            <a:r>
              <a:rPr lang="fr-FR" noProof="0" smtClean="0"/>
              <a:t>Les effets d'aubaine des contrats aidés - JMS 2022</a:t>
            </a:r>
            <a:endParaRPr lang="fr-FR" noProof="0" dirty="0"/>
          </a:p>
        </p:txBody>
      </p:sp>
      <p:sp>
        <p:nvSpPr>
          <p:cNvPr id="16" name="Espace réservé du numéro de diapositive 34">
            <a:extLst>
              <a:ext uri="{FF2B5EF4-FFF2-40B4-BE49-F238E27FC236}">
                <a16:creationId xmlns:a16="http://schemas.microsoft.com/office/drawing/2014/main" id="{51E56F51-801D-4297-8FB4-1CB711DBC12E}"/>
              </a:ext>
            </a:extLst>
          </p:cNvPr>
          <p:cNvSpPr>
            <a:spLocks noGrp="1"/>
          </p:cNvSpPr>
          <p:nvPr>
            <p:ph type="sldNum" sz="quarter" idx="4"/>
          </p:nvPr>
        </p:nvSpPr>
        <p:spPr>
          <a:xfrm>
            <a:off x="11527700" y="6575144"/>
            <a:ext cx="160300" cy="107722"/>
          </a:xfrm>
          <a:prstGeom prst="rect">
            <a:avLst/>
          </a:prstGeom>
        </p:spPr>
        <p:txBody>
          <a:bodyPr vert="horz" wrap="none" lIns="0" tIns="0" rIns="0" bIns="0" rtlCol="0" anchor="ctr">
            <a:spAutoFit/>
          </a:bodyPr>
          <a:lstStyle>
            <a:lvl1pPr algn="r">
              <a:defRPr sz="700">
                <a:solidFill>
                  <a:srgbClr val="000000"/>
                </a:solidFill>
              </a:defRPr>
            </a:lvl1pPr>
          </a:lstStyle>
          <a:p>
            <a:fld id="{DA76BCB4-0E47-4ECE-B552-0D112F3A1392}" type="slidenum">
              <a:rPr lang="fr-FR" smtClean="0"/>
              <a:pPr/>
              <a:t>‹N°›</a:t>
            </a:fld>
            <a:endParaRPr lang="fr-FR" dirty="0"/>
          </a:p>
        </p:txBody>
      </p:sp>
      <p:grpSp>
        <p:nvGrpSpPr>
          <p:cNvPr id="17" name="Groupe 16">
            <a:extLst>
              <a:ext uri="{FF2B5EF4-FFF2-40B4-BE49-F238E27FC236}">
                <a16:creationId xmlns:a16="http://schemas.microsoft.com/office/drawing/2014/main" id="{5F858260-E77D-4A94-BFB9-96415377C4A7}"/>
              </a:ext>
            </a:extLst>
          </p:cNvPr>
          <p:cNvGrpSpPr/>
          <p:nvPr userDrawn="1"/>
        </p:nvGrpSpPr>
        <p:grpSpPr>
          <a:xfrm>
            <a:off x="502288" y="242008"/>
            <a:ext cx="528791" cy="464331"/>
            <a:chOff x="2185988" y="0"/>
            <a:chExt cx="7813676" cy="6861176"/>
          </a:xfrm>
        </p:grpSpPr>
        <p:sp>
          <p:nvSpPr>
            <p:cNvPr id="18" name="Freeform 5">
              <a:extLst>
                <a:ext uri="{FF2B5EF4-FFF2-40B4-BE49-F238E27FC236}">
                  <a16:creationId xmlns:a16="http://schemas.microsoft.com/office/drawing/2014/main" id="{E54A5DBD-4AF3-4520-AAB4-358FB45D3E94}"/>
                </a:ext>
              </a:extLst>
            </p:cNvPr>
            <p:cNvSpPr>
              <a:spLocks noEditPoints="1"/>
            </p:cNvSpPr>
            <p:nvPr/>
          </p:nvSpPr>
          <p:spPr bwMode="auto">
            <a:xfrm>
              <a:off x="2189163" y="1812925"/>
              <a:ext cx="742950" cy="911225"/>
            </a:xfrm>
            <a:custGeom>
              <a:avLst/>
              <a:gdLst>
                <a:gd name="T0" fmla="*/ 51 w 207"/>
                <a:gd name="T1" fmla="*/ 44 h 254"/>
                <a:gd name="T2" fmla="*/ 51 w 207"/>
                <a:gd name="T3" fmla="*/ 107 h 254"/>
                <a:gd name="T4" fmla="*/ 80 w 207"/>
                <a:gd name="T5" fmla="*/ 107 h 254"/>
                <a:gd name="T6" fmla="*/ 115 w 207"/>
                <a:gd name="T7" fmla="*/ 75 h 254"/>
                <a:gd name="T8" fmla="*/ 80 w 207"/>
                <a:gd name="T9" fmla="*/ 44 h 254"/>
                <a:gd name="T10" fmla="*/ 51 w 207"/>
                <a:gd name="T11" fmla="*/ 44 h 254"/>
                <a:gd name="T12" fmla="*/ 0 w 207"/>
                <a:gd name="T13" fmla="*/ 0 h 254"/>
                <a:gd name="T14" fmla="*/ 77 w 207"/>
                <a:gd name="T15" fmla="*/ 0 h 254"/>
                <a:gd name="T16" fmla="*/ 168 w 207"/>
                <a:gd name="T17" fmla="*/ 76 h 254"/>
                <a:gd name="T18" fmla="*/ 127 w 207"/>
                <a:gd name="T19" fmla="*/ 141 h 254"/>
                <a:gd name="T20" fmla="*/ 207 w 207"/>
                <a:gd name="T21" fmla="*/ 254 h 254"/>
                <a:gd name="T22" fmla="*/ 145 w 207"/>
                <a:gd name="T23" fmla="*/ 254 h 254"/>
                <a:gd name="T24" fmla="*/ 78 w 207"/>
                <a:gd name="T25" fmla="*/ 151 h 254"/>
                <a:gd name="T26" fmla="*/ 51 w 207"/>
                <a:gd name="T27" fmla="*/ 151 h 254"/>
                <a:gd name="T28" fmla="*/ 51 w 207"/>
                <a:gd name="T29" fmla="*/ 254 h 254"/>
                <a:gd name="T30" fmla="*/ 0 w 207"/>
                <a:gd name="T31" fmla="*/ 254 h 254"/>
                <a:gd name="T32" fmla="*/ 0 w 207"/>
                <a:gd name="T3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4">
                  <a:moveTo>
                    <a:pt x="51" y="44"/>
                  </a:moveTo>
                  <a:cubicBezTo>
                    <a:pt x="51" y="107"/>
                    <a:pt x="51" y="107"/>
                    <a:pt x="51" y="107"/>
                  </a:cubicBezTo>
                  <a:cubicBezTo>
                    <a:pt x="80" y="107"/>
                    <a:pt x="80" y="107"/>
                    <a:pt x="80" y="107"/>
                  </a:cubicBezTo>
                  <a:cubicBezTo>
                    <a:pt x="102" y="107"/>
                    <a:pt x="115" y="96"/>
                    <a:pt x="115" y="75"/>
                  </a:cubicBezTo>
                  <a:cubicBezTo>
                    <a:pt x="115" y="56"/>
                    <a:pt x="102" y="44"/>
                    <a:pt x="80" y="44"/>
                  </a:cubicBezTo>
                  <a:lnTo>
                    <a:pt x="51" y="44"/>
                  </a:lnTo>
                  <a:close/>
                  <a:moveTo>
                    <a:pt x="0" y="0"/>
                  </a:moveTo>
                  <a:cubicBezTo>
                    <a:pt x="77" y="0"/>
                    <a:pt x="77" y="0"/>
                    <a:pt x="77" y="0"/>
                  </a:cubicBezTo>
                  <a:cubicBezTo>
                    <a:pt x="133" y="0"/>
                    <a:pt x="168" y="29"/>
                    <a:pt x="168" y="76"/>
                  </a:cubicBezTo>
                  <a:cubicBezTo>
                    <a:pt x="168" y="106"/>
                    <a:pt x="153" y="129"/>
                    <a:pt x="127" y="141"/>
                  </a:cubicBezTo>
                  <a:cubicBezTo>
                    <a:pt x="207" y="254"/>
                    <a:pt x="207" y="254"/>
                    <a:pt x="207" y="254"/>
                  </a:cubicBezTo>
                  <a:cubicBezTo>
                    <a:pt x="145" y="254"/>
                    <a:pt x="145" y="254"/>
                    <a:pt x="145" y="254"/>
                  </a:cubicBezTo>
                  <a:cubicBezTo>
                    <a:pt x="78" y="151"/>
                    <a:pt x="78" y="151"/>
                    <a:pt x="78" y="151"/>
                  </a:cubicBezTo>
                  <a:cubicBezTo>
                    <a:pt x="51" y="151"/>
                    <a:pt x="51" y="151"/>
                    <a:pt x="51" y="151"/>
                  </a:cubicBezTo>
                  <a:cubicBezTo>
                    <a:pt x="51" y="254"/>
                    <a:pt x="51" y="254"/>
                    <a:pt x="51"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9" name="Freeform 6">
              <a:extLst>
                <a:ext uri="{FF2B5EF4-FFF2-40B4-BE49-F238E27FC236}">
                  <a16:creationId xmlns:a16="http://schemas.microsoft.com/office/drawing/2014/main" id="{44058146-BF7B-487A-BC82-D698DE7BCDE6}"/>
                </a:ext>
              </a:extLst>
            </p:cNvPr>
            <p:cNvSpPr>
              <a:spLocks noEditPoints="1"/>
            </p:cNvSpPr>
            <p:nvPr/>
          </p:nvSpPr>
          <p:spPr bwMode="auto">
            <a:xfrm>
              <a:off x="3046413" y="1557338"/>
              <a:ext cx="531813" cy="1166813"/>
            </a:xfrm>
            <a:custGeom>
              <a:avLst/>
              <a:gdLst>
                <a:gd name="T0" fmla="*/ 113 w 335"/>
                <a:gd name="T1" fmla="*/ 111 h 735"/>
                <a:gd name="T2" fmla="*/ 206 w 335"/>
                <a:gd name="T3" fmla="*/ 0 h 735"/>
                <a:gd name="T4" fmla="*/ 326 w 335"/>
                <a:gd name="T5" fmla="*/ 0 h 735"/>
                <a:gd name="T6" fmla="*/ 217 w 335"/>
                <a:gd name="T7" fmla="*/ 111 h 735"/>
                <a:gd name="T8" fmla="*/ 113 w 335"/>
                <a:gd name="T9" fmla="*/ 111 h 735"/>
                <a:gd name="T10" fmla="*/ 0 w 335"/>
                <a:gd name="T11" fmla="*/ 161 h 735"/>
                <a:gd name="T12" fmla="*/ 335 w 335"/>
                <a:gd name="T13" fmla="*/ 161 h 735"/>
                <a:gd name="T14" fmla="*/ 335 w 335"/>
                <a:gd name="T15" fmla="*/ 260 h 735"/>
                <a:gd name="T16" fmla="*/ 115 w 335"/>
                <a:gd name="T17" fmla="*/ 260 h 735"/>
                <a:gd name="T18" fmla="*/ 115 w 335"/>
                <a:gd name="T19" fmla="*/ 391 h 735"/>
                <a:gd name="T20" fmla="*/ 301 w 335"/>
                <a:gd name="T21" fmla="*/ 391 h 735"/>
                <a:gd name="T22" fmla="*/ 301 w 335"/>
                <a:gd name="T23" fmla="*/ 491 h 735"/>
                <a:gd name="T24" fmla="*/ 115 w 335"/>
                <a:gd name="T25" fmla="*/ 491 h 735"/>
                <a:gd name="T26" fmla="*/ 115 w 335"/>
                <a:gd name="T27" fmla="*/ 635 h 735"/>
                <a:gd name="T28" fmla="*/ 335 w 335"/>
                <a:gd name="T29" fmla="*/ 635 h 735"/>
                <a:gd name="T30" fmla="*/ 335 w 335"/>
                <a:gd name="T31" fmla="*/ 735 h 735"/>
                <a:gd name="T32" fmla="*/ 0 w 335"/>
                <a:gd name="T33" fmla="*/ 735 h 735"/>
                <a:gd name="T34" fmla="*/ 0 w 335"/>
                <a:gd name="T35" fmla="*/ 161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5" h="735">
                  <a:moveTo>
                    <a:pt x="113" y="111"/>
                  </a:moveTo>
                  <a:lnTo>
                    <a:pt x="206" y="0"/>
                  </a:lnTo>
                  <a:lnTo>
                    <a:pt x="326" y="0"/>
                  </a:lnTo>
                  <a:lnTo>
                    <a:pt x="217" y="111"/>
                  </a:lnTo>
                  <a:lnTo>
                    <a:pt x="113" y="111"/>
                  </a:lnTo>
                  <a:close/>
                  <a:moveTo>
                    <a:pt x="0" y="161"/>
                  </a:moveTo>
                  <a:lnTo>
                    <a:pt x="335" y="161"/>
                  </a:lnTo>
                  <a:lnTo>
                    <a:pt x="335" y="260"/>
                  </a:lnTo>
                  <a:lnTo>
                    <a:pt x="115" y="260"/>
                  </a:lnTo>
                  <a:lnTo>
                    <a:pt x="115" y="391"/>
                  </a:lnTo>
                  <a:lnTo>
                    <a:pt x="301" y="391"/>
                  </a:lnTo>
                  <a:lnTo>
                    <a:pt x="301" y="491"/>
                  </a:lnTo>
                  <a:lnTo>
                    <a:pt x="115" y="491"/>
                  </a:lnTo>
                  <a:lnTo>
                    <a:pt x="115" y="635"/>
                  </a:lnTo>
                  <a:lnTo>
                    <a:pt x="335" y="635"/>
                  </a:lnTo>
                  <a:lnTo>
                    <a:pt x="335" y="735"/>
                  </a:lnTo>
                  <a:lnTo>
                    <a:pt x="0" y="735"/>
                  </a:lnTo>
                  <a:lnTo>
                    <a:pt x="0"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0" name="Freeform 7">
              <a:extLst>
                <a:ext uri="{FF2B5EF4-FFF2-40B4-BE49-F238E27FC236}">
                  <a16:creationId xmlns:a16="http://schemas.microsoft.com/office/drawing/2014/main" id="{1BD41A2C-7C29-4764-97D0-81EEA9EB3017}"/>
                </a:ext>
              </a:extLst>
            </p:cNvPr>
            <p:cNvSpPr>
              <a:spLocks noEditPoints="1"/>
            </p:cNvSpPr>
            <p:nvPr/>
          </p:nvSpPr>
          <p:spPr bwMode="auto">
            <a:xfrm>
              <a:off x="3789363" y="1812925"/>
              <a:ext cx="623888" cy="911225"/>
            </a:xfrm>
            <a:custGeom>
              <a:avLst/>
              <a:gdLst>
                <a:gd name="T0" fmla="*/ 52 w 174"/>
                <a:gd name="T1" fmla="*/ 44 h 254"/>
                <a:gd name="T2" fmla="*/ 52 w 174"/>
                <a:gd name="T3" fmla="*/ 107 h 254"/>
                <a:gd name="T4" fmla="*/ 86 w 174"/>
                <a:gd name="T5" fmla="*/ 107 h 254"/>
                <a:gd name="T6" fmla="*/ 121 w 174"/>
                <a:gd name="T7" fmla="*/ 75 h 254"/>
                <a:gd name="T8" fmla="*/ 86 w 174"/>
                <a:gd name="T9" fmla="*/ 44 h 254"/>
                <a:gd name="T10" fmla="*/ 52 w 174"/>
                <a:gd name="T11" fmla="*/ 44 h 254"/>
                <a:gd name="T12" fmla="*/ 0 w 174"/>
                <a:gd name="T13" fmla="*/ 0 h 254"/>
                <a:gd name="T14" fmla="*/ 84 w 174"/>
                <a:gd name="T15" fmla="*/ 0 h 254"/>
                <a:gd name="T16" fmla="*/ 174 w 174"/>
                <a:gd name="T17" fmla="*/ 76 h 254"/>
                <a:gd name="T18" fmla="*/ 84 w 174"/>
                <a:gd name="T19" fmla="*/ 151 h 254"/>
                <a:gd name="T20" fmla="*/ 52 w 174"/>
                <a:gd name="T21" fmla="*/ 151 h 254"/>
                <a:gd name="T22" fmla="*/ 52 w 174"/>
                <a:gd name="T23" fmla="*/ 254 h 254"/>
                <a:gd name="T24" fmla="*/ 0 w 174"/>
                <a:gd name="T25" fmla="*/ 254 h 254"/>
                <a:gd name="T26" fmla="*/ 0 w 174"/>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 h="254">
                  <a:moveTo>
                    <a:pt x="52" y="44"/>
                  </a:moveTo>
                  <a:cubicBezTo>
                    <a:pt x="52" y="107"/>
                    <a:pt x="52" y="107"/>
                    <a:pt x="52" y="107"/>
                  </a:cubicBezTo>
                  <a:cubicBezTo>
                    <a:pt x="86" y="107"/>
                    <a:pt x="86" y="107"/>
                    <a:pt x="86" y="107"/>
                  </a:cubicBezTo>
                  <a:cubicBezTo>
                    <a:pt x="108" y="107"/>
                    <a:pt x="121" y="96"/>
                    <a:pt x="121" y="75"/>
                  </a:cubicBezTo>
                  <a:cubicBezTo>
                    <a:pt x="121" y="56"/>
                    <a:pt x="108" y="44"/>
                    <a:pt x="86" y="44"/>
                  </a:cubicBezTo>
                  <a:lnTo>
                    <a:pt x="52" y="44"/>
                  </a:lnTo>
                  <a:close/>
                  <a:moveTo>
                    <a:pt x="0" y="0"/>
                  </a:moveTo>
                  <a:cubicBezTo>
                    <a:pt x="84" y="0"/>
                    <a:pt x="84" y="0"/>
                    <a:pt x="84" y="0"/>
                  </a:cubicBezTo>
                  <a:cubicBezTo>
                    <a:pt x="140" y="0"/>
                    <a:pt x="174" y="29"/>
                    <a:pt x="174" y="76"/>
                  </a:cubicBezTo>
                  <a:cubicBezTo>
                    <a:pt x="174" y="122"/>
                    <a:pt x="140" y="151"/>
                    <a:pt x="84" y="151"/>
                  </a:cubicBezTo>
                  <a:cubicBezTo>
                    <a:pt x="52" y="151"/>
                    <a:pt x="52" y="151"/>
                    <a:pt x="52" y="151"/>
                  </a:cubicBezTo>
                  <a:cubicBezTo>
                    <a:pt x="52" y="254"/>
                    <a:pt x="52" y="254"/>
                    <a:pt x="52"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1" name="Freeform 8">
              <a:extLst>
                <a:ext uri="{FF2B5EF4-FFF2-40B4-BE49-F238E27FC236}">
                  <a16:creationId xmlns:a16="http://schemas.microsoft.com/office/drawing/2014/main" id="{59353B4B-A838-44D6-A739-FD955B1F348F}"/>
                </a:ext>
              </a:extLst>
            </p:cNvPr>
            <p:cNvSpPr>
              <a:spLocks/>
            </p:cNvSpPr>
            <p:nvPr/>
          </p:nvSpPr>
          <p:spPr bwMode="auto">
            <a:xfrm>
              <a:off x="4549776" y="1812925"/>
              <a:ext cx="735013" cy="936625"/>
            </a:xfrm>
            <a:custGeom>
              <a:avLst/>
              <a:gdLst>
                <a:gd name="T0" fmla="*/ 154 w 205"/>
                <a:gd name="T1" fmla="*/ 0 h 261"/>
                <a:gd name="T2" fmla="*/ 205 w 205"/>
                <a:gd name="T3" fmla="*/ 0 h 261"/>
                <a:gd name="T4" fmla="*/ 205 w 205"/>
                <a:gd name="T5" fmla="*/ 154 h 261"/>
                <a:gd name="T6" fmla="*/ 103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3"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1"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2" name="Freeform 9">
              <a:extLst>
                <a:ext uri="{FF2B5EF4-FFF2-40B4-BE49-F238E27FC236}">
                  <a16:creationId xmlns:a16="http://schemas.microsoft.com/office/drawing/2014/main" id="{0C2B9F99-2B89-43F7-9B98-403331795EB9}"/>
                </a:ext>
              </a:extLst>
            </p:cNvPr>
            <p:cNvSpPr>
              <a:spLocks noEditPoints="1"/>
            </p:cNvSpPr>
            <p:nvPr/>
          </p:nvSpPr>
          <p:spPr bwMode="auto">
            <a:xfrm>
              <a:off x="5514976" y="1812925"/>
              <a:ext cx="617538" cy="911225"/>
            </a:xfrm>
            <a:custGeom>
              <a:avLst/>
              <a:gdLst>
                <a:gd name="T0" fmla="*/ 52 w 172"/>
                <a:gd name="T1" fmla="*/ 143 h 254"/>
                <a:gd name="T2" fmla="*/ 52 w 172"/>
                <a:gd name="T3" fmla="*/ 210 h 254"/>
                <a:gd name="T4" fmla="*/ 81 w 172"/>
                <a:gd name="T5" fmla="*/ 210 h 254"/>
                <a:gd name="T6" fmla="*/ 119 w 172"/>
                <a:gd name="T7" fmla="*/ 176 h 254"/>
                <a:gd name="T8" fmla="*/ 81 w 172"/>
                <a:gd name="T9" fmla="*/ 143 h 254"/>
                <a:gd name="T10" fmla="*/ 52 w 172"/>
                <a:gd name="T11" fmla="*/ 143 h 254"/>
                <a:gd name="T12" fmla="*/ 52 w 172"/>
                <a:gd name="T13" fmla="*/ 44 h 254"/>
                <a:gd name="T14" fmla="*/ 52 w 172"/>
                <a:gd name="T15" fmla="*/ 99 h 254"/>
                <a:gd name="T16" fmla="*/ 73 w 172"/>
                <a:gd name="T17" fmla="*/ 99 h 254"/>
                <a:gd name="T18" fmla="*/ 104 w 172"/>
                <a:gd name="T19" fmla="*/ 71 h 254"/>
                <a:gd name="T20" fmla="*/ 73 w 172"/>
                <a:gd name="T21" fmla="*/ 44 h 254"/>
                <a:gd name="T22" fmla="*/ 52 w 172"/>
                <a:gd name="T23" fmla="*/ 44 h 254"/>
                <a:gd name="T24" fmla="*/ 0 w 172"/>
                <a:gd name="T25" fmla="*/ 0 h 254"/>
                <a:gd name="T26" fmla="*/ 72 w 172"/>
                <a:gd name="T27" fmla="*/ 0 h 254"/>
                <a:gd name="T28" fmla="*/ 157 w 172"/>
                <a:gd name="T29" fmla="*/ 69 h 254"/>
                <a:gd name="T30" fmla="*/ 130 w 172"/>
                <a:gd name="T31" fmla="*/ 119 h 254"/>
                <a:gd name="T32" fmla="*/ 172 w 172"/>
                <a:gd name="T33" fmla="*/ 179 h 254"/>
                <a:gd name="T34" fmla="*/ 78 w 172"/>
                <a:gd name="T35" fmla="*/ 254 h 254"/>
                <a:gd name="T36" fmla="*/ 0 w 172"/>
                <a:gd name="T37" fmla="*/ 254 h 254"/>
                <a:gd name="T38" fmla="*/ 0 w 172"/>
                <a:gd name="T3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254">
                  <a:moveTo>
                    <a:pt x="52" y="143"/>
                  </a:moveTo>
                  <a:cubicBezTo>
                    <a:pt x="52" y="210"/>
                    <a:pt x="52" y="210"/>
                    <a:pt x="52" y="210"/>
                  </a:cubicBezTo>
                  <a:cubicBezTo>
                    <a:pt x="81" y="210"/>
                    <a:pt x="81" y="210"/>
                    <a:pt x="81" y="210"/>
                  </a:cubicBezTo>
                  <a:cubicBezTo>
                    <a:pt x="105" y="210"/>
                    <a:pt x="119" y="197"/>
                    <a:pt x="119" y="176"/>
                  </a:cubicBezTo>
                  <a:cubicBezTo>
                    <a:pt x="119" y="155"/>
                    <a:pt x="105" y="143"/>
                    <a:pt x="81" y="143"/>
                  </a:cubicBezTo>
                  <a:lnTo>
                    <a:pt x="52" y="143"/>
                  </a:lnTo>
                  <a:close/>
                  <a:moveTo>
                    <a:pt x="52" y="44"/>
                  </a:moveTo>
                  <a:cubicBezTo>
                    <a:pt x="52" y="99"/>
                    <a:pt x="52" y="99"/>
                    <a:pt x="52" y="99"/>
                  </a:cubicBezTo>
                  <a:cubicBezTo>
                    <a:pt x="73" y="99"/>
                    <a:pt x="73" y="99"/>
                    <a:pt x="73" y="99"/>
                  </a:cubicBezTo>
                  <a:cubicBezTo>
                    <a:pt x="93" y="99"/>
                    <a:pt x="104" y="89"/>
                    <a:pt x="104" y="71"/>
                  </a:cubicBezTo>
                  <a:cubicBezTo>
                    <a:pt x="104" y="54"/>
                    <a:pt x="93" y="44"/>
                    <a:pt x="73" y="44"/>
                  </a:cubicBezTo>
                  <a:lnTo>
                    <a:pt x="52" y="44"/>
                  </a:lnTo>
                  <a:close/>
                  <a:moveTo>
                    <a:pt x="0" y="0"/>
                  </a:moveTo>
                  <a:cubicBezTo>
                    <a:pt x="72" y="0"/>
                    <a:pt x="72" y="0"/>
                    <a:pt x="72" y="0"/>
                  </a:cubicBezTo>
                  <a:cubicBezTo>
                    <a:pt x="125" y="0"/>
                    <a:pt x="157" y="26"/>
                    <a:pt x="157" y="69"/>
                  </a:cubicBezTo>
                  <a:cubicBezTo>
                    <a:pt x="157" y="89"/>
                    <a:pt x="148" y="107"/>
                    <a:pt x="130" y="119"/>
                  </a:cubicBezTo>
                  <a:cubicBezTo>
                    <a:pt x="157" y="131"/>
                    <a:pt x="172" y="152"/>
                    <a:pt x="172" y="179"/>
                  </a:cubicBezTo>
                  <a:cubicBezTo>
                    <a:pt x="172" y="225"/>
                    <a:pt x="136" y="254"/>
                    <a:pt x="78"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3" name="Freeform 10">
              <a:extLst>
                <a:ext uri="{FF2B5EF4-FFF2-40B4-BE49-F238E27FC236}">
                  <a16:creationId xmlns:a16="http://schemas.microsoft.com/office/drawing/2014/main" id="{C59A6F26-8594-4E82-9E1A-0107BBCDB704}"/>
                </a:ext>
              </a:extLst>
            </p:cNvPr>
            <p:cNvSpPr>
              <a:spLocks/>
            </p:cNvSpPr>
            <p:nvPr/>
          </p:nvSpPr>
          <p:spPr bwMode="auto">
            <a:xfrm>
              <a:off x="6321426" y="1812925"/>
              <a:ext cx="528638" cy="911225"/>
            </a:xfrm>
            <a:custGeom>
              <a:avLst/>
              <a:gdLst>
                <a:gd name="T0" fmla="*/ 0 w 333"/>
                <a:gd name="T1" fmla="*/ 0 h 574"/>
                <a:gd name="T2" fmla="*/ 116 w 333"/>
                <a:gd name="T3" fmla="*/ 0 h 574"/>
                <a:gd name="T4" fmla="*/ 116 w 333"/>
                <a:gd name="T5" fmla="*/ 468 h 574"/>
                <a:gd name="T6" fmla="*/ 333 w 333"/>
                <a:gd name="T7" fmla="*/ 468 h 574"/>
                <a:gd name="T8" fmla="*/ 333 w 333"/>
                <a:gd name="T9" fmla="*/ 574 h 574"/>
                <a:gd name="T10" fmla="*/ 0 w 333"/>
                <a:gd name="T11" fmla="*/ 574 h 574"/>
                <a:gd name="T12" fmla="*/ 0 w 333"/>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333" h="574">
                  <a:moveTo>
                    <a:pt x="0" y="0"/>
                  </a:moveTo>
                  <a:lnTo>
                    <a:pt x="116" y="0"/>
                  </a:lnTo>
                  <a:lnTo>
                    <a:pt x="116" y="468"/>
                  </a:lnTo>
                  <a:lnTo>
                    <a:pt x="333" y="468"/>
                  </a:lnTo>
                  <a:lnTo>
                    <a:pt x="333" y="574"/>
                  </a:lnTo>
                  <a:lnTo>
                    <a:pt x="0" y="5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4" name="Rectangle 23">
              <a:extLst>
                <a:ext uri="{FF2B5EF4-FFF2-40B4-BE49-F238E27FC236}">
                  <a16:creationId xmlns:a16="http://schemas.microsoft.com/office/drawing/2014/main" id="{D60AD085-9184-4E83-9DB1-633A38727063}"/>
                </a:ext>
              </a:extLst>
            </p:cNvPr>
            <p:cNvSpPr>
              <a:spLocks noChangeArrowheads="1"/>
            </p:cNvSpPr>
            <p:nvPr/>
          </p:nvSpPr>
          <p:spPr bwMode="auto">
            <a:xfrm>
              <a:off x="7015163" y="1812925"/>
              <a:ext cx="182563" cy="911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5" name="Freeform 12">
              <a:extLst>
                <a:ext uri="{FF2B5EF4-FFF2-40B4-BE49-F238E27FC236}">
                  <a16:creationId xmlns:a16="http://schemas.microsoft.com/office/drawing/2014/main" id="{F78483E5-37B8-4BCA-97E7-21D97CF9438A}"/>
                </a:ext>
              </a:extLst>
            </p:cNvPr>
            <p:cNvSpPr>
              <a:spLocks noEditPoints="1"/>
            </p:cNvSpPr>
            <p:nvPr/>
          </p:nvSpPr>
          <p:spPr bwMode="auto">
            <a:xfrm>
              <a:off x="7373938" y="1787525"/>
              <a:ext cx="1096963" cy="1162050"/>
            </a:xfrm>
            <a:custGeom>
              <a:avLst/>
              <a:gdLst>
                <a:gd name="T0" fmla="*/ 217 w 306"/>
                <a:gd name="T1" fmla="*/ 134 h 324"/>
                <a:gd name="T2" fmla="*/ 135 w 306"/>
                <a:gd name="T3" fmla="*/ 48 h 324"/>
                <a:gd name="T4" fmla="*/ 53 w 306"/>
                <a:gd name="T5" fmla="*/ 134 h 324"/>
                <a:gd name="T6" fmla="*/ 135 w 306"/>
                <a:gd name="T7" fmla="*/ 220 h 324"/>
                <a:gd name="T8" fmla="*/ 217 w 306"/>
                <a:gd name="T9" fmla="*/ 134 h 324"/>
                <a:gd name="T10" fmla="*/ 288 w 306"/>
                <a:gd name="T11" fmla="*/ 278 h 324"/>
                <a:gd name="T12" fmla="*/ 306 w 306"/>
                <a:gd name="T13" fmla="*/ 275 h 324"/>
                <a:gd name="T14" fmla="*/ 306 w 306"/>
                <a:gd name="T15" fmla="*/ 319 h 324"/>
                <a:gd name="T16" fmla="*/ 279 w 306"/>
                <a:gd name="T17" fmla="*/ 324 h 324"/>
                <a:gd name="T18" fmla="*/ 200 w 306"/>
                <a:gd name="T19" fmla="*/ 290 h 324"/>
                <a:gd name="T20" fmla="*/ 170 w 306"/>
                <a:gd name="T21" fmla="*/ 263 h 324"/>
                <a:gd name="T22" fmla="*/ 135 w 306"/>
                <a:gd name="T23" fmla="*/ 268 h 324"/>
                <a:gd name="T24" fmla="*/ 0 w 306"/>
                <a:gd name="T25" fmla="*/ 134 h 324"/>
                <a:gd name="T26" fmla="*/ 135 w 306"/>
                <a:gd name="T27" fmla="*/ 0 h 324"/>
                <a:gd name="T28" fmla="*/ 270 w 306"/>
                <a:gd name="T29" fmla="*/ 134 h 324"/>
                <a:gd name="T30" fmla="*/ 220 w 306"/>
                <a:gd name="T31" fmla="*/ 240 h 324"/>
                <a:gd name="T32" fmla="*/ 235 w 306"/>
                <a:gd name="T33" fmla="*/ 254 h 324"/>
                <a:gd name="T34" fmla="*/ 288 w 306"/>
                <a:gd name="T35" fmla="*/ 27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24">
                  <a:moveTo>
                    <a:pt x="217" y="134"/>
                  </a:moveTo>
                  <a:cubicBezTo>
                    <a:pt x="217" y="85"/>
                    <a:pt x="183" y="48"/>
                    <a:pt x="135" y="48"/>
                  </a:cubicBezTo>
                  <a:cubicBezTo>
                    <a:pt x="87" y="48"/>
                    <a:pt x="53" y="85"/>
                    <a:pt x="53" y="134"/>
                  </a:cubicBezTo>
                  <a:cubicBezTo>
                    <a:pt x="53" y="182"/>
                    <a:pt x="87" y="220"/>
                    <a:pt x="135" y="220"/>
                  </a:cubicBezTo>
                  <a:cubicBezTo>
                    <a:pt x="183" y="220"/>
                    <a:pt x="217" y="182"/>
                    <a:pt x="217" y="134"/>
                  </a:cubicBezTo>
                  <a:moveTo>
                    <a:pt x="288" y="278"/>
                  </a:moveTo>
                  <a:cubicBezTo>
                    <a:pt x="294" y="278"/>
                    <a:pt x="301" y="278"/>
                    <a:pt x="306" y="275"/>
                  </a:cubicBezTo>
                  <a:cubicBezTo>
                    <a:pt x="306" y="319"/>
                    <a:pt x="306" y="319"/>
                    <a:pt x="306" y="319"/>
                  </a:cubicBezTo>
                  <a:cubicBezTo>
                    <a:pt x="298" y="322"/>
                    <a:pt x="291" y="324"/>
                    <a:pt x="279" y="324"/>
                  </a:cubicBezTo>
                  <a:cubicBezTo>
                    <a:pt x="251" y="324"/>
                    <a:pt x="225" y="312"/>
                    <a:pt x="200" y="290"/>
                  </a:cubicBezTo>
                  <a:cubicBezTo>
                    <a:pt x="170" y="263"/>
                    <a:pt x="170" y="263"/>
                    <a:pt x="170" y="263"/>
                  </a:cubicBezTo>
                  <a:cubicBezTo>
                    <a:pt x="159" y="266"/>
                    <a:pt x="148" y="268"/>
                    <a:pt x="135" y="268"/>
                  </a:cubicBezTo>
                  <a:cubicBezTo>
                    <a:pt x="55" y="268"/>
                    <a:pt x="0" y="206"/>
                    <a:pt x="0" y="134"/>
                  </a:cubicBezTo>
                  <a:cubicBezTo>
                    <a:pt x="0" y="61"/>
                    <a:pt x="55" y="0"/>
                    <a:pt x="135" y="0"/>
                  </a:cubicBezTo>
                  <a:cubicBezTo>
                    <a:pt x="215" y="0"/>
                    <a:pt x="270" y="61"/>
                    <a:pt x="270" y="134"/>
                  </a:cubicBezTo>
                  <a:cubicBezTo>
                    <a:pt x="270" y="176"/>
                    <a:pt x="251" y="215"/>
                    <a:pt x="220" y="240"/>
                  </a:cubicBezTo>
                  <a:cubicBezTo>
                    <a:pt x="235" y="254"/>
                    <a:pt x="235" y="254"/>
                    <a:pt x="235" y="254"/>
                  </a:cubicBezTo>
                  <a:cubicBezTo>
                    <a:pt x="254" y="272"/>
                    <a:pt x="272" y="278"/>
                    <a:pt x="288" y="2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6" name="Freeform 13">
              <a:extLst>
                <a:ext uri="{FF2B5EF4-FFF2-40B4-BE49-F238E27FC236}">
                  <a16:creationId xmlns:a16="http://schemas.microsoft.com/office/drawing/2014/main" id="{E977F007-E9DA-4A70-9EDB-800ED4B97A49}"/>
                </a:ext>
              </a:extLst>
            </p:cNvPr>
            <p:cNvSpPr>
              <a:spLocks/>
            </p:cNvSpPr>
            <p:nvPr/>
          </p:nvSpPr>
          <p:spPr bwMode="auto">
            <a:xfrm>
              <a:off x="8502651" y="1812925"/>
              <a:ext cx="736600" cy="936625"/>
            </a:xfrm>
            <a:custGeom>
              <a:avLst/>
              <a:gdLst>
                <a:gd name="T0" fmla="*/ 154 w 205"/>
                <a:gd name="T1" fmla="*/ 0 h 261"/>
                <a:gd name="T2" fmla="*/ 205 w 205"/>
                <a:gd name="T3" fmla="*/ 0 h 261"/>
                <a:gd name="T4" fmla="*/ 205 w 205"/>
                <a:gd name="T5" fmla="*/ 154 h 261"/>
                <a:gd name="T6" fmla="*/ 102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2"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0"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7" name="Freeform 14">
              <a:extLst>
                <a:ext uri="{FF2B5EF4-FFF2-40B4-BE49-F238E27FC236}">
                  <a16:creationId xmlns:a16="http://schemas.microsoft.com/office/drawing/2014/main" id="{389A4312-35DB-47CC-A64A-1DBD0B5BDE08}"/>
                </a:ext>
              </a:extLst>
            </p:cNvPr>
            <p:cNvSpPr>
              <a:spLocks/>
            </p:cNvSpPr>
            <p:nvPr/>
          </p:nvSpPr>
          <p:spPr bwMode="auto">
            <a:xfrm>
              <a:off x="9467851" y="1812925"/>
              <a:ext cx="531813" cy="911225"/>
            </a:xfrm>
            <a:custGeom>
              <a:avLst/>
              <a:gdLst>
                <a:gd name="T0" fmla="*/ 0 w 335"/>
                <a:gd name="T1" fmla="*/ 0 h 574"/>
                <a:gd name="T2" fmla="*/ 0 w 335"/>
                <a:gd name="T3" fmla="*/ 574 h 574"/>
                <a:gd name="T4" fmla="*/ 335 w 335"/>
                <a:gd name="T5" fmla="*/ 574 h 574"/>
                <a:gd name="T6" fmla="*/ 335 w 335"/>
                <a:gd name="T7" fmla="*/ 474 h 574"/>
                <a:gd name="T8" fmla="*/ 116 w 335"/>
                <a:gd name="T9" fmla="*/ 474 h 574"/>
                <a:gd name="T10" fmla="*/ 116 w 335"/>
                <a:gd name="T11" fmla="*/ 330 h 574"/>
                <a:gd name="T12" fmla="*/ 301 w 335"/>
                <a:gd name="T13" fmla="*/ 330 h 574"/>
                <a:gd name="T14" fmla="*/ 301 w 335"/>
                <a:gd name="T15" fmla="*/ 230 h 574"/>
                <a:gd name="T16" fmla="*/ 116 w 335"/>
                <a:gd name="T17" fmla="*/ 230 h 574"/>
                <a:gd name="T18" fmla="*/ 116 w 335"/>
                <a:gd name="T19" fmla="*/ 99 h 574"/>
                <a:gd name="T20" fmla="*/ 335 w 335"/>
                <a:gd name="T21" fmla="*/ 99 h 574"/>
                <a:gd name="T22" fmla="*/ 335 w 335"/>
                <a:gd name="T23" fmla="*/ 0 h 574"/>
                <a:gd name="T24" fmla="*/ 0 w 335"/>
                <a:gd name="T25"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5" h="574">
                  <a:moveTo>
                    <a:pt x="0" y="0"/>
                  </a:moveTo>
                  <a:lnTo>
                    <a:pt x="0" y="574"/>
                  </a:lnTo>
                  <a:lnTo>
                    <a:pt x="335" y="574"/>
                  </a:lnTo>
                  <a:lnTo>
                    <a:pt x="335" y="474"/>
                  </a:lnTo>
                  <a:lnTo>
                    <a:pt x="116" y="474"/>
                  </a:lnTo>
                  <a:lnTo>
                    <a:pt x="116" y="330"/>
                  </a:lnTo>
                  <a:lnTo>
                    <a:pt x="301" y="330"/>
                  </a:lnTo>
                  <a:lnTo>
                    <a:pt x="301" y="230"/>
                  </a:lnTo>
                  <a:lnTo>
                    <a:pt x="116" y="230"/>
                  </a:lnTo>
                  <a:lnTo>
                    <a:pt x="116" y="99"/>
                  </a:lnTo>
                  <a:lnTo>
                    <a:pt x="335" y="99"/>
                  </a:lnTo>
                  <a:lnTo>
                    <a:pt x="33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8" name="Freeform 15">
              <a:extLst>
                <a:ext uri="{FF2B5EF4-FFF2-40B4-BE49-F238E27FC236}">
                  <a16:creationId xmlns:a16="http://schemas.microsoft.com/office/drawing/2014/main" id="{FFE2C8A0-C1FF-4C82-9CB9-252D5F0B6F00}"/>
                </a:ext>
              </a:extLst>
            </p:cNvPr>
            <p:cNvSpPr>
              <a:spLocks/>
            </p:cNvSpPr>
            <p:nvPr/>
          </p:nvSpPr>
          <p:spPr bwMode="auto">
            <a:xfrm>
              <a:off x="2189163" y="3125788"/>
              <a:ext cx="530225" cy="908050"/>
            </a:xfrm>
            <a:custGeom>
              <a:avLst/>
              <a:gdLst>
                <a:gd name="T0" fmla="*/ 0 w 334"/>
                <a:gd name="T1" fmla="*/ 0 h 572"/>
                <a:gd name="T2" fmla="*/ 0 w 334"/>
                <a:gd name="T3" fmla="*/ 572 h 572"/>
                <a:gd name="T4" fmla="*/ 115 w 334"/>
                <a:gd name="T5" fmla="*/ 572 h 572"/>
                <a:gd name="T6" fmla="*/ 115 w 334"/>
                <a:gd name="T7" fmla="*/ 330 h 572"/>
                <a:gd name="T8" fmla="*/ 301 w 334"/>
                <a:gd name="T9" fmla="*/ 330 h 572"/>
                <a:gd name="T10" fmla="*/ 301 w 334"/>
                <a:gd name="T11" fmla="*/ 231 h 572"/>
                <a:gd name="T12" fmla="*/ 115 w 334"/>
                <a:gd name="T13" fmla="*/ 231 h 572"/>
                <a:gd name="T14" fmla="*/ 115 w 334"/>
                <a:gd name="T15" fmla="*/ 99 h 572"/>
                <a:gd name="T16" fmla="*/ 334 w 334"/>
                <a:gd name="T17" fmla="*/ 99 h 572"/>
                <a:gd name="T18" fmla="*/ 334 w 334"/>
                <a:gd name="T19" fmla="*/ 0 h 572"/>
                <a:gd name="T20" fmla="*/ 0 w 334"/>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572">
                  <a:moveTo>
                    <a:pt x="0" y="0"/>
                  </a:moveTo>
                  <a:lnTo>
                    <a:pt x="0" y="572"/>
                  </a:lnTo>
                  <a:lnTo>
                    <a:pt x="115" y="572"/>
                  </a:lnTo>
                  <a:lnTo>
                    <a:pt x="115" y="330"/>
                  </a:lnTo>
                  <a:lnTo>
                    <a:pt x="301" y="330"/>
                  </a:lnTo>
                  <a:lnTo>
                    <a:pt x="301" y="231"/>
                  </a:lnTo>
                  <a:lnTo>
                    <a:pt x="115" y="231"/>
                  </a:lnTo>
                  <a:lnTo>
                    <a:pt x="115" y="99"/>
                  </a:lnTo>
                  <a:lnTo>
                    <a:pt x="334" y="99"/>
                  </a:lnTo>
                  <a:lnTo>
                    <a:pt x="3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9" name="Freeform 16">
              <a:extLst>
                <a:ext uri="{FF2B5EF4-FFF2-40B4-BE49-F238E27FC236}">
                  <a16:creationId xmlns:a16="http://schemas.microsoft.com/office/drawing/2014/main" id="{FACCE0A3-5462-491B-992B-A9DC121AE242}"/>
                </a:ext>
              </a:extLst>
            </p:cNvPr>
            <p:cNvSpPr>
              <a:spLocks noEditPoints="1"/>
            </p:cNvSpPr>
            <p:nvPr/>
          </p:nvSpPr>
          <p:spPr bwMode="auto">
            <a:xfrm>
              <a:off x="2881313" y="3125788"/>
              <a:ext cx="742950" cy="908050"/>
            </a:xfrm>
            <a:custGeom>
              <a:avLst/>
              <a:gdLst>
                <a:gd name="T0" fmla="*/ 51 w 207"/>
                <a:gd name="T1" fmla="*/ 44 h 253"/>
                <a:gd name="T2" fmla="*/ 51 w 207"/>
                <a:gd name="T3" fmla="*/ 107 h 253"/>
                <a:gd name="T4" fmla="*/ 80 w 207"/>
                <a:gd name="T5" fmla="*/ 107 h 253"/>
                <a:gd name="T6" fmla="*/ 115 w 207"/>
                <a:gd name="T7" fmla="*/ 75 h 253"/>
                <a:gd name="T8" fmla="*/ 80 w 207"/>
                <a:gd name="T9" fmla="*/ 44 h 253"/>
                <a:gd name="T10" fmla="*/ 51 w 207"/>
                <a:gd name="T11" fmla="*/ 44 h 253"/>
                <a:gd name="T12" fmla="*/ 0 w 207"/>
                <a:gd name="T13" fmla="*/ 0 h 253"/>
                <a:gd name="T14" fmla="*/ 78 w 207"/>
                <a:gd name="T15" fmla="*/ 0 h 253"/>
                <a:gd name="T16" fmla="*/ 168 w 207"/>
                <a:gd name="T17" fmla="*/ 75 h 253"/>
                <a:gd name="T18" fmla="*/ 127 w 207"/>
                <a:gd name="T19" fmla="*/ 141 h 253"/>
                <a:gd name="T20" fmla="*/ 207 w 207"/>
                <a:gd name="T21" fmla="*/ 253 h 253"/>
                <a:gd name="T22" fmla="*/ 145 w 207"/>
                <a:gd name="T23" fmla="*/ 253 h 253"/>
                <a:gd name="T24" fmla="*/ 78 w 207"/>
                <a:gd name="T25" fmla="*/ 151 h 253"/>
                <a:gd name="T26" fmla="*/ 51 w 207"/>
                <a:gd name="T27" fmla="*/ 151 h 253"/>
                <a:gd name="T28" fmla="*/ 51 w 207"/>
                <a:gd name="T29" fmla="*/ 253 h 253"/>
                <a:gd name="T30" fmla="*/ 0 w 207"/>
                <a:gd name="T31" fmla="*/ 253 h 253"/>
                <a:gd name="T32" fmla="*/ 0 w 207"/>
                <a:gd name="T3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3">
                  <a:moveTo>
                    <a:pt x="51" y="44"/>
                  </a:moveTo>
                  <a:cubicBezTo>
                    <a:pt x="51" y="107"/>
                    <a:pt x="51" y="107"/>
                    <a:pt x="51" y="107"/>
                  </a:cubicBezTo>
                  <a:cubicBezTo>
                    <a:pt x="80" y="107"/>
                    <a:pt x="80" y="107"/>
                    <a:pt x="80" y="107"/>
                  </a:cubicBezTo>
                  <a:cubicBezTo>
                    <a:pt x="102" y="107"/>
                    <a:pt x="115" y="95"/>
                    <a:pt x="115" y="75"/>
                  </a:cubicBezTo>
                  <a:cubicBezTo>
                    <a:pt x="115" y="55"/>
                    <a:pt x="102" y="44"/>
                    <a:pt x="80" y="44"/>
                  </a:cubicBezTo>
                  <a:lnTo>
                    <a:pt x="51" y="44"/>
                  </a:lnTo>
                  <a:close/>
                  <a:moveTo>
                    <a:pt x="0" y="0"/>
                  </a:moveTo>
                  <a:cubicBezTo>
                    <a:pt x="78" y="0"/>
                    <a:pt x="78" y="0"/>
                    <a:pt x="78" y="0"/>
                  </a:cubicBezTo>
                  <a:cubicBezTo>
                    <a:pt x="133" y="0"/>
                    <a:pt x="168" y="28"/>
                    <a:pt x="168" y="75"/>
                  </a:cubicBezTo>
                  <a:cubicBezTo>
                    <a:pt x="168" y="106"/>
                    <a:pt x="153" y="129"/>
                    <a:pt x="127" y="141"/>
                  </a:cubicBezTo>
                  <a:cubicBezTo>
                    <a:pt x="207" y="253"/>
                    <a:pt x="207" y="253"/>
                    <a:pt x="207" y="253"/>
                  </a:cubicBezTo>
                  <a:cubicBezTo>
                    <a:pt x="145" y="253"/>
                    <a:pt x="145" y="253"/>
                    <a:pt x="145" y="253"/>
                  </a:cubicBezTo>
                  <a:cubicBezTo>
                    <a:pt x="78" y="151"/>
                    <a:pt x="78" y="151"/>
                    <a:pt x="78" y="151"/>
                  </a:cubicBezTo>
                  <a:cubicBezTo>
                    <a:pt x="51" y="151"/>
                    <a:pt x="51" y="151"/>
                    <a:pt x="51" y="151"/>
                  </a:cubicBezTo>
                  <a:cubicBezTo>
                    <a:pt x="51" y="253"/>
                    <a:pt x="51" y="253"/>
                    <a:pt x="51" y="253"/>
                  </a:cubicBezTo>
                  <a:cubicBezTo>
                    <a:pt x="0" y="253"/>
                    <a:pt x="0" y="253"/>
                    <a:pt x="0" y="25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0" name="Freeform 17">
              <a:extLst>
                <a:ext uri="{FF2B5EF4-FFF2-40B4-BE49-F238E27FC236}">
                  <a16:creationId xmlns:a16="http://schemas.microsoft.com/office/drawing/2014/main" id="{43B82F3C-D15B-4744-BB8B-4ECD13FAAEFC}"/>
                </a:ext>
              </a:extLst>
            </p:cNvPr>
            <p:cNvSpPr>
              <a:spLocks noEditPoints="1"/>
            </p:cNvSpPr>
            <p:nvPr/>
          </p:nvSpPr>
          <p:spPr bwMode="auto">
            <a:xfrm>
              <a:off x="3663951" y="3125788"/>
              <a:ext cx="928688" cy="908050"/>
            </a:xfrm>
            <a:custGeom>
              <a:avLst/>
              <a:gdLst>
                <a:gd name="T0" fmla="*/ 370 w 585"/>
                <a:gd name="T1" fmla="*/ 326 h 572"/>
                <a:gd name="T2" fmla="*/ 294 w 585"/>
                <a:gd name="T3" fmla="*/ 108 h 572"/>
                <a:gd name="T4" fmla="*/ 214 w 585"/>
                <a:gd name="T5" fmla="*/ 326 h 572"/>
                <a:gd name="T6" fmla="*/ 370 w 585"/>
                <a:gd name="T7" fmla="*/ 326 h 572"/>
                <a:gd name="T8" fmla="*/ 217 w 585"/>
                <a:gd name="T9" fmla="*/ 0 h 572"/>
                <a:gd name="T10" fmla="*/ 368 w 585"/>
                <a:gd name="T11" fmla="*/ 0 h 572"/>
                <a:gd name="T12" fmla="*/ 585 w 585"/>
                <a:gd name="T13" fmla="*/ 572 h 572"/>
                <a:gd name="T14" fmla="*/ 463 w 585"/>
                <a:gd name="T15" fmla="*/ 572 h 572"/>
                <a:gd name="T16" fmla="*/ 407 w 585"/>
                <a:gd name="T17" fmla="*/ 423 h 572"/>
                <a:gd name="T18" fmla="*/ 178 w 585"/>
                <a:gd name="T19" fmla="*/ 423 h 572"/>
                <a:gd name="T20" fmla="*/ 124 w 585"/>
                <a:gd name="T21" fmla="*/ 572 h 572"/>
                <a:gd name="T22" fmla="*/ 0 w 585"/>
                <a:gd name="T23" fmla="*/ 572 h 572"/>
                <a:gd name="T24" fmla="*/ 217 w 585"/>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5" h="572">
                  <a:moveTo>
                    <a:pt x="370" y="326"/>
                  </a:moveTo>
                  <a:lnTo>
                    <a:pt x="294" y="108"/>
                  </a:lnTo>
                  <a:lnTo>
                    <a:pt x="214" y="326"/>
                  </a:lnTo>
                  <a:lnTo>
                    <a:pt x="370" y="326"/>
                  </a:lnTo>
                  <a:close/>
                  <a:moveTo>
                    <a:pt x="217" y="0"/>
                  </a:moveTo>
                  <a:lnTo>
                    <a:pt x="368" y="0"/>
                  </a:lnTo>
                  <a:lnTo>
                    <a:pt x="585" y="572"/>
                  </a:lnTo>
                  <a:lnTo>
                    <a:pt x="463" y="572"/>
                  </a:lnTo>
                  <a:lnTo>
                    <a:pt x="407"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1" name="Freeform 18">
              <a:extLst>
                <a:ext uri="{FF2B5EF4-FFF2-40B4-BE49-F238E27FC236}">
                  <a16:creationId xmlns:a16="http://schemas.microsoft.com/office/drawing/2014/main" id="{D51E4086-656C-45CE-B982-4A4F6BDF3F32}"/>
                </a:ext>
              </a:extLst>
            </p:cNvPr>
            <p:cNvSpPr>
              <a:spLocks/>
            </p:cNvSpPr>
            <p:nvPr/>
          </p:nvSpPr>
          <p:spPr bwMode="auto">
            <a:xfrm>
              <a:off x="4732338" y="3125788"/>
              <a:ext cx="828675" cy="908050"/>
            </a:xfrm>
            <a:custGeom>
              <a:avLst/>
              <a:gdLst>
                <a:gd name="T0" fmla="*/ 0 w 522"/>
                <a:gd name="T1" fmla="*/ 0 h 572"/>
                <a:gd name="T2" fmla="*/ 149 w 522"/>
                <a:gd name="T3" fmla="*/ 0 h 572"/>
                <a:gd name="T4" fmla="*/ 407 w 522"/>
                <a:gd name="T5" fmla="*/ 409 h 572"/>
                <a:gd name="T6" fmla="*/ 407 w 522"/>
                <a:gd name="T7" fmla="*/ 0 h 572"/>
                <a:gd name="T8" fmla="*/ 522 w 522"/>
                <a:gd name="T9" fmla="*/ 0 h 572"/>
                <a:gd name="T10" fmla="*/ 522 w 522"/>
                <a:gd name="T11" fmla="*/ 572 h 572"/>
                <a:gd name="T12" fmla="*/ 373 w 522"/>
                <a:gd name="T13" fmla="*/ 572 h 572"/>
                <a:gd name="T14" fmla="*/ 118 w 522"/>
                <a:gd name="T15" fmla="*/ 160 h 572"/>
                <a:gd name="T16" fmla="*/ 118 w 522"/>
                <a:gd name="T17" fmla="*/ 572 h 572"/>
                <a:gd name="T18" fmla="*/ 0 w 522"/>
                <a:gd name="T19" fmla="*/ 572 h 572"/>
                <a:gd name="T20" fmla="*/ 0 w 522"/>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572">
                  <a:moveTo>
                    <a:pt x="0" y="0"/>
                  </a:moveTo>
                  <a:lnTo>
                    <a:pt x="149" y="0"/>
                  </a:lnTo>
                  <a:lnTo>
                    <a:pt x="407" y="409"/>
                  </a:lnTo>
                  <a:lnTo>
                    <a:pt x="407" y="0"/>
                  </a:lnTo>
                  <a:lnTo>
                    <a:pt x="522" y="0"/>
                  </a:lnTo>
                  <a:lnTo>
                    <a:pt x="522" y="572"/>
                  </a:lnTo>
                  <a:lnTo>
                    <a:pt x="373" y="572"/>
                  </a:lnTo>
                  <a:lnTo>
                    <a:pt x="118" y="160"/>
                  </a:lnTo>
                  <a:lnTo>
                    <a:pt x="118"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2" name="Freeform 19">
              <a:extLst>
                <a:ext uri="{FF2B5EF4-FFF2-40B4-BE49-F238E27FC236}">
                  <a16:creationId xmlns:a16="http://schemas.microsoft.com/office/drawing/2014/main" id="{FC2E82C3-96A4-42DC-9E96-AD206FB60752}"/>
                </a:ext>
              </a:extLst>
            </p:cNvPr>
            <p:cNvSpPr>
              <a:spLocks/>
            </p:cNvSpPr>
            <p:nvPr/>
          </p:nvSpPr>
          <p:spPr bwMode="auto">
            <a:xfrm>
              <a:off x="5740401" y="3097213"/>
              <a:ext cx="865188" cy="1147763"/>
            </a:xfrm>
            <a:custGeom>
              <a:avLst/>
              <a:gdLst>
                <a:gd name="T0" fmla="*/ 201 w 241"/>
                <a:gd name="T1" fmla="*/ 186 h 320"/>
                <a:gd name="T2" fmla="*/ 241 w 241"/>
                <a:gd name="T3" fmla="*/ 217 h 320"/>
                <a:gd name="T4" fmla="*/ 154 w 241"/>
                <a:gd name="T5" fmla="*/ 267 h 320"/>
                <a:gd name="T6" fmla="*/ 123 w 241"/>
                <a:gd name="T7" fmla="*/ 320 h 320"/>
                <a:gd name="T8" fmla="*/ 77 w 241"/>
                <a:gd name="T9" fmla="*/ 320 h 320"/>
                <a:gd name="T10" fmla="*/ 109 w 241"/>
                <a:gd name="T11" fmla="*/ 266 h 320"/>
                <a:gd name="T12" fmla="*/ 0 w 241"/>
                <a:gd name="T13" fmla="*/ 134 h 320"/>
                <a:gd name="T14" fmla="*/ 134 w 241"/>
                <a:gd name="T15" fmla="*/ 0 h 320"/>
                <a:gd name="T16" fmla="*/ 241 w 241"/>
                <a:gd name="T17" fmla="*/ 52 h 320"/>
                <a:gd name="T18" fmla="*/ 201 w 241"/>
                <a:gd name="T19" fmla="*/ 83 h 320"/>
                <a:gd name="T20" fmla="*/ 134 w 241"/>
                <a:gd name="T21" fmla="*/ 49 h 320"/>
                <a:gd name="T22" fmla="*/ 52 w 241"/>
                <a:gd name="T23" fmla="*/ 134 h 320"/>
                <a:gd name="T24" fmla="*/ 134 w 241"/>
                <a:gd name="T25" fmla="*/ 220 h 320"/>
                <a:gd name="T26" fmla="*/ 201 w 241"/>
                <a:gd name="T27" fmla="*/ 18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320">
                  <a:moveTo>
                    <a:pt x="201" y="186"/>
                  </a:moveTo>
                  <a:cubicBezTo>
                    <a:pt x="241" y="217"/>
                    <a:pt x="241" y="217"/>
                    <a:pt x="241" y="217"/>
                  </a:cubicBezTo>
                  <a:cubicBezTo>
                    <a:pt x="222" y="244"/>
                    <a:pt x="191" y="262"/>
                    <a:pt x="154" y="267"/>
                  </a:cubicBezTo>
                  <a:cubicBezTo>
                    <a:pt x="123" y="320"/>
                    <a:pt x="123" y="320"/>
                    <a:pt x="123" y="320"/>
                  </a:cubicBezTo>
                  <a:cubicBezTo>
                    <a:pt x="77" y="320"/>
                    <a:pt x="77" y="320"/>
                    <a:pt x="77" y="320"/>
                  </a:cubicBezTo>
                  <a:cubicBezTo>
                    <a:pt x="109" y="266"/>
                    <a:pt x="109" y="266"/>
                    <a:pt x="109" y="266"/>
                  </a:cubicBezTo>
                  <a:cubicBezTo>
                    <a:pt x="43" y="255"/>
                    <a:pt x="0" y="199"/>
                    <a:pt x="0" y="134"/>
                  </a:cubicBezTo>
                  <a:cubicBezTo>
                    <a:pt x="0" y="62"/>
                    <a:pt x="54" y="0"/>
                    <a:pt x="134" y="0"/>
                  </a:cubicBezTo>
                  <a:cubicBezTo>
                    <a:pt x="180" y="0"/>
                    <a:pt x="218" y="21"/>
                    <a:pt x="241" y="52"/>
                  </a:cubicBezTo>
                  <a:cubicBezTo>
                    <a:pt x="201" y="83"/>
                    <a:pt x="201" y="83"/>
                    <a:pt x="201" y="83"/>
                  </a:cubicBezTo>
                  <a:cubicBezTo>
                    <a:pt x="186" y="63"/>
                    <a:pt x="163" y="49"/>
                    <a:pt x="134" y="49"/>
                  </a:cubicBezTo>
                  <a:cubicBezTo>
                    <a:pt x="87" y="49"/>
                    <a:pt x="52" y="86"/>
                    <a:pt x="52" y="134"/>
                  </a:cubicBezTo>
                  <a:cubicBezTo>
                    <a:pt x="52" y="183"/>
                    <a:pt x="87" y="220"/>
                    <a:pt x="134" y="220"/>
                  </a:cubicBezTo>
                  <a:cubicBezTo>
                    <a:pt x="163" y="220"/>
                    <a:pt x="186" y="206"/>
                    <a:pt x="201" y="18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3" name="Freeform 20">
              <a:extLst>
                <a:ext uri="{FF2B5EF4-FFF2-40B4-BE49-F238E27FC236}">
                  <a16:creationId xmlns:a16="http://schemas.microsoft.com/office/drawing/2014/main" id="{9285F0A2-80E3-41D0-B6C5-AA83D2405961}"/>
                </a:ext>
              </a:extLst>
            </p:cNvPr>
            <p:cNvSpPr>
              <a:spLocks noEditPoints="1"/>
            </p:cNvSpPr>
            <p:nvPr/>
          </p:nvSpPr>
          <p:spPr bwMode="auto">
            <a:xfrm>
              <a:off x="6645276" y="3125788"/>
              <a:ext cx="931863" cy="908050"/>
            </a:xfrm>
            <a:custGeom>
              <a:avLst/>
              <a:gdLst>
                <a:gd name="T0" fmla="*/ 373 w 587"/>
                <a:gd name="T1" fmla="*/ 326 h 572"/>
                <a:gd name="T2" fmla="*/ 294 w 587"/>
                <a:gd name="T3" fmla="*/ 108 h 572"/>
                <a:gd name="T4" fmla="*/ 214 w 587"/>
                <a:gd name="T5" fmla="*/ 326 h 572"/>
                <a:gd name="T6" fmla="*/ 373 w 587"/>
                <a:gd name="T7" fmla="*/ 326 h 572"/>
                <a:gd name="T8" fmla="*/ 217 w 587"/>
                <a:gd name="T9" fmla="*/ 0 h 572"/>
                <a:gd name="T10" fmla="*/ 370 w 587"/>
                <a:gd name="T11" fmla="*/ 0 h 572"/>
                <a:gd name="T12" fmla="*/ 587 w 587"/>
                <a:gd name="T13" fmla="*/ 572 h 572"/>
                <a:gd name="T14" fmla="*/ 463 w 587"/>
                <a:gd name="T15" fmla="*/ 572 h 572"/>
                <a:gd name="T16" fmla="*/ 409 w 587"/>
                <a:gd name="T17" fmla="*/ 423 h 572"/>
                <a:gd name="T18" fmla="*/ 178 w 587"/>
                <a:gd name="T19" fmla="*/ 423 h 572"/>
                <a:gd name="T20" fmla="*/ 124 w 587"/>
                <a:gd name="T21" fmla="*/ 572 h 572"/>
                <a:gd name="T22" fmla="*/ 0 w 587"/>
                <a:gd name="T23" fmla="*/ 572 h 572"/>
                <a:gd name="T24" fmla="*/ 217 w 587"/>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72">
                  <a:moveTo>
                    <a:pt x="373" y="326"/>
                  </a:moveTo>
                  <a:lnTo>
                    <a:pt x="294" y="108"/>
                  </a:lnTo>
                  <a:lnTo>
                    <a:pt x="214" y="326"/>
                  </a:lnTo>
                  <a:lnTo>
                    <a:pt x="373" y="326"/>
                  </a:lnTo>
                  <a:close/>
                  <a:moveTo>
                    <a:pt x="217" y="0"/>
                  </a:moveTo>
                  <a:lnTo>
                    <a:pt x="370" y="0"/>
                  </a:lnTo>
                  <a:lnTo>
                    <a:pt x="587" y="572"/>
                  </a:lnTo>
                  <a:lnTo>
                    <a:pt x="463" y="572"/>
                  </a:lnTo>
                  <a:lnTo>
                    <a:pt x="409"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4" name="Rectangle 33">
              <a:extLst>
                <a:ext uri="{FF2B5EF4-FFF2-40B4-BE49-F238E27FC236}">
                  <a16:creationId xmlns:a16="http://schemas.microsoft.com/office/drawing/2014/main" id="{21146121-423D-48CC-A90E-26BFAD2D3102}"/>
                </a:ext>
              </a:extLst>
            </p:cNvPr>
            <p:cNvSpPr>
              <a:spLocks noChangeArrowheads="1"/>
            </p:cNvSpPr>
            <p:nvPr/>
          </p:nvSpPr>
          <p:spPr bwMode="auto">
            <a:xfrm>
              <a:off x="7718426" y="3125788"/>
              <a:ext cx="182563" cy="908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5" name="Freeform 22">
              <a:extLst>
                <a:ext uri="{FF2B5EF4-FFF2-40B4-BE49-F238E27FC236}">
                  <a16:creationId xmlns:a16="http://schemas.microsoft.com/office/drawing/2014/main" id="{7F844399-F82E-45FE-B8C9-DE8EDC113421}"/>
                </a:ext>
              </a:extLst>
            </p:cNvPr>
            <p:cNvSpPr>
              <a:spLocks/>
            </p:cNvSpPr>
            <p:nvPr/>
          </p:nvSpPr>
          <p:spPr bwMode="auto">
            <a:xfrm>
              <a:off x="8072438" y="3097213"/>
              <a:ext cx="646113" cy="965200"/>
            </a:xfrm>
            <a:custGeom>
              <a:avLst/>
              <a:gdLst>
                <a:gd name="T0" fmla="*/ 38 w 180"/>
                <a:gd name="T1" fmla="*/ 192 h 269"/>
                <a:gd name="T2" fmla="*/ 94 w 180"/>
                <a:gd name="T3" fmla="*/ 223 h 269"/>
                <a:gd name="T4" fmla="*/ 126 w 180"/>
                <a:gd name="T5" fmla="*/ 194 h 269"/>
                <a:gd name="T6" fmla="*/ 11 w 180"/>
                <a:gd name="T7" fmla="*/ 74 h 269"/>
                <a:gd name="T8" fmla="*/ 92 w 180"/>
                <a:gd name="T9" fmla="*/ 0 h 269"/>
                <a:gd name="T10" fmla="*/ 180 w 180"/>
                <a:gd name="T11" fmla="*/ 43 h 269"/>
                <a:gd name="T12" fmla="*/ 143 w 180"/>
                <a:gd name="T13" fmla="*/ 77 h 269"/>
                <a:gd name="T14" fmla="*/ 92 w 180"/>
                <a:gd name="T15" fmla="*/ 45 h 269"/>
                <a:gd name="T16" fmla="*/ 63 w 180"/>
                <a:gd name="T17" fmla="*/ 72 h 269"/>
                <a:gd name="T18" fmla="*/ 179 w 180"/>
                <a:gd name="T19" fmla="*/ 192 h 269"/>
                <a:gd name="T20" fmla="*/ 95 w 180"/>
                <a:gd name="T21" fmla="*/ 269 h 269"/>
                <a:gd name="T22" fmla="*/ 0 w 180"/>
                <a:gd name="T23" fmla="*/ 226 h 269"/>
                <a:gd name="T24" fmla="*/ 38 w 180"/>
                <a:gd name="T25" fmla="*/ 19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269">
                  <a:moveTo>
                    <a:pt x="38" y="192"/>
                  </a:moveTo>
                  <a:cubicBezTo>
                    <a:pt x="53" y="211"/>
                    <a:pt x="73" y="223"/>
                    <a:pt x="94" y="223"/>
                  </a:cubicBezTo>
                  <a:cubicBezTo>
                    <a:pt x="114" y="223"/>
                    <a:pt x="126" y="212"/>
                    <a:pt x="126" y="194"/>
                  </a:cubicBezTo>
                  <a:cubicBezTo>
                    <a:pt x="126" y="148"/>
                    <a:pt x="11" y="158"/>
                    <a:pt x="11" y="74"/>
                  </a:cubicBezTo>
                  <a:cubicBezTo>
                    <a:pt x="11" y="34"/>
                    <a:pt x="43" y="0"/>
                    <a:pt x="92" y="0"/>
                  </a:cubicBezTo>
                  <a:cubicBezTo>
                    <a:pt x="130" y="0"/>
                    <a:pt x="159" y="17"/>
                    <a:pt x="180" y="43"/>
                  </a:cubicBezTo>
                  <a:cubicBezTo>
                    <a:pt x="143" y="77"/>
                    <a:pt x="143" y="77"/>
                    <a:pt x="143" y="77"/>
                  </a:cubicBezTo>
                  <a:cubicBezTo>
                    <a:pt x="128" y="58"/>
                    <a:pt x="111" y="45"/>
                    <a:pt x="92" y="45"/>
                  </a:cubicBezTo>
                  <a:cubicBezTo>
                    <a:pt x="74" y="45"/>
                    <a:pt x="63" y="57"/>
                    <a:pt x="63" y="72"/>
                  </a:cubicBezTo>
                  <a:cubicBezTo>
                    <a:pt x="63" y="117"/>
                    <a:pt x="179" y="107"/>
                    <a:pt x="179" y="192"/>
                  </a:cubicBezTo>
                  <a:cubicBezTo>
                    <a:pt x="178" y="240"/>
                    <a:pt x="141" y="269"/>
                    <a:pt x="95" y="269"/>
                  </a:cubicBezTo>
                  <a:cubicBezTo>
                    <a:pt x="52" y="269"/>
                    <a:pt x="23" y="253"/>
                    <a:pt x="0" y="226"/>
                  </a:cubicBezTo>
                  <a:lnTo>
                    <a:pt x="38"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6" name="Freeform 23">
              <a:extLst>
                <a:ext uri="{FF2B5EF4-FFF2-40B4-BE49-F238E27FC236}">
                  <a16:creationId xmlns:a16="http://schemas.microsoft.com/office/drawing/2014/main" id="{8C4D6582-BD18-4B6A-AF61-9076452A7F2E}"/>
                </a:ext>
              </a:extLst>
            </p:cNvPr>
            <p:cNvSpPr>
              <a:spLocks/>
            </p:cNvSpPr>
            <p:nvPr/>
          </p:nvSpPr>
          <p:spPr bwMode="auto">
            <a:xfrm>
              <a:off x="8909051" y="3125788"/>
              <a:ext cx="530225" cy="908050"/>
            </a:xfrm>
            <a:custGeom>
              <a:avLst/>
              <a:gdLst>
                <a:gd name="T0" fmla="*/ 0 w 334"/>
                <a:gd name="T1" fmla="*/ 0 h 572"/>
                <a:gd name="T2" fmla="*/ 334 w 334"/>
                <a:gd name="T3" fmla="*/ 0 h 572"/>
                <a:gd name="T4" fmla="*/ 334 w 334"/>
                <a:gd name="T5" fmla="*/ 99 h 572"/>
                <a:gd name="T6" fmla="*/ 115 w 334"/>
                <a:gd name="T7" fmla="*/ 99 h 572"/>
                <a:gd name="T8" fmla="*/ 115 w 334"/>
                <a:gd name="T9" fmla="*/ 231 h 572"/>
                <a:gd name="T10" fmla="*/ 300 w 334"/>
                <a:gd name="T11" fmla="*/ 231 h 572"/>
                <a:gd name="T12" fmla="*/ 300 w 334"/>
                <a:gd name="T13" fmla="*/ 330 h 572"/>
                <a:gd name="T14" fmla="*/ 115 w 334"/>
                <a:gd name="T15" fmla="*/ 330 h 572"/>
                <a:gd name="T16" fmla="*/ 115 w 334"/>
                <a:gd name="T17" fmla="*/ 472 h 572"/>
                <a:gd name="T18" fmla="*/ 334 w 334"/>
                <a:gd name="T19" fmla="*/ 472 h 572"/>
                <a:gd name="T20" fmla="*/ 334 w 334"/>
                <a:gd name="T21" fmla="*/ 572 h 572"/>
                <a:gd name="T22" fmla="*/ 0 w 334"/>
                <a:gd name="T23" fmla="*/ 572 h 572"/>
                <a:gd name="T24" fmla="*/ 0 w 334"/>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572">
                  <a:moveTo>
                    <a:pt x="0" y="0"/>
                  </a:moveTo>
                  <a:lnTo>
                    <a:pt x="334" y="0"/>
                  </a:lnTo>
                  <a:lnTo>
                    <a:pt x="334" y="99"/>
                  </a:lnTo>
                  <a:lnTo>
                    <a:pt x="115" y="99"/>
                  </a:lnTo>
                  <a:lnTo>
                    <a:pt x="115" y="231"/>
                  </a:lnTo>
                  <a:lnTo>
                    <a:pt x="300" y="231"/>
                  </a:lnTo>
                  <a:lnTo>
                    <a:pt x="300" y="330"/>
                  </a:lnTo>
                  <a:lnTo>
                    <a:pt x="115" y="330"/>
                  </a:lnTo>
                  <a:lnTo>
                    <a:pt x="115" y="472"/>
                  </a:lnTo>
                  <a:lnTo>
                    <a:pt x="334" y="472"/>
                  </a:lnTo>
                  <a:lnTo>
                    <a:pt x="334"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7" name="Freeform 24">
              <a:extLst>
                <a:ext uri="{FF2B5EF4-FFF2-40B4-BE49-F238E27FC236}">
                  <a16:creationId xmlns:a16="http://schemas.microsoft.com/office/drawing/2014/main" id="{EC5E408F-6875-4EBE-A2B8-74EF3A88FA83}"/>
                </a:ext>
              </a:extLst>
            </p:cNvPr>
            <p:cNvSpPr>
              <a:spLocks noEditPoints="1"/>
            </p:cNvSpPr>
            <p:nvPr/>
          </p:nvSpPr>
          <p:spPr bwMode="auto">
            <a:xfrm>
              <a:off x="2189163" y="6316663"/>
              <a:ext cx="3117850" cy="544513"/>
            </a:xfrm>
            <a:custGeom>
              <a:avLst/>
              <a:gdLst>
                <a:gd name="T0" fmla="*/ 57 w 869"/>
                <a:gd name="T1" fmla="*/ 111 h 152"/>
                <a:gd name="T2" fmla="*/ 105 w 869"/>
                <a:gd name="T3" fmla="*/ 102 h 152"/>
                <a:gd name="T4" fmla="*/ 121 w 869"/>
                <a:gd name="T5" fmla="*/ 57 h 152"/>
                <a:gd name="T6" fmla="*/ 84 w 869"/>
                <a:gd name="T7" fmla="*/ 36 h 152"/>
                <a:gd name="T8" fmla="*/ 139 w 869"/>
                <a:gd name="T9" fmla="*/ 43 h 152"/>
                <a:gd name="T10" fmla="*/ 49 w 869"/>
                <a:gd name="T11" fmla="*/ 13 h 152"/>
                <a:gd name="T12" fmla="*/ 37 w 869"/>
                <a:gd name="T13" fmla="*/ 111 h 152"/>
                <a:gd name="T14" fmla="*/ 73 w 869"/>
                <a:gd name="T15" fmla="*/ 148 h 152"/>
                <a:gd name="T16" fmla="*/ 183 w 869"/>
                <a:gd name="T17" fmla="*/ 83 h 152"/>
                <a:gd name="T18" fmla="*/ 144 w 869"/>
                <a:gd name="T19" fmla="*/ 83 h 152"/>
                <a:gd name="T20" fmla="*/ 162 w 869"/>
                <a:gd name="T21" fmla="*/ 94 h 152"/>
                <a:gd name="T22" fmla="*/ 159 w 869"/>
                <a:gd name="T23" fmla="*/ 145 h 152"/>
                <a:gd name="T24" fmla="*/ 215 w 869"/>
                <a:gd name="T25" fmla="*/ 74 h 152"/>
                <a:gd name="T26" fmla="*/ 289 w 869"/>
                <a:gd name="T27" fmla="*/ 55 h 152"/>
                <a:gd name="T28" fmla="*/ 224 w 869"/>
                <a:gd name="T29" fmla="*/ 152 h 152"/>
                <a:gd name="T30" fmla="*/ 270 w 869"/>
                <a:gd name="T31" fmla="*/ 152 h 152"/>
                <a:gd name="T32" fmla="*/ 279 w 869"/>
                <a:gd name="T33" fmla="*/ 131 h 152"/>
                <a:gd name="T34" fmla="*/ 228 w 869"/>
                <a:gd name="T35" fmla="*/ 123 h 152"/>
                <a:gd name="T36" fmla="*/ 261 w 869"/>
                <a:gd name="T37" fmla="*/ 110 h 152"/>
                <a:gd name="T38" fmla="*/ 321 w 869"/>
                <a:gd name="T39" fmla="*/ 65 h 152"/>
                <a:gd name="T40" fmla="*/ 319 w 869"/>
                <a:gd name="T41" fmla="*/ 152 h 152"/>
                <a:gd name="T42" fmla="*/ 332 w 869"/>
                <a:gd name="T43" fmla="*/ 135 h 152"/>
                <a:gd name="T44" fmla="*/ 385 w 869"/>
                <a:gd name="T45" fmla="*/ 55 h 152"/>
                <a:gd name="T46" fmla="*/ 360 w 869"/>
                <a:gd name="T47" fmla="*/ 28 h 152"/>
                <a:gd name="T48" fmla="*/ 321 w 869"/>
                <a:gd name="T49" fmla="*/ 65 h 152"/>
                <a:gd name="T50" fmla="*/ 411 w 869"/>
                <a:gd name="T51" fmla="*/ 133 h 152"/>
                <a:gd name="T52" fmla="*/ 451 w 869"/>
                <a:gd name="T53" fmla="*/ 85 h 152"/>
                <a:gd name="T54" fmla="*/ 403 w 869"/>
                <a:gd name="T55" fmla="*/ 152 h 152"/>
                <a:gd name="T56" fmla="*/ 435 w 869"/>
                <a:gd name="T57" fmla="*/ 83 h 152"/>
                <a:gd name="T58" fmla="*/ 539 w 869"/>
                <a:gd name="T59" fmla="*/ 74 h 152"/>
                <a:gd name="T60" fmla="*/ 507 w 869"/>
                <a:gd name="T61" fmla="*/ 70 h 152"/>
                <a:gd name="T62" fmla="*/ 472 w 869"/>
                <a:gd name="T63" fmla="*/ 83 h 152"/>
                <a:gd name="T64" fmla="*/ 466 w 869"/>
                <a:gd name="T65" fmla="*/ 138 h 152"/>
                <a:gd name="T66" fmla="*/ 503 w 869"/>
                <a:gd name="T67" fmla="*/ 93 h 152"/>
                <a:gd name="T68" fmla="*/ 540 w 869"/>
                <a:gd name="T69" fmla="*/ 138 h 152"/>
                <a:gd name="T70" fmla="*/ 577 w 869"/>
                <a:gd name="T71" fmla="*/ 93 h 152"/>
                <a:gd name="T72" fmla="*/ 583 w 869"/>
                <a:gd name="T73" fmla="*/ 140 h 152"/>
                <a:gd name="T74" fmla="*/ 626 w 869"/>
                <a:gd name="T75" fmla="*/ 120 h 152"/>
                <a:gd name="T76" fmla="*/ 636 w 869"/>
                <a:gd name="T77" fmla="*/ 65 h 152"/>
                <a:gd name="T78" fmla="*/ 581 w 869"/>
                <a:gd name="T79" fmla="*/ 70 h 152"/>
                <a:gd name="T80" fmla="*/ 553 w 869"/>
                <a:gd name="T81" fmla="*/ 65 h 152"/>
                <a:gd name="T82" fmla="*/ 704 w 869"/>
                <a:gd name="T83" fmla="*/ 25 h 152"/>
                <a:gd name="T84" fmla="*/ 691 w 869"/>
                <a:gd name="T85" fmla="*/ 12 h 152"/>
                <a:gd name="T86" fmla="*/ 692 w 869"/>
                <a:gd name="T87" fmla="*/ 51 h 152"/>
                <a:gd name="T88" fmla="*/ 678 w 869"/>
                <a:gd name="T89" fmla="*/ 67 h 152"/>
                <a:gd name="T90" fmla="*/ 694 w 869"/>
                <a:gd name="T91" fmla="*/ 120 h 152"/>
                <a:gd name="T92" fmla="*/ 698 w 869"/>
                <a:gd name="T93" fmla="*/ 62 h 152"/>
                <a:gd name="T94" fmla="*/ 711 w 869"/>
                <a:gd name="T95" fmla="*/ 140 h 152"/>
                <a:gd name="T96" fmla="*/ 763 w 869"/>
                <a:gd name="T97" fmla="*/ 116 h 152"/>
                <a:gd name="T98" fmla="*/ 782 w 869"/>
                <a:gd name="T99" fmla="*/ 65 h 152"/>
                <a:gd name="T100" fmla="*/ 770 w 869"/>
                <a:gd name="T101" fmla="*/ 28 h 152"/>
                <a:gd name="T102" fmla="*/ 722 w 869"/>
                <a:gd name="T103" fmla="*/ 58 h 152"/>
                <a:gd name="T104" fmla="*/ 869 w 869"/>
                <a:gd name="T105" fmla="*/ 8 h 152"/>
                <a:gd name="T106" fmla="*/ 827 w 869"/>
                <a:gd name="T107" fmla="*/ 41 h 152"/>
                <a:gd name="T108" fmla="*/ 837 w 869"/>
                <a:gd name="T109" fmla="*/ 116 h 152"/>
                <a:gd name="T110" fmla="*/ 800 w 869"/>
                <a:gd name="T111" fmla="*/ 102 h 152"/>
                <a:gd name="T112" fmla="*/ 783 w 869"/>
                <a:gd name="T113" fmla="*/ 127 h 152"/>
                <a:gd name="T114" fmla="*/ 825 w 869"/>
                <a:gd name="T115" fmla="*/ 65 h 152"/>
                <a:gd name="T116" fmla="*/ 825 w 869"/>
                <a:gd name="T117" fmla="*/ 6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9" h="152">
                  <a:moveTo>
                    <a:pt x="73" y="148"/>
                  </a:moveTo>
                  <a:cubicBezTo>
                    <a:pt x="75" y="143"/>
                    <a:pt x="75" y="143"/>
                    <a:pt x="75" y="143"/>
                  </a:cubicBezTo>
                  <a:cubicBezTo>
                    <a:pt x="50" y="138"/>
                    <a:pt x="47" y="138"/>
                    <a:pt x="57" y="111"/>
                  </a:cubicBezTo>
                  <a:cubicBezTo>
                    <a:pt x="67" y="83"/>
                    <a:pt x="67" y="83"/>
                    <a:pt x="67" y="83"/>
                  </a:cubicBezTo>
                  <a:cubicBezTo>
                    <a:pt x="94" y="83"/>
                    <a:pt x="94" y="83"/>
                    <a:pt x="94" y="83"/>
                  </a:cubicBezTo>
                  <a:cubicBezTo>
                    <a:pt x="106" y="83"/>
                    <a:pt x="107" y="88"/>
                    <a:pt x="105" y="102"/>
                  </a:cubicBezTo>
                  <a:cubicBezTo>
                    <a:pt x="112" y="102"/>
                    <a:pt x="112" y="102"/>
                    <a:pt x="112" y="102"/>
                  </a:cubicBezTo>
                  <a:cubicBezTo>
                    <a:pt x="128" y="57"/>
                    <a:pt x="128" y="57"/>
                    <a:pt x="128" y="57"/>
                  </a:cubicBezTo>
                  <a:cubicBezTo>
                    <a:pt x="121" y="57"/>
                    <a:pt x="121" y="57"/>
                    <a:pt x="121" y="57"/>
                  </a:cubicBezTo>
                  <a:cubicBezTo>
                    <a:pt x="115" y="68"/>
                    <a:pt x="110" y="75"/>
                    <a:pt x="97" y="75"/>
                  </a:cubicBezTo>
                  <a:cubicBezTo>
                    <a:pt x="70" y="75"/>
                    <a:pt x="70" y="75"/>
                    <a:pt x="70" y="75"/>
                  </a:cubicBezTo>
                  <a:cubicBezTo>
                    <a:pt x="84" y="36"/>
                    <a:pt x="84" y="36"/>
                    <a:pt x="84" y="36"/>
                  </a:cubicBezTo>
                  <a:cubicBezTo>
                    <a:pt x="89" y="24"/>
                    <a:pt x="91" y="21"/>
                    <a:pt x="108" y="21"/>
                  </a:cubicBezTo>
                  <a:cubicBezTo>
                    <a:pt x="120" y="21"/>
                    <a:pt x="120" y="21"/>
                    <a:pt x="120" y="21"/>
                  </a:cubicBezTo>
                  <a:cubicBezTo>
                    <a:pt x="137" y="21"/>
                    <a:pt x="139" y="26"/>
                    <a:pt x="139" y="43"/>
                  </a:cubicBezTo>
                  <a:cubicBezTo>
                    <a:pt x="146" y="43"/>
                    <a:pt x="146" y="43"/>
                    <a:pt x="146" y="43"/>
                  </a:cubicBezTo>
                  <a:cubicBezTo>
                    <a:pt x="152" y="13"/>
                    <a:pt x="152" y="13"/>
                    <a:pt x="152" y="13"/>
                  </a:cubicBezTo>
                  <a:cubicBezTo>
                    <a:pt x="49" y="13"/>
                    <a:pt x="49" y="13"/>
                    <a:pt x="49" y="13"/>
                  </a:cubicBezTo>
                  <a:cubicBezTo>
                    <a:pt x="47" y="18"/>
                    <a:pt x="47" y="18"/>
                    <a:pt x="47" y="18"/>
                  </a:cubicBezTo>
                  <a:cubicBezTo>
                    <a:pt x="67" y="23"/>
                    <a:pt x="69" y="24"/>
                    <a:pt x="60" y="50"/>
                  </a:cubicBezTo>
                  <a:cubicBezTo>
                    <a:pt x="37" y="111"/>
                    <a:pt x="37" y="111"/>
                    <a:pt x="37" y="111"/>
                  </a:cubicBezTo>
                  <a:cubicBezTo>
                    <a:pt x="28" y="137"/>
                    <a:pt x="24" y="139"/>
                    <a:pt x="1" y="143"/>
                  </a:cubicBezTo>
                  <a:cubicBezTo>
                    <a:pt x="0" y="148"/>
                    <a:pt x="0" y="148"/>
                    <a:pt x="0" y="148"/>
                  </a:cubicBezTo>
                  <a:lnTo>
                    <a:pt x="73" y="148"/>
                  </a:lnTo>
                  <a:close/>
                  <a:moveTo>
                    <a:pt x="215" y="74"/>
                  </a:moveTo>
                  <a:cubicBezTo>
                    <a:pt x="219" y="62"/>
                    <a:pt x="217" y="51"/>
                    <a:pt x="208" y="51"/>
                  </a:cubicBezTo>
                  <a:cubicBezTo>
                    <a:pt x="197" y="51"/>
                    <a:pt x="194" y="59"/>
                    <a:pt x="183" y="83"/>
                  </a:cubicBezTo>
                  <a:cubicBezTo>
                    <a:pt x="183" y="70"/>
                    <a:pt x="183" y="70"/>
                    <a:pt x="183" y="70"/>
                  </a:cubicBezTo>
                  <a:cubicBezTo>
                    <a:pt x="183" y="60"/>
                    <a:pt x="180" y="51"/>
                    <a:pt x="171" y="51"/>
                  </a:cubicBezTo>
                  <a:cubicBezTo>
                    <a:pt x="160" y="51"/>
                    <a:pt x="151" y="67"/>
                    <a:pt x="144" y="83"/>
                  </a:cubicBezTo>
                  <a:cubicBezTo>
                    <a:pt x="149" y="83"/>
                    <a:pt x="149" y="83"/>
                    <a:pt x="149" y="83"/>
                  </a:cubicBezTo>
                  <a:cubicBezTo>
                    <a:pt x="154" y="76"/>
                    <a:pt x="158" y="72"/>
                    <a:pt x="162" y="72"/>
                  </a:cubicBezTo>
                  <a:cubicBezTo>
                    <a:pt x="166" y="72"/>
                    <a:pt x="169" y="78"/>
                    <a:pt x="162" y="94"/>
                  </a:cubicBezTo>
                  <a:cubicBezTo>
                    <a:pt x="142" y="138"/>
                    <a:pt x="142" y="138"/>
                    <a:pt x="142" y="138"/>
                  </a:cubicBezTo>
                  <a:cubicBezTo>
                    <a:pt x="138" y="147"/>
                    <a:pt x="142" y="152"/>
                    <a:pt x="150" y="152"/>
                  </a:cubicBezTo>
                  <a:cubicBezTo>
                    <a:pt x="155" y="152"/>
                    <a:pt x="157" y="151"/>
                    <a:pt x="159" y="145"/>
                  </a:cubicBezTo>
                  <a:cubicBezTo>
                    <a:pt x="179" y="93"/>
                    <a:pt x="179" y="93"/>
                    <a:pt x="179" y="93"/>
                  </a:cubicBezTo>
                  <a:cubicBezTo>
                    <a:pt x="185" y="86"/>
                    <a:pt x="190" y="80"/>
                    <a:pt x="196" y="74"/>
                  </a:cubicBezTo>
                  <a:lnTo>
                    <a:pt x="215" y="74"/>
                  </a:lnTo>
                  <a:close/>
                  <a:moveTo>
                    <a:pt x="306" y="47"/>
                  </a:moveTo>
                  <a:cubicBezTo>
                    <a:pt x="298" y="46"/>
                    <a:pt x="298" y="46"/>
                    <a:pt x="298" y="46"/>
                  </a:cubicBezTo>
                  <a:cubicBezTo>
                    <a:pt x="289" y="55"/>
                    <a:pt x="289" y="55"/>
                    <a:pt x="289" y="55"/>
                  </a:cubicBezTo>
                  <a:cubicBezTo>
                    <a:pt x="287" y="55"/>
                    <a:pt x="287" y="55"/>
                    <a:pt x="287" y="55"/>
                  </a:cubicBezTo>
                  <a:cubicBezTo>
                    <a:pt x="245" y="55"/>
                    <a:pt x="208" y="102"/>
                    <a:pt x="208" y="137"/>
                  </a:cubicBezTo>
                  <a:cubicBezTo>
                    <a:pt x="208" y="147"/>
                    <a:pt x="214" y="152"/>
                    <a:pt x="224" y="152"/>
                  </a:cubicBezTo>
                  <a:cubicBezTo>
                    <a:pt x="235" y="152"/>
                    <a:pt x="245" y="137"/>
                    <a:pt x="257" y="120"/>
                  </a:cubicBezTo>
                  <a:cubicBezTo>
                    <a:pt x="257" y="126"/>
                    <a:pt x="257" y="126"/>
                    <a:pt x="257" y="126"/>
                  </a:cubicBezTo>
                  <a:cubicBezTo>
                    <a:pt x="255" y="143"/>
                    <a:pt x="261" y="152"/>
                    <a:pt x="270" y="152"/>
                  </a:cubicBezTo>
                  <a:cubicBezTo>
                    <a:pt x="280" y="152"/>
                    <a:pt x="289" y="136"/>
                    <a:pt x="297" y="120"/>
                  </a:cubicBezTo>
                  <a:cubicBezTo>
                    <a:pt x="292" y="120"/>
                    <a:pt x="292" y="120"/>
                    <a:pt x="292" y="120"/>
                  </a:cubicBezTo>
                  <a:cubicBezTo>
                    <a:pt x="287" y="127"/>
                    <a:pt x="282" y="131"/>
                    <a:pt x="279" y="131"/>
                  </a:cubicBezTo>
                  <a:cubicBezTo>
                    <a:pt x="275" y="131"/>
                    <a:pt x="272" y="124"/>
                    <a:pt x="279" y="109"/>
                  </a:cubicBezTo>
                  <a:lnTo>
                    <a:pt x="306" y="47"/>
                  </a:lnTo>
                  <a:close/>
                  <a:moveTo>
                    <a:pt x="228" y="123"/>
                  </a:moveTo>
                  <a:cubicBezTo>
                    <a:pt x="228" y="100"/>
                    <a:pt x="253" y="69"/>
                    <a:pt x="267" y="69"/>
                  </a:cubicBezTo>
                  <a:cubicBezTo>
                    <a:pt x="271" y="69"/>
                    <a:pt x="273" y="70"/>
                    <a:pt x="276" y="70"/>
                  </a:cubicBezTo>
                  <a:cubicBezTo>
                    <a:pt x="261" y="110"/>
                    <a:pt x="261" y="110"/>
                    <a:pt x="261" y="110"/>
                  </a:cubicBezTo>
                  <a:cubicBezTo>
                    <a:pt x="253" y="120"/>
                    <a:pt x="239" y="133"/>
                    <a:pt x="233" y="133"/>
                  </a:cubicBezTo>
                  <a:cubicBezTo>
                    <a:pt x="230" y="133"/>
                    <a:pt x="228" y="130"/>
                    <a:pt x="228" y="123"/>
                  </a:cubicBezTo>
                  <a:moveTo>
                    <a:pt x="321" y="65"/>
                  </a:moveTo>
                  <a:cubicBezTo>
                    <a:pt x="339" y="65"/>
                    <a:pt x="339" y="65"/>
                    <a:pt x="339" y="65"/>
                  </a:cubicBezTo>
                  <a:cubicBezTo>
                    <a:pt x="311" y="140"/>
                    <a:pt x="311" y="140"/>
                    <a:pt x="311" y="140"/>
                  </a:cubicBezTo>
                  <a:cubicBezTo>
                    <a:pt x="309" y="146"/>
                    <a:pt x="312" y="152"/>
                    <a:pt x="319" y="152"/>
                  </a:cubicBezTo>
                  <a:cubicBezTo>
                    <a:pt x="334" y="152"/>
                    <a:pt x="359" y="137"/>
                    <a:pt x="368" y="116"/>
                  </a:cubicBezTo>
                  <a:cubicBezTo>
                    <a:pt x="363" y="116"/>
                    <a:pt x="363" y="116"/>
                    <a:pt x="363" y="116"/>
                  </a:cubicBezTo>
                  <a:cubicBezTo>
                    <a:pt x="356" y="123"/>
                    <a:pt x="343" y="133"/>
                    <a:pt x="332" y="135"/>
                  </a:cubicBezTo>
                  <a:cubicBezTo>
                    <a:pt x="357" y="65"/>
                    <a:pt x="357" y="65"/>
                    <a:pt x="357" y="65"/>
                  </a:cubicBezTo>
                  <a:cubicBezTo>
                    <a:pt x="382" y="65"/>
                    <a:pt x="382" y="65"/>
                    <a:pt x="382" y="65"/>
                  </a:cubicBezTo>
                  <a:cubicBezTo>
                    <a:pt x="385" y="55"/>
                    <a:pt x="385" y="55"/>
                    <a:pt x="385" y="55"/>
                  </a:cubicBezTo>
                  <a:cubicBezTo>
                    <a:pt x="361" y="55"/>
                    <a:pt x="361" y="55"/>
                    <a:pt x="361" y="55"/>
                  </a:cubicBezTo>
                  <a:cubicBezTo>
                    <a:pt x="370" y="28"/>
                    <a:pt x="370" y="28"/>
                    <a:pt x="370" y="28"/>
                  </a:cubicBezTo>
                  <a:cubicBezTo>
                    <a:pt x="360" y="28"/>
                    <a:pt x="360" y="28"/>
                    <a:pt x="360" y="28"/>
                  </a:cubicBezTo>
                  <a:cubicBezTo>
                    <a:pt x="342" y="55"/>
                    <a:pt x="342" y="55"/>
                    <a:pt x="342" y="55"/>
                  </a:cubicBezTo>
                  <a:cubicBezTo>
                    <a:pt x="321" y="58"/>
                    <a:pt x="321" y="58"/>
                    <a:pt x="321" y="58"/>
                  </a:cubicBezTo>
                  <a:lnTo>
                    <a:pt x="321" y="65"/>
                  </a:lnTo>
                  <a:close/>
                  <a:moveTo>
                    <a:pt x="443" y="116"/>
                  </a:moveTo>
                  <a:cubicBezTo>
                    <a:pt x="437" y="116"/>
                    <a:pt x="437" y="116"/>
                    <a:pt x="437" y="116"/>
                  </a:cubicBezTo>
                  <a:cubicBezTo>
                    <a:pt x="429" y="126"/>
                    <a:pt x="420" y="133"/>
                    <a:pt x="411" y="133"/>
                  </a:cubicBezTo>
                  <a:cubicBezTo>
                    <a:pt x="403" y="133"/>
                    <a:pt x="398" y="128"/>
                    <a:pt x="398" y="116"/>
                  </a:cubicBezTo>
                  <a:cubicBezTo>
                    <a:pt x="398" y="111"/>
                    <a:pt x="399" y="107"/>
                    <a:pt x="400" y="102"/>
                  </a:cubicBezTo>
                  <a:cubicBezTo>
                    <a:pt x="451" y="85"/>
                    <a:pt x="451" y="85"/>
                    <a:pt x="451" y="85"/>
                  </a:cubicBezTo>
                  <a:cubicBezTo>
                    <a:pt x="461" y="61"/>
                    <a:pt x="449" y="51"/>
                    <a:pt x="435" y="51"/>
                  </a:cubicBezTo>
                  <a:cubicBezTo>
                    <a:pt x="411" y="51"/>
                    <a:pt x="383" y="92"/>
                    <a:pt x="383" y="127"/>
                  </a:cubicBezTo>
                  <a:cubicBezTo>
                    <a:pt x="383" y="143"/>
                    <a:pt x="391" y="152"/>
                    <a:pt x="403" y="152"/>
                  </a:cubicBezTo>
                  <a:cubicBezTo>
                    <a:pt x="417" y="152"/>
                    <a:pt x="431" y="139"/>
                    <a:pt x="443" y="116"/>
                  </a:cubicBezTo>
                  <a:moveTo>
                    <a:pt x="425" y="65"/>
                  </a:moveTo>
                  <a:cubicBezTo>
                    <a:pt x="432" y="65"/>
                    <a:pt x="438" y="70"/>
                    <a:pt x="435" y="83"/>
                  </a:cubicBezTo>
                  <a:cubicBezTo>
                    <a:pt x="403" y="91"/>
                    <a:pt x="403" y="91"/>
                    <a:pt x="403" y="91"/>
                  </a:cubicBezTo>
                  <a:cubicBezTo>
                    <a:pt x="409" y="76"/>
                    <a:pt x="418" y="65"/>
                    <a:pt x="425" y="65"/>
                  </a:cubicBezTo>
                  <a:moveTo>
                    <a:pt x="539" y="74"/>
                  </a:moveTo>
                  <a:cubicBezTo>
                    <a:pt x="543" y="62"/>
                    <a:pt x="541" y="51"/>
                    <a:pt x="532" y="51"/>
                  </a:cubicBezTo>
                  <a:cubicBezTo>
                    <a:pt x="521" y="51"/>
                    <a:pt x="518" y="59"/>
                    <a:pt x="507" y="83"/>
                  </a:cubicBezTo>
                  <a:cubicBezTo>
                    <a:pt x="507" y="70"/>
                    <a:pt x="507" y="70"/>
                    <a:pt x="507" y="70"/>
                  </a:cubicBezTo>
                  <a:cubicBezTo>
                    <a:pt x="507" y="60"/>
                    <a:pt x="504" y="51"/>
                    <a:pt x="495" y="51"/>
                  </a:cubicBezTo>
                  <a:cubicBezTo>
                    <a:pt x="484" y="51"/>
                    <a:pt x="475" y="67"/>
                    <a:pt x="468" y="83"/>
                  </a:cubicBezTo>
                  <a:cubicBezTo>
                    <a:pt x="472" y="83"/>
                    <a:pt x="472" y="83"/>
                    <a:pt x="472" y="83"/>
                  </a:cubicBezTo>
                  <a:cubicBezTo>
                    <a:pt x="478" y="76"/>
                    <a:pt x="482" y="72"/>
                    <a:pt x="486" y="72"/>
                  </a:cubicBezTo>
                  <a:cubicBezTo>
                    <a:pt x="490" y="72"/>
                    <a:pt x="493" y="78"/>
                    <a:pt x="486" y="94"/>
                  </a:cubicBezTo>
                  <a:cubicBezTo>
                    <a:pt x="466" y="138"/>
                    <a:pt x="466" y="138"/>
                    <a:pt x="466" y="138"/>
                  </a:cubicBezTo>
                  <a:cubicBezTo>
                    <a:pt x="462" y="147"/>
                    <a:pt x="466" y="152"/>
                    <a:pt x="474" y="152"/>
                  </a:cubicBezTo>
                  <a:cubicBezTo>
                    <a:pt x="479" y="152"/>
                    <a:pt x="481" y="151"/>
                    <a:pt x="483" y="145"/>
                  </a:cubicBezTo>
                  <a:cubicBezTo>
                    <a:pt x="503" y="93"/>
                    <a:pt x="503" y="93"/>
                    <a:pt x="503" y="93"/>
                  </a:cubicBezTo>
                  <a:cubicBezTo>
                    <a:pt x="509" y="86"/>
                    <a:pt x="514" y="80"/>
                    <a:pt x="520" y="74"/>
                  </a:cubicBezTo>
                  <a:lnTo>
                    <a:pt x="539" y="74"/>
                  </a:lnTo>
                  <a:close/>
                  <a:moveTo>
                    <a:pt x="540" y="138"/>
                  </a:moveTo>
                  <a:cubicBezTo>
                    <a:pt x="536" y="147"/>
                    <a:pt x="540" y="152"/>
                    <a:pt x="548" y="152"/>
                  </a:cubicBezTo>
                  <a:cubicBezTo>
                    <a:pt x="553" y="152"/>
                    <a:pt x="555" y="151"/>
                    <a:pt x="557" y="145"/>
                  </a:cubicBezTo>
                  <a:cubicBezTo>
                    <a:pt x="577" y="93"/>
                    <a:pt x="577" y="93"/>
                    <a:pt x="577" y="93"/>
                  </a:cubicBezTo>
                  <a:cubicBezTo>
                    <a:pt x="586" y="82"/>
                    <a:pt x="605" y="70"/>
                    <a:pt x="613" y="70"/>
                  </a:cubicBezTo>
                  <a:cubicBezTo>
                    <a:pt x="618" y="70"/>
                    <a:pt x="617" y="75"/>
                    <a:pt x="614" y="81"/>
                  </a:cubicBezTo>
                  <a:cubicBezTo>
                    <a:pt x="583" y="140"/>
                    <a:pt x="583" y="140"/>
                    <a:pt x="583" y="140"/>
                  </a:cubicBezTo>
                  <a:cubicBezTo>
                    <a:pt x="580" y="145"/>
                    <a:pt x="584" y="152"/>
                    <a:pt x="591" y="152"/>
                  </a:cubicBezTo>
                  <a:cubicBezTo>
                    <a:pt x="606" y="152"/>
                    <a:pt x="623" y="139"/>
                    <a:pt x="630" y="120"/>
                  </a:cubicBezTo>
                  <a:cubicBezTo>
                    <a:pt x="626" y="120"/>
                    <a:pt x="626" y="120"/>
                    <a:pt x="626" y="120"/>
                  </a:cubicBezTo>
                  <a:cubicBezTo>
                    <a:pt x="621" y="127"/>
                    <a:pt x="613" y="134"/>
                    <a:pt x="605" y="136"/>
                  </a:cubicBezTo>
                  <a:cubicBezTo>
                    <a:pt x="631" y="83"/>
                    <a:pt x="631" y="83"/>
                    <a:pt x="631" y="83"/>
                  </a:cubicBezTo>
                  <a:cubicBezTo>
                    <a:pt x="634" y="76"/>
                    <a:pt x="636" y="70"/>
                    <a:pt x="636" y="65"/>
                  </a:cubicBezTo>
                  <a:cubicBezTo>
                    <a:pt x="636" y="57"/>
                    <a:pt x="631" y="51"/>
                    <a:pt x="622" y="51"/>
                  </a:cubicBezTo>
                  <a:cubicBezTo>
                    <a:pt x="609" y="51"/>
                    <a:pt x="596" y="65"/>
                    <a:pt x="581" y="83"/>
                  </a:cubicBezTo>
                  <a:cubicBezTo>
                    <a:pt x="581" y="70"/>
                    <a:pt x="581" y="70"/>
                    <a:pt x="581" y="70"/>
                  </a:cubicBezTo>
                  <a:cubicBezTo>
                    <a:pt x="581" y="60"/>
                    <a:pt x="578" y="51"/>
                    <a:pt x="569" y="51"/>
                  </a:cubicBezTo>
                  <a:cubicBezTo>
                    <a:pt x="563" y="51"/>
                    <a:pt x="558" y="56"/>
                    <a:pt x="553" y="63"/>
                  </a:cubicBezTo>
                  <a:cubicBezTo>
                    <a:pt x="553" y="65"/>
                    <a:pt x="553" y="65"/>
                    <a:pt x="553" y="65"/>
                  </a:cubicBezTo>
                  <a:cubicBezTo>
                    <a:pt x="562" y="64"/>
                    <a:pt x="567" y="78"/>
                    <a:pt x="560" y="94"/>
                  </a:cubicBezTo>
                  <a:lnTo>
                    <a:pt x="540" y="138"/>
                  </a:lnTo>
                  <a:close/>
                  <a:moveTo>
                    <a:pt x="704" y="25"/>
                  </a:moveTo>
                  <a:cubicBezTo>
                    <a:pt x="710" y="25"/>
                    <a:pt x="716" y="19"/>
                    <a:pt x="716" y="12"/>
                  </a:cubicBezTo>
                  <a:cubicBezTo>
                    <a:pt x="716" y="6"/>
                    <a:pt x="710" y="0"/>
                    <a:pt x="704" y="0"/>
                  </a:cubicBezTo>
                  <a:cubicBezTo>
                    <a:pt x="697" y="0"/>
                    <a:pt x="691" y="6"/>
                    <a:pt x="691" y="12"/>
                  </a:cubicBezTo>
                  <a:cubicBezTo>
                    <a:pt x="691" y="19"/>
                    <a:pt x="697" y="25"/>
                    <a:pt x="704" y="25"/>
                  </a:cubicBezTo>
                  <a:moveTo>
                    <a:pt x="698" y="62"/>
                  </a:moveTo>
                  <a:cubicBezTo>
                    <a:pt x="700" y="55"/>
                    <a:pt x="696" y="51"/>
                    <a:pt x="692" y="51"/>
                  </a:cubicBezTo>
                  <a:cubicBezTo>
                    <a:pt x="677" y="51"/>
                    <a:pt x="660" y="64"/>
                    <a:pt x="653" y="83"/>
                  </a:cubicBezTo>
                  <a:cubicBezTo>
                    <a:pt x="658" y="83"/>
                    <a:pt x="658" y="83"/>
                    <a:pt x="658" y="83"/>
                  </a:cubicBezTo>
                  <a:cubicBezTo>
                    <a:pt x="662" y="76"/>
                    <a:pt x="671" y="69"/>
                    <a:pt x="678" y="67"/>
                  </a:cubicBezTo>
                  <a:cubicBezTo>
                    <a:pt x="650" y="141"/>
                    <a:pt x="650" y="141"/>
                    <a:pt x="650" y="141"/>
                  </a:cubicBezTo>
                  <a:cubicBezTo>
                    <a:pt x="647" y="148"/>
                    <a:pt x="652" y="152"/>
                    <a:pt x="656" y="152"/>
                  </a:cubicBezTo>
                  <a:cubicBezTo>
                    <a:pt x="670" y="152"/>
                    <a:pt x="687" y="139"/>
                    <a:pt x="694" y="120"/>
                  </a:cubicBezTo>
                  <a:cubicBezTo>
                    <a:pt x="689" y="120"/>
                    <a:pt x="689" y="120"/>
                    <a:pt x="689" y="120"/>
                  </a:cubicBezTo>
                  <a:cubicBezTo>
                    <a:pt x="684" y="127"/>
                    <a:pt x="676" y="134"/>
                    <a:pt x="668" y="136"/>
                  </a:cubicBezTo>
                  <a:lnTo>
                    <a:pt x="698" y="62"/>
                  </a:lnTo>
                  <a:close/>
                  <a:moveTo>
                    <a:pt x="722" y="65"/>
                  </a:moveTo>
                  <a:cubicBezTo>
                    <a:pt x="739" y="65"/>
                    <a:pt x="739" y="65"/>
                    <a:pt x="739" y="65"/>
                  </a:cubicBezTo>
                  <a:cubicBezTo>
                    <a:pt x="711" y="140"/>
                    <a:pt x="711" y="140"/>
                    <a:pt x="711" y="140"/>
                  </a:cubicBezTo>
                  <a:cubicBezTo>
                    <a:pt x="709" y="146"/>
                    <a:pt x="712" y="152"/>
                    <a:pt x="719" y="152"/>
                  </a:cubicBezTo>
                  <a:cubicBezTo>
                    <a:pt x="734" y="152"/>
                    <a:pt x="759" y="137"/>
                    <a:pt x="768" y="116"/>
                  </a:cubicBezTo>
                  <a:cubicBezTo>
                    <a:pt x="763" y="116"/>
                    <a:pt x="763" y="116"/>
                    <a:pt x="763" y="116"/>
                  </a:cubicBezTo>
                  <a:cubicBezTo>
                    <a:pt x="756" y="123"/>
                    <a:pt x="743" y="133"/>
                    <a:pt x="732" y="135"/>
                  </a:cubicBezTo>
                  <a:cubicBezTo>
                    <a:pt x="757" y="65"/>
                    <a:pt x="757" y="65"/>
                    <a:pt x="757" y="65"/>
                  </a:cubicBezTo>
                  <a:cubicBezTo>
                    <a:pt x="782" y="65"/>
                    <a:pt x="782" y="65"/>
                    <a:pt x="782" y="65"/>
                  </a:cubicBezTo>
                  <a:cubicBezTo>
                    <a:pt x="785" y="55"/>
                    <a:pt x="785" y="55"/>
                    <a:pt x="785" y="55"/>
                  </a:cubicBezTo>
                  <a:cubicBezTo>
                    <a:pt x="761" y="55"/>
                    <a:pt x="761" y="55"/>
                    <a:pt x="761" y="55"/>
                  </a:cubicBezTo>
                  <a:cubicBezTo>
                    <a:pt x="770" y="28"/>
                    <a:pt x="770" y="28"/>
                    <a:pt x="770" y="28"/>
                  </a:cubicBezTo>
                  <a:cubicBezTo>
                    <a:pt x="760" y="28"/>
                    <a:pt x="760" y="28"/>
                    <a:pt x="760" y="28"/>
                  </a:cubicBezTo>
                  <a:cubicBezTo>
                    <a:pt x="743" y="55"/>
                    <a:pt x="743" y="55"/>
                    <a:pt x="743" y="55"/>
                  </a:cubicBezTo>
                  <a:cubicBezTo>
                    <a:pt x="722" y="58"/>
                    <a:pt x="722" y="58"/>
                    <a:pt x="722" y="58"/>
                  </a:cubicBezTo>
                  <a:lnTo>
                    <a:pt x="722" y="65"/>
                  </a:lnTo>
                  <a:close/>
                  <a:moveTo>
                    <a:pt x="833" y="41"/>
                  </a:moveTo>
                  <a:cubicBezTo>
                    <a:pt x="869" y="8"/>
                    <a:pt x="869" y="8"/>
                    <a:pt x="869" y="8"/>
                  </a:cubicBezTo>
                  <a:cubicBezTo>
                    <a:pt x="869" y="4"/>
                    <a:pt x="869" y="4"/>
                    <a:pt x="869" y="4"/>
                  </a:cubicBezTo>
                  <a:cubicBezTo>
                    <a:pt x="849" y="4"/>
                    <a:pt x="849" y="4"/>
                    <a:pt x="849" y="4"/>
                  </a:cubicBezTo>
                  <a:cubicBezTo>
                    <a:pt x="827" y="41"/>
                    <a:pt x="827" y="41"/>
                    <a:pt x="827" y="41"/>
                  </a:cubicBezTo>
                  <a:lnTo>
                    <a:pt x="833" y="41"/>
                  </a:lnTo>
                  <a:close/>
                  <a:moveTo>
                    <a:pt x="843" y="116"/>
                  </a:moveTo>
                  <a:cubicBezTo>
                    <a:pt x="837" y="116"/>
                    <a:pt x="837" y="116"/>
                    <a:pt x="837" y="116"/>
                  </a:cubicBezTo>
                  <a:cubicBezTo>
                    <a:pt x="829" y="126"/>
                    <a:pt x="820" y="133"/>
                    <a:pt x="812" y="133"/>
                  </a:cubicBezTo>
                  <a:cubicBezTo>
                    <a:pt x="803" y="133"/>
                    <a:pt x="798" y="128"/>
                    <a:pt x="798" y="116"/>
                  </a:cubicBezTo>
                  <a:cubicBezTo>
                    <a:pt x="798" y="111"/>
                    <a:pt x="799" y="107"/>
                    <a:pt x="800" y="102"/>
                  </a:cubicBezTo>
                  <a:cubicBezTo>
                    <a:pt x="851" y="85"/>
                    <a:pt x="851" y="85"/>
                    <a:pt x="851" y="85"/>
                  </a:cubicBezTo>
                  <a:cubicBezTo>
                    <a:pt x="861" y="61"/>
                    <a:pt x="849" y="51"/>
                    <a:pt x="835" y="51"/>
                  </a:cubicBezTo>
                  <a:cubicBezTo>
                    <a:pt x="811" y="51"/>
                    <a:pt x="783" y="92"/>
                    <a:pt x="783" y="127"/>
                  </a:cubicBezTo>
                  <a:cubicBezTo>
                    <a:pt x="783" y="143"/>
                    <a:pt x="791" y="152"/>
                    <a:pt x="803" y="152"/>
                  </a:cubicBezTo>
                  <a:cubicBezTo>
                    <a:pt x="817" y="152"/>
                    <a:pt x="831" y="139"/>
                    <a:pt x="843" y="116"/>
                  </a:cubicBezTo>
                  <a:moveTo>
                    <a:pt x="825" y="65"/>
                  </a:moveTo>
                  <a:cubicBezTo>
                    <a:pt x="832" y="65"/>
                    <a:pt x="838" y="70"/>
                    <a:pt x="835" y="83"/>
                  </a:cubicBezTo>
                  <a:cubicBezTo>
                    <a:pt x="803" y="91"/>
                    <a:pt x="803" y="91"/>
                    <a:pt x="803" y="91"/>
                  </a:cubicBezTo>
                  <a:cubicBezTo>
                    <a:pt x="809" y="76"/>
                    <a:pt x="818" y="65"/>
                    <a:pt x="825" y="6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8" name="Freeform 25">
              <a:extLst>
                <a:ext uri="{FF2B5EF4-FFF2-40B4-BE49-F238E27FC236}">
                  <a16:creationId xmlns:a16="http://schemas.microsoft.com/office/drawing/2014/main" id="{7C6D523D-ED7D-4334-95DC-4FEB9D02A74C}"/>
                </a:ext>
              </a:extLst>
            </p:cNvPr>
            <p:cNvSpPr>
              <a:spLocks noEditPoints="1"/>
            </p:cNvSpPr>
            <p:nvPr/>
          </p:nvSpPr>
          <p:spPr bwMode="auto">
            <a:xfrm>
              <a:off x="2189163" y="5389563"/>
              <a:ext cx="2224088" cy="790575"/>
            </a:xfrm>
            <a:custGeom>
              <a:avLst/>
              <a:gdLst>
                <a:gd name="T0" fmla="*/ 146 w 620"/>
                <a:gd name="T1" fmla="*/ 0 h 220"/>
                <a:gd name="T2" fmla="*/ 110 w 620"/>
                <a:gd name="T3" fmla="*/ 29 h 220"/>
                <a:gd name="T4" fmla="*/ 113 w 620"/>
                <a:gd name="T5" fmla="*/ 125 h 220"/>
                <a:gd name="T6" fmla="*/ 98 w 620"/>
                <a:gd name="T7" fmla="*/ 99 h 220"/>
                <a:gd name="T8" fmla="*/ 108 w 620"/>
                <a:gd name="T9" fmla="*/ 47 h 220"/>
                <a:gd name="T10" fmla="*/ 146 w 620"/>
                <a:gd name="T11" fmla="*/ 69 h 220"/>
                <a:gd name="T12" fmla="*/ 47 w 620"/>
                <a:gd name="T13" fmla="*/ 44 h 220"/>
                <a:gd name="T14" fmla="*/ 1 w 620"/>
                <a:gd name="T15" fmla="*/ 168 h 220"/>
                <a:gd name="T16" fmla="*/ 134 w 620"/>
                <a:gd name="T17" fmla="*/ 142 h 220"/>
                <a:gd name="T18" fmla="*/ 57 w 620"/>
                <a:gd name="T19" fmla="*/ 137 h 220"/>
                <a:gd name="T20" fmla="*/ 225 w 620"/>
                <a:gd name="T21" fmla="*/ 187 h 220"/>
                <a:gd name="T22" fmla="*/ 185 w 620"/>
                <a:gd name="T23" fmla="*/ 143 h 220"/>
                <a:gd name="T24" fmla="*/ 244 w 620"/>
                <a:gd name="T25" fmla="*/ 91 h 220"/>
                <a:gd name="T26" fmla="*/ 201 w 620"/>
                <a:gd name="T27" fmla="*/ 76 h 220"/>
                <a:gd name="T28" fmla="*/ 159 w 620"/>
                <a:gd name="T29" fmla="*/ 161 h 220"/>
                <a:gd name="T30" fmla="*/ 162 w 620"/>
                <a:gd name="T31" fmla="*/ 220 h 220"/>
                <a:gd name="T32" fmla="*/ 176 w 620"/>
                <a:gd name="T33" fmla="*/ 124 h 220"/>
                <a:gd name="T34" fmla="*/ 185 w 620"/>
                <a:gd name="T35" fmla="*/ 136 h 220"/>
                <a:gd name="T36" fmla="*/ 189 w 620"/>
                <a:gd name="T37" fmla="*/ 182 h 220"/>
                <a:gd name="T38" fmla="*/ 146 w 620"/>
                <a:gd name="T39" fmla="*/ 196 h 220"/>
                <a:gd name="T40" fmla="*/ 319 w 620"/>
                <a:gd name="T41" fmla="*/ 80 h 220"/>
                <a:gd name="T42" fmla="*/ 253 w 620"/>
                <a:gd name="T43" fmla="*/ 178 h 220"/>
                <a:gd name="T44" fmla="*/ 299 w 620"/>
                <a:gd name="T45" fmla="*/ 178 h 220"/>
                <a:gd name="T46" fmla="*/ 308 w 620"/>
                <a:gd name="T47" fmla="*/ 157 h 220"/>
                <a:gd name="T48" fmla="*/ 257 w 620"/>
                <a:gd name="T49" fmla="*/ 149 h 220"/>
                <a:gd name="T50" fmla="*/ 291 w 620"/>
                <a:gd name="T51" fmla="*/ 135 h 220"/>
                <a:gd name="T52" fmla="*/ 356 w 620"/>
                <a:gd name="T53" fmla="*/ 161 h 220"/>
                <a:gd name="T54" fmla="*/ 373 w 620"/>
                <a:gd name="T55" fmla="*/ 27 h 220"/>
                <a:gd name="T56" fmla="*/ 378 w 620"/>
                <a:gd name="T57" fmla="*/ 58 h 220"/>
                <a:gd name="T58" fmla="*/ 383 w 620"/>
                <a:gd name="T59" fmla="*/ 145 h 220"/>
                <a:gd name="T60" fmla="*/ 455 w 620"/>
                <a:gd name="T61" fmla="*/ 50 h 220"/>
                <a:gd name="T62" fmla="*/ 442 w 620"/>
                <a:gd name="T63" fmla="*/ 38 h 220"/>
                <a:gd name="T64" fmla="*/ 443 w 620"/>
                <a:gd name="T65" fmla="*/ 76 h 220"/>
                <a:gd name="T66" fmla="*/ 429 w 620"/>
                <a:gd name="T67" fmla="*/ 93 h 220"/>
                <a:gd name="T68" fmla="*/ 445 w 620"/>
                <a:gd name="T69" fmla="*/ 145 h 220"/>
                <a:gd name="T70" fmla="*/ 449 w 620"/>
                <a:gd name="T71" fmla="*/ 87 h 220"/>
                <a:gd name="T72" fmla="*/ 462 w 620"/>
                <a:gd name="T73" fmla="*/ 165 h 220"/>
                <a:gd name="T74" fmla="*/ 514 w 620"/>
                <a:gd name="T75" fmla="*/ 142 h 220"/>
                <a:gd name="T76" fmla="*/ 533 w 620"/>
                <a:gd name="T77" fmla="*/ 91 h 220"/>
                <a:gd name="T78" fmla="*/ 521 w 620"/>
                <a:gd name="T79" fmla="*/ 53 h 220"/>
                <a:gd name="T80" fmla="*/ 472 w 620"/>
                <a:gd name="T81" fmla="*/ 83 h 220"/>
                <a:gd name="T82" fmla="*/ 620 w 620"/>
                <a:gd name="T83" fmla="*/ 33 h 220"/>
                <a:gd name="T84" fmla="*/ 578 w 620"/>
                <a:gd name="T85" fmla="*/ 67 h 220"/>
                <a:gd name="T86" fmla="*/ 588 w 620"/>
                <a:gd name="T87" fmla="*/ 142 h 220"/>
                <a:gd name="T88" fmla="*/ 551 w 620"/>
                <a:gd name="T89" fmla="*/ 128 h 220"/>
                <a:gd name="T90" fmla="*/ 534 w 620"/>
                <a:gd name="T91" fmla="*/ 153 h 220"/>
                <a:gd name="T92" fmla="*/ 576 w 620"/>
                <a:gd name="T93" fmla="*/ 90 h 220"/>
                <a:gd name="T94" fmla="*/ 576 w 620"/>
                <a:gd name="T95" fmla="*/ 9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0" h="220">
                  <a:moveTo>
                    <a:pt x="110" y="29"/>
                  </a:moveTo>
                  <a:cubicBezTo>
                    <a:pt x="146" y="4"/>
                    <a:pt x="146" y="4"/>
                    <a:pt x="146" y="4"/>
                  </a:cubicBezTo>
                  <a:cubicBezTo>
                    <a:pt x="146" y="0"/>
                    <a:pt x="146" y="0"/>
                    <a:pt x="146" y="0"/>
                  </a:cubicBezTo>
                  <a:cubicBezTo>
                    <a:pt x="124" y="0"/>
                    <a:pt x="124" y="0"/>
                    <a:pt x="124" y="0"/>
                  </a:cubicBezTo>
                  <a:cubicBezTo>
                    <a:pt x="104" y="29"/>
                    <a:pt x="104" y="29"/>
                    <a:pt x="104" y="29"/>
                  </a:cubicBezTo>
                  <a:lnTo>
                    <a:pt x="110" y="29"/>
                  </a:lnTo>
                  <a:close/>
                  <a:moveTo>
                    <a:pt x="95" y="107"/>
                  </a:moveTo>
                  <a:cubicBezTo>
                    <a:pt x="107" y="107"/>
                    <a:pt x="107" y="112"/>
                    <a:pt x="106" y="125"/>
                  </a:cubicBezTo>
                  <a:cubicBezTo>
                    <a:pt x="113" y="125"/>
                    <a:pt x="113" y="125"/>
                    <a:pt x="113" y="125"/>
                  </a:cubicBezTo>
                  <a:cubicBezTo>
                    <a:pt x="129" y="81"/>
                    <a:pt x="129" y="81"/>
                    <a:pt x="129" y="81"/>
                  </a:cubicBezTo>
                  <a:cubicBezTo>
                    <a:pt x="122" y="81"/>
                    <a:pt x="122" y="81"/>
                    <a:pt x="122" y="81"/>
                  </a:cubicBezTo>
                  <a:cubicBezTo>
                    <a:pt x="116" y="91"/>
                    <a:pt x="111" y="99"/>
                    <a:pt x="98" y="99"/>
                  </a:cubicBezTo>
                  <a:cubicBezTo>
                    <a:pt x="71" y="99"/>
                    <a:pt x="71" y="99"/>
                    <a:pt x="71" y="99"/>
                  </a:cubicBezTo>
                  <a:cubicBezTo>
                    <a:pt x="84" y="62"/>
                    <a:pt x="84" y="62"/>
                    <a:pt x="84" y="62"/>
                  </a:cubicBezTo>
                  <a:cubicBezTo>
                    <a:pt x="89" y="49"/>
                    <a:pt x="91" y="47"/>
                    <a:pt x="108" y="47"/>
                  </a:cubicBezTo>
                  <a:cubicBezTo>
                    <a:pt x="120" y="47"/>
                    <a:pt x="120" y="47"/>
                    <a:pt x="120" y="47"/>
                  </a:cubicBezTo>
                  <a:cubicBezTo>
                    <a:pt x="137" y="47"/>
                    <a:pt x="139" y="51"/>
                    <a:pt x="139" y="69"/>
                  </a:cubicBezTo>
                  <a:cubicBezTo>
                    <a:pt x="146" y="69"/>
                    <a:pt x="146" y="69"/>
                    <a:pt x="146" y="69"/>
                  </a:cubicBezTo>
                  <a:cubicBezTo>
                    <a:pt x="152" y="38"/>
                    <a:pt x="152" y="38"/>
                    <a:pt x="152" y="38"/>
                  </a:cubicBezTo>
                  <a:cubicBezTo>
                    <a:pt x="49" y="38"/>
                    <a:pt x="49" y="38"/>
                    <a:pt x="49" y="38"/>
                  </a:cubicBezTo>
                  <a:cubicBezTo>
                    <a:pt x="47" y="44"/>
                    <a:pt x="47" y="44"/>
                    <a:pt x="47" y="44"/>
                  </a:cubicBezTo>
                  <a:cubicBezTo>
                    <a:pt x="67" y="48"/>
                    <a:pt x="69" y="50"/>
                    <a:pt x="60" y="76"/>
                  </a:cubicBezTo>
                  <a:cubicBezTo>
                    <a:pt x="37" y="137"/>
                    <a:pt x="37" y="137"/>
                    <a:pt x="37" y="137"/>
                  </a:cubicBezTo>
                  <a:cubicBezTo>
                    <a:pt x="28" y="162"/>
                    <a:pt x="24" y="164"/>
                    <a:pt x="1" y="168"/>
                  </a:cubicBezTo>
                  <a:cubicBezTo>
                    <a:pt x="0" y="174"/>
                    <a:pt x="0" y="174"/>
                    <a:pt x="0" y="174"/>
                  </a:cubicBezTo>
                  <a:cubicBezTo>
                    <a:pt x="114" y="174"/>
                    <a:pt x="114" y="174"/>
                    <a:pt x="114" y="174"/>
                  </a:cubicBezTo>
                  <a:cubicBezTo>
                    <a:pt x="134" y="142"/>
                    <a:pt x="134" y="142"/>
                    <a:pt x="134" y="142"/>
                  </a:cubicBezTo>
                  <a:cubicBezTo>
                    <a:pt x="127" y="142"/>
                    <a:pt x="127" y="142"/>
                    <a:pt x="127" y="142"/>
                  </a:cubicBezTo>
                  <a:cubicBezTo>
                    <a:pt x="114" y="154"/>
                    <a:pt x="97" y="166"/>
                    <a:pt x="74" y="166"/>
                  </a:cubicBezTo>
                  <a:cubicBezTo>
                    <a:pt x="44" y="166"/>
                    <a:pt x="47" y="164"/>
                    <a:pt x="57" y="137"/>
                  </a:cubicBezTo>
                  <a:cubicBezTo>
                    <a:pt x="68" y="107"/>
                    <a:pt x="68" y="107"/>
                    <a:pt x="68" y="107"/>
                  </a:cubicBezTo>
                  <a:lnTo>
                    <a:pt x="95" y="107"/>
                  </a:lnTo>
                  <a:close/>
                  <a:moveTo>
                    <a:pt x="225" y="187"/>
                  </a:moveTo>
                  <a:cubicBezTo>
                    <a:pt x="225" y="175"/>
                    <a:pt x="214" y="170"/>
                    <a:pt x="197" y="165"/>
                  </a:cubicBezTo>
                  <a:cubicBezTo>
                    <a:pt x="182" y="161"/>
                    <a:pt x="175" y="159"/>
                    <a:pt x="175" y="155"/>
                  </a:cubicBezTo>
                  <a:cubicBezTo>
                    <a:pt x="175" y="151"/>
                    <a:pt x="179" y="146"/>
                    <a:pt x="185" y="143"/>
                  </a:cubicBezTo>
                  <a:cubicBezTo>
                    <a:pt x="209" y="141"/>
                    <a:pt x="225" y="119"/>
                    <a:pt x="225" y="101"/>
                  </a:cubicBezTo>
                  <a:cubicBezTo>
                    <a:pt x="225" y="97"/>
                    <a:pt x="224" y="94"/>
                    <a:pt x="223" y="91"/>
                  </a:cubicBezTo>
                  <a:cubicBezTo>
                    <a:pt x="244" y="91"/>
                    <a:pt x="244" y="91"/>
                    <a:pt x="244" y="91"/>
                  </a:cubicBezTo>
                  <a:cubicBezTo>
                    <a:pt x="247" y="80"/>
                    <a:pt x="247" y="80"/>
                    <a:pt x="247" y="80"/>
                  </a:cubicBezTo>
                  <a:cubicBezTo>
                    <a:pt x="214" y="80"/>
                    <a:pt x="214" y="80"/>
                    <a:pt x="214" y="80"/>
                  </a:cubicBezTo>
                  <a:cubicBezTo>
                    <a:pt x="210" y="78"/>
                    <a:pt x="206" y="76"/>
                    <a:pt x="201" y="76"/>
                  </a:cubicBezTo>
                  <a:cubicBezTo>
                    <a:pt x="175" y="76"/>
                    <a:pt x="158" y="99"/>
                    <a:pt x="158" y="118"/>
                  </a:cubicBezTo>
                  <a:cubicBezTo>
                    <a:pt x="158" y="132"/>
                    <a:pt x="167" y="140"/>
                    <a:pt x="178" y="142"/>
                  </a:cubicBezTo>
                  <a:cubicBezTo>
                    <a:pt x="166" y="148"/>
                    <a:pt x="159" y="154"/>
                    <a:pt x="159" y="161"/>
                  </a:cubicBezTo>
                  <a:cubicBezTo>
                    <a:pt x="159" y="166"/>
                    <a:pt x="161" y="169"/>
                    <a:pt x="164" y="172"/>
                  </a:cubicBezTo>
                  <a:cubicBezTo>
                    <a:pt x="136" y="180"/>
                    <a:pt x="125" y="189"/>
                    <a:pt x="125" y="202"/>
                  </a:cubicBezTo>
                  <a:cubicBezTo>
                    <a:pt x="125" y="215"/>
                    <a:pt x="142" y="220"/>
                    <a:pt x="162" y="220"/>
                  </a:cubicBezTo>
                  <a:cubicBezTo>
                    <a:pt x="197" y="220"/>
                    <a:pt x="225" y="202"/>
                    <a:pt x="225" y="187"/>
                  </a:cubicBezTo>
                  <a:moveTo>
                    <a:pt x="185" y="136"/>
                  </a:moveTo>
                  <a:cubicBezTo>
                    <a:pt x="178" y="136"/>
                    <a:pt x="176" y="130"/>
                    <a:pt x="176" y="124"/>
                  </a:cubicBezTo>
                  <a:cubicBezTo>
                    <a:pt x="176" y="108"/>
                    <a:pt x="185" y="84"/>
                    <a:pt x="199" y="84"/>
                  </a:cubicBezTo>
                  <a:cubicBezTo>
                    <a:pt x="205" y="84"/>
                    <a:pt x="207" y="89"/>
                    <a:pt x="207" y="95"/>
                  </a:cubicBezTo>
                  <a:cubicBezTo>
                    <a:pt x="207" y="111"/>
                    <a:pt x="199" y="136"/>
                    <a:pt x="185" y="136"/>
                  </a:cubicBezTo>
                  <a:moveTo>
                    <a:pt x="146" y="196"/>
                  </a:moveTo>
                  <a:cubicBezTo>
                    <a:pt x="146" y="186"/>
                    <a:pt x="156" y="180"/>
                    <a:pt x="169" y="174"/>
                  </a:cubicBezTo>
                  <a:cubicBezTo>
                    <a:pt x="174" y="177"/>
                    <a:pt x="180" y="179"/>
                    <a:pt x="189" y="182"/>
                  </a:cubicBezTo>
                  <a:cubicBezTo>
                    <a:pt x="203" y="187"/>
                    <a:pt x="209" y="188"/>
                    <a:pt x="209" y="193"/>
                  </a:cubicBezTo>
                  <a:cubicBezTo>
                    <a:pt x="209" y="202"/>
                    <a:pt x="193" y="209"/>
                    <a:pt x="172" y="209"/>
                  </a:cubicBezTo>
                  <a:cubicBezTo>
                    <a:pt x="155" y="209"/>
                    <a:pt x="146" y="205"/>
                    <a:pt x="146" y="196"/>
                  </a:cubicBezTo>
                  <a:moveTo>
                    <a:pt x="335" y="72"/>
                  </a:moveTo>
                  <a:cubicBezTo>
                    <a:pt x="328" y="72"/>
                    <a:pt x="328" y="72"/>
                    <a:pt x="328" y="72"/>
                  </a:cubicBezTo>
                  <a:cubicBezTo>
                    <a:pt x="319" y="80"/>
                    <a:pt x="319" y="80"/>
                    <a:pt x="319" y="80"/>
                  </a:cubicBezTo>
                  <a:cubicBezTo>
                    <a:pt x="317" y="80"/>
                    <a:pt x="317" y="80"/>
                    <a:pt x="317" y="80"/>
                  </a:cubicBezTo>
                  <a:cubicBezTo>
                    <a:pt x="275" y="80"/>
                    <a:pt x="238" y="128"/>
                    <a:pt x="238" y="162"/>
                  </a:cubicBezTo>
                  <a:cubicBezTo>
                    <a:pt x="238" y="172"/>
                    <a:pt x="244" y="178"/>
                    <a:pt x="253" y="178"/>
                  </a:cubicBezTo>
                  <a:cubicBezTo>
                    <a:pt x="264" y="178"/>
                    <a:pt x="275" y="162"/>
                    <a:pt x="287" y="145"/>
                  </a:cubicBezTo>
                  <a:cubicBezTo>
                    <a:pt x="287" y="151"/>
                    <a:pt x="287" y="151"/>
                    <a:pt x="287" y="151"/>
                  </a:cubicBezTo>
                  <a:cubicBezTo>
                    <a:pt x="285" y="168"/>
                    <a:pt x="290" y="178"/>
                    <a:pt x="299" y="178"/>
                  </a:cubicBezTo>
                  <a:cubicBezTo>
                    <a:pt x="310" y="178"/>
                    <a:pt x="319" y="161"/>
                    <a:pt x="326" y="145"/>
                  </a:cubicBezTo>
                  <a:cubicBezTo>
                    <a:pt x="321" y="145"/>
                    <a:pt x="321" y="145"/>
                    <a:pt x="321" y="145"/>
                  </a:cubicBezTo>
                  <a:cubicBezTo>
                    <a:pt x="316" y="153"/>
                    <a:pt x="312" y="157"/>
                    <a:pt x="308" y="157"/>
                  </a:cubicBezTo>
                  <a:cubicBezTo>
                    <a:pt x="304" y="157"/>
                    <a:pt x="301" y="150"/>
                    <a:pt x="308" y="135"/>
                  </a:cubicBezTo>
                  <a:lnTo>
                    <a:pt x="335" y="72"/>
                  </a:lnTo>
                  <a:close/>
                  <a:moveTo>
                    <a:pt x="257" y="149"/>
                  </a:moveTo>
                  <a:cubicBezTo>
                    <a:pt x="257" y="126"/>
                    <a:pt x="283" y="95"/>
                    <a:pt x="297" y="95"/>
                  </a:cubicBezTo>
                  <a:cubicBezTo>
                    <a:pt x="300" y="95"/>
                    <a:pt x="303" y="95"/>
                    <a:pt x="306" y="96"/>
                  </a:cubicBezTo>
                  <a:cubicBezTo>
                    <a:pt x="291" y="135"/>
                    <a:pt x="291" y="135"/>
                    <a:pt x="291" y="135"/>
                  </a:cubicBezTo>
                  <a:cubicBezTo>
                    <a:pt x="282" y="146"/>
                    <a:pt x="269" y="159"/>
                    <a:pt x="263" y="159"/>
                  </a:cubicBezTo>
                  <a:cubicBezTo>
                    <a:pt x="259" y="159"/>
                    <a:pt x="257" y="156"/>
                    <a:pt x="257" y="149"/>
                  </a:cubicBezTo>
                  <a:moveTo>
                    <a:pt x="356" y="161"/>
                  </a:moveTo>
                  <a:cubicBezTo>
                    <a:pt x="408" y="25"/>
                    <a:pt x="408" y="25"/>
                    <a:pt x="408" y="25"/>
                  </a:cubicBezTo>
                  <a:cubicBezTo>
                    <a:pt x="406" y="23"/>
                    <a:pt x="406" y="23"/>
                    <a:pt x="406" y="23"/>
                  </a:cubicBezTo>
                  <a:cubicBezTo>
                    <a:pt x="373" y="27"/>
                    <a:pt x="373" y="27"/>
                    <a:pt x="373" y="27"/>
                  </a:cubicBezTo>
                  <a:cubicBezTo>
                    <a:pt x="373" y="31"/>
                    <a:pt x="373" y="31"/>
                    <a:pt x="373" y="31"/>
                  </a:cubicBezTo>
                  <a:cubicBezTo>
                    <a:pt x="380" y="36"/>
                    <a:pt x="380" y="36"/>
                    <a:pt x="380" y="36"/>
                  </a:cubicBezTo>
                  <a:cubicBezTo>
                    <a:pt x="385" y="40"/>
                    <a:pt x="384" y="45"/>
                    <a:pt x="378" y="58"/>
                  </a:cubicBezTo>
                  <a:cubicBezTo>
                    <a:pt x="338" y="165"/>
                    <a:pt x="338" y="165"/>
                    <a:pt x="338" y="165"/>
                  </a:cubicBezTo>
                  <a:cubicBezTo>
                    <a:pt x="335" y="171"/>
                    <a:pt x="339" y="178"/>
                    <a:pt x="345" y="178"/>
                  </a:cubicBezTo>
                  <a:cubicBezTo>
                    <a:pt x="360" y="178"/>
                    <a:pt x="376" y="164"/>
                    <a:pt x="383" y="145"/>
                  </a:cubicBezTo>
                  <a:cubicBezTo>
                    <a:pt x="378" y="145"/>
                    <a:pt x="378" y="145"/>
                    <a:pt x="378" y="145"/>
                  </a:cubicBezTo>
                  <a:cubicBezTo>
                    <a:pt x="373" y="152"/>
                    <a:pt x="363" y="160"/>
                    <a:pt x="356" y="161"/>
                  </a:cubicBezTo>
                  <a:moveTo>
                    <a:pt x="455" y="50"/>
                  </a:moveTo>
                  <a:cubicBezTo>
                    <a:pt x="461" y="50"/>
                    <a:pt x="467" y="45"/>
                    <a:pt x="467" y="38"/>
                  </a:cubicBezTo>
                  <a:cubicBezTo>
                    <a:pt x="467" y="31"/>
                    <a:pt x="461" y="26"/>
                    <a:pt x="455" y="26"/>
                  </a:cubicBezTo>
                  <a:cubicBezTo>
                    <a:pt x="448" y="26"/>
                    <a:pt x="442" y="31"/>
                    <a:pt x="442" y="38"/>
                  </a:cubicBezTo>
                  <a:cubicBezTo>
                    <a:pt x="442" y="45"/>
                    <a:pt x="448" y="50"/>
                    <a:pt x="455" y="50"/>
                  </a:cubicBezTo>
                  <a:moveTo>
                    <a:pt x="449" y="87"/>
                  </a:moveTo>
                  <a:cubicBezTo>
                    <a:pt x="451" y="80"/>
                    <a:pt x="447" y="76"/>
                    <a:pt x="443" y="76"/>
                  </a:cubicBezTo>
                  <a:cubicBezTo>
                    <a:pt x="428" y="76"/>
                    <a:pt x="411" y="90"/>
                    <a:pt x="404" y="109"/>
                  </a:cubicBezTo>
                  <a:cubicBezTo>
                    <a:pt x="409" y="109"/>
                    <a:pt x="409" y="109"/>
                    <a:pt x="409" y="109"/>
                  </a:cubicBezTo>
                  <a:cubicBezTo>
                    <a:pt x="413" y="102"/>
                    <a:pt x="422" y="94"/>
                    <a:pt x="429" y="93"/>
                  </a:cubicBezTo>
                  <a:cubicBezTo>
                    <a:pt x="401" y="167"/>
                    <a:pt x="401" y="167"/>
                    <a:pt x="401" y="167"/>
                  </a:cubicBezTo>
                  <a:cubicBezTo>
                    <a:pt x="398" y="174"/>
                    <a:pt x="403" y="178"/>
                    <a:pt x="407" y="178"/>
                  </a:cubicBezTo>
                  <a:cubicBezTo>
                    <a:pt x="421" y="178"/>
                    <a:pt x="438" y="164"/>
                    <a:pt x="445" y="145"/>
                  </a:cubicBezTo>
                  <a:cubicBezTo>
                    <a:pt x="440" y="145"/>
                    <a:pt x="440" y="145"/>
                    <a:pt x="440" y="145"/>
                  </a:cubicBezTo>
                  <a:cubicBezTo>
                    <a:pt x="435" y="152"/>
                    <a:pt x="427" y="160"/>
                    <a:pt x="419" y="161"/>
                  </a:cubicBezTo>
                  <a:lnTo>
                    <a:pt x="449" y="87"/>
                  </a:lnTo>
                  <a:close/>
                  <a:moveTo>
                    <a:pt x="472" y="91"/>
                  </a:moveTo>
                  <a:cubicBezTo>
                    <a:pt x="490" y="91"/>
                    <a:pt x="490" y="91"/>
                    <a:pt x="490" y="91"/>
                  </a:cubicBezTo>
                  <a:cubicBezTo>
                    <a:pt x="462" y="165"/>
                    <a:pt x="462" y="165"/>
                    <a:pt x="462" y="165"/>
                  </a:cubicBezTo>
                  <a:cubicBezTo>
                    <a:pt x="460" y="171"/>
                    <a:pt x="463" y="178"/>
                    <a:pt x="470" y="178"/>
                  </a:cubicBezTo>
                  <a:cubicBezTo>
                    <a:pt x="485" y="178"/>
                    <a:pt x="510" y="162"/>
                    <a:pt x="519" y="142"/>
                  </a:cubicBezTo>
                  <a:cubicBezTo>
                    <a:pt x="514" y="142"/>
                    <a:pt x="514" y="142"/>
                    <a:pt x="514" y="142"/>
                  </a:cubicBezTo>
                  <a:cubicBezTo>
                    <a:pt x="507" y="149"/>
                    <a:pt x="494" y="159"/>
                    <a:pt x="483" y="161"/>
                  </a:cubicBezTo>
                  <a:cubicBezTo>
                    <a:pt x="508" y="91"/>
                    <a:pt x="508" y="91"/>
                    <a:pt x="508" y="91"/>
                  </a:cubicBezTo>
                  <a:cubicBezTo>
                    <a:pt x="533" y="91"/>
                    <a:pt x="533" y="91"/>
                    <a:pt x="533" y="91"/>
                  </a:cubicBezTo>
                  <a:cubicBezTo>
                    <a:pt x="536" y="80"/>
                    <a:pt x="536" y="80"/>
                    <a:pt x="536" y="80"/>
                  </a:cubicBezTo>
                  <a:cubicBezTo>
                    <a:pt x="512" y="80"/>
                    <a:pt x="512" y="80"/>
                    <a:pt x="512" y="80"/>
                  </a:cubicBezTo>
                  <a:cubicBezTo>
                    <a:pt x="521" y="53"/>
                    <a:pt x="521" y="53"/>
                    <a:pt x="521" y="53"/>
                  </a:cubicBezTo>
                  <a:cubicBezTo>
                    <a:pt x="511" y="53"/>
                    <a:pt x="511" y="53"/>
                    <a:pt x="511" y="53"/>
                  </a:cubicBezTo>
                  <a:cubicBezTo>
                    <a:pt x="494" y="80"/>
                    <a:pt x="494" y="80"/>
                    <a:pt x="494" y="80"/>
                  </a:cubicBezTo>
                  <a:cubicBezTo>
                    <a:pt x="472" y="83"/>
                    <a:pt x="472" y="83"/>
                    <a:pt x="472" y="83"/>
                  </a:cubicBezTo>
                  <a:lnTo>
                    <a:pt x="472" y="91"/>
                  </a:lnTo>
                  <a:close/>
                  <a:moveTo>
                    <a:pt x="584" y="67"/>
                  </a:moveTo>
                  <a:cubicBezTo>
                    <a:pt x="620" y="33"/>
                    <a:pt x="620" y="33"/>
                    <a:pt x="620" y="33"/>
                  </a:cubicBezTo>
                  <a:cubicBezTo>
                    <a:pt x="620" y="29"/>
                    <a:pt x="620" y="29"/>
                    <a:pt x="620" y="29"/>
                  </a:cubicBezTo>
                  <a:cubicBezTo>
                    <a:pt x="600" y="29"/>
                    <a:pt x="600" y="29"/>
                    <a:pt x="600" y="29"/>
                  </a:cubicBezTo>
                  <a:cubicBezTo>
                    <a:pt x="578" y="67"/>
                    <a:pt x="578" y="67"/>
                    <a:pt x="578" y="67"/>
                  </a:cubicBezTo>
                  <a:lnTo>
                    <a:pt x="584" y="67"/>
                  </a:lnTo>
                  <a:close/>
                  <a:moveTo>
                    <a:pt x="594" y="142"/>
                  </a:moveTo>
                  <a:cubicBezTo>
                    <a:pt x="588" y="142"/>
                    <a:pt x="588" y="142"/>
                    <a:pt x="588" y="142"/>
                  </a:cubicBezTo>
                  <a:cubicBezTo>
                    <a:pt x="580" y="151"/>
                    <a:pt x="571" y="159"/>
                    <a:pt x="562" y="159"/>
                  </a:cubicBezTo>
                  <a:cubicBezTo>
                    <a:pt x="554" y="159"/>
                    <a:pt x="549" y="153"/>
                    <a:pt x="549" y="142"/>
                  </a:cubicBezTo>
                  <a:cubicBezTo>
                    <a:pt x="549" y="137"/>
                    <a:pt x="550" y="132"/>
                    <a:pt x="551" y="128"/>
                  </a:cubicBezTo>
                  <a:cubicBezTo>
                    <a:pt x="602" y="111"/>
                    <a:pt x="602" y="111"/>
                    <a:pt x="602" y="111"/>
                  </a:cubicBezTo>
                  <a:cubicBezTo>
                    <a:pt x="612" y="87"/>
                    <a:pt x="600" y="76"/>
                    <a:pt x="586" y="76"/>
                  </a:cubicBezTo>
                  <a:cubicBezTo>
                    <a:pt x="562" y="76"/>
                    <a:pt x="534" y="117"/>
                    <a:pt x="534" y="153"/>
                  </a:cubicBezTo>
                  <a:cubicBezTo>
                    <a:pt x="534" y="169"/>
                    <a:pt x="542" y="178"/>
                    <a:pt x="554" y="178"/>
                  </a:cubicBezTo>
                  <a:cubicBezTo>
                    <a:pt x="568" y="178"/>
                    <a:pt x="582" y="164"/>
                    <a:pt x="594" y="142"/>
                  </a:cubicBezTo>
                  <a:moveTo>
                    <a:pt x="576" y="90"/>
                  </a:moveTo>
                  <a:cubicBezTo>
                    <a:pt x="583" y="90"/>
                    <a:pt x="589" y="95"/>
                    <a:pt x="586" y="109"/>
                  </a:cubicBezTo>
                  <a:cubicBezTo>
                    <a:pt x="554" y="116"/>
                    <a:pt x="554" y="116"/>
                    <a:pt x="554" y="116"/>
                  </a:cubicBezTo>
                  <a:cubicBezTo>
                    <a:pt x="560" y="101"/>
                    <a:pt x="569" y="90"/>
                    <a:pt x="576" y="9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9" name="Freeform 26">
              <a:extLst>
                <a:ext uri="{FF2B5EF4-FFF2-40B4-BE49-F238E27FC236}">
                  <a16:creationId xmlns:a16="http://schemas.microsoft.com/office/drawing/2014/main" id="{F0903476-A1F0-4338-B6A7-C63D2DFACBC2}"/>
                </a:ext>
              </a:extLst>
            </p:cNvPr>
            <p:cNvSpPr>
              <a:spLocks noEditPoints="1"/>
            </p:cNvSpPr>
            <p:nvPr/>
          </p:nvSpPr>
          <p:spPr bwMode="auto">
            <a:xfrm>
              <a:off x="2189163" y="4640263"/>
              <a:ext cx="2181225" cy="552450"/>
            </a:xfrm>
            <a:custGeom>
              <a:avLst/>
              <a:gdLst>
                <a:gd name="T0" fmla="*/ 49 w 608"/>
                <a:gd name="T1" fmla="*/ 15 h 154"/>
                <a:gd name="T2" fmla="*/ 59 w 608"/>
                <a:gd name="T3" fmla="*/ 52 h 154"/>
                <a:gd name="T4" fmla="*/ 1 w 608"/>
                <a:gd name="T5" fmla="*/ 145 h 154"/>
                <a:gd name="T6" fmla="*/ 103 w 608"/>
                <a:gd name="T7" fmla="*/ 150 h 154"/>
                <a:gd name="T8" fmla="*/ 117 w 608"/>
                <a:gd name="T9" fmla="*/ 111 h 154"/>
                <a:gd name="T10" fmla="*/ 57 w 608"/>
                <a:gd name="T11" fmla="*/ 113 h 154"/>
                <a:gd name="T12" fmla="*/ 115 w 608"/>
                <a:gd name="T13" fmla="*/ 20 h 154"/>
                <a:gd name="T14" fmla="*/ 191 w 608"/>
                <a:gd name="T15" fmla="*/ 27 h 154"/>
                <a:gd name="T16" fmla="*/ 191 w 608"/>
                <a:gd name="T17" fmla="*/ 2 h 154"/>
                <a:gd name="T18" fmla="*/ 191 w 608"/>
                <a:gd name="T19" fmla="*/ 27 h 154"/>
                <a:gd name="T20" fmla="*/ 180 w 608"/>
                <a:gd name="T21" fmla="*/ 53 h 154"/>
                <a:gd name="T22" fmla="*/ 145 w 608"/>
                <a:gd name="T23" fmla="*/ 85 h 154"/>
                <a:gd name="T24" fmla="*/ 138 w 608"/>
                <a:gd name="T25" fmla="*/ 143 h 154"/>
                <a:gd name="T26" fmla="*/ 181 w 608"/>
                <a:gd name="T27" fmla="*/ 122 h 154"/>
                <a:gd name="T28" fmla="*/ 156 w 608"/>
                <a:gd name="T29" fmla="*/ 138 h 154"/>
                <a:gd name="T30" fmla="*/ 287 w 608"/>
                <a:gd name="T31" fmla="*/ 74 h 154"/>
                <a:gd name="T32" fmla="*/ 234 w 608"/>
                <a:gd name="T33" fmla="*/ 84 h 154"/>
                <a:gd name="T34" fmla="*/ 263 w 608"/>
                <a:gd name="T35" fmla="*/ 0 h 154"/>
                <a:gd name="T36" fmla="*/ 231 w 608"/>
                <a:gd name="T37" fmla="*/ 7 h 154"/>
                <a:gd name="T38" fmla="*/ 236 w 608"/>
                <a:gd name="T39" fmla="*/ 35 h 154"/>
                <a:gd name="T40" fmla="*/ 197 w 608"/>
                <a:gd name="T41" fmla="*/ 137 h 154"/>
                <a:gd name="T42" fmla="*/ 287 w 608"/>
                <a:gd name="T43" fmla="*/ 74 h 154"/>
                <a:gd name="T44" fmla="*/ 217 w 608"/>
                <a:gd name="T45" fmla="*/ 130 h 154"/>
                <a:gd name="T46" fmla="*/ 230 w 608"/>
                <a:gd name="T47" fmla="*/ 94 h 154"/>
                <a:gd name="T48" fmla="*/ 268 w 608"/>
                <a:gd name="T49" fmla="*/ 82 h 154"/>
                <a:gd name="T50" fmla="*/ 355 w 608"/>
                <a:gd name="T51" fmla="*/ 118 h 154"/>
                <a:gd name="T52" fmla="*/ 324 w 608"/>
                <a:gd name="T53" fmla="*/ 135 h 154"/>
                <a:gd name="T54" fmla="*/ 312 w 608"/>
                <a:gd name="T55" fmla="*/ 104 h 154"/>
                <a:gd name="T56" fmla="*/ 347 w 608"/>
                <a:gd name="T57" fmla="*/ 53 h 154"/>
                <a:gd name="T58" fmla="*/ 315 w 608"/>
                <a:gd name="T59" fmla="*/ 154 h 154"/>
                <a:gd name="T60" fmla="*/ 337 w 608"/>
                <a:gd name="T61" fmla="*/ 67 h 154"/>
                <a:gd name="T62" fmla="*/ 315 w 608"/>
                <a:gd name="T63" fmla="*/ 93 h 154"/>
                <a:gd name="T64" fmla="*/ 452 w 608"/>
                <a:gd name="T65" fmla="*/ 76 h 154"/>
                <a:gd name="T66" fmla="*/ 419 w 608"/>
                <a:gd name="T67" fmla="*/ 85 h 154"/>
                <a:gd name="T68" fmla="*/ 407 w 608"/>
                <a:gd name="T69" fmla="*/ 53 h 154"/>
                <a:gd name="T70" fmla="*/ 385 w 608"/>
                <a:gd name="T71" fmla="*/ 85 h 154"/>
                <a:gd name="T72" fmla="*/ 398 w 608"/>
                <a:gd name="T73" fmla="*/ 96 h 154"/>
                <a:gd name="T74" fmla="*/ 386 w 608"/>
                <a:gd name="T75" fmla="*/ 154 h 154"/>
                <a:gd name="T76" fmla="*/ 415 w 608"/>
                <a:gd name="T77" fmla="*/ 95 h 154"/>
                <a:gd name="T78" fmla="*/ 452 w 608"/>
                <a:gd name="T79" fmla="*/ 76 h 154"/>
                <a:gd name="T80" fmla="*/ 479 w 608"/>
                <a:gd name="T81" fmla="*/ 67 h 154"/>
                <a:gd name="T82" fmla="*/ 459 w 608"/>
                <a:gd name="T83" fmla="*/ 154 h 154"/>
                <a:gd name="T84" fmla="*/ 503 w 608"/>
                <a:gd name="T85" fmla="*/ 118 h 154"/>
                <a:gd name="T86" fmla="*/ 497 w 608"/>
                <a:gd name="T87" fmla="*/ 67 h 154"/>
                <a:gd name="T88" fmla="*/ 525 w 608"/>
                <a:gd name="T89" fmla="*/ 57 h 154"/>
                <a:gd name="T90" fmla="*/ 510 w 608"/>
                <a:gd name="T91" fmla="*/ 30 h 154"/>
                <a:gd name="T92" fmla="*/ 483 w 608"/>
                <a:gd name="T93" fmla="*/ 57 h 154"/>
                <a:gd name="T94" fmla="*/ 465 w 608"/>
                <a:gd name="T95" fmla="*/ 67 h 154"/>
                <a:gd name="T96" fmla="*/ 608 w 608"/>
                <a:gd name="T97" fmla="*/ 10 h 154"/>
                <a:gd name="T98" fmla="*/ 588 w 608"/>
                <a:gd name="T99" fmla="*/ 6 h 154"/>
                <a:gd name="T100" fmla="*/ 572 w 608"/>
                <a:gd name="T101" fmla="*/ 44 h 154"/>
                <a:gd name="T102" fmla="*/ 576 w 608"/>
                <a:gd name="T103" fmla="*/ 118 h 154"/>
                <a:gd name="T104" fmla="*/ 537 w 608"/>
                <a:gd name="T105" fmla="*/ 118 h 154"/>
                <a:gd name="T106" fmla="*/ 590 w 608"/>
                <a:gd name="T107" fmla="*/ 87 h 154"/>
                <a:gd name="T108" fmla="*/ 522 w 608"/>
                <a:gd name="T109" fmla="*/ 129 h 154"/>
                <a:gd name="T110" fmla="*/ 582 w 608"/>
                <a:gd name="T111" fmla="*/ 118 h 154"/>
                <a:gd name="T112" fmla="*/ 574 w 608"/>
                <a:gd name="T113" fmla="*/ 85 h 154"/>
                <a:gd name="T114" fmla="*/ 564 w 608"/>
                <a:gd name="T115" fmla="*/ 6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8" h="154">
                  <a:moveTo>
                    <a:pt x="117" y="15"/>
                  </a:moveTo>
                  <a:cubicBezTo>
                    <a:pt x="49" y="15"/>
                    <a:pt x="49" y="15"/>
                    <a:pt x="49" y="15"/>
                  </a:cubicBezTo>
                  <a:cubicBezTo>
                    <a:pt x="47" y="20"/>
                    <a:pt x="47" y="20"/>
                    <a:pt x="47" y="20"/>
                  </a:cubicBezTo>
                  <a:cubicBezTo>
                    <a:pt x="67" y="25"/>
                    <a:pt x="69" y="26"/>
                    <a:pt x="59" y="52"/>
                  </a:cubicBezTo>
                  <a:cubicBezTo>
                    <a:pt x="37" y="113"/>
                    <a:pt x="37" y="113"/>
                    <a:pt x="37" y="113"/>
                  </a:cubicBezTo>
                  <a:cubicBezTo>
                    <a:pt x="28" y="139"/>
                    <a:pt x="24" y="141"/>
                    <a:pt x="1" y="145"/>
                  </a:cubicBezTo>
                  <a:cubicBezTo>
                    <a:pt x="0" y="150"/>
                    <a:pt x="0" y="150"/>
                    <a:pt x="0" y="150"/>
                  </a:cubicBezTo>
                  <a:cubicBezTo>
                    <a:pt x="103" y="150"/>
                    <a:pt x="103" y="150"/>
                    <a:pt x="103" y="150"/>
                  </a:cubicBezTo>
                  <a:cubicBezTo>
                    <a:pt x="125" y="111"/>
                    <a:pt x="125" y="111"/>
                    <a:pt x="125" y="111"/>
                  </a:cubicBezTo>
                  <a:cubicBezTo>
                    <a:pt x="117" y="111"/>
                    <a:pt x="117" y="111"/>
                    <a:pt x="117" y="111"/>
                  </a:cubicBezTo>
                  <a:cubicBezTo>
                    <a:pt x="105" y="125"/>
                    <a:pt x="90" y="142"/>
                    <a:pt x="67" y="142"/>
                  </a:cubicBezTo>
                  <a:cubicBezTo>
                    <a:pt x="50" y="142"/>
                    <a:pt x="48" y="139"/>
                    <a:pt x="57" y="113"/>
                  </a:cubicBezTo>
                  <a:cubicBezTo>
                    <a:pt x="79" y="52"/>
                    <a:pt x="79" y="52"/>
                    <a:pt x="79" y="52"/>
                  </a:cubicBezTo>
                  <a:cubicBezTo>
                    <a:pt x="88" y="27"/>
                    <a:pt x="92" y="25"/>
                    <a:pt x="115" y="20"/>
                  </a:cubicBezTo>
                  <a:lnTo>
                    <a:pt x="117" y="15"/>
                  </a:lnTo>
                  <a:close/>
                  <a:moveTo>
                    <a:pt x="191" y="27"/>
                  </a:moveTo>
                  <a:cubicBezTo>
                    <a:pt x="198" y="27"/>
                    <a:pt x="204" y="21"/>
                    <a:pt x="204" y="14"/>
                  </a:cubicBezTo>
                  <a:cubicBezTo>
                    <a:pt x="204" y="8"/>
                    <a:pt x="198" y="2"/>
                    <a:pt x="191" y="2"/>
                  </a:cubicBezTo>
                  <a:cubicBezTo>
                    <a:pt x="185" y="2"/>
                    <a:pt x="179" y="8"/>
                    <a:pt x="179" y="14"/>
                  </a:cubicBezTo>
                  <a:cubicBezTo>
                    <a:pt x="179" y="21"/>
                    <a:pt x="185" y="27"/>
                    <a:pt x="191" y="27"/>
                  </a:cubicBezTo>
                  <a:moveTo>
                    <a:pt x="186" y="64"/>
                  </a:moveTo>
                  <a:cubicBezTo>
                    <a:pt x="188" y="57"/>
                    <a:pt x="184" y="53"/>
                    <a:pt x="180" y="53"/>
                  </a:cubicBezTo>
                  <a:cubicBezTo>
                    <a:pt x="165" y="53"/>
                    <a:pt x="148" y="66"/>
                    <a:pt x="141" y="85"/>
                  </a:cubicBezTo>
                  <a:cubicBezTo>
                    <a:pt x="145" y="85"/>
                    <a:pt x="145" y="85"/>
                    <a:pt x="145" y="85"/>
                  </a:cubicBezTo>
                  <a:cubicBezTo>
                    <a:pt x="150" y="78"/>
                    <a:pt x="158" y="71"/>
                    <a:pt x="166" y="69"/>
                  </a:cubicBezTo>
                  <a:cubicBezTo>
                    <a:pt x="138" y="143"/>
                    <a:pt x="138" y="143"/>
                    <a:pt x="138" y="143"/>
                  </a:cubicBezTo>
                  <a:cubicBezTo>
                    <a:pt x="135" y="150"/>
                    <a:pt x="140" y="154"/>
                    <a:pt x="144" y="154"/>
                  </a:cubicBezTo>
                  <a:cubicBezTo>
                    <a:pt x="158" y="154"/>
                    <a:pt x="174" y="141"/>
                    <a:pt x="181" y="122"/>
                  </a:cubicBezTo>
                  <a:cubicBezTo>
                    <a:pt x="177" y="122"/>
                    <a:pt x="177" y="122"/>
                    <a:pt x="177" y="122"/>
                  </a:cubicBezTo>
                  <a:cubicBezTo>
                    <a:pt x="172" y="129"/>
                    <a:pt x="164" y="137"/>
                    <a:pt x="156" y="138"/>
                  </a:cubicBezTo>
                  <a:lnTo>
                    <a:pt x="186" y="64"/>
                  </a:lnTo>
                  <a:close/>
                  <a:moveTo>
                    <a:pt x="287" y="74"/>
                  </a:moveTo>
                  <a:cubicBezTo>
                    <a:pt x="287" y="59"/>
                    <a:pt x="282" y="53"/>
                    <a:pt x="271" y="53"/>
                  </a:cubicBezTo>
                  <a:cubicBezTo>
                    <a:pt x="258" y="53"/>
                    <a:pt x="246" y="67"/>
                    <a:pt x="234" y="84"/>
                  </a:cubicBezTo>
                  <a:cubicBezTo>
                    <a:pt x="265" y="2"/>
                    <a:pt x="265" y="2"/>
                    <a:pt x="265" y="2"/>
                  </a:cubicBezTo>
                  <a:cubicBezTo>
                    <a:pt x="263" y="0"/>
                    <a:pt x="263" y="0"/>
                    <a:pt x="263" y="0"/>
                  </a:cubicBezTo>
                  <a:cubicBezTo>
                    <a:pt x="231" y="4"/>
                    <a:pt x="231" y="4"/>
                    <a:pt x="231" y="4"/>
                  </a:cubicBezTo>
                  <a:cubicBezTo>
                    <a:pt x="231" y="7"/>
                    <a:pt x="231" y="7"/>
                    <a:pt x="231" y="7"/>
                  </a:cubicBezTo>
                  <a:cubicBezTo>
                    <a:pt x="237" y="12"/>
                    <a:pt x="237" y="12"/>
                    <a:pt x="237" y="12"/>
                  </a:cubicBezTo>
                  <a:cubicBezTo>
                    <a:pt x="243" y="17"/>
                    <a:pt x="241" y="21"/>
                    <a:pt x="236" y="35"/>
                  </a:cubicBezTo>
                  <a:cubicBezTo>
                    <a:pt x="202" y="121"/>
                    <a:pt x="202" y="121"/>
                    <a:pt x="202" y="121"/>
                  </a:cubicBezTo>
                  <a:cubicBezTo>
                    <a:pt x="200" y="127"/>
                    <a:pt x="197" y="135"/>
                    <a:pt x="197" y="137"/>
                  </a:cubicBezTo>
                  <a:cubicBezTo>
                    <a:pt x="197" y="146"/>
                    <a:pt x="209" y="154"/>
                    <a:pt x="220" y="154"/>
                  </a:cubicBezTo>
                  <a:cubicBezTo>
                    <a:pt x="245" y="154"/>
                    <a:pt x="287" y="109"/>
                    <a:pt x="287" y="74"/>
                  </a:cubicBezTo>
                  <a:moveTo>
                    <a:pt x="229" y="139"/>
                  </a:moveTo>
                  <a:cubicBezTo>
                    <a:pt x="224" y="139"/>
                    <a:pt x="217" y="134"/>
                    <a:pt x="217" y="130"/>
                  </a:cubicBezTo>
                  <a:cubicBezTo>
                    <a:pt x="217" y="129"/>
                    <a:pt x="219" y="123"/>
                    <a:pt x="222" y="116"/>
                  </a:cubicBezTo>
                  <a:cubicBezTo>
                    <a:pt x="230" y="94"/>
                    <a:pt x="230" y="94"/>
                    <a:pt x="230" y="94"/>
                  </a:cubicBezTo>
                  <a:cubicBezTo>
                    <a:pt x="239" y="83"/>
                    <a:pt x="252" y="72"/>
                    <a:pt x="260" y="72"/>
                  </a:cubicBezTo>
                  <a:cubicBezTo>
                    <a:pt x="265" y="72"/>
                    <a:pt x="268" y="75"/>
                    <a:pt x="268" y="82"/>
                  </a:cubicBezTo>
                  <a:cubicBezTo>
                    <a:pt x="268" y="102"/>
                    <a:pt x="249" y="139"/>
                    <a:pt x="229" y="139"/>
                  </a:cubicBezTo>
                  <a:moveTo>
                    <a:pt x="355" y="118"/>
                  </a:moveTo>
                  <a:cubicBezTo>
                    <a:pt x="349" y="118"/>
                    <a:pt x="349" y="118"/>
                    <a:pt x="349" y="118"/>
                  </a:cubicBezTo>
                  <a:cubicBezTo>
                    <a:pt x="341" y="128"/>
                    <a:pt x="332" y="135"/>
                    <a:pt x="324" y="135"/>
                  </a:cubicBezTo>
                  <a:cubicBezTo>
                    <a:pt x="315" y="135"/>
                    <a:pt x="310" y="130"/>
                    <a:pt x="310" y="118"/>
                  </a:cubicBezTo>
                  <a:cubicBezTo>
                    <a:pt x="310" y="113"/>
                    <a:pt x="311" y="109"/>
                    <a:pt x="312" y="104"/>
                  </a:cubicBezTo>
                  <a:cubicBezTo>
                    <a:pt x="363" y="87"/>
                    <a:pt x="363" y="87"/>
                    <a:pt x="363" y="87"/>
                  </a:cubicBezTo>
                  <a:cubicBezTo>
                    <a:pt x="374" y="63"/>
                    <a:pt x="361" y="53"/>
                    <a:pt x="347" y="53"/>
                  </a:cubicBezTo>
                  <a:cubicBezTo>
                    <a:pt x="323" y="53"/>
                    <a:pt x="295" y="94"/>
                    <a:pt x="295" y="129"/>
                  </a:cubicBezTo>
                  <a:cubicBezTo>
                    <a:pt x="295" y="145"/>
                    <a:pt x="303" y="154"/>
                    <a:pt x="315" y="154"/>
                  </a:cubicBezTo>
                  <a:cubicBezTo>
                    <a:pt x="329" y="154"/>
                    <a:pt x="343" y="141"/>
                    <a:pt x="355" y="118"/>
                  </a:cubicBezTo>
                  <a:moveTo>
                    <a:pt x="337" y="67"/>
                  </a:moveTo>
                  <a:cubicBezTo>
                    <a:pt x="344" y="67"/>
                    <a:pt x="350" y="72"/>
                    <a:pt x="347" y="85"/>
                  </a:cubicBezTo>
                  <a:cubicBezTo>
                    <a:pt x="315" y="93"/>
                    <a:pt x="315" y="93"/>
                    <a:pt x="315" y="93"/>
                  </a:cubicBezTo>
                  <a:cubicBezTo>
                    <a:pt x="321" y="78"/>
                    <a:pt x="330" y="67"/>
                    <a:pt x="337" y="67"/>
                  </a:cubicBezTo>
                  <a:moveTo>
                    <a:pt x="452" y="76"/>
                  </a:moveTo>
                  <a:cubicBezTo>
                    <a:pt x="455" y="64"/>
                    <a:pt x="453" y="53"/>
                    <a:pt x="444" y="53"/>
                  </a:cubicBezTo>
                  <a:cubicBezTo>
                    <a:pt x="433" y="53"/>
                    <a:pt x="430" y="61"/>
                    <a:pt x="419" y="85"/>
                  </a:cubicBezTo>
                  <a:cubicBezTo>
                    <a:pt x="419" y="72"/>
                    <a:pt x="419" y="72"/>
                    <a:pt x="419" y="72"/>
                  </a:cubicBezTo>
                  <a:cubicBezTo>
                    <a:pt x="419" y="62"/>
                    <a:pt x="416" y="53"/>
                    <a:pt x="407" y="53"/>
                  </a:cubicBezTo>
                  <a:cubicBezTo>
                    <a:pt x="397" y="53"/>
                    <a:pt x="387" y="69"/>
                    <a:pt x="380" y="85"/>
                  </a:cubicBezTo>
                  <a:cubicBezTo>
                    <a:pt x="385" y="85"/>
                    <a:pt x="385" y="85"/>
                    <a:pt x="385" y="85"/>
                  </a:cubicBezTo>
                  <a:cubicBezTo>
                    <a:pt x="390" y="78"/>
                    <a:pt x="394" y="74"/>
                    <a:pt x="398" y="74"/>
                  </a:cubicBezTo>
                  <a:cubicBezTo>
                    <a:pt x="403" y="74"/>
                    <a:pt x="405" y="81"/>
                    <a:pt x="398" y="96"/>
                  </a:cubicBezTo>
                  <a:cubicBezTo>
                    <a:pt x="378" y="140"/>
                    <a:pt x="378" y="140"/>
                    <a:pt x="378" y="140"/>
                  </a:cubicBezTo>
                  <a:cubicBezTo>
                    <a:pt x="374" y="149"/>
                    <a:pt x="378" y="154"/>
                    <a:pt x="386" y="154"/>
                  </a:cubicBezTo>
                  <a:cubicBezTo>
                    <a:pt x="391" y="154"/>
                    <a:pt x="394" y="153"/>
                    <a:pt x="396" y="147"/>
                  </a:cubicBezTo>
                  <a:cubicBezTo>
                    <a:pt x="415" y="95"/>
                    <a:pt x="415" y="95"/>
                    <a:pt x="415" y="95"/>
                  </a:cubicBezTo>
                  <a:cubicBezTo>
                    <a:pt x="421" y="88"/>
                    <a:pt x="426" y="82"/>
                    <a:pt x="432" y="76"/>
                  </a:cubicBezTo>
                  <a:lnTo>
                    <a:pt x="452" y="76"/>
                  </a:lnTo>
                  <a:close/>
                  <a:moveTo>
                    <a:pt x="465" y="67"/>
                  </a:moveTo>
                  <a:cubicBezTo>
                    <a:pt x="479" y="67"/>
                    <a:pt x="479" y="67"/>
                    <a:pt x="479" y="67"/>
                  </a:cubicBezTo>
                  <a:cubicBezTo>
                    <a:pt x="451" y="142"/>
                    <a:pt x="451" y="142"/>
                    <a:pt x="451" y="142"/>
                  </a:cubicBezTo>
                  <a:cubicBezTo>
                    <a:pt x="449" y="148"/>
                    <a:pt x="452" y="154"/>
                    <a:pt x="459" y="154"/>
                  </a:cubicBezTo>
                  <a:cubicBezTo>
                    <a:pt x="474" y="154"/>
                    <a:pt x="499" y="139"/>
                    <a:pt x="508" y="118"/>
                  </a:cubicBezTo>
                  <a:cubicBezTo>
                    <a:pt x="503" y="118"/>
                    <a:pt x="503" y="118"/>
                    <a:pt x="503" y="118"/>
                  </a:cubicBezTo>
                  <a:cubicBezTo>
                    <a:pt x="496" y="125"/>
                    <a:pt x="483" y="135"/>
                    <a:pt x="472" y="137"/>
                  </a:cubicBezTo>
                  <a:cubicBezTo>
                    <a:pt x="497" y="67"/>
                    <a:pt x="497" y="67"/>
                    <a:pt x="497" y="67"/>
                  </a:cubicBezTo>
                  <a:cubicBezTo>
                    <a:pt x="522" y="67"/>
                    <a:pt x="522" y="67"/>
                    <a:pt x="522" y="67"/>
                  </a:cubicBezTo>
                  <a:cubicBezTo>
                    <a:pt x="525" y="57"/>
                    <a:pt x="525" y="57"/>
                    <a:pt x="525" y="57"/>
                  </a:cubicBezTo>
                  <a:cubicBezTo>
                    <a:pt x="501" y="57"/>
                    <a:pt x="501" y="57"/>
                    <a:pt x="501" y="57"/>
                  </a:cubicBezTo>
                  <a:cubicBezTo>
                    <a:pt x="510" y="30"/>
                    <a:pt x="510" y="30"/>
                    <a:pt x="510" y="30"/>
                  </a:cubicBezTo>
                  <a:cubicBezTo>
                    <a:pt x="500" y="30"/>
                    <a:pt x="500" y="30"/>
                    <a:pt x="500" y="30"/>
                  </a:cubicBezTo>
                  <a:cubicBezTo>
                    <a:pt x="483" y="57"/>
                    <a:pt x="483" y="57"/>
                    <a:pt x="483" y="57"/>
                  </a:cubicBezTo>
                  <a:cubicBezTo>
                    <a:pt x="465" y="60"/>
                    <a:pt x="465" y="60"/>
                    <a:pt x="465" y="60"/>
                  </a:cubicBezTo>
                  <a:lnTo>
                    <a:pt x="465" y="67"/>
                  </a:lnTo>
                  <a:close/>
                  <a:moveTo>
                    <a:pt x="572" y="44"/>
                  </a:moveTo>
                  <a:cubicBezTo>
                    <a:pt x="608" y="10"/>
                    <a:pt x="608" y="10"/>
                    <a:pt x="608" y="10"/>
                  </a:cubicBezTo>
                  <a:cubicBezTo>
                    <a:pt x="608" y="6"/>
                    <a:pt x="608" y="6"/>
                    <a:pt x="608" y="6"/>
                  </a:cubicBezTo>
                  <a:cubicBezTo>
                    <a:pt x="588" y="6"/>
                    <a:pt x="588" y="6"/>
                    <a:pt x="588" y="6"/>
                  </a:cubicBezTo>
                  <a:cubicBezTo>
                    <a:pt x="566" y="44"/>
                    <a:pt x="566" y="44"/>
                    <a:pt x="566" y="44"/>
                  </a:cubicBezTo>
                  <a:lnTo>
                    <a:pt x="572" y="44"/>
                  </a:lnTo>
                  <a:close/>
                  <a:moveTo>
                    <a:pt x="582" y="118"/>
                  </a:moveTo>
                  <a:cubicBezTo>
                    <a:pt x="576" y="118"/>
                    <a:pt x="576" y="118"/>
                    <a:pt x="576" y="118"/>
                  </a:cubicBezTo>
                  <a:cubicBezTo>
                    <a:pt x="568" y="128"/>
                    <a:pt x="559" y="135"/>
                    <a:pt x="550" y="135"/>
                  </a:cubicBezTo>
                  <a:cubicBezTo>
                    <a:pt x="542" y="135"/>
                    <a:pt x="537" y="130"/>
                    <a:pt x="537" y="118"/>
                  </a:cubicBezTo>
                  <a:cubicBezTo>
                    <a:pt x="537" y="113"/>
                    <a:pt x="538" y="109"/>
                    <a:pt x="539" y="104"/>
                  </a:cubicBezTo>
                  <a:cubicBezTo>
                    <a:pt x="590" y="87"/>
                    <a:pt x="590" y="87"/>
                    <a:pt x="590" y="87"/>
                  </a:cubicBezTo>
                  <a:cubicBezTo>
                    <a:pt x="600" y="63"/>
                    <a:pt x="588" y="53"/>
                    <a:pt x="574" y="53"/>
                  </a:cubicBezTo>
                  <a:cubicBezTo>
                    <a:pt x="550" y="53"/>
                    <a:pt x="522" y="94"/>
                    <a:pt x="522" y="129"/>
                  </a:cubicBezTo>
                  <a:cubicBezTo>
                    <a:pt x="522" y="145"/>
                    <a:pt x="530" y="154"/>
                    <a:pt x="541" y="154"/>
                  </a:cubicBezTo>
                  <a:cubicBezTo>
                    <a:pt x="555" y="154"/>
                    <a:pt x="570" y="141"/>
                    <a:pt x="582" y="118"/>
                  </a:cubicBezTo>
                  <a:moveTo>
                    <a:pt x="564" y="67"/>
                  </a:moveTo>
                  <a:cubicBezTo>
                    <a:pt x="571" y="67"/>
                    <a:pt x="577" y="72"/>
                    <a:pt x="574" y="85"/>
                  </a:cubicBezTo>
                  <a:cubicBezTo>
                    <a:pt x="542" y="93"/>
                    <a:pt x="542" y="93"/>
                    <a:pt x="542" y="93"/>
                  </a:cubicBezTo>
                  <a:cubicBezTo>
                    <a:pt x="547" y="78"/>
                    <a:pt x="557" y="67"/>
                    <a:pt x="564" y="6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40" name="Freeform 27">
              <a:extLst>
                <a:ext uri="{FF2B5EF4-FFF2-40B4-BE49-F238E27FC236}">
                  <a16:creationId xmlns:a16="http://schemas.microsoft.com/office/drawing/2014/main" id="{675FADA7-0956-44A5-933E-6DA35C37E21D}"/>
                </a:ext>
              </a:extLst>
            </p:cNvPr>
            <p:cNvSpPr>
              <a:spLocks noEditPoints="1"/>
            </p:cNvSpPr>
            <p:nvPr/>
          </p:nvSpPr>
          <p:spPr bwMode="auto">
            <a:xfrm>
              <a:off x="2185988" y="0"/>
              <a:ext cx="1566863" cy="1209675"/>
            </a:xfrm>
            <a:custGeom>
              <a:avLst/>
              <a:gdLst>
                <a:gd name="T0" fmla="*/ 258 w 437"/>
                <a:gd name="T1" fmla="*/ 241 h 337"/>
                <a:gd name="T2" fmla="*/ 228 w 437"/>
                <a:gd name="T3" fmla="*/ 251 h 337"/>
                <a:gd name="T4" fmla="*/ 257 w 437"/>
                <a:gd name="T5" fmla="*/ 217 h 337"/>
                <a:gd name="T6" fmla="*/ 263 w 437"/>
                <a:gd name="T7" fmla="*/ 208 h 337"/>
                <a:gd name="T8" fmla="*/ 277 w 437"/>
                <a:gd name="T9" fmla="*/ 198 h 337"/>
                <a:gd name="T10" fmla="*/ 292 w 437"/>
                <a:gd name="T11" fmla="*/ 238 h 337"/>
                <a:gd name="T12" fmla="*/ 259 w 437"/>
                <a:gd name="T13" fmla="*/ 285 h 337"/>
                <a:gd name="T14" fmla="*/ 242 w 437"/>
                <a:gd name="T15" fmla="*/ 294 h 337"/>
                <a:gd name="T16" fmla="*/ 233 w 437"/>
                <a:gd name="T17" fmla="*/ 301 h 337"/>
                <a:gd name="T18" fmla="*/ 230 w 437"/>
                <a:gd name="T19" fmla="*/ 303 h 337"/>
                <a:gd name="T20" fmla="*/ 227 w 437"/>
                <a:gd name="T21" fmla="*/ 304 h 337"/>
                <a:gd name="T22" fmla="*/ 220 w 437"/>
                <a:gd name="T23" fmla="*/ 310 h 337"/>
                <a:gd name="T24" fmla="*/ 219 w 437"/>
                <a:gd name="T25" fmla="*/ 311 h 337"/>
                <a:gd name="T26" fmla="*/ 218 w 437"/>
                <a:gd name="T27" fmla="*/ 309 h 337"/>
                <a:gd name="T28" fmla="*/ 222 w 437"/>
                <a:gd name="T29" fmla="*/ 304 h 337"/>
                <a:gd name="T30" fmla="*/ 226 w 437"/>
                <a:gd name="T31" fmla="*/ 298 h 337"/>
                <a:gd name="T32" fmla="*/ 227 w 437"/>
                <a:gd name="T33" fmla="*/ 296 h 337"/>
                <a:gd name="T34" fmla="*/ 227 w 437"/>
                <a:gd name="T35" fmla="*/ 294 h 337"/>
                <a:gd name="T36" fmla="*/ 228 w 437"/>
                <a:gd name="T37" fmla="*/ 290 h 337"/>
                <a:gd name="T38" fmla="*/ 235 w 437"/>
                <a:gd name="T39" fmla="*/ 284 h 337"/>
                <a:gd name="T40" fmla="*/ 259 w 437"/>
                <a:gd name="T41" fmla="*/ 285 h 337"/>
                <a:gd name="T42" fmla="*/ 264 w 437"/>
                <a:gd name="T43" fmla="*/ 297 h 337"/>
                <a:gd name="T44" fmla="*/ 267 w 437"/>
                <a:gd name="T45" fmla="*/ 290 h 337"/>
                <a:gd name="T46" fmla="*/ 235 w 437"/>
                <a:gd name="T47" fmla="*/ 200 h 337"/>
                <a:gd name="T48" fmla="*/ 207 w 437"/>
                <a:gd name="T49" fmla="*/ 203 h 337"/>
                <a:gd name="T50" fmla="*/ 272 w 437"/>
                <a:gd name="T51" fmla="*/ 161 h 337"/>
                <a:gd name="T52" fmla="*/ 188 w 437"/>
                <a:gd name="T53" fmla="*/ 237 h 337"/>
                <a:gd name="T54" fmla="*/ 298 w 437"/>
                <a:gd name="T55" fmla="*/ 247 h 337"/>
                <a:gd name="T56" fmla="*/ 415 w 437"/>
                <a:gd name="T57" fmla="*/ 264 h 337"/>
                <a:gd name="T58" fmla="*/ 421 w 437"/>
                <a:gd name="T59" fmla="*/ 254 h 337"/>
                <a:gd name="T60" fmla="*/ 370 w 437"/>
                <a:gd name="T61" fmla="*/ 277 h 337"/>
                <a:gd name="T62" fmla="*/ 319 w 437"/>
                <a:gd name="T63" fmla="*/ 285 h 337"/>
                <a:gd name="T64" fmla="*/ 291 w 437"/>
                <a:gd name="T65" fmla="*/ 304 h 337"/>
                <a:gd name="T66" fmla="*/ 278 w 437"/>
                <a:gd name="T67" fmla="*/ 313 h 337"/>
                <a:gd name="T68" fmla="*/ 284 w 437"/>
                <a:gd name="T69" fmla="*/ 303 h 337"/>
                <a:gd name="T70" fmla="*/ 295 w 437"/>
                <a:gd name="T71" fmla="*/ 292 h 337"/>
                <a:gd name="T72" fmla="*/ 285 w 437"/>
                <a:gd name="T73" fmla="*/ 297 h 337"/>
                <a:gd name="T74" fmla="*/ 286 w 437"/>
                <a:gd name="T75" fmla="*/ 295 h 337"/>
                <a:gd name="T76" fmla="*/ 288 w 437"/>
                <a:gd name="T77" fmla="*/ 291 h 337"/>
                <a:gd name="T78" fmla="*/ 299 w 437"/>
                <a:gd name="T79" fmla="*/ 281 h 337"/>
                <a:gd name="T80" fmla="*/ 288 w 437"/>
                <a:gd name="T81" fmla="*/ 285 h 337"/>
                <a:gd name="T82" fmla="*/ 380 w 437"/>
                <a:gd name="T83" fmla="*/ 252 h 337"/>
                <a:gd name="T84" fmla="*/ 323 w 437"/>
                <a:gd name="T85" fmla="*/ 263 h 337"/>
                <a:gd name="T86" fmla="*/ 323 w 437"/>
                <a:gd name="T87" fmla="*/ 258 h 337"/>
                <a:gd name="T88" fmla="*/ 351 w 437"/>
                <a:gd name="T89" fmla="*/ 237 h 337"/>
                <a:gd name="T90" fmla="*/ 368 w 437"/>
                <a:gd name="T91" fmla="*/ 223 h 337"/>
                <a:gd name="T92" fmla="*/ 379 w 437"/>
                <a:gd name="T93" fmla="*/ 215 h 337"/>
                <a:gd name="T94" fmla="*/ 381 w 437"/>
                <a:gd name="T95" fmla="*/ 195 h 337"/>
                <a:gd name="T96" fmla="*/ 333 w 437"/>
                <a:gd name="T97" fmla="*/ 201 h 337"/>
                <a:gd name="T98" fmla="*/ 317 w 437"/>
                <a:gd name="T99" fmla="*/ 174 h 337"/>
                <a:gd name="T100" fmla="*/ 285 w 437"/>
                <a:gd name="T101" fmla="*/ 169 h 337"/>
                <a:gd name="T102" fmla="*/ 361 w 437"/>
                <a:gd name="T103" fmla="*/ 179 h 337"/>
                <a:gd name="T104" fmla="*/ 388 w 437"/>
                <a:gd name="T105" fmla="*/ 176 h 337"/>
                <a:gd name="T106" fmla="*/ 368 w 437"/>
                <a:gd name="T107" fmla="*/ 145 h 337"/>
                <a:gd name="T108" fmla="*/ 388 w 437"/>
                <a:gd name="T109" fmla="*/ 39 h 337"/>
                <a:gd name="T110" fmla="*/ 0 w 437"/>
                <a:gd name="T11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7" h="337">
                  <a:moveTo>
                    <a:pt x="272" y="241"/>
                  </a:moveTo>
                  <a:cubicBezTo>
                    <a:pt x="271" y="240"/>
                    <a:pt x="274" y="241"/>
                    <a:pt x="274" y="240"/>
                  </a:cubicBezTo>
                  <a:cubicBezTo>
                    <a:pt x="269" y="240"/>
                    <a:pt x="269" y="240"/>
                    <a:pt x="269" y="240"/>
                  </a:cubicBezTo>
                  <a:cubicBezTo>
                    <a:pt x="269" y="240"/>
                    <a:pt x="269" y="239"/>
                    <a:pt x="269" y="238"/>
                  </a:cubicBezTo>
                  <a:cubicBezTo>
                    <a:pt x="265" y="239"/>
                    <a:pt x="262" y="240"/>
                    <a:pt x="258" y="241"/>
                  </a:cubicBezTo>
                  <a:cubicBezTo>
                    <a:pt x="254" y="242"/>
                    <a:pt x="250" y="245"/>
                    <a:pt x="245" y="247"/>
                  </a:cubicBezTo>
                  <a:cubicBezTo>
                    <a:pt x="238" y="249"/>
                    <a:pt x="232" y="255"/>
                    <a:pt x="225" y="258"/>
                  </a:cubicBezTo>
                  <a:cubicBezTo>
                    <a:pt x="224" y="258"/>
                    <a:pt x="224" y="257"/>
                    <a:pt x="224" y="256"/>
                  </a:cubicBezTo>
                  <a:cubicBezTo>
                    <a:pt x="225" y="254"/>
                    <a:pt x="227" y="254"/>
                    <a:pt x="228" y="252"/>
                  </a:cubicBezTo>
                  <a:cubicBezTo>
                    <a:pt x="228" y="251"/>
                    <a:pt x="228" y="251"/>
                    <a:pt x="228" y="251"/>
                  </a:cubicBezTo>
                  <a:cubicBezTo>
                    <a:pt x="233" y="244"/>
                    <a:pt x="240" y="240"/>
                    <a:pt x="246" y="234"/>
                  </a:cubicBezTo>
                  <a:cubicBezTo>
                    <a:pt x="246" y="232"/>
                    <a:pt x="246" y="232"/>
                    <a:pt x="246" y="232"/>
                  </a:cubicBezTo>
                  <a:cubicBezTo>
                    <a:pt x="248" y="230"/>
                    <a:pt x="251" y="228"/>
                    <a:pt x="253" y="225"/>
                  </a:cubicBezTo>
                  <a:cubicBezTo>
                    <a:pt x="253" y="223"/>
                    <a:pt x="256" y="221"/>
                    <a:pt x="259" y="219"/>
                  </a:cubicBezTo>
                  <a:cubicBezTo>
                    <a:pt x="258" y="219"/>
                    <a:pt x="257" y="219"/>
                    <a:pt x="257" y="217"/>
                  </a:cubicBezTo>
                  <a:cubicBezTo>
                    <a:pt x="254" y="217"/>
                    <a:pt x="252" y="219"/>
                    <a:pt x="249" y="217"/>
                  </a:cubicBezTo>
                  <a:cubicBezTo>
                    <a:pt x="251" y="216"/>
                    <a:pt x="252" y="215"/>
                    <a:pt x="253" y="215"/>
                  </a:cubicBezTo>
                  <a:cubicBezTo>
                    <a:pt x="253" y="214"/>
                    <a:pt x="252" y="214"/>
                    <a:pt x="252" y="214"/>
                  </a:cubicBezTo>
                  <a:cubicBezTo>
                    <a:pt x="251" y="212"/>
                    <a:pt x="253" y="211"/>
                    <a:pt x="255" y="210"/>
                  </a:cubicBezTo>
                  <a:cubicBezTo>
                    <a:pt x="258" y="210"/>
                    <a:pt x="261" y="210"/>
                    <a:pt x="263" y="208"/>
                  </a:cubicBezTo>
                  <a:cubicBezTo>
                    <a:pt x="258" y="207"/>
                    <a:pt x="253" y="209"/>
                    <a:pt x="249" y="207"/>
                  </a:cubicBezTo>
                  <a:cubicBezTo>
                    <a:pt x="252" y="198"/>
                    <a:pt x="257" y="191"/>
                    <a:pt x="265" y="188"/>
                  </a:cubicBezTo>
                  <a:cubicBezTo>
                    <a:pt x="265" y="188"/>
                    <a:pt x="267" y="188"/>
                    <a:pt x="267" y="188"/>
                  </a:cubicBezTo>
                  <a:cubicBezTo>
                    <a:pt x="267" y="191"/>
                    <a:pt x="265" y="194"/>
                    <a:pt x="262" y="195"/>
                  </a:cubicBezTo>
                  <a:cubicBezTo>
                    <a:pt x="267" y="196"/>
                    <a:pt x="272" y="196"/>
                    <a:pt x="277" y="198"/>
                  </a:cubicBezTo>
                  <a:cubicBezTo>
                    <a:pt x="276" y="200"/>
                    <a:pt x="275" y="199"/>
                    <a:pt x="274" y="199"/>
                  </a:cubicBezTo>
                  <a:cubicBezTo>
                    <a:pt x="277" y="201"/>
                    <a:pt x="281" y="200"/>
                    <a:pt x="284" y="202"/>
                  </a:cubicBezTo>
                  <a:cubicBezTo>
                    <a:pt x="283" y="204"/>
                    <a:pt x="281" y="202"/>
                    <a:pt x="279" y="202"/>
                  </a:cubicBezTo>
                  <a:cubicBezTo>
                    <a:pt x="298" y="208"/>
                    <a:pt x="319" y="212"/>
                    <a:pt x="336" y="225"/>
                  </a:cubicBezTo>
                  <a:cubicBezTo>
                    <a:pt x="322" y="232"/>
                    <a:pt x="307" y="235"/>
                    <a:pt x="292" y="238"/>
                  </a:cubicBezTo>
                  <a:cubicBezTo>
                    <a:pt x="290" y="238"/>
                    <a:pt x="289" y="238"/>
                    <a:pt x="287" y="238"/>
                  </a:cubicBezTo>
                  <a:cubicBezTo>
                    <a:pt x="287" y="238"/>
                    <a:pt x="287" y="240"/>
                    <a:pt x="286" y="240"/>
                  </a:cubicBezTo>
                  <a:cubicBezTo>
                    <a:pt x="284" y="240"/>
                    <a:pt x="282" y="240"/>
                    <a:pt x="280" y="241"/>
                  </a:cubicBezTo>
                  <a:cubicBezTo>
                    <a:pt x="277" y="242"/>
                    <a:pt x="274" y="243"/>
                    <a:pt x="272" y="241"/>
                  </a:cubicBezTo>
                  <a:moveTo>
                    <a:pt x="259" y="285"/>
                  </a:moveTo>
                  <a:cubicBezTo>
                    <a:pt x="259" y="285"/>
                    <a:pt x="259" y="285"/>
                    <a:pt x="258" y="285"/>
                  </a:cubicBezTo>
                  <a:cubicBezTo>
                    <a:pt x="256" y="287"/>
                    <a:pt x="254" y="289"/>
                    <a:pt x="251" y="290"/>
                  </a:cubicBezTo>
                  <a:cubicBezTo>
                    <a:pt x="249" y="292"/>
                    <a:pt x="246" y="293"/>
                    <a:pt x="243" y="294"/>
                  </a:cubicBezTo>
                  <a:cubicBezTo>
                    <a:pt x="243" y="294"/>
                    <a:pt x="243" y="294"/>
                    <a:pt x="243" y="294"/>
                  </a:cubicBezTo>
                  <a:cubicBezTo>
                    <a:pt x="243" y="294"/>
                    <a:pt x="242" y="294"/>
                    <a:pt x="242" y="294"/>
                  </a:cubicBezTo>
                  <a:cubicBezTo>
                    <a:pt x="239" y="295"/>
                    <a:pt x="237" y="297"/>
                    <a:pt x="235" y="299"/>
                  </a:cubicBezTo>
                  <a:cubicBezTo>
                    <a:pt x="235" y="299"/>
                    <a:pt x="235" y="299"/>
                    <a:pt x="234" y="300"/>
                  </a:cubicBezTo>
                  <a:cubicBezTo>
                    <a:pt x="234" y="300"/>
                    <a:pt x="234" y="300"/>
                    <a:pt x="234" y="300"/>
                  </a:cubicBezTo>
                  <a:cubicBezTo>
                    <a:pt x="234" y="300"/>
                    <a:pt x="234" y="300"/>
                    <a:pt x="234" y="300"/>
                  </a:cubicBezTo>
                  <a:cubicBezTo>
                    <a:pt x="234" y="300"/>
                    <a:pt x="234" y="300"/>
                    <a:pt x="233" y="301"/>
                  </a:cubicBezTo>
                  <a:cubicBezTo>
                    <a:pt x="233" y="301"/>
                    <a:pt x="233" y="301"/>
                    <a:pt x="233" y="301"/>
                  </a:cubicBezTo>
                  <a:cubicBezTo>
                    <a:pt x="233" y="301"/>
                    <a:pt x="233" y="301"/>
                    <a:pt x="233" y="301"/>
                  </a:cubicBezTo>
                  <a:cubicBezTo>
                    <a:pt x="233" y="301"/>
                    <a:pt x="232" y="302"/>
                    <a:pt x="232" y="302"/>
                  </a:cubicBezTo>
                  <a:cubicBezTo>
                    <a:pt x="232" y="303"/>
                    <a:pt x="231" y="303"/>
                    <a:pt x="231" y="303"/>
                  </a:cubicBezTo>
                  <a:cubicBezTo>
                    <a:pt x="231" y="304"/>
                    <a:pt x="230" y="304"/>
                    <a:pt x="230" y="303"/>
                  </a:cubicBezTo>
                  <a:cubicBezTo>
                    <a:pt x="230" y="303"/>
                    <a:pt x="230" y="303"/>
                    <a:pt x="230" y="303"/>
                  </a:cubicBezTo>
                  <a:cubicBezTo>
                    <a:pt x="229" y="303"/>
                    <a:pt x="229" y="303"/>
                    <a:pt x="228" y="303"/>
                  </a:cubicBezTo>
                  <a:cubicBezTo>
                    <a:pt x="228" y="303"/>
                    <a:pt x="228" y="304"/>
                    <a:pt x="227" y="304"/>
                  </a:cubicBezTo>
                  <a:cubicBezTo>
                    <a:pt x="227" y="304"/>
                    <a:pt x="227" y="304"/>
                    <a:pt x="227" y="304"/>
                  </a:cubicBezTo>
                  <a:cubicBezTo>
                    <a:pt x="227" y="304"/>
                    <a:pt x="227" y="304"/>
                    <a:pt x="227" y="304"/>
                  </a:cubicBezTo>
                  <a:cubicBezTo>
                    <a:pt x="226" y="304"/>
                    <a:pt x="225" y="305"/>
                    <a:pt x="224" y="306"/>
                  </a:cubicBezTo>
                  <a:cubicBezTo>
                    <a:pt x="223" y="307"/>
                    <a:pt x="222" y="308"/>
                    <a:pt x="221" y="310"/>
                  </a:cubicBezTo>
                  <a:cubicBezTo>
                    <a:pt x="221" y="310"/>
                    <a:pt x="221" y="310"/>
                    <a:pt x="221" y="310"/>
                  </a:cubicBezTo>
                  <a:cubicBezTo>
                    <a:pt x="220" y="310"/>
                    <a:pt x="220" y="310"/>
                    <a:pt x="220" y="310"/>
                  </a:cubicBezTo>
                  <a:cubicBezTo>
                    <a:pt x="220" y="310"/>
                    <a:pt x="220" y="310"/>
                    <a:pt x="220" y="310"/>
                  </a:cubicBezTo>
                  <a:cubicBezTo>
                    <a:pt x="220" y="310"/>
                    <a:pt x="220" y="310"/>
                    <a:pt x="220" y="310"/>
                  </a:cubicBezTo>
                  <a:cubicBezTo>
                    <a:pt x="220" y="310"/>
                    <a:pt x="220" y="311"/>
                    <a:pt x="220" y="311"/>
                  </a:cubicBezTo>
                  <a:cubicBezTo>
                    <a:pt x="220" y="311"/>
                    <a:pt x="220" y="311"/>
                    <a:pt x="220" y="311"/>
                  </a:cubicBezTo>
                  <a:cubicBezTo>
                    <a:pt x="220" y="311"/>
                    <a:pt x="220" y="311"/>
                    <a:pt x="220" y="311"/>
                  </a:cubicBezTo>
                  <a:cubicBezTo>
                    <a:pt x="219" y="311"/>
                    <a:pt x="219" y="311"/>
                    <a:pt x="219" y="311"/>
                  </a:cubicBezTo>
                  <a:cubicBezTo>
                    <a:pt x="219" y="311"/>
                    <a:pt x="219" y="311"/>
                    <a:pt x="219" y="311"/>
                  </a:cubicBezTo>
                  <a:cubicBezTo>
                    <a:pt x="219" y="311"/>
                    <a:pt x="219" y="311"/>
                    <a:pt x="219" y="311"/>
                  </a:cubicBezTo>
                  <a:cubicBezTo>
                    <a:pt x="218" y="310"/>
                    <a:pt x="218" y="310"/>
                    <a:pt x="218" y="310"/>
                  </a:cubicBezTo>
                  <a:cubicBezTo>
                    <a:pt x="218" y="310"/>
                    <a:pt x="218" y="310"/>
                    <a:pt x="218" y="310"/>
                  </a:cubicBezTo>
                  <a:cubicBezTo>
                    <a:pt x="218" y="310"/>
                    <a:pt x="218" y="310"/>
                    <a:pt x="218" y="309"/>
                  </a:cubicBezTo>
                  <a:cubicBezTo>
                    <a:pt x="219" y="309"/>
                    <a:pt x="219" y="308"/>
                    <a:pt x="220" y="307"/>
                  </a:cubicBezTo>
                  <a:cubicBezTo>
                    <a:pt x="220" y="307"/>
                    <a:pt x="220" y="307"/>
                    <a:pt x="220" y="307"/>
                  </a:cubicBezTo>
                  <a:cubicBezTo>
                    <a:pt x="220" y="307"/>
                    <a:pt x="220" y="306"/>
                    <a:pt x="221" y="306"/>
                  </a:cubicBezTo>
                  <a:cubicBezTo>
                    <a:pt x="221" y="306"/>
                    <a:pt x="221" y="305"/>
                    <a:pt x="222" y="305"/>
                  </a:cubicBezTo>
                  <a:cubicBezTo>
                    <a:pt x="222" y="305"/>
                    <a:pt x="222" y="304"/>
                    <a:pt x="222" y="304"/>
                  </a:cubicBezTo>
                  <a:cubicBezTo>
                    <a:pt x="223" y="303"/>
                    <a:pt x="223" y="302"/>
                    <a:pt x="224" y="302"/>
                  </a:cubicBezTo>
                  <a:cubicBezTo>
                    <a:pt x="224" y="302"/>
                    <a:pt x="224" y="302"/>
                    <a:pt x="224" y="302"/>
                  </a:cubicBezTo>
                  <a:cubicBezTo>
                    <a:pt x="224" y="301"/>
                    <a:pt x="224" y="301"/>
                    <a:pt x="224" y="301"/>
                  </a:cubicBezTo>
                  <a:cubicBezTo>
                    <a:pt x="225" y="301"/>
                    <a:pt x="225" y="300"/>
                    <a:pt x="225" y="300"/>
                  </a:cubicBezTo>
                  <a:cubicBezTo>
                    <a:pt x="226" y="299"/>
                    <a:pt x="226" y="299"/>
                    <a:pt x="226" y="298"/>
                  </a:cubicBezTo>
                  <a:cubicBezTo>
                    <a:pt x="226" y="298"/>
                    <a:pt x="226" y="298"/>
                    <a:pt x="226" y="298"/>
                  </a:cubicBezTo>
                  <a:cubicBezTo>
                    <a:pt x="226" y="298"/>
                    <a:pt x="226" y="298"/>
                    <a:pt x="226" y="298"/>
                  </a:cubicBezTo>
                  <a:cubicBezTo>
                    <a:pt x="226" y="298"/>
                    <a:pt x="226" y="298"/>
                    <a:pt x="226" y="298"/>
                  </a:cubicBezTo>
                  <a:cubicBezTo>
                    <a:pt x="226" y="298"/>
                    <a:pt x="227" y="297"/>
                    <a:pt x="227" y="297"/>
                  </a:cubicBezTo>
                  <a:cubicBezTo>
                    <a:pt x="227" y="296"/>
                    <a:pt x="227" y="296"/>
                    <a:pt x="227" y="296"/>
                  </a:cubicBezTo>
                  <a:cubicBezTo>
                    <a:pt x="227" y="296"/>
                    <a:pt x="227" y="296"/>
                    <a:pt x="227" y="296"/>
                  </a:cubicBezTo>
                  <a:cubicBezTo>
                    <a:pt x="227" y="296"/>
                    <a:pt x="227" y="295"/>
                    <a:pt x="227" y="295"/>
                  </a:cubicBezTo>
                  <a:cubicBezTo>
                    <a:pt x="227" y="295"/>
                    <a:pt x="227" y="295"/>
                    <a:pt x="227" y="295"/>
                  </a:cubicBezTo>
                  <a:cubicBezTo>
                    <a:pt x="227" y="295"/>
                    <a:pt x="227" y="294"/>
                    <a:pt x="227" y="294"/>
                  </a:cubicBezTo>
                  <a:cubicBezTo>
                    <a:pt x="227" y="294"/>
                    <a:pt x="227" y="294"/>
                    <a:pt x="227" y="294"/>
                  </a:cubicBezTo>
                  <a:cubicBezTo>
                    <a:pt x="228" y="293"/>
                    <a:pt x="229" y="291"/>
                    <a:pt x="230" y="290"/>
                  </a:cubicBezTo>
                  <a:cubicBezTo>
                    <a:pt x="230" y="290"/>
                    <a:pt x="230" y="290"/>
                    <a:pt x="230" y="290"/>
                  </a:cubicBezTo>
                  <a:cubicBezTo>
                    <a:pt x="229" y="291"/>
                    <a:pt x="228" y="292"/>
                    <a:pt x="227" y="292"/>
                  </a:cubicBezTo>
                  <a:cubicBezTo>
                    <a:pt x="227" y="293"/>
                    <a:pt x="225" y="292"/>
                    <a:pt x="226" y="292"/>
                  </a:cubicBezTo>
                  <a:cubicBezTo>
                    <a:pt x="227" y="291"/>
                    <a:pt x="227" y="291"/>
                    <a:pt x="228" y="290"/>
                  </a:cubicBezTo>
                  <a:cubicBezTo>
                    <a:pt x="228" y="290"/>
                    <a:pt x="228" y="290"/>
                    <a:pt x="228" y="290"/>
                  </a:cubicBezTo>
                  <a:cubicBezTo>
                    <a:pt x="229" y="289"/>
                    <a:pt x="230" y="288"/>
                    <a:pt x="231" y="287"/>
                  </a:cubicBezTo>
                  <a:cubicBezTo>
                    <a:pt x="232" y="286"/>
                    <a:pt x="232" y="286"/>
                    <a:pt x="233" y="285"/>
                  </a:cubicBezTo>
                  <a:cubicBezTo>
                    <a:pt x="233" y="285"/>
                    <a:pt x="233" y="285"/>
                    <a:pt x="233" y="285"/>
                  </a:cubicBezTo>
                  <a:cubicBezTo>
                    <a:pt x="234" y="285"/>
                    <a:pt x="234" y="284"/>
                    <a:pt x="235" y="284"/>
                  </a:cubicBezTo>
                  <a:cubicBezTo>
                    <a:pt x="235" y="284"/>
                    <a:pt x="235" y="284"/>
                    <a:pt x="235" y="283"/>
                  </a:cubicBezTo>
                  <a:cubicBezTo>
                    <a:pt x="241" y="278"/>
                    <a:pt x="251" y="278"/>
                    <a:pt x="259" y="274"/>
                  </a:cubicBezTo>
                  <a:cubicBezTo>
                    <a:pt x="262" y="273"/>
                    <a:pt x="266" y="275"/>
                    <a:pt x="269" y="274"/>
                  </a:cubicBezTo>
                  <a:cubicBezTo>
                    <a:pt x="271" y="274"/>
                    <a:pt x="273" y="274"/>
                    <a:pt x="275" y="275"/>
                  </a:cubicBezTo>
                  <a:cubicBezTo>
                    <a:pt x="269" y="278"/>
                    <a:pt x="264" y="282"/>
                    <a:pt x="259" y="285"/>
                  </a:cubicBezTo>
                  <a:moveTo>
                    <a:pt x="270" y="291"/>
                  </a:moveTo>
                  <a:cubicBezTo>
                    <a:pt x="270" y="291"/>
                    <a:pt x="269" y="292"/>
                    <a:pt x="268" y="292"/>
                  </a:cubicBezTo>
                  <a:cubicBezTo>
                    <a:pt x="269" y="293"/>
                    <a:pt x="270" y="293"/>
                    <a:pt x="269" y="293"/>
                  </a:cubicBezTo>
                  <a:cubicBezTo>
                    <a:pt x="268" y="295"/>
                    <a:pt x="266" y="296"/>
                    <a:pt x="265" y="297"/>
                  </a:cubicBezTo>
                  <a:cubicBezTo>
                    <a:pt x="264" y="297"/>
                    <a:pt x="264" y="297"/>
                    <a:pt x="264" y="297"/>
                  </a:cubicBezTo>
                  <a:cubicBezTo>
                    <a:pt x="263" y="298"/>
                    <a:pt x="262" y="298"/>
                    <a:pt x="261" y="299"/>
                  </a:cubicBezTo>
                  <a:cubicBezTo>
                    <a:pt x="260" y="300"/>
                    <a:pt x="257" y="299"/>
                    <a:pt x="258" y="298"/>
                  </a:cubicBezTo>
                  <a:cubicBezTo>
                    <a:pt x="260" y="297"/>
                    <a:pt x="261" y="295"/>
                    <a:pt x="263" y="294"/>
                  </a:cubicBezTo>
                  <a:cubicBezTo>
                    <a:pt x="264" y="293"/>
                    <a:pt x="265" y="292"/>
                    <a:pt x="265" y="291"/>
                  </a:cubicBezTo>
                  <a:cubicBezTo>
                    <a:pt x="266" y="291"/>
                    <a:pt x="266" y="290"/>
                    <a:pt x="267" y="290"/>
                  </a:cubicBezTo>
                  <a:cubicBezTo>
                    <a:pt x="267" y="290"/>
                    <a:pt x="271" y="289"/>
                    <a:pt x="270" y="291"/>
                  </a:cubicBezTo>
                  <a:moveTo>
                    <a:pt x="240" y="195"/>
                  </a:moveTo>
                  <a:cubicBezTo>
                    <a:pt x="240" y="196"/>
                    <a:pt x="239" y="197"/>
                    <a:pt x="239" y="198"/>
                  </a:cubicBezTo>
                  <a:cubicBezTo>
                    <a:pt x="238" y="199"/>
                    <a:pt x="237" y="200"/>
                    <a:pt x="236" y="200"/>
                  </a:cubicBezTo>
                  <a:cubicBezTo>
                    <a:pt x="235" y="200"/>
                    <a:pt x="235" y="200"/>
                    <a:pt x="235" y="200"/>
                  </a:cubicBezTo>
                  <a:cubicBezTo>
                    <a:pt x="235" y="197"/>
                    <a:pt x="237" y="195"/>
                    <a:pt x="240" y="194"/>
                  </a:cubicBezTo>
                  <a:cubicBezTo>
                    <a:pt x="240" y="194"/>
                    <a:pt x="240" y="195"/>
                    <a:pt x="240" y="195"/>
                  </a:cubicBezTo>
                  <a:moveTo>
                    <a:pt x="188" y="237"/>
                  </a:moveTo>
                  <a:cubicBezTo>
                    <a:pt x="188" y="237"/>
                    <a:pt x="187" y="237"/>
                    <a:pt x="187" y="236"/>
                  </a:cubicBezTo>
                  <a:cubicBezTo>
                    <a:pt x="195" y="225"/>
                    <a:pt x="202" y="215"/>
                    <a:pt x="207" y="203"/>
                  </a:cubicBezTo>
                  <a:cubicBezTo>
                    <a:pt x="216" y="199"/>
                    <a:pt x="223" y="193"/>
                    <a:pt x="229" y="186"/>
                  </a:cubicBezTo>
                  <a:cubicBezTo>
                    <a:pt x="240" y="174"/>
                    <a:pt x="251" y="164"/>
                    <a:pt x="265" y="158"/>
                  </a:cubicBezTo>
                  <a:cubicBezTo>
                    <a:pt x="270" y="156"/>
                    <a:pt x="276" y="156"/>
                    <a:pt x="281" y="158"/>
                  </a:cubicBezTo>
                  <a:cubicBezTo>
                    <a:pt x="279" y="161"/>
                    <a:pt x="276" y="160"/>
                    <a:pt x="274" y="162"/>
                  </a:cubicBezTo>
                  <a:cubicBezTo>
                    <a:pt x="273" y="162"/>
                    <a:pt x="272" y="162"/>
                    <a:pt x="272" y="161"/>
                  </a:cubicBezTo>
                  <a:cubicBezTo>
                    <a:pt x="272" y="161"/>
                    <a:pt x="272" y="160"/>
                    <a:pt x="272" y="160"/>
                  </a:cubicBezTo>
                  <a:cubicBezTo>
                    <a:pt x="266" y="167"/>
                    <a:pt x="257" y="170"/>
                    <a:pt x="252" y="178"/>
                  </a:cubicBezTo>
                  <a:cubicBezTo>
                    <a:pt x="248" y="184"/>
                    <a:pt x="246" y="193"/>
                    <a:pt x="237" y="195"/>
                  </a:cubicBezTo>
                  <a:cubicBezTo>
                    <a:pt x="235" y="195"/>
                    <a:pt x="238" y="193"/>
                    <a:pt x="237" y="193"/>
                  </a:cubicBezTo>
                  <a:cubicBezTo>
                    <a:pt x="217" y="205"/>
                    <a:pt x="203" y="220"/>
                    <a:pt x="188" y="237"/>
                  </a:cubicBezTo>
                  <a:moveTo>
                    <a:pt x="285" y="251"/>
                  </a:moveTo>
                  <a:cubicBezTo>
                    <a:pt x="284" y="251"/>
                    <a:pt x="281" y="252"/>
                    <a:pt x="282" y="251"/>
                  </a:cubicBezTo>
                  <a:cubicBezTo>
                    <a:pt x="283" y="247"/>
                    <a:pt x="287" y="247"/>
                    <a:pt x="290" y="246"/>
                  </a:cubicBezTo>
                  <a:cubicBezTo>
                    <a:pt x="291" y="245"/>
                    <a:pt x="293" y="244"/>
                    <a:pt x="294" y="245"/>
                  </a:cubicBezTo>
                  <a:cubicBezTo>
                    <a:pt x="295" y="247"/>
                    <a:pt x="297" y="246"/>
                    <a:pt x="298" y="247"/>
                  </a:cubicBezTo>
                  <a:cubicBezTo>
                    <a:pt x="295" y="251"/>
                    <a:pt x="290" y="249"/>
                    <a:pt x="285" y="251"/>
                  </a:cubicBezTo>
                  <a:moveTo>
                    <a:pt x="383" y="297"/>
                  </a:moveTo>
                  <a:cubicBezTo>
                    <a:pt x="387" y="293"/>
                    <a:pt x="390" y="289"/>
                    <a:pt x="394" y="285"/>
                  </a:cubicBezTo>
                  <a:cubicBezTo>
                    <a:pt x="394" y="285"/>
                    <a:pt x="394" y="285"/>
                    <a:pt x="394" y="285"/>
                  </a:cubicBezTo>
                  <a:cubicBezTo>
                    <a:pt x="401" y="278"/>
                    <a:pt x="407" y="270"/>
                    <a:pt x="415" y="264"/>
                  </a:cubicBezTo>
                  <a:cubicBezTo>
                    <a:pt x="417" y="262"/>
                    <a:pt x="420" y="260"/>
                    <a:pt x="422" y="258"/>
                  </a:cubicBezTo>
                  <a:cubicBezTo>
                    <a:pt x="423" y="258"/>
                    <a:pt x="423" y="256"/>
                    <a:pt x="423" y="256"/>
                  </a:cubicBezTo>
                  <a:cubicBezTo>
                    <a:pt x="420" y="257"/>
                    <a:pt x="418" y="259"/>
                    <a:pt x="415" y="261"/>
                  </a:cubicBezTo>
                  <a:cubicBezTo>
                    <a:pt x="414" y="261"/>
                    <a:pt x="414" y="260"/>
                    <a:pt x="414" y="259"/>
                  </a:cubicBezTo>
                  <a:cubicBezTo>
                    <a:pt x="417" y="258"/>
                    <a:pt x="419" y="256"/>
                    <a:pt x="421" y="254"/>
                  </a:cubicBezTo>
                  <a:cubicBezTo>
                    <a:pt x="421" y="254"/>
                    <a:pt x="421" y="254"/>
                    <a:pt x="421" y="254"/>
                  </a:cubicBezTo>
                  <a:cubicBezTo>
                    <a:pt x="420" y="254"/>
                    <a:pt x="420" y="254"/>
                    <a:pt x="420" y="253"/>
                  </a:cubicBezTo>
                  <a:cubicBezTo>
                    <a:pt x="412" y="252"/>
                    <a:pt x="405" y="258"/>
                    <a:pt x="400" y="263"/>
                  </a:cubicBezTo>
                  <a:cubicBezTo>
                    <a:pt x="398" y="263"/>
                    <a:pt x="397" y="262"/>
                    <a:pt x="396" y="262"/>
                  </a:cubicBezTo>
                  <a:cubicBezTo>
                    <a:pt x="387" y="265"/>
                    <a:pt x="380" y="273"/>
                    <a:pt x="370" y="277"/>
                  </a:cubicBezTo>
                  <a:cubicBezTo>
                    <a:pt x="370" y="276"/>
                    <a:pt x="370" y="276"/>
                    <a:pt x="370" y="276"/>
                  </a:cubicBezTo>
                  <a:cubicBezTo>
                    <a:pt x="367" y="277"/>
                    <a:pt x="363" y="280"/>
                    <a:pt x="359" y="280"/>
                  </a:cubicBezTo>
                  <a:cubicBezTo>
                    <a:pt x="353" y="282"/>
                    <a:pt x="348" y="281"/>
                    <a:pt x="343" y="281"/>
                  </a:cubicBezTo>
                  <a:cubicBezTo>
                    <a:pt x="335" y="282"/>
                    <a:pt x="328" y="284"/>
                    <a:pt x="320" y="285"/>
                  </a:cubicBezTo>
                  <a:cubicBezTo>
                    <a:pt x="320" y="285"/>
                    <a:pt x="319" y="285"/>
                    <a:pt x="319" y="285"/>
                  </a:cubicBezTo>
                  <a:cubicBezTo>
                    <a:pt x="315" y="287"/>
                    <a:pt x="311" y="288"/>
                    <a:pt x="307" y="290"/>
                  </a:cubicBezTo>
                  <a:cubicBezTo>
                    <a:pt x="307" y="290"/>
                    <a:pt x="307" y="290"/>
                    <a:pt x="307" y="290"/>
                  </a:cubicBezTo>
                  <a:cubicBezTo>
                    <a:pt x="307" y="291"/>
                    <a:pt x="306" y="291"/>
                    <a:pt x="306" y="292"/>
                  </a:cubicBezTo>
                  <a:cubicBezTo>
                    <a:pt x="305" y="293"/>
                    <a:pt x="303" y="294"/>
                    <a:pt x="302" y="295"/>
                  </a:cubicBezTo>
                  <a:cubicBezTo>
                    <a:pt x="298" y="297"/>
                    <a:pt x="294" y="301"/>
                    <a:pt x="291" y="304"/>
                  </a:cubicBezTo>
                  <a:cubicBezTo>
                    <a:pt x="291" y="304"/>
                    <a:pt x="290" y="304"/>
                    <a:pt x="290" y="304"/>
                  </a:cubicBezTo>
                  <a:cubicBezTo>
                    <a:pt x="287" y="307"/>
                    <a:pt x="283" y="311"/>
                    <a:pt x="280" y="314"/>
                  </a:cubicBezTo>
                  <a:cubicBezTo>
                    <a:pt x="280" y="314"/>
                    <a:pt x="279" y="314"/>
                    <a:pt x="278" y="314"/>
                  </a:cubicBezTo>
                  <a:cubicBezTo>
                    <a:pt x="278" y="314"/>
                    <a:pt x="278" y="314"/>
                    <a:pt x="278" y="314"/>
                  </a:cubicBezTo>
                  <a:cubicBezTo>
                    <a:pt x="278" y="314"/>
                    <a:pt x="278" y="314"/>
                    <a:pt x="278" y="313"/>
                  </a:cubicBezTo>
                  <a:cubicBezTo>
                    <a:pt x="279" y="312"/>
                    <a:pt x="279" y="312"/>
                    <a:pt x="280" y="311"/>
                  </a:cubicBezTo>
                  <a:cubicBezTo>
                    <a:pt x="280" y="310"/>
                    <a:pt x="281" y="309"/>
                    <a:pt x="282" y="308"/>
                  </a:cubicBezTo>
                  <a:cubicBezTo>
                    <a:pt x="283" y="306"/>
                    <a:pt x="284" y="305"/>
                    <a:pt x="284" y="304"/>
                  </a:cubicBezTo>
                  <a:cubicBezTo>
                    <a:pt x="285" y="303"/>
                    <a:pt x="285" y="303"/>
                    <a:pt x="284" y="303"/>
                  </a:cubicBezTo>
                  <a:cubicBezTo>
                    <a:pt x="284" y="303"/>
                    <a:pt x="284" y="303"/>
                    <a:pt x="284" y="303"/>
                  </a:cubicBezTo>
                  <a:cubicBezTo>
                    <a:pt x="287" y="300"/>
                    <a:pt x="290" y="297"/>
                    <a:pt x="294" y="295"/>
                  </a:cubicBezTo>
                  <a:cubicBezTo>
                    <a:pt x="294" y="295"/>
                    <a:pt x="294" y="295"/>
                    <a:pt x="294" y="295"/>
                  </a:cubicBezTo>
                  <a:cubicBezTo>
                    <a:pt x="294" y="295"/>
                    <a:pt x="293" y="294"/>
                    <a:pt x="294" y="294"/>
                  </a:cubicBezTo>
                  <a:cubicBezTo>
                    <a:pt x="294" y="293"/>
                    <a:pt x="294" y="293"/>
                    <a:pt x="295" y="292"/>
                  </a:cubicBezTo>
                  <a:cubicBezTo>
                    <a:pt x="295" y="292"/>
                    <a:pt x="295" y="292"/>
                    <a:pt x="295" y="292"/>
                  </a:cubicBezTo>
                  <a:cubicBezTo>
                    <a:pt x="295" y="291"/>
                    <a:pt x="294" y="291"/>
                    <a:pt x="294" y="291"/>
                  </a:cubicBezTo>
                  <a:cubicBezTo>
                    <a:pt x="293" y="292"/>
                    <a:pt x="292" y="292"/>
                    <a:pt x="291" y="293"/>
                  </a:cubicBezTo>
                  <a:cubicBezTo>
                    <a:pt x="290" y="295"/>
                    <a:pt x="289" y="297"/>
                    <a:pt x="286" y="297"/>
                  </a:cubicBezTo>
                  <a:cubicBezTo>
                    <a:pt x="286" y="297"/>
                    <a:pt x="286" y="297"/>
                    <a:pt x="285" y="297"/>
                  </a:cubicBezTo>
                  <a:cubicBezTo>
                    <a:pt x="285" y="297"/>
                    <a:pt x="285" y="297"/>
                    <a:pt x="285" y="297"/>
                  </a:cubicBezTo>
                  <a:cubicBezTo>
                    <a:pt x="285" y="297"/>
                    <a:pt x="285" y="297"/>
                    <a:pt x="285" y="297"/>
                  </a:cubicBezTo>
                  <a:cubicBezTo>
                    <a:pt x="285" y="297"/>
                    <a:pt x="285" y="297"/>
                    <a:pt x="285" y="297"/>
                  </a:cubicBezTo>
                  <a:cubicBezTo>
                    <a:pt x="285" y="297"/>
                    <a:pt x="285" y="297"/>
                    <a:pt x="285" y="296"/>
                  </a:cubicBezTo>
                  <a:cubicBezTo>
                    <a:pt x="285" y="296"/>
                    <a:pt x="285" y="296"/>
                    <a:pt x="285" y="296"/>
                  </a:cubicBezTo>
                  <a:cubicBezTo>
                    <a:pt x="285" y="296"/>
                    <a:pt x="285" y="296"/>
                    <a:pt x="286" y="295"/>
                  </a:cubicBezTo>
                  <a:cubicBezTo>
                    <a:pt x="286" y="295"/>
                    <a:pt x="286" y="295"/>
                    <a:pt x="286" y="295"/>
                  </a:cubicBezTo>
                  <a:cubicBezTo>
                    <a:pt x="286" y="295"/>
                    <a:pt x="286" y="294"/>
                    <a:pt x="286" y="294"/>
                  </a:cubicBezTo>
                  <a:cubicBezTo>
                    <a:pt x="286" y="294"/>
                    <a:pt x="286" y="294"/>
                    <a:pt x="287" y="294"/>
                  </a:cubicBezTo>
                  <a:cubicBezTo>
                    <a:pt x="287" y="293"/>
                    <a:pt x="287" y="293"/>
                    <a:pt x="287" y="292"/>
                  </a:cubicBezTo>
                  <a:cubicBezTo>
                    <a:pt x="288" y="292"/>
                    <a:pt x="288" y="292"/>
                    <a:pt x="288" y="291"/>
                  </a:cubicBezTo>
                  <a:cubicBezTo>
                    <a:pt x="288" y="291"/>
                    <a:pt x="288" y="291"/>
                    <a:pt x="288" y="290"/>
                  </a:cubicBezTo>
                  <a:cubicBezTo>
                    <a:pt x="289" y="290"/>
                    <a:pt x="288" y="289"/>
                    <a:pt x="288" y="289"/>
                  </a:cubicBezTo>
                  <a:cubicBezTo>
                    <a:pt x="289" y="288"/>
                    <a:pt x="291" y="286"/>
                    <a:pt x="292" y="285"/>
                  </a:cubicBezTo>
                  <a:cubicBezTo>
                    <a:pt x="292" y="285"/>
                    <a:pt x="292" y="285"/>
                    <a:pt x="292" y="285"/>
                  </a:cubicBezTo>
                  <a:cubicBezTo>
                    <a:pt x="295" y="284"/>
                    <a:pt x="297" y="283"/>
                    <a:pt x="299" y="281"/>
                  </a:cubicBezTo>
                  <a:cubicBezTo>
                    <a:pt x="300" y="281"/>
                    <a:pt x="300" y="281"/>
                    <a:pt x="301" y="280"/>
                  </a:cubicBezTo>
                  <a:cubicBezTo>
                    <a:pt x="297" y="282"/>
                    <a:pt x="294" y="283"/>
                    <a:pt x="290" y="285"/>
                  </a:cubicBezTo>
                  <a:cubicBezTo>
                    <a:pt x="290" y="285"/>
                    <a:pt x="290" y="286"/>
                    <a:pt x="289" y="286"/>
                  </a:cubicBezTo>
                  <a:cubicBezTo>
                    <a:pt x="289" y="286"/>
                    <a:pt x="289" y="286"/>
                    <a:pt x="288" y="285"/>
                  </a:cubicBezTo>
                  <a:cubicBezTo>
                    <a:pt x="288" y="285"/>
                    <a:pt x="288" y="285"/>
                    <a:pt x="288" y="285"/>
                  </a:cubicBezTo>
                  <a:cubicBezTo>
                    <a:pt x="288" y="284"/>
                    <a:pt x="290" y="283"/>
                    <a:pt x="291" y="282"/>
                  </a:cubicBezTo>
                  <a:cubicBezTo>
                    <a:pt x="292" y="282"/>
                    <a:pt x="293" y="282"/>
                    <a:pt x="293" y="282"/>
                  </a:cubicBezTo>
                  <a:cubicBezTo>
                    <a:pt x="313" y="266"/>
                    <a:pt x="341" y="270"/>
                    <a:pt x="365" y="262"/>
                  </a:cubicBezTo>
                  <a:cubicBezTo>
                    <a:pt x="367" y="261"/>
                    <a:pt x="368" y="259"/>
                    <a:pt x="370" y="258"/>
                  </a:cubicBezTo>
                  <a:cubicBezTo>
                    <a:pt x="374" y="257"/>
                    <a:pt x="376" y="254"/>
                    <a:pt x="380" y="252"/>
                  </a:cubicBezTo>
                  <a:cubicBezTo>
                    <a:pt x="385" y="248"/>
                    <a:pt x="389" y="244"/>
                    <a:pt x="391" y="237"/>
                  </a:cubicBezTo>
                  <a:cubicBezTo>
                    <a:pt x="391" y="237"/>
                    <a:pt x="390" y="236"/>
                    <a:pt x="390" y="236"/>
                  </a:cubicBezTo>
                  <a:cubicBezTo>
                    <a:pt x="382" y="245"/>
                    <a:pt x="372" y="252"/>
                    <a:pt x="362" y="257"/>
                  </a:cubicBezTo>
                  <a:cubicBezTo>
                    <a:pt x="349" y="264"/>
                    <a:pt x="334" y="263"/>
                    <a:pt x="320" y="265"/>
                  </a:cubicBezTo>
                  <a:cubicBezTo>
                    <a:pt x="321" y="263"/>
                    <a:pt x="322" y="263"/>
                    <a:pt x="323" y="263"/>
                  </a:cubicBezTo>
                  <a:cubicBezTo>
                    <a:pt x="323" y="261"/>
                    <a:pt x="325" y="261"/>
                    <a:pt x="326" y="259"/>
                  </a:cubicBezTo>
                  <a:cubicBezTo>
                    <a:pt x="328" y="259"/>
                    <a:pt x="328" y="259"/>
                    <a:pt x="328" y="259"/>
                  </a:cubicBezTo>
                  <a:cubicBezTo>
                    <a:pt x="328" y="259"/>
                    <a:pt x="328" y="258"/>
                    <a:pt x="329" y="258"/>
                  </a:cubicBezTo>
                  <a:cubicBezTo>
                    <a:pt x="330" y="258"/>
                    <a:pt x="332" y="258"/>
                    <a:pt x="332" y="258"/>
                  </a:cubicBezTo>
                  <a:cubicBezTo>
                    <a:pt x="330" y="255"/>
                    <a:pt x="326" y="259"/>
                    <a:pt x="323" y="258"/>
                  </a:cubicBezTo>
                  <a:cubicBezTo>
                    <a:pt x="324" y="256"/>
                    <a:pt x="323" y="254"/>
                    <a:pt x="325" y="254"/>
                  </a:cubicBezTo>
                  <a:cubicBezTo>
                    <a:pt x="327" y="254"/>
                    <a:pt x="327" y="254"/>
                    <a:pt x="327" y="254"/>
                  </a:cubicBezTo>
                  <a:cubicBezTo>
                    <a:pt x="327" y="252"/>
                    <a:pt x="328" y="251"/>
                    <a:pt x="328" y="251"/>
                  </a:cubicBezTo>
                  <a:cubicBezTo>
                    <a:pt x="338" y="245"/>
                    <a:pt x="347" y="241"/>
                    <a:pt x="356" y="236"/>
                  </a:cubicBezTo>
                  <a:cubicBezTo>
                    <a:pt x="354" y="236"/>
                    <a:pt x="353" y="238"/>
                    <a:pt x="351" y="237"/>
                  </a:cubicBezTo>
                  <a:cubicBezTo>
                    <a:pt x="352" y="237"/>
                    <a:pt x="351" y="235"/>
                    <a:pt x="352" y="235"/>
                  </a:cubicBezTo>
                  <a:cubicBezTo>
                    <a:pt x="359" y="233"/>
                    <a:pt x="365" y="229"/>
                    <a:pt x="372" y="226"/>
                  </a:cubicBezTo>
                  <a:cubicBezTo>
                    <a:pt x="369" y="226"/>
                    <a:pt x="367" y="228"/>
                    <a:pt x="365" y="226"/>
                  </a:cubicBezTo>
                  <a:cubicBezTo>
                    <a:pt x="366" y="226"/>
                    <a:pt x="367" y="224"/>
                    <a:pt x="368" y="224"/>
                  </a:cubicBezTo>
                  <a:cubicBezTo>
                    <a:pt x="368" y="223"/>
                    <a:pt x="368" y="223"/>
                    <a:pt x="368" y="223"/>
                  </a:cubicBezTo>
                  <a:cubicBezTo>
                    <a:pt x="368" y="222"/>
                    <a:pt x="369" y="222"/>
                    <a:pt x="370" y="222"/>
                  </a:cubicBezTo>
                  <a:cubicBezTo>
                    <a:pt x="369" y="222"/>
                    <a:pt x="368" y="221"/>
                    <a:pt x="368" y="221"/>
                  </a:cubicBezTo>
                  <a:cubicBezTo>
                    <a:pt x="369" y="220"/>
                    <a:pt x="371" y="221"/>
                    <a:pt x="372" y="219"/>
                  </a:cubicBezTo>
                  <a:cubicBezTo>
                    <a:pt x="372" y="219"/>
                    <a:pt x="370" y="219"/>
                    <a:pt x="370" y="219"/>
                  </a:cubicBezTo>
                  <a:cubicBezTo>
                    <a:pt x="372" y="216"/>
                    <a:pt x="375" y="216"/>
                    <a:pt x="379" y="215"/>
                  </a:cubicBezTo>
                  <a:cubicBezTo>
                    <a:pt x="378" y="214"/>
                    <a:pt x="376" y="215"/>
                    <a:pt x="376" y="214"/>
                  </a:cubicBezTo>
                  <a:cubicBezTo>
                    <a:pt x="376" y="213"/>
                    <a:pt x="377" y="213"/>
                    <a:pt x="377" y="213"/>
                  </a:cubicBezTo>
                  <a:cubicBezTo>
                    <a:pt x="376" y="213"/>
                    <a:pt x="376" y="213"/>
                    <a:pt x="376" y="213"/>
                  </a:cubicBezTo>
                  <a:cubicBezTo>
                    <a:pt x="375" y="212"/>
                    <a:pt x="375" y="211"/>
                    <a:pt x="375" y="210"/>
                  </a:cubicBezTo>
                  <a:cubicBezTo>
                    <a:pt x="379" y="206"/>
                    <a:pt x="379" y="200"/>
                    <a:pt x="381" y="195"/>
                  </a:cubicBezTo>
                  <a:cubicBezTo>
                    <a:pt x="381" y="195"/>
                    <a:pt x="380" y="195"/>
                    <a:pt x="380" y="195"/>
                  </a:cubicBezTo>
                  <a:cubicBezTo>
                    <a:pt x="374" y="202"/>
                    <a:pt x="363" y="204"/>
                    <a:pt x="354" y="207"/>
                  </a:cubicBezTo>
                  <a:cubicBezTo>
                    <a:pt x="351" y="207"/>
                    <a:pt x="351" y="207"/>
                    <a:pt x="351" y="207"/>
                  </a:cubicBezTo>
                  <a:cubicBezTo>
                    <a:pt x="347" y="208"/>
                    <a:pt x="343" y="208"/>
                    <a:pt x="340" y="206"/>
                  </a:cubicBezTo>
                  <a:cubicBezTo>
                    <a:pt x="337" y="205"/>
                    <a:pt x="336" y="203"/>
                    <a:pt x="333" y="201"/>
                  </a:cubicBezTo>
                  <a:cubicBezTo>
                    <a:pt x="328" y="198"/>
                    <a:pt x="323" y="195"/>
                    <a:pt x="318" y="193"/>
                  </a:cubicBezTo>
                  <a:cubicBezTo>
                    <a:pt x="302" y="188"/>
                    <a:pt x="285" y="186"/>
                    <a:pt x="269" y="186"/>
                  </a:cubicBezTo>
                  <a:cubicBezTo>
                    <a:pt x="276" y="182"/>
                    <a:pt x="283" y="182"/>
                    <a:pt x="291" y="180"/>
                  </a:cubicBezTo>
                  <a:cubicBezTo>
                    <a:pt x="302" y="177"/>
                    <a:pt x="312" y="173"/>
                    <a:pt x="323" y="174"/>
                  </a:cubicBezTo>
                  <a:cubicBezTo>
                    <a:pt x="321" y="173"/>
                    <a:pt x="319" y="174"/>
                    <a:pt x="317" y="174"/>
                  </a:cubicBezTo>
                  <a:cubicBezTo>
                    <a:pt x="308" y="173"/>
                    <a:pt x="299" y="175"/>
                    <a:pt x="290" y="177"/>
                  </a:cubicBezTo>
                  <a:cubicBezTo>
                    <a:pt x="283" y="179"/>
                    <a:pt x="277" y="181"/>
                    <a:pt x="271" y="182"/>
                  </a:cubicBezTo>
                  <a:cubicBezTo>
                    <a:pt x="267" y="184"/>
                    <a:pt x="265" y="188"/>
                    <a:pt x="261" y="187"/>
                  </a:cubicBezTo>
                  <a:cubicBezTo>
                    <a:pt x="261" y="185"/>
                    <a:pt x="261" y="185"/>
                    <a:pt x="261" y="185"/>
                  </a:cubicBezTo>
                  <a:cubicBezTo>
                    <a:pt x="267" y="177"/>
                    <a:pt x="275" y="170"/>
                    <a:pt x="285" y="169"/>
                  </a:cubicBezTo>
                  <a:cubicBezTo>
                    <a:pt x="297" y="167"/>
                    <a:pt x="307" y="169"/>
                    <a:pt x="319" y="170"/>
                  </a:cubicBezTo>
                  <a:cubicBezTo>
                    <a:pt x="327" y="171"/>
                    <a:pt x="335" y="173"/>
                    <a:pt x="343" y="175"/>
                  </a:cubicBezTo>
                  <a:cubicBezTo>
                    <a:pt x="346" y="175"/>
                    <a:pt x="347" y="180"/>
                    <a:pt x="349" y="181"/>
                  </a:cubicBezTo>
                  <a:cubicBezTo>
                    <a:pt x="353" y="182"/>
                    <a:pt x="357" y="181"/>
                    <a:pt x="361" y="183"/>
                  </a:cubicBezTo>
                  <a:cubicBezTo>
                    <a:pt x="361" y="182"/>
                    <a:pt x="360" y="181"/>
                    <a:pt x="361" y="179"/>
                  </a:cubicBezTo>
                  <a:cubicBezTo>
                    <a:pt x="363" y="177"/>
                    <a:pt x="367" y="180"/>
                    <a:pt x="369" y="179"/>
                  </a:cubicBezTo>
                  <a:cubicBezTo>
                    <a:pt x="374" y="175"/>
                    <a:pt x="365" y="170"/>
                    <a:pt x="362" y="165"/>
                  </a:cubicBezTo>
                  <a:cubicBezTo>
                    <a:pt x="362" y="165"/>
                    <a:pt x="363" y="164"/>
                    <a:pt x="363" y="164"/>
                  </a:cubicBezTo>
                  <a:cubicBezTo>
                    <a:pt x="368" y="168"/>
                    <a:pt x="372" y="174"/>
                    <a:pt x="378" y="177"/>
                  </a:cubicBezTo>
                  <a:cubicBezTo>
                    <a:pt x="381" y="178"/>
                    <a:pt x="389" y="180"/>
                    <a:pt x="388" y="176"/>
                  </a:cubicBezTo>
                  <a:cubicBezTo>
                    <a:pt x="384" y="169"/>
                    <a:pt x="378" y="163"/>
                    <a:pt x="373" y="157"/>
                  </a:cubicBezTo>
                  <a:cubicBezTo>
                    <a:pt x="373" y="154"/>
                    <a:pt x="373" y="154"/>
                    <a:pt x="373" y="154"/>
                  </a:cubicBezTo>
                  <a:cubicBezTo>
                    <a:pt x="372" y="154"/>
                    <a:pt x="372" y="154"/>
                    <a:pt x="371" y="153"/>
                  </a:cubicBezTo>
                  <a:cubicBezTo>
                    <a:pt x="371" y="151"/>
                    <a:pt x="371" y="151"/>
                    <a:pt x="371" y="151"/>
                  </a:cubicBezTo>
                  <a:cubicBezTo>
                    <a:pt x="368" y="149"/>
                    <a:pt x="369" y="147"/>
                    <a:pt x="368" y="145"/>
                  </a:cubicBezTo>
                  <a:cubicBezTo>
                    <a:pt x="366" y="142"/>
                    <a:pt x="367" y="137"/>
                    <a:pt x="366" y="133"/>
                  </a:cubicBezTo>
                  <a:cubicBezTo>
                    <a:pt x="365" y="130"/>
                    <a:pt x="364" y="126"/>
                    <a:pt x="363" y="123"/>
                  </a:cubicBezTo>
                  <a:cubicBezTo>
                    <a:pt x="361" y="112"/>
                    <a:pt x="359" y="102"/>
                    <a:pt x="358" y="92"/>
                  </a:cubicBezTo>
                  <a:cubicBezTo>
                    <a:pt x="356" y="80"/>
                    <a:pt x="365" y="70"/>
                    <a:pt x="370" y="60"/>
                  </a:cubicBezTo>
                  <a:cubicBezTo>
                    <a:pt x="375" y="52"/>
                    <a:pt x="380" y="44"/>
                    <a:pt x="388" y="39"/>
                  </a:cubicBezTo>
                  <a:cubicBezTo>
                    <a:pt x="390" y="32"/>
                    <a:pt x="395" y="25"/>
                    <a:pt x="400" y="19"/>
                  </a:cubicBezTo>
                  <a:cubicBezTo>
                    <a:pt x="405" y="13"/>
                    <a:pt x="414" y="9"/>
                    <a:pt x="420" y="6"/>
                  </a:cubicBezTo>
                  <a:cubicBezTo>
                    <a:pt x="429" y="2"/>
                    <a:pt x="437" y="0"/>
                    <a:pt x="437" y="0"/>
                  </a:cubicBezTo>
                  <a:cubicBezTo>
                    <a:pt x="0" y="0"/>
                    <a:pt x="0" y="0"/>
                    <a:pt x="0" y="0"/>
                  </a:cubicBezTo>
                  <a:cubicBezTo>
                    <a:pt x="0" y="337"/>
                    <a:pt x="0" y="337"/>
                    <a:pt x="0" y="337"/>
                  </a:cubicBezTo>
                  <a:cubicBezTo>
                    <a:pt x="309" y="337"/>
                    <a:pt x="309" y="337"/>
                    <a:pt x="309" y="337"/>
                  </a:cubicBezTo>
                  <a:cubicBezTo>
                    <a:pt x="321" y="328"/>
                    <a:pt x="334" y="324"/>
                    <a:pt x="350" y="315"/>
                  </a:cubicBezTo>
                  <a:cubicBezTo>
                    <a:pt x="358" y="311"/>
                    <a:pt x="377" y="303"/>
                    <a:pt x="383" y="297"/>
                  </a:cubicBezTo>
                </a:path>
              </a:pathLst>
            </a:custGeom>
            <a:solidFill>
              <a:srgbClr val="060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41" name="Freeform 28">
              <a:extLst>
                <a:ext uri="{FF2B5EF4-FFF2-40B4-BE49-F238E27FC236}">
                  <a16:creationId xmlns:a16="http://schemas.microsoft.com/office/drawing/2014/main" id="{AA59D302-F5C2-44AF-9C92-A944D638DBF3}"/>
                </a:ext>
              </a:extLst>
            </p:cNvPr>
            <p:cNvSpPr>
              <a:spLocks/>
            </p:cNvSpPr>
            <p:nvPr/>
          </p:nvSpPr>
          <p:spPr bwMode="auto">
            <a:xfrm>
              <a:off x="4033838" y="0"/>
              <a:ext cx="1473200" cy="1209675"/>
            </a:xfrm>
            <a:custGeom>
              <a:avLst/>
              <a:gdLst>
                <a:gd name="T0" fmla="*/ 411 w 411"/>
                <a:gd name="T1" fmla="*/ 0 h 337"/>
                <a:gd name="T2" fmla="*/ 49 w 411"/>
                <a:gd name="T3" fmla="*/ 0 h 337"/>
                <a:gd name="T4" fmla="*/ 52 w 411"/>
                <a:gd name="T5" fmla="*/ 1 h 337"/>
                <a:gd name="T6" fmla="*/ 62 w 411"/>
                <a:gd name="T7" fmla="*/ 6 h 337"/>
                <a:gd name="T8" fmla="*/ 74 w 411"/>
                <a:gd name="T9" fmla="*/ 16 h 337"/>
                <a:gd name="T10" fmla="*/ 76 w 411"/>
                <a:gd name="T11" fmla="*/ 25 h 337"/>
                <a:gd name="T12" fmla="*/ 70 w 411"/>
                <a:gd name="T13" fmla="*/ 34 h 337"/>
                <a:gd name="T14" fmla="*/ 57 w 411"/>
                <a:gd name="T15" fmla="*/ 35 h 337"/>
                <a:gd name="T16" fmla="*/ 49 w 411"/>
                <a:gd name="T17" fmla="*/ 34 h 337"/>
                <a:gd name="T18" fmla="*/ 74 w 411"/>
                <a:gd name="T19" fmla="*/ 51 h 337"/>
                <a:gd name="T20" fmla="*/ 80 w 411"/>
                <a:gd name="T21" fmla="*/ 53 h 337"/>
                <a:gd name="T22" fmla="*/ 81 w 411"/>
                <a:gd name="T23" fmla="*/ 55 h 337"/>
                <a:gd name="T24" fmla="*/ 79 w 411"/>
                <a:gd name="T25" fmla="*/ 59 h 337"/>
                <a:gd name="T26" fmla="*/ 81 w 411"/>
                <a:gd name="T27" fmla="*/ 59 h 337"/>
                <a:gd name="T28" fmla="*/ 88 w 411"/>
                <a:gd name="T29" fmla="*/ 53 h 337"/>
                <a:gd name="T30" fmla="*/ 90 w 411"/>
                <a:gd name="T31" fmla="*/ 63 h 337"/>
                <a:gd name="T32" fmla="*/ 83 w 411"/>
                <a:gd name="T33" fmla="*/ 69 h 337"/>
                <a:gd name="T34" fmla="*/ 83 w 411"/>
                <a:gd name="T35" fmla="*/ 74 h 337"/>
                <a:gd name="T36" fmla="*/ 86 w 411"/>
                <a:gd name="T37" fmla="*/ 81 h 337"/>
                <a:gd name="T38" fmla="*/ 90 w 411"/>
                <a:gd name="T39" fmla="*/ 95 h 337"/>
                <a:gd name="T40" fmla="*/ 95 w 411"/>
                <a:gd name="T41" fmla="*/ 124 h 337"/>
                <a:gd name="T42" fmla="*/ 94 w 411"/>
                <a:gd name="T43" fmla="*/ 139 h 337"/>
                <a:gd name="T44" fmla="*/ 101 w 411"/>
                <a:gd name="T45" fmla="*/ 152 h 337"/>
                <a:gd name="T46" fmla="*/ 108 w 411"/>
                <a:gd name="T47" fmla="*/ 162 h 337"/>
                <a:gd name="T48" fmla="*/ 116 w 411"/>
                <a:gd name="T49" fmla="*/ 182 h 337"/>
                <a:gd name="T50" fmla="*/ 102 w 411"/>
                <a:gd name="T51" fmla="*/ 189 h 337"/>
                <a:gd name="T52" fmla="*/ 104 w 411"/>
                <a:gd name="T53" fmla="*/ 200 h 337"/>
                <a:gd name="T54" fmla="*/ 95 w 411"/>
                <a:gd name="T55" fmla="*/ 212 h 337"/>
                <a:gd name="T56" fmla="*/ 100 w 411"/>
                <a:gd name="T57" fmla="*/ 214 h 337"/>
                <a:gd name="T58" fmla="*/ 102 w 411"/>
                <a:gd name="T59" fmla="*/ 223 h 337"/>
                <a:gd name="T60" fmla="*/ 95 w 411"/>
                <a:gd name="T61" fmla="*/ 234 h 337"/>
                <a:gd name="T62" fmla="*/ 95 w 411"/>
                <a:gd name="T63" fmla="*/ 248 h 337"/>
                <a:gd name="T64" fmla="*/ 83 w 411"/>
                <a:gd name="T65" fmla="*/ 258 h 337"/>
                <a:gd name="T66" fmla="*/ 71 w 411"/>
                <a:gd name="T67" fmla="*/ 258 h 337"/>
                <a:gd name="T68" fmla="*/ 67 w 411"/>
                <a:gd name="T69" fmla="*/ 257 h 337"/>
                <a:gd name="T70" fmla="*/ 35 w 411"/>
                <a:gd name="T71" fmla="*/ 252 h 337"/>
                <a:gd name="T72" fmla="*/ 26 w 411"/>
                <a:gd name="T73" fmla="*/ 255 h 337"/>
                <a:gd name="T74" fmla="*/ 18 w 411"/>
                <a:gd name="T75" fmla="*/ 262 h 337"/>
                <a:gd name="T76" fmla="*/ 18 w 411"/>
                <a:gd name="T77" fmla="*/ 262 h 337"/>
                <a:gd name="T78" fmla="*/ 17 w 411"/>
                <a:gd name="T79" fmla="*/ 263 h 337"/>
                <a:gd name="T80" fmla="*/ 16 w 411"/>
                <a:gd name="T81" fmla="*/ 264 h 337"/>
                <a:gd name="T82" fmla="*/ 15 w 411"/>
                <a:gd name="T83" fmla="*/ 265 h 337"/>
                <a:gd name="T84" fmla="*/ 10 w 411"/>
                <a:gd name="T85" fmla="*/ 272 h 337"/>
                <a:gd name="T86" fmla="*/ 10 w 411"/>
                <a:gd name="T87" fmla="*/ 273 h 337"/>
                <a:gd name="T88" fmla="*/ 10 w 411"/>
                <a:gd name="T89" fmla="*/ 274 h 337"/>
                <a:gd name="T90" fmla="*/ 5 w 411"/>
                <a:gd name="T91" fmla="*/ 285 h 337"/>
                <a:gd name="T92" fmla="*/ 5 w 411"/>
                <a:gd name="T93" fmla="*/ 316 h 337"/>
                <a:gd name="T94" fmla="*/ 40 w 411"/>
                <a:gd name="T95" fmla="*/ 329 h 337"/>
                <a:gd name="T96" fmla="*/ 55 w 411"/>
                <a:gd name="T97" fmla="*/ 337 h 337"/>
                <a:gd name="T98" fmla="*/ 411 w 411"/>
                <a:gd name="T99" fmla="*/ 337 h 337"/>
                <a:gd name="T100" fmla="*/ 411 w 411"/>
                <a:gd name="T101"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1" h="337">
                  <a:moveTo>
                    <a:pt x="411" y="0"/>
                  </a:moveTo>
                  <a:cubicBezTo>
                    <a:pt x="49" y="0"/>
                    <a:pt x="49" y="0"/>
                    <a:pt x="49" y="0"/>
                  </a:cubicBezTo>
                  <a:cubicBezTo>
                    <a:pt x="49" y="0"/>
                    <a:pt x="50" y="0"/>
                    <a:pt x="52" y="1"/>
                  </a:cubicBezTo>
                  <a:cubicBezTo>
                    <a:pt x="55" y="3"/>
                    <a:pt x="59" y="5"/>
                    <a:pt x="62" y="6"/>
                  </a:cubicBezTo>
                  <a:cubicBezTo>
                    <a:pt x="66" y="9"/>
                    <a:pt x="71" y="12"/>
                    <a:pt x="74" y="16"/>
                  </a:cubicBezTo>
                  <a:cubicBezTo>
                    <a:pt x="75" y="18"/>
                    <a:pt x="77" y="22"/>
                    <a:pt x="76" y="25"/>
                  </a:cubicBezTo>
                  <a:cubicBezTo>
                    <a:pt x="74" y="28"/>
                    <a:pt x="74" y="33"/>
                    <a:pt x="70" y="34"/>
                  </a:cubicBezTo>
                  <a:cubicBezTo>
                    <a:pt x="67" y="36"/>
                    <a:pt x="62" y="36"/>
                    <a:pt x="57" y="35"/>
                  </a:cubicBezTo>
                  <a:cubicBezTo>
                    <a:pt x="55" y="35"/>
                    <a:pt x="52" y="35"/>
                    <a:pt x="49" y="34"/>
                  </a:cubicBezTo>
                  <a:cubicBezTo>
                    <a:pt x="59" y="38"/>
                    <a:pt x="68" y="42"/>
                    <a:pt x="74" y="51"/>
                  </a:cubicBezTo>
                  <a:cubicBezTo>
                    <a:pt x="75" y="53"/>
                    <a:pt x="77" y="53"/>
                    <a:pt x="80" y="53"/>
                  </a:cubicBezTo>
                  <a:cubicBezTo>
                    <a:pt x="81" y="53"/>
                    <a:pt x="81" y="55"/>
                    <a:pt x="81" y="55"/>
                  </a:cubicBezTo>
                  <a:cubicBezTo>
                    <a:pt x="79" y="56"/>
                    <a:pt x="78" y="57"/>
                    <a:pt x="79" y="59"/>
                  </a:cubicBezTo>
                  <a:cubicBezTo>
                    <a:pt x="81" y="59"/>
                    <a:pt x="81" y="59"/>
                    <a:pt x="81" y="59"/>
                  </a:cubicBezTo>
                  <a:cubicBezTo>
                    <a:pt x="84" y="58"/>
                    <a:pt x="83" y="51"/>
                    <a:pt x="88" y="53"/>
                  </a:cubicBezTo>
                  <a:cubicBezTo>
                    <a:pt x="91" y="55"/>
                    <a:pt x="92" y="60"/>
                    <a:pt x="90" y="63"/>
                  </a:cubicBezTo>
                  <a:cubicBezTo>
                    <a:pt x="88" y="65"/>
                    <a:pt x="85" y="67"/>
                    <a:pt x="83" y="69"/>
                  </a:cubicBezTo>
                  <a:cubicBezTo>
                    <a:pt x="82" y="70"/>
                    <a:pt x="82" y="72"/>
                    <a:pt x="83" y="74"/>
                  </a:cubicBezTo>
                  <a:cubicBezTo>
                    <a:pt x="84" y="76"/>
                    <a:pt x="85" y="79"/>
                    <a:pt x="86" y="81"/>
                  </a:cubicBezTo>
                  <a:cubicBezTo>
                    <a:pt x="88" y="86"/>
                    <a:pt x="88" y="91"/>
                    <a:pt x="90" y="95"/>
                  </a:cubicBezTo>
                  <a:cubicBezTo>
                    <a:pt x="93" y="105"/>
                    <a:pt x="95" y="114"/>
                    <a:pt x="95" y="124"/>
                  </a:cubicBezTo>
                  <a:cubicBezTo>
                    <a:pt x="95" y="129"/>
                    <a:pt x="92" y="133"/>
                    <a:pt x="94" y="139"/>
                  </a:cubicBezTo>
                  <a:cubicBezTo>
                    <a:pt x="95" y="144"/>
                    <a:pt x="98" y="147"/>
                    <a:pt x="101" y="152"/>
                  </a:cubicBezTo>
                  <a:cubicBezTo>
                    <a:pt x="104" y="156"/>
                    <a:pt x="106" y="158"/>
                    <a:pt x="108" y="162"/>
                  </a:cubicBezTo>
                  <a:cubicBezTo>
                    <a:pt x="112" y="168"/>
                    <a:pt x="119" y="175"/>
                    <a:pt x="116" y="182"/>
                  </a:cubicBezTo>
                  <a:cubicBezTo>
                    <a:pt x="114" y="187"/>
                    <a:pt x="107" y="186"/>
                    <a:pt x="102" y="189"/>
                  </a:cubicBezTo>
                  <a:cubicBezTo>
                    <a:pt x="98" y="192"/>
                    <a:pt x="102" y="197"/>
                    <a:pt x="104" y="200"/>
                  </a:cubicBezTo>
                  <a:cubicBezTo>
                    <a:pt x="107" y="206"/>
                    <a:pt x="100" y="210"/>
                    <a:pt x="95" y="212"/>
                  </a:cubicBezTo>
                  <a:cubicBezTo>
                    <a:pt x="97" y="214"/>
                    <a:pt x="99" y="213"/>
                    <a:pt x="100" y="214"/>
                  </a:cubicBezTo>
                  <a:cubicBezTo>
                    <a:pt x="100" y="217"/>
                    <a:pt x="104" y="219"/>
                    <a:pt x="102" y="223"/>
                  </a:cubicBezTo>
                  <a:cubicBezTo>
                    <a:pt x="99" y="226"/>
                    <a:pt x="91" y="228"/>
                    <a:pt x="95" y="234"/>
                  </a:cubicBezTo>
                  <a:cubicBezTo>
                    <a:pt x="98" y="238"/>
                    <a:pt x="96" y="243"/>
                    <a:pt x="95" y="248"/>
                  </a:cubicBezTo>
                  <a:cubicBezTo>
                    <a:pt x="93" y="254"/>
                    <a:pt x="88" y="256"/>
                    <a:pt x="83" y="258"/>
                  </a:cubicBezTo>
                  <a:cubicBezTo>
                    <a:pt x="79" y="259"/>
                    <a:pt x="75" y="259"/>
                    <a:pt x="71" y="258"/>
                  </a:cubicBezTo>
                  <a:cubicBezTo>
                    <a:pt x="70" y="258"/>
                    <a:pt x="69" y="257"/>
                    <a:pt x="67" y="257"/>
                  </a:cubicBezTo>
                  <a:cubicBezTo>
                    <a:pt x="56" y="256"/>
                    <a:pt x="46" y="252"/>
                    <a:pt x="35" y="252"/>
                  </a:cubicBezTo>
                  <a:cubicBezTo>
                    <a:pt x="32" y="253"/>
                    <a:pt x="28" y="254"/>
                    <a:pt x="26" y="255"/>
                  </a:cubicBezTo>
                  <a:cubicBezTo>
                    <a:pt x="23" y="257"/>
                    <a:pt x="20" y="259"/>
                    <a:pt x="18" y="262"/>
                  </a:cubicBezTo>
                  <a:cubicBezTo>
                    <a:pt x="18" y="262"/>
                    <a:pt x="18" y="262"/>
                    <a:pt x="18" y="262"/>
                  </a:cubicBezTo>
                  <a:cubicBezTo>
                    <a:pt x="18" y="262"/>
                    <a:pt x="17" y="263"/>
                    <a:pt x="17" y="263"/>
                  </a:cubicBezTo>
                  <a:cubicBezTo>
                    <a:pt x="16" y="264"/>
                    <a:pt x="16" y="264"/>
                    <a:pt x="16" y="264"/>
                  </a:cubicBezTo>
                  <a:cubicBezTo>
                    <a:pt x="16" y="265"/>
                    <a:pt x="16" y="265"/>
                    <a:pt x="15" y="265"/>
                  </a:cubicBezTo>
                  <a:cubicBezTo>
                    <a:pt x="14" y="267"/>
                    <a:pt x="12" y="270"/>
                    <a:pt x="10" y="272"/>
                  </a:cubicBezTo>
                  <a:cubicBezTo>
                    <a:pt x="10" y="273"/>
                    <a:pt x="10" y="273"/>
                    <a:pt x="10" y="273"/>
                  </a:cubicBezTo>
                  <a:cubicBezTo>
                    <a:pt x="10" y="273"/>
                    <a:pt x="10" y="274"/>
                    <a:pt x="10" y="274"/>
                  </a:cubicBezTo>
                  <a:cubicBezTo>
                    <a:pt x="8" y="278"/>
                    <a:pt x="6" y="282"/>
                    <a:pt x="5" y="285"/>
                  </a:cubicBezTo>
                  <a:cubicBezTo>
                    <a:pt x="0" y="300"/>
                    <a:pt x="2" y="313"/>
                    <a:pt x="5" y="316"/>
                  </a:cubicBezTo>
                  <a:cubicBezTo>
                    <a:pt x="6" y="316"/>
                    <a:pt x="26" y="323"/>
                    <a:pt x="40" y="329"/>
                  </a:cubicBezTo>
                  <a:cubicBezTo>
                    <a:pt x="47" y="332"/>
                    <a:pt x="52" y="334"/>
                    <a:pt x="55" y="337"/>
                  </a:cubicBezTo>
                  <a:cubicBezTo>
                    <a:pt x="411" y="337"/>
                    <a:pt x="411" y="337"/>
                    <a:pt x="411" y="337"/>
                  </a:cubicBezTo>
                  <a:lnTo>
                    <a:pt x="411" y="0"/>
                  </a:lnTo>
                  <a:close/>
                </a:path>
              </a:pathLst>
            </a:custGeom>
            <a:solidFill>
              <a:srgbClr val="E22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42" name="Freeform 29">
              <a:extLst>
                <a:ext uri="{FF2B5EF4-FFF2-40B4-BE49-F238E27FC236}">
                  <a16:creationId xmlns:a16="http://schemas.microsoft.com/office/drawing/2014/main" id="{65380422-ABA6-4617-9422-0E6098F4DF8A}"/>
                </a:ext>
              </a:extLst>
            </p:cNvPr>
            <p:cNvSpPr>
              <a:spLocks/>
            </p:cNvSpPr>
            <p:nvPr/>
          </p:nvSpPr>
          <p:spPr bwMode="auto">
            <a:xfrm>
              <a:off x="4198938" y="415925"/>
              <a:ext cx="149225" cy="133350"/>
            </a:xfrm>
            <a:custGeom>
              <a:avLst/>
              <a:gdLst>
                <a:gd name="T0" fmla="*/ 24 w 42"/>
                <a:gd name="T1" fmla="*/ 7 h 37"/>
                <a:gd name="T2" fmla="*/ 31 w 42"/>
                <a:gd name="T3" fmla="*/ 8 h 37"/>
                <a:gd name="T4" fmla="*/ 18 w 42"/>
                <a:gd name="T5" fmla="*/ 20 h 37"/>
                <a:gd name="T6" fmla="*/ 16 w 42"/>
                <a:gd name="T7" fmla="*/ 20 h 37"/>
                <a:gd name="T8" fmla="*/ 13 w 42"/>
                <a:gd name="T9" fmla="*/ 24 h 37"/>
                <a:gd name="T10" fmla="*/ 7 w 42"/>
                <a:gd name="T11" fmla="*/ 25 h 37"/>
                <a:gd name="T12" fmla="*/ 17 w 42"/>
                <a:gd name="T13" fmla="*/ 29 h 37"/>
                <a:gd name="T14" fmla="*/ 19 w 42"/>
                <a:gd name="T15" fmla="*/ 31 h 37"/>
                <a:gd name="T16" fmla="*/ 20 w 42"/>
                <a:gd name="T17" fmla="*/ 31 h 37"/>
                <a:gd name="T18" fmla="*/ 21 w 42"/>
                <a:gd name="T19" fmla="*/ 31 h 37"/>
                <a:gd name="T20" fmla="*/ 21 w 42"/>
                <a:gd name="T21" fmla="*/ 34 h 37"/>
                <a:gd name="T22" fmla="*/ 14 w 42"/>
                <a:gd name="T23" fmla="*/ 36 h 37"/>
                <a:gd name="T24" fmla="*/ 28 w 42"/>
                <a:gd name="T25" fmla="*/ 36 h 37"/>
                <a:gd name="T26" fmla="*/ 31 w 42"/>
                <a:gd name="T27" fmla="*/ 25 h 37"/>
                <a:gd name="T28" fmla="*/ 30 w 42"/>
                <a:gd name="T29" fmla="*/ 23 h 37"/>
                <a:gd name="T30" fmla="*/ 33 w 42"/>
                <a:gd name="T31" fmla="*/ 19 h 37"/>
                <a:gd name="T32" fmla="*/ 37 w 42"/>
                <a:gd name="T33" fmla="*/ 17 h 37"/>
                <a:gd name="T34" fmla="*/ 35 w 42"/>
                <a:gd name="T35" fmla="*/ 14 h 37"/>
                <a:gd name="T36" fmla="*/ 41 w 42"/>
                <a:gd name="T37" fmla="*/ 4 h 37"/>
                <a:gd name="T38" fmla="*/ 32 w 42"/>
                <a:gd name="T39" fmla="*/ 1 h 37"/>
                <a:gd name="T40" fmla="*/ 21 w 42"/>
                <a:gd name="T41" fmla="*/ 1 h 37"/>
                <a:gd name="T42" fmla="*/ 12 w 42"/>
                <a:gd name="T43" fmla="*/ 4 h 37"/>
                <a:gd name="T44" fmla="*/ 0 w 42"/>
                <a:gd name="T45" fmla="*/ 10 h 37"/>
                <a:gd name="T46" fmla="*/ 14 w 42"/>
                <a:gd name="T47" fmla="*/ 7 h 37"/>
                <a:gd name="T48" fmla="*/ 24 w 42"/>
                <a:gd name="T49"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37">
                  <a:moveTo>
                    <a:pt x="24" y="7"/>
                  </a:moveTo>
                  <a:cubicBezTo>
                    <a:pt x="27" y="7"/>
                    <a:pt x="31" y="7"/>
                    <a:pt x="31" y="8"/>
                  </a:cubicBezTo>
                  <a:cubicBezTo>
                    <a:pt x="30" y="14"/>
                    <a:pt x="22" y="15"/>
                    <a:pt x="18" y="20"/>
                  </a:cubicBezTo>
                  <a:cubicBezTo>
                    <a:pt x="16" y="20"/>
                    <a:pt x="16" y="20"/>
                    <a:pt x="16" y="20"/>
                  </a:cubicBezTo>
                  <a:cubicBezTo>
                    <a:pt x="14" y="21"/>
                    <a:pt x="15" y="24"/>
                    <a:pt x="13" y="24"/>
                  </a:cubicBezTo>
                  <a:cubicBezTo>
                    <a:pt x="11" y="24"/>
                    <a:pt x="9" y="24"/>
                    <a:pt x="7" y="25"/>
                  </a:cubicBezTo>
                  <a:cubicBezTo>
                    <a:pt x="10" y="28"/>
                    <a:pt x="13" y="29"/>
                    <a:pt x="17" y="29"/>
                  </a:cubicBezTo>
                  <a:cubicBezTo>
                    <a:pt x="17" y="29"/>
                    <a:pt x="19" y="30"/>
                    <a:pt x="19" y="31"/>
                  </a:cubicBezTo>
                  <a:cubicBezTo>
                    <a:pt x="19" y="31"/>
                    <a:pt x="19" y="31"/>
                    <a:pt x="20" y="31"/>
                  </a:cubicBezTo>
                  <a:cubicBezTo>
                    <a:pt x="21" y="31"/>
                    <a:pt x="21" y="31"/>
                    <a:pt x="21" y="31"/>
                  </a:cubicBezTo>
                  <a:cubicBezTo>
                    <a:pt x="21" y="34"/>
                    <a:pt x="21" y="34"/>
                    <a:pt x="21" y="34"/>
                  </a:cubicBezTo>
                  <a:cubicBezTo>
                    <a:pt x="19" y="36"/>
                    <a:pt x="16" y="35"/>
                    <a:pt x="14" y="36"/>
                  </a:cubicBezTo>
                  <a:cubicBezTo>
                    <a:pt x="19" y="37"/>
                    <a:pt x="24" y="37"/>
                    <a:pt x="28" y="36"/>
                  </a:cubicBezTo>
                  <a:cubicBezTo>
                    <a:pt x="32" y="35"/>
                    <a:pt x="28" y="28"/>
                    <a:pt x="31" y="25"/>
                  </a:cubicBezTo>
                  <a:cubicBezTo>
                    <a:pt x="30" y="25"/>
                    <a:pt x="31" y="23"/>
                    <a:pt x="30" y="23"/>
                  </a:cubicBezTo>
                  <a:cubicBezTo>
                    <a:pt x="31" y="22"/>
                    <a:pt x="32" y="20"/>
                    <a:pt x="33" y="19"/>
                  </a:cubicBezTo>
                  <a:cubicBezTo>
                    <a:pt x="35" y="19"/>
                    <a:pt x="37" y="19"/>
                    <a:pt x="37" y="17"/>
                  </a:cubicBezTo>
                  <a:cubicBezTo>
                    <a:pt x="37" y="16"/>
                    <a:pt x="35" y="15"/>
                    <a:pt x="35" y="14"/>
                  </a:cubicBezTo>
                  <a:cubicBezTo>
                    <a:pt x="39" y="12"/>
                    <a:pt x="42" y="8"/>
                    <a:pt x="41" y="4"/>
                  </a:cubicBezTo>
                  <a:cubicBezTo>
                    <a:pt x="40" y="2"/>
                    <a:pt x="35" y="2"/>
                    <a:pt x="32" y="1"/>
                  </a:cubicBezTo>
                  <a:cubicBezTo>
                    <a:pt x="29" y="0"/>
                    <a:pt x="25" y="1"/>
                    <a:pt x="21" y="1"/>
                  </a:cubicBezTo>
                  <a:cubicBezTo>
                    <a:pt x="18" y="1"/>
                    <a:pt x="15" y="3"/>
                    <a:pt x="12" y="4"/>
                  </a:cubicBezTo>
                  <a:cubicBezTo>
                    <a:pt x="7" y="5"/>
                    <a:pt x="3" y="8"/>
                    <a:pt x="0" y="10"/>
                  </a:cubicBezTo>
                  <a:cubicBezTo>
                    <a:pt x="4" y="8"/>
                    <a:pt x="9" y="8"/>
                    <a:pt x="14" y="7"/>
                  </a:cubicBezTo>
                  <a:cubicBezTo>
                    <a:pt x="17" y="7"/>
                    <a:pt x="21" y="6"/>
                    <a:pt x="24" y="7"/>
                  </a:cubicBezTo>
                </a:path>
              </a:pathLst>
            </a:custGeom>
            <a:solidFill>
              <a:srgbClr val="9D9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grpSp>
      <p:pic>
        <p:nvPicPr>
          <p:cNvPr id="44" name="Image 43">
            <a:extLst>
              <a:ext uri="{FF2B5EF4-FFF2-40B4-BE49-F238E27FC236}">
                <a16:creationId xmlns:a16="http://schemas.microsoft.com/office/drawing/2014/main" id="{AE20AAE9-ED41-43E0-98A9-5570C1C343DF}"/>
              </a:ext>
            </a:extLst>
          </p:cNvPr>
          <p:cNvPicPr>
            <a:picLocks noChangeAspect="1"/>
          </p:cNvPicPr>
          <p:nvPr userDrawn="1"/>
        </p:nvPicPr>
        <p:blipFill>
          <a:blip r:embed="rId2"/>
          <a:stretch>
            <a:fillRect/>
          </a:stretch>
        </p:blipFill>
        <p:spPr>
          <a:xfrm>
            <a:off x="1476960" y="238833"/>
            <a:ext cx="713790" cy="482149"/>
          </a:xfrm>
          <a:prstGeom prst="rect">
            <a:avLst/>
          </a:prstGeom>
        </p:spPr>
      </p:pic>
    </p:spTree>
    <p:extLst>
      <p:ext uri="{BB962C8B-B14F-4D97-AF65-F5344CB8AC3E}">
        <p14:creationId xmlns:p14="http://schemas.microsoft.com/office/powerpoint/2010/main" val="244481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sp>
        <p:nvSpPr>
          <p:cNvPr id="6" name="Espace réservé du texte 33">
            <a:extLst>
              <a:ext uri="{FF2B5EF4-FFF2-40B4-BE49-F238E27FC236}">
                <a16:creationId xmlns:a16="http://schemas.microsoft.com/office/drawing/2014/main" id="{3599ED8E-7CD4-4C2C-8FCB-DCF5C427DF25}"/>
              </a:ext>
            </a:extLst>
          </p:cNvPr>
          <p:cNvSpPr>
            <a:spLocks noGrp="1"/>
          </p:cNvSpPr>
          <p:nvPr>
            <p:ph type="body" sz="quarter" idx="10" hasCustomPrompt="1"/>
          </p:nvPr>
        </p:nvSpPr>
        <p:spPr>
          <a:xfrm>
            <a:off x="3099004" y="1656370"/>
            <a:ext cx="3847207" cy="498598"/>
          </a:xfrm>
        </p:spPr>
        <p:txBody>
          <a:bodyPr wrap="none" lIns="0" tIns="0" rIns="0" bIns="0" anchor="b"/>
          <a:lstStyle>
            <a:lvl1pPr>
              <a:lnSpc>
                <a:spcPct val="90000"/>
              </a:lnSpc>
              <a:spcBef>
                <a:spcPts val="0"/>
              </a:spcBef>
              <a:defRPr sz="3600" b="0" cap="all" spc="1300" baseline="0">
                <a:solidFill>
                  <a:schemeClr val="accent1"/>
                </a:solidFill>
              </a:defRPr>
            </a:lvl1pPr>
            <a:lvl2pPr>
              <a:spcBef>
                <a:spcPts val="0"/>
              </a:spcBef>
              <a:defRPr sz="3500" b="0"/>
            </a:lvl2pPr>
          </a:lstStyle>
          <a:p>
            <a:pPr lvl="0"/>
            <a:r>
              <a:rPr lang="fr-FR" dirty="0"/>
              <a:t>SOMMAIRE</a:t>
            </a:r>
          </a:p>
        </p:txBody>
      </p:sp>
      <p:sp>
        <p:nvSpPr>
          <p:cNvPr id="8" name="Espace réservé du texte 7">
            <a:extLst>
              <a:ext uri="{FF2B5EF4-FFF2-40B4-BE49-F238E27FC236}">
                <a16:creationId xmlns:a16="http://schemas.microsoft.com/office/drawing/2014/main" id="{7F1B7E68-DAAA-435E-811F-B902D09A8065}"/>
              </a:ext>
            </a:extLst>
          </p:cNvPr>
          <p:cNvSpPr>
            <a:spLocks noGrp="1"/>
          </p:cNvSpPr>
          <p:nvPr>
            <p:ph type="body" sz="quarter" idx="11"/>
          </p:nvPr>
        </p:nvSpPr>
        <p:spPr>
          <a:xfrm>
            <a:off x="3099004" y="2566447"/>
            <a:ext cx="8588171" cy="671979"/>
          </a:xfrm>
        </p:spPr>
        <p:txBody>
          <a:bodyPr numCol="2" spcCol="1080000"/>
          <a:lstStyle>
            <a:lvl1pPr marL="216000" indent="-216000">
              <a:spcBef>
                <a:spcPts val="1800"/>
              </a:spcBef>
              <a:buFont typeface="+mj-lt"/>
              <a:buAutoNum type="arabicPeriod"/>
              <a:tabLst/>
              <a:defRPr sz="1500">
                <a:solidFill>
                  <a:schemeClr val="accent1"/>
                </a:solidFill>
              </a:defRPr>
            </a:lvl1pPr>
            <a:lvl2pPr marL="216000" indent="-216000">
              <a:spcBef>
                <a:spcPts val="200"/>
              </a:spcBef>
              <a:buFont typeface="Arial" panose="020B0604020202020204" pitchFamily="34" charset="0"/>
              <a:buChar char="•"/>
              <a:defRPr sz="1200"/>
            </a:lvl2pPr>
            <a:lvl3pPr>
              <a:defRPr sz="1600"/>
            </a:lvl3pPr>
            <a:lvl4pPr>
              <a:defRPr sz="1400"/>
            </a:lvl4pPr>
            <a:lvl5pPr>
              <a:defRPr sz="1400"/>
            </a:lvl5pPr>
          </a:lstStyle>
          <a:p>
            <a:pPr lvl="0"/>
            <a:r>
              <a:rPr lang="fr-FR" dirty="0"/>
              <a:t>Cliquez pour modifier les styles du texte du masque</a:t>
            </a:r>
          </a:p>
          <a:p>
            <a:pPr lvl="1"/>
            <a:r>
              <a:rPr lang="fr-FR" dirty="0"/>
              <a:t>Deuxième niveau</a:t>
            </a:r>
          </a:p>
        </p:txBody>
      </p:sp>
      <p:sp>
        <p:nvSpPr>
          <p:cNvPr id="11" name="Freeform 5">
            <a:extLst>
              <a:ext uri="{FF2B5EF4-FFF2-40B4-BE49-F238E27FC236}">
                <a16:creationId xmlns:a16="http://schemas.microsoft.com/office/drawing/2014/main" id="{6B80FB11-5127-493B-89C3-24DBBD9074E0}"/>
              </a:ext>
            </a:extLst>
          </p:cNvPr>
          <p:cNvSpPr>
            <a:spLocks/>
          </p:cNvSpPr>
          <p:nvPr userDrawn="1"/>
        </p:nvSpPr>
        <p:spPr bwMode="auto">
          <a:xfrm>
            <a:off x="0" y="2722562"/>
            <a:ext cx="2616200" cy="4135438"/>
          </a:xfrm>
          <a:custGeom>
            <a:avLst/>
            <a:gdLst>
              <a:gd name="T0" fmla="*/ 0 w 1648"/>
              <a:gd name="T1" fmla="*/ 0 h 2605"/>
              <a:gd name="T2" fmla="*/ 0 w 1648"/>
              <a:gd name="T3" fmla="*/ 24 h 2605"/>
              <a:gd name="T4" fmla="*/ 0 w 1648"/>
              <a:gd name="T5" fmla="*/ 2605 h 2605"/>
              <a:gd name="T6" fmla="*/ 1648 w 1648"/>
              <a:gd name="T7" fmla="*/ 2605 h 2605"/>
              <a:gd name="T8" fmla="*/ 0 w 1648"/>
              <a:gd name="T9" fmla="*/ 0 h 2605"/>
            </a:gdLst>
            <a:ahLst/>
            <a:cxnLst>
              <a:cxn ang="0">
                <a:pos x="T0" y="T1"/>
              </a:cxn>
              <a:cxn ang="0">
                <a:pos x="T2" y="T3"/>
              </a:cxn>
              <a:cxn ang="0">
                <a:pos x="T4" y="T5"/>
              </a:cxn>
              <a:cxn ang="0">
                <a:pos x="T6" y="T7"/>
              </a:cxn>
              <a:cxn ang="0">
                <a:pos x="T8" y="T9"/>
              </a:cxn>
            </a:cxnLst>
            <a:rect l="0" t="0" r="r" b="b"/>
            <a:pathLst>
              <a:path w="1648" h="2605">
                <a:moveTo>
                  <a:pt x="0" y="0"/>
                </a:moveTo>
                <a:lnTo>
                  <a:pt x="0" y="24"/>
                </a:lnTo>
                <a:lnTo>
                  <a:pt x="0" y="2605"/>
                </a:lnTo>
                <a:lnTo>
                  <a:pt x="1648" y="2605"/>
                </a:lnTo>
                <a:lnTo>
                  <a:pt x="0" y="0"/>
                </a:lnTo>
                <a:close/>
              </a:path>
            </a:pathLst>
          </a:custGeom>
          <a:solidFill>
            <a:srgbClr val="E3F1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5" name="Forme libre : forme 14">
            <a:extLst>
              <a:ext uri="{FF2B5EF4-FFF2-40B4-BE49-F238E27FC236}">
                <a16:creationId xmlns:a16="http://schemas.microsoft.com/office/drawing/2014/main" id="{8F0641CC-ED3B-46A4-A8FC-C5EFFBDCF118}"/>
              </a:ext>
            </a:extLst>
          </p:cNvPr>
          <p:cNvSpPr>
            <a:spLocks/>
          </p:cNvSpPr>
          <p:nvPr/>
        </p:nvSpPr>
        <p:spPr bwMode="auto">
          <a:xfrm>
            <a:off x="8974530" y="0"/>
            <a:ext cx="3217470" cy="1428433"/>
          </a:xfrm>
          <a:custGeom>
            <a:avLst/>
            <a:gdLst>
              <a:gd name="connsiteX0" fmla="*/ 0 w 3217470"/>
              <a:gd name="connsiteY0" fmla="*/ 0 h 1428433"/>
              <a:gd name="connsiteX1" fmla="*/ 3217470 w 3217470"/>
              <a:gd name="connsiteY1" fmla="*/ 0 h 1428433"/>
              <a:gd name="connsiteX2" fmla="*/ 3217470 w 3217470"/>
              <a:gd name="connsiteY2" fmla="*/ 1428433 h 1428433"/>
            </a:gdLst>
            <a:ahLst/>
            <a:cxnLst>
              <a:cxn ang="0">
                <a:pos x="connsiteX0" y="connsiteY0"/>
              </a:cxn>
              <a:cxn ang="0">
                <a:pos x="connsiteX1" y="connsiteY1"/>
              </a:cxn>
              <a:cxn ang="0">
                <a:pos x="connsiteX2" y="connsiteY2"/>
              </a:cxn>
            </a:cxnLst>
            <a:rect l="l" t="t" r="r" b="b"/>
            <a:pathLst>
              <a:path w="3217470" h="1428433">
                <a:moveTo>
                  <a:pt x="0" y="0"/>
                </a:moveTo>
                <a:lnTo>
                  <a:pt x="3217470" y="0"/>
                </a:lnTo>
                <a:lnTo>
                  <a:pt x="3217470" y="1428433"/>
                </a:lnTo>
                <a:close/>
              </a:path>
            </a:pathLst>
          </a:custGeom>
          <a:solidFill>
            <a:srgbClr val="E3F1EF"/>
          </a:solidFill>
          <a:ln>
            <a:noFill/>
          </a:ln>
        </p:spPr>
        <p:txBody>
          <a:bodyPr vert="horz" wrap="square" lIns="91440" tIns="45720" rIns="91440" bIns="45720" numCol="1" anchor="t" anchorCtr="0" compatLnSpc="1">
            <a:prstTxWarp prst="textNoShape">
              <a:avLst/>
            </a:prstTxWarp>
            <a:noAutofit/>
          </a:bodyPr>
          <a:lstStyle/>
          <a:p>
            <a:endParaRPr lang="fr-FR" dirty="0"/>
          </a:p>
        </p:txBody>
      </p:sp>
      <p:cxnSp>
        <p:nvCxnSpPr>
          <p:cNvPr id="16" name="Connecteur droit 15">
            <a:extLst>
              <a:ext uri="{FF2B5EF4-FFF2-40B4-BE49-F238E27FC236}">
                <a16:creationId xmlns:a16="http://schemas.microsoft.com/office/drawing/2014/main" id="{BEF68EC0-2A8C-4F63-9FB8-1C36CCF40FB1}"/>
              </a:ext>
            </a:extLst>
          </p:cNvPr>
          <p:cNvCxnSpPr>
            <a:cxnSpLocks/>
          </p:cNvCxnSpPr>
          <p:nvPr userDrawn="1"/>
        </p:nvCxnSpPr>
        <p:spPr>
          <a:xfrm>
            <a:off x="503400" y="6381268"/>
            <a:ext cx="1118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e 16">
            <a:extLst>
              <a:ext uri="{FF2B5EF4-FFF2-40B4-BE49-F238E27FC236}">
                <a16:creationId xmlns:a16="http://schemas.microsoft.com/office/drawing/2014/main" id="{A52F169B-AC8F-4482-B542-26642DFCC4E9}"/>
              </a:ext>
            </a:extLst>
          </p:cNvPr>
          <p:cNvGrpSpPr/>
          <p:nvPr userDrawn="1"/>
        </p:nvGrpSpPr>
        <p:grpSpPr>
          <a:xfrm>
            <a:off x="502288" y="242008"/>
            <a:ext cx="528791" cy="464331"/>
            <a:chOff x="2185988" y="0"/>
            <a:chExt cx="7813676" cy="6861176"/>
          </a:xfrm>
        </p:grpSpPr>
        <p:sp>
          <p:nvSpPr>
            <p:cNvPr id="18" name="Freeform 5">
              <a:extLst>
                <a:ext uri="{FF2B5EF4-FFF2-40B4-BE49-F238E27FC236}">
                  <a16:creationId xmlns:a16="http://schemas.microsoft.com/office/drawing/2014/main" id="{846688AE-4B07-46ED-A85C-DC6388BE15E0}"/>
                </a:ext>
              </a:extLst>
            </p:cNvPr>
            <p:cNvSpPr>
              <a:spLocks noEditPoints="1"/>
            </p:cNvSpPr>
            <p:nvPr/>
          </p:nvSpPr>
          <p:spPr bwMode="auto">
            <a:xfrm>
              <a:off x="2189163" y="1812925"/>
              <a:ext cx="742950" cy="911225"/>
            </a:xfrm>
            <a:custGeom>
              <a:avLst/>
              <a:gdLst>
                <a:gd name="T0" fmla="*/ 51 w 207"/>
                <a:gd name="T1" fmla="*/ 44 h 254"/>
                <a:gd name="T2" fmla="*/ 51 w 207"/>
                <a:gd name="T3" fmla="*/ 107 h 254"/>
                <a:gd name="T4" fmla="*/ 80 w 207"/>
                <a:gd name="T5" fmla="*/ 107 h 254"/>
                <a:gd name="T6" fmla="*/ 115 w 207"/>
                <a:gd name="T7" fmla="*/ 75 h 254"/>
                <a:gd name="T8" fmla="*/ 80 w 207"/>
                <a:gd name="T9" fmla="*/ 44 h 254"/>
                <a:gd name="T10" fmla="*/ 51 w 207"/>
                <a:gd name="T11" fmla="*/ 44 h 254"/>
                <a:gd name="T12" fmla="*/ 0 w 207"/>
                <a:gd name="T13" fmla="*/ 0 h 254"/>
                <a:gd name="T14" fmla="*/ 77 w 207"/>
                <a:gd name="T15" fmla="*/ 0 h 254"/>
                <a:gd name="T16" fmla="*/ 168 w 207"/>
                <a:gd name="T17" fmla="*/ 76 h 254"/>
                <a:gd name="T18" fmla="*/ 127 w 207"/>
                <a:gd name="T19" fmla="*/ 141 h 254"/>
                <a:gd name="T20" fmla="*/ 207 w 207"/>
                <a:gd name="T21" fmla="*/ 254 h 254"/>
                <a:gd name="T22" fmla="*/ 145 w 207"/>
                <a:gd name="T23" fmla="*/ 254 h 254"/>
                <a:gd name="T24" fmla="*/ 78 w 207"/>
                <a:gd name="T25" fmla="*/ 151 h 254"/>
                <a:gd name="T26" fmla="*/ 51 w 207"/>
                <a:gd name="T27" fmla="*/ 151 h 254"/>
                <a:gd name="T28" fmla="*/ 51 w 207"/>
                <a:gd name="T29" fmla="*/ 254 h 254"/>
                <a:gd name="T30" fmla="*/ 0 w 207"/>
                <a:gd name="T31" fmla="*/ 254 h 254"/>
                <a:gd name="T32" fmla="*/ 0 w 207"/>
                <a:gd name="T3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4">
                  <a:moveTo>
                    <a:pt x="51" y="44"/>
                  </a:moveTo>
                  <a:cubicBezTo>
                    <a:pt x="51" y="107"/>
                    <a:pt x="51" y="107"/>
                    <a:pt x="51" y="107"/>
                  </a:cubicBezTo>
                  <a:cubicBezTo>
                    <a:pt x="80" y="107"/>
                    <a:pt x="80" y="107"/>
                    <a:pt x="80" y="107"/>
                  </a:cubicBezTo>
                  <a:cubicBezTo>
                    <a:pt x="102" y="107"/>
                    <a:pt x="115" y="96"/>
                    <a:pt x="115" y="75"/>
                  </a:cubicBezTo>
                  <a:cubicBezTo>
                    <a:pt x="115" y="56"/>
                    <a:pt x="102" y="44"/>
                    <a:pt x="80" y="44"/>
                  </a:cubicBezTo>
                  <a:lnTo>
                    <a:pt x="51" y="44"/>
                  </a:lnTo>
                  <a:close/>
                  <a:moveTo>
                    <a:pt x="0" y="0"/>
                  </a:moveTo>
                  <a:cubicBezTo>
                    <a:pt x="77" y="0"/>
                    <a:pt x="77" y="0"/>
                    <a:pt x="77" y="0"/>
                  </a:cubicBezTo>
                  <a:cubicBezTo>
                    <a:pt x="133" y="0"/>
                    <a:pt x="168" y="29"/>
                    <a:pt x="168" y="76"/>
                  </a:cubicBezTo>
                  <a:cubicBezTo>
                    <a:pt x="168" y="106"/>
                    <a:pt x="153" y="129"/>
                    <a:pt x="127" y="141"/>
                  </a:cubicBezTo>
                  <a:cubicBezTo>
                    <a:pt x="207" y="254"/>
                    <a:pt x="207" y="254"/>
                    <a:pt x="207" y="254"/>
                  </a:cubicBezTo>
                  <a:cubicBezTo>
                    <a:pt x="145" y="254"/>
                    <a:pt x="145" y="254"/>
                    <a:pt x="145" y="254"/>
                  </a:cubicBezTo>
                  <a:cubicBezTo>
                    <a:pt x="78" y="151"/>
                    <a:pt x="78" y="151"/>
                    <a:pt x="78" y="151"/>
                  </a:cubicBezTo>
                  <a:cubicBezTo>
                    <a:pt x="51" y="151"/>
                    <a:pt x="51" y="151"/>
                    <a:pt x="51" y="151"/>
                  </a:cubicBezTo>
                  <a:cubicBezTo>
                    <a:pt x="51" y="254"/>
                    <a:pt x="51" y="254"/>
                    <a:pt x="51"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9" name="Freeform 6">
              <a:extLst>
                <a:ext uri="{FF2B5EF4-FFF2-40B4-BE49-F238E27FC236}">
                  <a16:creationId xmlns:a16="http://schemas.microsoft.com/office/drawing/2014/main" id="{5F079676-F721-488D-8E72-76778B667336}"/>
                </a:ext>
              </a:extLst>
            </p:cNvPr>
            <p:cNvSpPr>
              <a:spLocks noEditPoints="1"/>
            </p:cNvSpPr>
            <p:nvPr/>
          </p:nvSpPr>
          <p:spPr bwMode="auto">
            <a:xfrm>
              <a:off x="3046413" y="1557338"/>
              <a:ext cx="531813" cy="1166813"/>
            </a:xfrm>
            <a:custGeom>
              <a:avLst/>
              <a:gdLst>
                <a:gd name="T0" fmla="*/ 113 w 335"/>
                <a:gd name="T1" fmla="*/ 111 h 735"/>
                <a:gd name="T2" fmla="*/ 206 w 335"/>
                <a:gd name="T3" fmla="*/ 0 h 735"/>
                <a:gd name="T4" fmla="*/ 326 w 335"/>
                <a:gd name="T5" fmla="*/ 0 h 735"/>
                <a:gd name="T6" fmla="*/ 217 w 335"/>
                <a:gd name="T7" fmla="*/ 111 h 735"/>
                <a:gd name="T8" fmla="*/ 113 w 335"/>
                <a:gd name="T9" fmla="*/ 111 h 735"/>
                <a:gd name="T10" fmla="*/ 0 w 335"/>
                <a:gd name="T11" fmla="*/ 161 h 735"/>
                <a:gd name="T12" fmla="*/ 335 w 335"/>
                <a:gd name="T13" fmla="*/ 161 h 735"/>
                <a:gd name="T14" fmla="*/ 335 w 335"/>
                <a:gd name="T15" fmla="*/ 260 h 735"/>
                <a:gd name="T16" fmla="*/ 115 w 335"/>
                <a:gd name="T17" fmla="*/ 260 h 735"/>
                <a:gd name="T18" fmla="*/ 115 w 335"/>
                <a:gd name="T19" fmla="*/ 391 h 735"/>
                <a:gd name="T20" fmla="*/ 301 w 335"/>
                <a:gd name="T21" fmla="*/ 391 h 735"/>
                <a:gd name="T22" fmla="*/ 301 w 335"/>
                <a:gd name="T23" fmla="*/ 491 h 735"/>
                <a:gd name="T24" fmla="*/ 115 w 335"/>
                <a:gd name="T25" fmla="*/ 491 h 735"/>
                <a:gd name="T26" fmla="*/ 115 w 335"/>
                <a:gd name="T27" fmla="*/ 635 h 735"/>
                <a:gd name="T28" fmla="*/ 335 w 335"/>
                <a:gd name="T29" fmla="*/ 635 h 735"/>
                <a:gd name="T30" fmla="*/ 335 w 335"/>
                <a:gd name="T31" fmla="*/ 735 h 735"/>
                <a:gd name="T32" fmla="*/ 0 w 335"/>
                <a:gd name="T33" fmla="*/ 735 h 735"/>
                <a:gd name="T34" fmla="*/ 0 w 335"/>
                <a:gd name="T35" fmla="*/ 161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5" h="735">
                  <a:moveTo>
                    <a:pt x="113" y="111"/>
                  </a:moveTo>
                  <a:lnTo>
                    <a:pt x="206" y="0"/>
                  </a:lnTo>
                  <a:lnTo>
                    <a:pt x="326" y="0"/>
                  </a:lnTo>
                  <a:lnTo>
                    <a:pt x="217" y="111"/>
                  </a:lnTo>
                  <a:lnTo>
                    <a:pt x="113" y="111"/>
                  </a:lnTo>
                  <a:close/>
                  <a:moveTo>
                    <a:pt x="0" y="161"/>
                  </a:moveTo>
                  <a:lnTo>
                    <a:pt x="335" y="161"/>
                  </a:lnTo>
                  <a:lnTo>
                    <a:pt x="335" y="260"/>
                  </a:lnTo>
                  <a:lnTo>
                    <a:pt x="115" y="260"/>
                  </a:lnTo>
                  <a:lnTo>
                    <a:pt x="115" y="391"/>
                  </a:lnTo>
                  <a:lnTo>
                    <a:pt x="301" y="391"/>
                  </a:lnTo>
                  <a:lnTo>
                    <a:pt x="301" y="491"/>
                  </a:lnTo>
                  <a:lnTo>
                    <a:pt x="115" y="491"/>
                  </a:lnTo>
                  <a:lnTo>
                    <a:pt x="115" y="635"/>
                  </a:lnTo>
                  <a:lnTo>
                    <a:pt x="335" y="635"/>
                  </a:lnTo>
                  <a:lnTo>
                    <a:pt x="335" y="735"/>
                  </a:lnTo>
                  <a:lnTo>
                    <a:pt x="0" y="735"/>
                  </a:lnTo>
                  <a:lnTo>
                    <a:pt x="0"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0" name="Freeform 7">
              <a:extLst>
                <a:ext uri="{FF2B5EF4-FFF2-40B4-BE49-F238E27FC236}">
                  <a16:creationId xmlns:a16="http://schemas.microsoft.com/office/drawing/2014/main" id="{DB3F30AA-8992-4916-B8F6-7DC9FEC9EA88}"/>
                </a:ext>
              </a:extLst>
            </p:cNvPr>
            <p:cNvSpPr>
              <a:spLocks noEditPoints="1"/>
            </p:cNvSpPr>
            <p:nvPr/>
          </p:nvSpPr>
          <p:spPr bwMode="auto">
            <a:xfrm>
              <a:off x="3789363" y="1812925"/>
              <a:ext cx="623888" cy="911225"/>
            </a:xfrm>
            <a:custGeom>
              <a:avLst/>
              <a:gdLst>
                <a:gd name="T0" fmla="*/ 52 w 174"/>
                <a:gd name="T1" fmla="*/ 44 h 254"/>
                <a:gd name="T2" fmla="*/ 52 w 174"/>
                <a:gd name="T3" fmla="*/ 107 h 254"/>
                <a:gd name="T4" fmla="*/ 86 w 174"/>
                <a:gd name="T5" fmla="*/ 107 h 254"/>
                <a:gd name="T6" fmla="*/ 121 w 174"/>
                <a:gd name="T7" fmla="*/ 75 h 254"/>
                <a:gd name="T8" fmla="*/ 86 w 174"/>
                <a:gd name="T9" fmla="*/ 44 h 254"/>
                <a:gd name="T10" fmla="*/ 52 w 174"/>
                <a:gd name="T11" fmla="*/ 44 h 254"/>
                <a:gd name="T12" fmla="*/ 0 w 174"/>
                <a:gd name="T13" fmla="*/ 0 h 254"/>
                <a:gd name="T14" fmla="*/ 84 w 174"/>
                <a:gd name="T15" fmla="*/ 0 h 254"/>
                <a:gd name="T16" fmla="*/ 174 w 174"/>
                <a:gd name="T17" fmla="*/ 76 h 254"/>
                <a:gd name="T18" fmla="*/ 84 w 174"/>
                <a:gd name="T19" fmla="*/ 151 h 254"/>
                <a:gd name="T20" fmla="*/ 52 w 174"/>
                <a:gd name="T21" fmla="*/ 151 h 254"/>
                <a:gd name="T22" fmla="*/ 52 w 174"/>
                <a:gd name="T23" fmla="*/ 254 h 254"/>
                <a:gd name="T24" fmla="*/ 0 w 174"/>
                <a:gd name="T25" fmla="*/ 254 h 254"/>
                <a:gd name="T26" fmla="*/ 0 w 174"/>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 h="254">
                  <a:moveTo>
                    <a:pt x="52" y="44"/>
                  </a:moveTo>
                  <a:cubicBezTo>
                    <a:pt x="52" y="107"/>
                    <a:pt x="52" y="107"/>
                    <a:pt x="52" y="107"/>
                  </a:cubicBezTo>
                  <a:cubicBezTo>
                    <a:pt x="86" y="107"/>
                    <a:pt x="86" y="107"/>
                    <a:pt x="86" y="107"/>
                  </a:cubicBezTo>
                  <a:cubicBezTo>
                    <a:pt x="108" y="107"/>
                    <a:pt x="121" y="96"/>
                    <a:pt x="121" y="75"/>
                  </a:cubicBezTo>
                  <a:cubicBezTo>
                    <a:pt x="121" y="56"/>
                    <a:pt x="108" y="44"/>
                    <a:pt x="86" y="44"/>
                  </a:cubicBezTo>
                  <a:lnTo>
                    <a:pt x="52" y="44"/>
                  </a:lnTo>
                  <a:close/>
                  <a:moveTo>
                    <a:pt x="0" y="0"/>
                  </a:moveTo>
                  <a:cubicBezTo>
                    <a:pt x="84" y="0"/>
                    <a:pt x="84" y="0"/>
                    <a:pt x="84" y="0"/>
                  </a:cubicBezTo>
                  <a:cubicBezTo>
                    <a:pt x="140" y="0"/>
                    <a:pt x="174" y="29"/>
                    <a:pt x="174" y="76"/>
                  </a:cubicBezTo>
                  <a:cubicBezTo>
                    <a:pt x="174" y="122"/>
                    <a:pt x="140" y="151"/>
                    <a:pt x="84" y="151"/>
                  </a:cubicBezTo>
                  <a:cubicBezTo>
                    <a:pt x="52" y="151"/>
                    <a:pt x="52" y="151"/>
                    <a:pt x="52" y="151"/>
                  </a:cubicBezTo>
                  <a:cubicBezTo>
                    <a:pt x="52" y="254"/>
                    <a:pt x="52" y="254"/>
                    <a:pt x="52"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1" name="Freeform 8">
              <a:extLst>
                <a:ext uri="{FF2B5EF4-FFF2-40B4-BE49-F238E27FC236}">
                  <a16:creationId xmlns:a16="http://schemas.microsoft.com/office/drawing/2014/main" id="{A4B668F9-6FF4-41EA-8BF1-47AEECA9C1BB}"/>
                </a:ext>
              </a:extLst>
            </p:cNvPr>
            <p:cNvSpPr>
              <a:spLocks/>
            </p:cNvSpPr>
            <p:nvPr/>
          </p:nvSpPr>
          <p:spPr bwMode="auto">
            <a:xfrm>
              <a:off x="4549776" y="1812925"/>
              <a:ext cx="735013" cy="936625"/>
            </a:xfrm>
            <a:custGeom>
              <a:avLst/>
              <a:gdLst>
                <a:gd name="T0" fmla="*/ 154 w 205"/>
                <a:gd name="T1" fmla="*/ 0 h 261"/>
                <a:gd name="T2" fmla="*/ 205 w 205"/>
                <a:gd name="T3" fmla="*/ 0 h 261"/>
                <a:gd name="T4" fmla="*/ 205 w 205"/>
                <a:gd name="T5" fmla="*/ 154 h 261"/>
                <a:gd name="T6" fmla="*/ 103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3"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1"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2" name="Freeform 9">
              <a:extLst>
                <a:ext uri="{FF2B5EF4-FFF2-40B4-BE49-F238E27FC236}">
                  <a16:creationId xmlns:a16="http://schemas.microsoft.com/office/drawing/2014/main" id="{8F4BCCE3-C784-4022-A313-4EE10E12FC4C}"/>
                </a:ext>
              </a:extLst>
            </p:cNvPr>
            <p:cNvSpPr>
              <a:spLocks noEditPoints="1"/>
            </p:cNvSpPr>
            <p:nvPr/>
          </p:nvSpPr>
          <p:spPr bwMode="auto">
            <a:xfrm>
              <a:off x="5514976" y="1812925"/>
              <a:ext cx="617538" cy="911225"/>
            </a:xfrm>
            <a:custGeom>
              <a:avLst/>
              <a:gdLst>
                <a:gd name="T0" fmla="*/ 52 w 172"/>
                <a:gd name="T1" fmla="*/ 143 h 254"/>
                <a:gd name="T2" fmla="*/ 52 w 172"/>
                <a:gd name="T3" fmla="*/ 210 h 254"/>
                <a:gd name="T4" fmla="*/ 81 w 172"/>
                <a:gd name="T5" fmla="*/ 210 h 254"/>
                <a:gd name="T6" fmla="*/ 119 w 172"/>
                <a:gd name="T7" fmla="*/ 176 h 254"/>
                <a:gd name="T8" fmla="*/ 81 w 172"/>
                <a:gd name="T9" fmla="*/ 143 h 254"/>
                <a:gd name="T10" fmla="*/ 52 w 172"/>
                <a:gd name="T11" fmla="*/ 143 h 254"/>
                <a:gd name="T12" fmla="*/ 52 w 172"/>
                <a:gd name="T13" fmla="*/ 44 h 254"/>
                <a:gd name="T14" fmla="*/ 52 w 172"/>
                <a:gd name="T15" fmla="*/ 99 h 254"/>
                <a:gd name="T16" fmla="*/ 73 w 172"/>
                <a:gd name="T17" fmla="*/ 99 h 254"/>
                <a:gd name="T18" fmla="*/ 104 w 172"/>
                <a:gd name="T19" fmla="*/ 71 h 254"/>
                <a:gd name="T20" fmla="*/ 73 w 172"/>
                <a:gd name="T21" fmla="*/ 44 h 254"/>
                <a:gd name="T22" fmla="*/ 52 w 172"/>
                <a:gd name="T23" fmla="*/ 44 h 254"/>
                <a:gd name="T24" fmla="*/ 0 w 172"/>
                <a:gd name="T25" fmla="*/ 0 h 254"/>
                <a:gd name="T26" fmla="*/ 72 w 172"/>
                <a:gd name="T27" fmla="*/ 0 h 254"/>
                <a:gd name="T28" fmla="*/ 157 w 172"/>
                <a:gd name="T29" fmla="*/ 69 h 254"/>
                <a:gd name="T30" fmla="*/ 130 w 172"/>
                <a:gd name="T31" fmla="*/ 119 h 254"/>
                <a:gd name="T32" fmla="*/ 172 w 172"/>
                <a:gd name="T33" fmla="*/ 179 h 254"/>
                <a:gd name="T34" fmla="*/ 78 w 172"/>
                <a:gd name="T35" fmla="*/ 254 h 254"/>
                <a:gd name="T36" fmla="*/ 0 w 172"/>
                <a:gd name="T37" fmla="*/ 254 h 254"/>
                <a:gd name="T38" fmla="*/ 0 w 172"/>
                <a:gd name="T3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254">
                  <a:moveTo>
                    <a:pt x="52" y="143"/>
                  </a:moveTo>
                  <a:cubicBezTo>
                    <a:pt x="52" y="210"/>
                    <a:pt x="52" y="210"/>
                    <a:pt x="52" y="210"/>
                  </a:cubicBezTo>
                  <a:cubicBezTo>
                    <a:pt x="81" y="210"/>
                    <a:pt x="81" y="210"/>
                    <a:pt x="81" y="210"/>
                  </a:cubicBezTo>
                  <a:cubicBezTo>
                    <a:pt x="105" y="210"/>
                    <a:pt x="119" y="197"/>
                    <a:pt x="119" y="176"/>
                  </a:cubicBezTo>
                  <a:cubicBezTo>
                    <a:pt x="119" y="155"/>
                    <a:pt x="105" y="143"/>
                    <a:pt x="81" y="143"/>
                  </a:cubicBezTo>
                  <a:lnTo>
                    <a:pt x="52" y="143"/>
                  </a:lnTo>
                  <a:close/>
                  <a:moveTo>
                    <a:pt x="52" y="44"/>
                  </a:moveTo>
                  <a:cubicBezTo>
                    <a:pt x="52" y="99"/>
                    <a:pt x="52" y="99"/>
                    <a:pt x="52" y="99"/>
                  </a:cubicBezTo>
                  <a:cubicBezTo>
                    <a:pt x="73" y="99"/>
                    <a:pt x="73" y="99"/>
                    <a:pt x="73" y="99"/>
                  </a:cubicBezTo>
                  <a:cubicBezTo>
                    <a:pt x="93" y="99"/>
                    <a:pt x="104" y="89"/>
                    <a:pt x="104" y="71"/>
                  </a:cubicBezTo>
                  <a:cubicBezTo>
                    <a:pt x="104" y="54"/>
                    <a:pt x="93" y="44"/>
                    <a:pt x="73" y="44"/>
                  </a:cubicBezTo>
                  <a:lnTo>
                    <a:pt x="52" y="44"/>
                  </a:lnTo>
                  <a:close/>
                  <a:moveTo>
                    <a:pt x="0" y="0"/>
                  </a:moveTo>
                  <a:cubicBezTo>
                    <a:pt x="72" y="0"/>
                    <a:pt x="72" y="0"/>
                    <a:pt x="72" y="0"/>
                  </a:cubicBezTo>
                  <a:cubicBezTo>
                    <a:pt x="125" y="0"/>
                    <a:pt x="157" y="26"/>
                    <a:pt x="157" y="69"/>
                  </a:cubicBezTo>
                  <a:cubicBezTo>
                    <a:pt x="157" y="89"/>
                    <a:pt x="148" y="107"/>
                    <a:pt x="130" y="119"/>
                  </a:cubicBezTo>
                  <a:cubicBezTo>
                    <a:pt x="157" y="131"/>
                    <a:pt x="172" y="152"/>
                    <a:pt x="172" y="179"/>
                  </a:cubicBezTo>
                  <a:cubicBezTo>
                    <a:pt x="172" y="225"/>
                    <a:pt x="136" y="254"/>
                    <a:pt x="78"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3" name="Freeform 10">
              <a:extLst>
                <a:ext uri="{FF2B5EF4-FFF2-40B4-BE49-F238E27FC236}">
                  <a16:creationId xmlns:a16="http://schemas.microsoft.com/office/drawing/2014/main" id="{4BFDE04E-2000-4D33-A491-6A21786A7BC7}"/>
                </a:ext>
              </a:extLst>
            </p:cNvPr>
            <p:cNvSpPr>
              <a:spLocks/>
            </p:cNvSpPr>
            <p:nvPr/>
          </p:nvSpPr>
          <p:spPr bwMode="auto">
            <a:xfrm>
              <a:off x="6321426" y="1812925"/>
              <a:ext cx="528638" cy="911225"/>
            </a:xfrm>
            <a:custGeom>
              <a:avLst/>
              <a:gdLst>
                <a:gd name="T0" fmla="*/ 0 w 333"/>
                <a:gd name="T1" fmla="*/ 0 h 574"/>
                <a:gd name="T2" fmla="*/ 116 w 333"/>
                <a:gd name="T3" fmla="*/ 0 h 574"/>
                <a:gd name="T4" fmla="*/ 116 w 333"/>
                <a:gd name="T5" fmla="*/ 468 h 574"/>
                <a:gd name="T6" fmla="*/ 333 w 333"/>
                <a:gd name="T7" fmla="*/ 468 h 574"/>
                <a:gd name="T8" fmla="*/ 333 w 333"/>
                <a:gd name="T9" fmla="*/ 574 h 574"/>
                <a:gd name="T10" fmla="*/ 0 w 333"/>
                <a:gd name="T11" fmla="*/ 574 h 574"/>
                <a:gd name="T12" fmla="*/ 0 w 333"/>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333" h="574">
                  <a:moveTo>
                    <a:pt x="0" y="0"/>
                  </a:moveTo>
                  <a:lnTo>
                    <a:pt x="116" y="0"/>
                  </a:lnTo>
                  <a:lnTo>
                    <a:pt x="116" y="468"/>
                  </a:lnTo>
                  <a:lnTo>
                    <a:pt x="333" y="468"/>
                  </a:lnTo>
                  <a:lnTo>
                    <a:pt x="333" y="574"/>
                  </a:lnTo>
                  <a:lnTo>
                    <a:pt x="0" y="5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4" name="Rectangle 23">
              <a:extLst>
                <a:ext uri="{FF2B5EF4-FFF2-40B4-BE49-F238E27FC236}">
                  <a16:creationId xmlns:a16="http://schemas.microsoft.com/office/drawing/2014/main" id="{D4A5902E-8C0B-493A-9FF1-00042451A806}"/>
                </a:ext>
              </a:extLst>
            </p:cNvPr>
            <p:cNvSpPr>
              <a:spLocks noChangeArrowheads="1"/>
            </p:cNvSpPr>
            <p:nvPr/>
          </p:nvSpPr>
          <p:spPr bwMode="auto">
            <a:xfrm>
              <a:off x="7015163" y="1812925"/>
              <a:ext cx="182563" cy="911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5" name="Freeform 12">
              <a:extLst>
                <a:ext uri="{FF2B5EF4-FFF2-40B4-BE49-F238E27FC236}">
                  <a16:creationId xmlns:a16="http://schemas.microsoft.com/office/drawing/2014/main" id="{7B0DC174-2A3B-4549-BA34-EE862AC54C6B}"/>
                </a:ext>
              </a:extLst>
            </p:cNvPr>
            <p:cNvSpPr>
              <a:spLocks noEditPoints="1"/>
            </p:cNvSpPr>
            <p:nvPr/>
          </p:nvSpPr>
          <p:spPr bwMode="auto">
            <a:xfrm>
              <a:off x="7373938" y="1787525"/>
              <a:ext cx="1096963" cy="1162050"/>
            </a:xfrm>
            <a:custGeom>
              <a:avLst/>
              <a:gdLst>
                <a:gd name="T0" fmla="*/ 217 w 306"/>
                <a:gd name="T1" fmla="*/ 134 h 324"/>
                <a:gd name="T2" fmla="*/ 135 w 306"/>
                <a:gd name="T3" fmla="*/ 48 h 324"/>
                <a:gd name="T4" fmla="*/ 53 w 306"/>
                <a:gd name="T5" fmla="*/ 134 h 324"/>
                <a:gd name="T6" fmla="*/ 135 w 306"/>
                <a:gd name="T7" fmla="*/ 220 h 324"/>
                <a:gd name="T8" fmla="*/ 217 w 306"/>
                <a:gd name="T9" fmla="*/ 134 h 324"/>
                <a:gd name="T10" fmla="*/ 288 w 306"/>
                <a:gd name="T11" fmla="*/ 278 h 324"/>
                <a:gd name="T12" fmla="*/ 306 w 306"/>
                <a:gd name="T13" fmla="*/ 275 h 324"/>
                <a:gd name="T14" fmla="*/ 306 w 306"/>
                <a:gd name="T15" fmla="*/ 319 h 324"/>
                <a:gd name="T16" fmla="*/ 279 w 306"/>
                <a:gd name="T17" fmla="*/ 324 h 324"/>
                <a:gd name="T18" fmla="*/ 200 w 306"/>
                <a:gd name="T19" fmla="*/ 290 h 324"/>
                <a:gd name="T20" fmla="*/ 170 w 306"/>
                <a:gd name="T21" fmla="*/ 263 h 324"/>
                <a:gd name="T22" fmla="*/ 135 w 306"/>
                <a:gd name="T23" fmla="*/ 268 h 324"/>
                <a:gd name="T24" fmla="*/ 0 w 306"/>
                <a:gd name="T25" fmla="*/ 134 h 324"/>
                <a:gd name="T26" fmla="*/ 135 w 306"/>
                <a:gd name="T27" fmla="*/ 0 h 324"/>
                <a:gd name="T28" fmla="*/ 270 w 306"/>
                <a:gd name="T29" fmla="*/ 134 h 324"/>
                <a:gd name="T30" fmla="*/ 220 w 306"/>
                <a:gd name="T31" fmla="*/ 240 h 324"/>
                <a:gd name="T32" fmla="*/ 235 w 306"/>
                <a:gd name="T33" fmla="*/ 254 h 324"/>
                <a:gd name="T34" fmla="*/ 288 w 306"/>
                <a:gd name="T35" fmla="*/ 27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24">
                  <a:moveTo>
                    <a:pt x="217" y="134"/>
                  </a:moveTo>
                  <a:cubicBezTo>
                    <a:pt x="217" y="85"/>
                    <a:pt x="183" y="48"/>
                    <a:pt x="135" y="48"/>
                  </a:cubicBezTo>
                  <a:cubicBezTo>
                    <a:pt x="87" y="48"/>
                    <a:pt x="53" y="85"/>
                    <a:pt x="53" y="134"/>
                  </a:cubicBezTo>
                  <a:cubicBezTo>
                    <a:pt x="53" y="182"/>
                    <a:pt x="87" y="220"/>
                    <a:pt x="135" y="220"/>
                  </a:cubicBezTo>
                  <a:cubicBezTo>
                    <a:pt x="183" y="220"/>
                    <a:pt x="217" y="182"/>
                    <a:pt x="217" y="134"/>
                  </a:cubicBezTo>
                  <a:moveTo>
                    <a:pt x="288" y="278"/>
                  </a:moveTo>
                  <a:cubicBezTo>
                    <a:pt x="294" y="278"/>
                    <a:pt x="301" y="278"/>
                    <a:pt x="306" y="275"/>
                  </a:cubicBezTo>
                  <a:cubicBezTo>
                    <a:pt x="306" y="319"/>
                    <a:pt x="306" y="319"/>
                    <a:pt x="306" y="319"/>
                  </a:cubicBezTo>
                  <a:cubicBezTo>
                    <a:pt x="298" y="322"/>
                    <a:pt x="291" y="324"/>
                    <a:pt x="279" y="324"/>
                  </a:cubicBezTo>
                  <a:cubicBezTo>
                    <a:pt x="251" y="324"/>
                    <a:pt x="225" y="312"/>
                    <a:pt x="200" y="290"/>
                  </a:cubicBezTo>
                  <a:cubicBezTo>
                    <a:pt x="170" y="263"/>
                    <a:pt x="170" y="263"/>
                    <a:pt x="170" y="263"/>
                  </a:cubicBezTo>
                  <a:cubicBezTo>
                    <a:pt x="159" y="266"/>
                    <a:pt x="148" y="268"/>
                    <a:pt x="135" y="268"/>
                  </a:cubicBezTo>
                  <a:cubicBezTo>
                    <a:pt x="55" y="268"/>
                    <a:pt x="0" y="206"/>
                    <a:pt x="0" y="134"/>
                  </a:cubicBezTo>
                  <a:cubicBezTo>
                    <a:pt x="0" y="61"/>
                    <a:pt x="55" y="0"/>
                    <a:pt x="135" y="0"/>
                  </a:cubicBezTo>
                  <a:cubicBezTo>
                    <a:pt x="215" y="0"/>
                    <a:pt x="270" y="61"/>
                    <a:pt x="270" y="134"/>
                  </a:cubicBezTo>
                  <a:cubicBezTo>
                    <a:pt x="270" y="176"/>
                    <a:pt x="251" y="215"/>
                    <a:pt x="220" y="240"/>
                  </a:cubicBezTo>
                  <a:cubicBezTo>
                    <a:pt x="235" y="254"/>
                    <a:pt x="235" y="254"/>
                    <a:pt x="235" y="254"/>
                  </a:cubicBezTo>
                  <a:cubicBezTo>
                    <a:pt x="254" y="272"/>
                    <a:pt x="272" y="278"/>
                    <a:pt x="288" y="2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6" name="Freeform 13">
              <a:extLst>
                <a:ext uri="{FF2B5EF4-FFF2-40B4-BE49-F238E27FC236}">
                  <a16:creationId xmlns:a16="http://schemas.microsoft.com/office/drawing/2014/main" id="{2D9D3371-2A8C-49C6-879D-A6B1F497B8F3}"/>
                </a:ext>
              </a:extLst>
            </p:cNvPr>
            <p:cNvSpPr>
              <a:spLocks/>
            </p:cNvSpPr>
            <p:nvPr/>
          </p:nvSpPr>
          <p:spPr bwMode="auto">
            <a:xfrm>
              <a:off x="8502651" y="1812925"/>
              <a:ext cx="736600" cy="936625"/>
            </a:xfrm>
            <a:custGeom>
              <a:avLst/>
              <a:gdLst>
                <a:gd name="T0" fmla="*/ 154 w 205"/>
                <a:gd name="T1" fmla="*/ 0 h 261"/>
                <a:gd name="T2" fmla="*/ 205 w 205"/>
                <a:gd name="T3" fmla="*/ 0 h 261"/>
                <a:gd name="T4" fmla="*/ 205 w 205"/>
                <a:gd name="T5" fmla="*/ 154 h 261"/>
                <a:gd name="T6" fmla="*/ 102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2"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0"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7" name="Freeform 14">
              <a:extLst>
                <a:ext uri="{FF2B5EF4-FFF2-40B4-BE49-F238E27FC236}">
                  <a16:creationId xmlns:a16="http://schemas.microsoft.com/office/drawing/2014/main" id="{13A8A60E-16D8-4D50-8C21-73EDB061C992}"/>
                </a:ext>
              </a:extLst>
            </p:cNvPr>
            <p:cNvSpPr>
              <a:spLocks/>
            </p:cNvSpPr>
            <p:nvPr/>
          </p:nvSpPr>
          <p:spPr bwMode="auto">
            <a:xfrm>
              <a:off x="9467851" y="1812925"/>
              <a:ext cx="531813" cy="911225"/>
            </a:xfrm>
            <a:custGeom>
              <a:avLst/>
              <a:gdLst>
                <a:gd name="T0" fmla="*/ 0 w 335"/>
                <a:gd name="T1" fmla="*/ 0 h 574"/>
                <a:gd name="T2" fmla="*/ 0 w 335"/>
                <a:gd name="T3" fmla="*/ 574 h 574"/>
                <a:gd name="T4" fmla="*/ 335 w 335"/>
                <a:gd name="T5" fmla="*/ 574 h 574"/>
                <a:gd name="T6" fmla="*/ 335 w 335"/>
                <a:gd name="T7" fmla="*/ 474 h 574"/>
                <a:gd name="T8" fmla="*/ 116 w 335"/>
                <a:gd name="T9" fmla="*/ 474 h 574"/>
                <a:gd name="T10" fmla="*/ 116 w 335"/>
                <a:gd name="T11" fmla="*/ 330 h 574"/>
                <a:gd name="T12" fmla="*/ 301 w 335"/>
                <a:gd name="T13" fmla="*/ 330 h 574"/>
                <a:gd name="T14" fmla="*/ 301 w 335"/>
                <a:gd name="T15" fmla="*/ 230 h 574"/>
                <a:gd name="T16" fmla="*/ 116 w 335"/>
                <a:gd name="T17" fmla="*/ 230 h 574"/>
                <a:gd name="T18" fmla="*/ 116 w 335"/>
                <a:gd name="T19" fmla="*/ 99 h 574"/>
                <a:gd name="T20" fmla="*/ 335 w 335"/>
                <a:gd name="T21" fmla="*/ 99 h 574"/>
                <a:gd name="T22" fmla="*/ 335 w 335"/>
                <a:gd name="T23" fmla="*/ 0 h 574"/>
                <a:gd name="T24" fmla="*/ 0 w 335"/>
                <a:gd name="T25"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5" h="574">
                  <a:moveTo>
                    <a:pt x="0" y="0"/>
                  </a:moveTo>
                  <a:lnTo>
                    <a:pt x="0" y="574"/>
                  </a:lnTo>
                  <a:lnTo>
                    <a:pt x="335" y="574"/>
                  </a:lnTo>
                  <a:lnTo>
                    <a:pt x="335" y="474"/>
                  </a:lnTo>
                  <a:lnTo>
                    <a:pt x="116" y="474"/>
                  </a:lnTo>
                  <a:lnTo>
                    <a:pt x="116" y="330"/>
                  </a:lnTo>
                  <a:lnTo>
                    <a:pt x="301" y="330"/>
                  </a:lnTo>
                  <a:lnTo>
                    <a:pt x="301" y="230"/>
                  </a:lnTo>
                  <a:lnTo>
                    <a:pt x="116" y="230"/>
                  </a:lnTo>
                  <a:lnTo>
                    <a:pt x="116" y="99"/>
                  </a:lnTo>
                  <a:lnTo>
                    <a:pt x="335" y="99"/>
                  </a:lnTo>
                  <a:lnTo>
                    <a:pt x="33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8" name="Freeform 15">
              <a:extLst>
                <a:ext uri="{FF2B5EF4-FFF2-40B4-BE49-F238E27FC236}">
                  <a16:creationId xmlns:a16="http://schemas.microsoft.com/office/drawing/2014/main" id="{44499CF5-8CC7-4A3C-841A-90FF35DCE3A2}"/>
                </a:ext>
              </a:extLst>
            </p:cNvPr>
            <p:cNvSpPr>
              <a:spLocks/>
            </p:cNvSpPr>
            <p:nvPr/>
          </p:nvSpPr>
          <p:spPr bwMode="auto">
            <a:xfrm>
              <a:off x="2189163" y="3125788"/>
              <a:ext cx="530225" cy="908050"/>
            </a:xfrm>
            <a:custGeom>
              <a:avLst/>
              <a:gdLst>
                <a:gd name="T0" fmla="*/ 0 w 334"/>
                <a:gd name="T1" fmla="*/ 0 h 572"/>
                <a:gd name="T2" fmla="*/ 0 w 334"/>
                <a:gd name="T3" fmla="*/ 572 h 572"/>
                <a:gd name="T4" fmla="*/ 115 w 334"/>
                <a:gd name="T5" fmla="*/ 572 h 572"/>
                <a:gd name="T6" fmla="*/ 115 w 334"/>
                <a:gd name="T7" fmla="*/ 330 h 572"/>
                <a:gd name="T8" fmla="*/ 301 w 334"/>
                <a:gd name="T9" fmla="*/ 330 h 572"/>
                <a:gd name="T10" fmla="*/ 301 w 334"/>
                <a:gd name="T11" fmla="*/ 231 h 572"/>
                <a:gd name="T12" fmla="*/ 115 w 334"/>
                <a:gd name="T13" fmla="*/ 231 h 572"/>
                <a:gd name="T14" fmla="*/ 115 w 334"/>
                <a:gd name="T15" fmla="*/ 99 h 572"/>
                <a:gd name="T16" fmla="*/ 334 w 334"/>
                <a:gd name="T17" fmla="*/ 99 h 572"/>
                <a:gd name="T18" fmla="*/ 334 w 334"/>
                <a:gd name="T19" fmla="*/ 0 h 572"/>
                <a:gd name="T20" fmla="*/ 0 w 334"/>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572">
                  <a:moveTo>
                    <a:pt x="0" y="0"/>
                  </a:moveTo>
                  <a:lnTo>
                    <a:pt x="0" y="572"/>
                  </a:lnTo>
                  <a:lnTo>
                    <a:pt x="115" y="572"/>
                  </a:lnTo>
                  <a:lnTo>
                    <a:pt x="115" y="330"/>
                  </a:lnTo>
                  <a:lnTo>
                    <a:pt x="301" y="330"/>
                  </a:lnTo>
                  <a:lnTo>
                    <a:pt x="301" y="231"/>
                  </a:lnTo>
                  <a:lnTo>
                    <a:pt x="115" y="231"/>
                  </a:lnTo>
                  <a:lnTo>
                    <a:pt x="115" y="99"/>
                  </a:lnTo>
                  <a:lnTo>
                    <a:pt x="334" y="99"/>
                  </a:lnTo>
                  <a:lnTo>
                    <a:pt x="3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9" name="Freeform 16">
              <a:extLst>
                <a:ext uri="{FF2B5EF4-FFF2-40B4-BE49-F238E27FC236}">
                  <a16:creationId xmlns:a16="http://schemas.microsoft.com/office/drawing/2014/main" id="{0C0D064F-B81A-41E0-9721-9854BDE71C6E}"/>
                </a:ext>
              </a:extLst>
            </p:cNvPr>
            <p:cNvSpPr>
              <a:spLocks noEditPoints="1"/>
            </p:cNvSpPr>
            <p:nvPr/>
          </p:nvSpPr>
          <p:spPr bwMode="auto">
            <a:xfrm>
              <a:off x="2881313" y="3125788"/>
              <a:ext cx="742950" cy="908050"/>
            </a:xfrm>
            <a:custGeom>
              <a:avLst/>
              <a:gdLst>
                <a:gd name="T0" fmla="*/ 51 w 207"/>
                <a:gd name="T1" fmla="*/ 44 h 253"/>
                <a:gd name="T2" fmla="*/ 51 w 207"/>
                <a:gd name="T3" fmla="*/ 107 h 253"/>
                <a:gd name="T4" fmla="*/ 80 w 207"/>
                <a:gd name="T5" fmla="*/ 107 h 253"/>
                <a:gd name="T6" fmla="*/ 115 w 207"/>
                <a:gd name="T7" fmla="*/ 75 h 253"/>
                <a:gd name="T8" fmla="*/ 80 w 207"/>
                <a:gd name="T9" fmla="*/ 44 h 253"/>
                <a:gd name="T10" fmla="*/ 51 w 207"/>
                <a:gd name="T11" fmla="*/ 44 h 253"/>
                <a:gd name="T12" fmla="*/ 0 w 207"/>
                <a:gd name="T13" fmla="*/ 0 h 253"/>
                <a:gd name="T14" fmla="*/ 78 w 207"/>
                <a:gd name="T15" fmla="*/ 0 h 253"/>
                <a:gd name="T16" fmla="*/ 168 w 207"/>
                <a:gd name="T17" fmla="*/ 75 h 253"/>
                <a:gd name="T18" fmla="*/ 127 w 207"/>
                <a:gd name="T19" fmla="*/ 141 h 253"/>
                <a:gd name="T20" fmla="*/ 207 w 207"/>
                <a:gd name="T21" fmla="*/ 253 h 253"/>
                <a:gd name="T22" fmla="*/ 145 w 207"/>
                <a:gd name="T23" fmla="*/ 253 h 253"/>
                <a:gd name="T24" fmla="*/ 78 w 207"/>
                <a:gd name="T25" fmla="*/ 151 h 253"/>
                <a:gd name="T26" fmla="*/ 51 w 207"/>
                <a:gd name="T27" fmla="*/ 151 h 253"/>
                <a:gd name="T28" fmla="*/ 51 w 207"/>
                <a:gd name="T29" fmla="*/ 253 h 253"/>
                <a:gd name="T30" fmla="*/ 0 w 207"/>
                <a:gd name="T31" fmla="*/ 253 h 253"/>
                <a:gd name="T32" fmla="*/ 0 w 207"/>
                <a:gd name="T3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3">
                  <a:moveTo>
                    <a:pt x="51" y="44"/>
                  </a:moveTo>
                  <a:cubicBezTo>
                    <a:pt x="51" y="107"/>
                    <a:pt x="51" y="107"/>
                    <a:pt x="51" y="107"/>
                  </a:cubicBezTo>
                  <a:cubicBezTo>
                    <a:pt x="80" y="107"/>
                    <a:pt x="80" y="107"/>
                    <a:pt x="80" y="107"/>
                  </a:cubicBezTo>
                  <a:cubicBezTo>
                    <a:pt x="102" y="107"/>
                    <a:pt x="115" y="95"/>
                    <a:pt x="115" y="75"/>
                  </a:cubicBezTo>
                  <a:cubicBezTo>
                    <a:pt x="115" y="55"/>
                    <a:pt x="102" y="44"/>
                    <a:pt x="80" y="44"/>
                  </a:cubicBezTo>
                  <a:lnTo>
                    <a:pt x="51" y="44"/>
                  </a:lnTo>
                  <a:close/>
                  <a:moveTo>
                    <a:pt x="0" y="0"/>
                  </a:moveTo>
                  <a:cubicBezTo>
                    <a:pt x="78" y="0"/>
                    <a:pt x="78" y="0"/>
                    <a:pt x="78" y="0"/>
                  </a:cubicBezTo>
                  <a:cubicBezTo>
                    <a:pt x="133" y="0"/>
                    <a:pt x="168" y="28"/>
                    <a:pt x="168" y="75"/>
                  </a:cubicBezTo>
                  <a:cubicBezTo>
                    <a:pt x="168" y="106"/>
                    <a:pt x="153" y="129"/>
                    <a:pt x="127" y="141"/>
                  </a:cubicBezTo>
                  <a:cubicBezTo>
                    <a:pt x="207" y="253"/>
                    <a:pt x="207" y="253"/>
                    <a:pt x="207" y="253"/>
                  </a:cubicBezTo>
                  <a:cubicBezTo>
                    <a:pt x="145" y="253"/>
                    <a:pt x="145" y="253"/>
                    <a:pt x="145" y="253"/>
                  </a:cubicBezTo>
                  <a:cubicBezTo>
                    <a:pt x="78" y="151"/>
                    <a:pt x="78" y="151"/>
                    <a:pt x="78" y="151"/>
                  </a:cubicBezTo>
                  <a:cubicBezTo>
                    <a:pt x="51" y="151"/>
                    <a:pt x="51" y="151"/>
                    <a:pt x="51" y="151"/>
                  </a:cubicBezTo>
                  <a:cubicBezTo>
                    <a:pt x="51" y="253"/>
                    <a:pt x="51" y="253"/>
                    <a:pt x="51" y="253"/>
                  </a:cubicBezTo>
                  <a:cubicBezTo>
                    <a:pt x="0" y="253"/>
                    <a:pt x="0" y="253"/>
                    <a:pt x="0" y="25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0" name="Freeform 17">
              <a:extLst>
                <a:ext uri="{FF2B5EF4-FFF2-40B4-BE49-F238E27FC236}">
                  <a16:creationId xmlns:a16="http://schemas.microsoft.com/office/drawing/2014/main" id="{E70C80A6-E330-4503-89E2-8C89512A022E}"/>
                </a:ext>
              </a:extLst>
            </p:cNvPr>
            <p:cNvSpPr>
              <a:spLocks noEditPoints="1"/>
            </p:cNvSpPr>
            <p:nvPr/>
          </p:nvSpPr>
          <p:spPr bwMode="auto">
            <a:xfrm>
              <a:off x="3663951" y="3125788"/>
              <a:ext cx="928688" cy="908050"/>
            </a:xfrm>
            <a:custGeom>
              <a:avLst/>
              <a:gdLst>
                <a:gd name="T0" fmla="*/ 370 w 585"/>
                <a:gd name="T1" fmla="*/ 326 h 572"/>
                <a:gd name="T2" fmla="*/ 294 w 585"/>
                <a:gd name="T3" fmla="*/ 108 h 572"/>
                <a:gd name="T4" fmla="*/ 214 w 585"/>
                <a:gd name="T5" fmla="*/ 326 h 572"/>
                <a:gd name="T6" fmla="*/ 370 w 585"/>
                <a:gd name="T7" fmla="*/ 326 h 572"/>
                <a:gd name="T8" fmla="*/ 217 w 585"/>
                <a:gd name="T9" fmla="*/ 0 h 572"/>
                <a:gd name="T10" fmla="*/ 368 w 585"/>
                <a:gd name="T11" fmla="*/ 0 h 572"/>
                <a:gd name="T12" fmla="*/ 585 w 585"/>
                <a:gd name="T13" fmla="*/ 572 h 572"/>
                <a:gd name="T14" fmla="*/ 463 w 585"/>
                <a:gd name="T15" fmla="*/ 572 h 572"/>
                <a:gd name="T16" fmla="*/ 407 w 585"/>
                <a:gd name="T17" fmla="*/ 423 h 572"/>
                <a:gd name="T18" fmla="*/ 178 w 585"/>
                <a:gd name="T19" fmla="*/ 423 h 572"/>
                <a:gd name="T20" fmla="*/ 124 w 585"/>
                <a:gd name="T21" fmla="*/ 572 h 572"/>
                <a:gd name="T22" fmla="*/ 0 w 585"/>
                <a:gd name="T23" fmla="*/ 572 h 572"/>
                <a:gd name="T24" fmla="*/ 217 w 585"/>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5" h="572">
                  <a:moveTo>
                    <a:pt x="370" y="326"/>
                  </a:moveTo>
                  <a:lnTo>
                    <a:pt x="294" y="108"/>
                  </a:lnTo>
                  <a:lnTo>
                    <a:pt x="214" y="326"/>
                  </a:lnTo>
                  <a:lnTo>
                    <a:pt x="370" y="326"/>
                  </a:lnTo>
                  <a:close/>
                  <a:moveTo>
                    <a:pt x="217" y="0"/>
                  </a:moveTo>
                  <a:lnTo>
                    <a:pt x="368" y="0"/>
                  </a:lnTo>
                  <a:lnTo>
                    <a:pt x="585" y="572"/>
                  </a:lnTo>
                  <a:lnTo>
                    <a:pt x="463" y="572"/>
                  </a:lnTo>
                  <a:lnTo>
                    <a:pt x="407"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1" name="Freeform 18">
              <a:extLst>
                <a:ext uri="{FF2B5EF4-FFF2-40B4-BE49-F238E27FC236}">
                  <a16:creationId xmlns:a16="http://schemas.microsoft.com/office/drawing/2014/main" id="{778F1507-BF21-456C-B856-19E984A8DCF4}"/>
                </a:ext>
              </a:extLst>
            </p:cNvPr>
            <p:cNvSpPr>
              <a:spLocks/>
            </p:cNvSpPr>
            <p:nvPr/>
          </p:nvSpPr>
          <p:spPr bwMode="auto">
            <a:xfrm>
              <a:off x="4732338" y="3125788"/>
              <a:ext cx="828675" cy="908050"/>
            </a:xfrm>
            <a:custGeom>
              <a:avLst/>
              <a:gdLst>
                <a:gd name="T0" fmla="*/ 0 w 522"/>
                <a:gd name="T1" fmla="*/ 0 h 572"/>
                <a:gd name="T2" fmla="*/ 149 w 522"/>
                <a:gd name="T3" fmla="*/ 0 h 572"/>
                <a:gd name="T4" fmla="*/ 407 w 522"/>
                <a:gd name="T5" fmla="*/ 409 h 572"/>
                <a:gd name="T6" fmla="*/ 407 w 522"/>
                <a:gd name="T7" fmla="*/ 0 h 572"/>
                <a:gd name="T8" fmla="*/ 522 w 522"/>
                <a:gd name="T9" fmla="*/ 0 h 572"/>
                <a:gd name="T10" fmla="*/ 522 w 522"/>
                <a:gd name="T11" fmla="*/ 572 h 572"/>
                <a:gd name="T12" fmla="*/ 373 w 522"/>
                <a:gd name="T13" fmla="*/ 572 h 572"/>
                <a:gd name="T14" fmla="*/ 118 w 522"/>
                <a:gd name="T15" fmla="*/ 160 h 572"/>
                <a:gd name="T16" fmla="*/ 118 w 522"/>
                <a:gd name="T17" fmla="*/ 572 h 572"/>
                <a:gd name="T18" fmla="*/ 0 w 522"/>
                <a:gd name="T19" fmla="*/ 572 h 572"/>
                <a:gd name="T20" fmla="*/ 0 w 522"/>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572">
                  <a:moveTo>
                    <a:pt x="0" y="0"/>
                  </a:moveTo>
                  <a:lnTo>
                    <a:pt x="149" y="0"/>
                  </a:lnTo>
                  <a:lnTo>
                    <a:pt x="407" y="409"/>
                  </a:lnTo>
                  <a:lnTo>
                    <a:pt x="407" y="0"/>
                  </a:lnTo>
                  <a:lnTo>
                    <a:pt x="522" y="0"/>
                  </a:lnTo>
                  <a:lnTo>
                    <a:pt x="522" y="572"/>
                  </a:lnTo>
                  <a:lnTo>
                    <a:pt x="373" y="572"/>
                  </a:lnTo>
                  <a:lnTo>
                    <a:pt x="118" y="160"/>
                  </a:lnTo>
                  <a:lnTo>
                    <a:pt x="118"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2" name="Freeform 19">
              <a:extLst>
                <a:ext uri="{FF2B5EF4-FFF2-40B4-BE49-F238E27FC236}">
                  <a16:creationId xmlns:a16="http://schemas.microsoft.com/office/drawing/2014/main" id="{90E27540-5327-4487-B6FD-ACF3A2F40AA8}"/>
                </a:ext>
              </a:extLst>
            </p:cNvPr>
            <p:cNvSpPr>
              <a:spLocks/>
            </p:cNvSpPr>
            <p:nvPr/>
          </p:nvSpPr>
          <p:spPr bwMode="auto">
            <a:xfrm>
              <a:off x="5740401" y="3097213"/>
              <a:ext cx="865188" cy="1147763"/>
            </a:xfrm>
            <a:custGeom>
              <a:avLst/>
              <a:gdLst>
                <a:gd name="T0" fmla="*/ 201 w 241"/>
                <a:gd name="T1" fmla="*/ 186 h 320"/>
                <a:gd name="T2" fmla="*/ 241 w 241"/>
                <a:gd name="T3" fmla="*/ 217 h 320"/>
                <a:gd name="T4" fmla="*/ 154 w 241"/>
                <a:gd name="T5" fmla="*/ 267 h 320"/>
                <a:gd name="T6" fmla="*/ 123 w 241"/>
                <a:gd name="T7" fmla="*/ 320 h 320"/>
                <a:gd name="T8" fmla="*/ 77 w 241"/>
                <a:gd name="T9" fmla="*/ 320 h 320"/>
                <a:gd name="T10" fmla="*/ 109 w 241"/>
                <a:gd name="T11" fmla="*/ 266 h 320"/>
                <a:gd name="T12" fmla="*/ 0 w 241"/>
                <a:gd name="T13" fmla="*/ 134 h 320"/>
                <a:gd name="T14" fmla="*/ 134 w 241"/>
                <a:gd name="T15" fmla="*/ 0 h 320"/>
                <a:gd name="T16" fmla="*/ 241 w 241"/>
                <a:gd name="T17" fmla="*/ 52 h 320"/>
                <a:gd name="T18" fmla="*/ 201 w 241"/>
                <a:gd name="T19" fmla="*/ 83 h 320"/>
                <a:gd name="T20" fmla="*/ 134 w 241"/>
                <a:gd name="T21" fmla="*/ 49 h 320"/>
                <a:gd name="T22" fmla="*/ 52 w 241"/>
                <a:gd name="T23" fmla="*/ 134 h 320"/>
                <a:gd name="T24" fmla="*/ 134 w 241"/>
                <a:gd name="T25" fmla="*/ 220 h 320"/>
                <a:gd name="T26" fmla="*/ 201 w 241"/>
                <a:gd name="T27" fmla="*/ 18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320">
                  <a:moveTo>
                    <a:pt x="201" y="186"/>
                  </a:moveTo>
                  <a:cubicBezTo>
                    <a:pt x="241" y="217"/>
                    <a:pt x="241" y="217"/>
                    <a:pt x="241" y="217"/>
                  </a:cubicBezTo>
                  <a:cubicBezTo>
                    <a:pt x="222" y="244"/>
                    <a:pt x="191" y="262"/>
                    <a:pt x="154" y="267"/>
                  </a:cubicBezTo>
                  <a:cubicBezTo>
                    <a:pt x="123" y="320"/>
                    <a:pt x="123" y="320"/>
                    <a:pt x="123" y="320"/>
                  </a:cubicBezTo>
                  <a:cubicBezTo>
                    <a:pt x="77" y="320"/>
                    <a:pt x="77" y="320"/>
                    <a:pt x="77" y="320"/>
                  </a:cubicBezTo>
                  <a:cubicBezTo>
                    <a:pt x="109" y="266"/>
                    <a:pt x="109" y="266"/>
                    <a:pt x="109" y="266"/>
                  </a:cubicBezTo>
                  <a:cubicBezTo>
                    <a:pt x="43" y="255"/>
                    <a:pt x="0" y="199"/>
                    <a:pt x="0" y="134"/>
                  </a:cubicBezTo>
                  <a:cubicBezTo>
                    <a:pt x="0" y="62"/>
                    <a:pt x="54" y="0"/>
                    <a:pt x="134" y="0"/>
                  </a:cubicBezTo>
                  <a:cubicBezTo>
                    <a:pt x="180" y="0"/>
                    <a:pt x="218" y="21"/>
                    <a:pt x="241" y="52"/>
                  </a:cubicBezTo>
                  <a:cubicBezTo>
                    <a:pt x="201" y="83"/>
                    <a:pt x="201" y="83"/>
                    <a:pt x="201" y="83"/>
                  </a:cubicBezTo>
                  <a:cubicBezTo>
                    <a:pt x="186" y="63"/>
                    <a:pt x="163" y="49"/>
                    <a:pt x="134" y="49"/>
                  </a:cubicBezTo>
                  <a:cubicBezTo>
                    <a:pt x="87" y="49"/>
                    <a:pt x="52" y="86"/>
                    <a:pt x="52" y="134"/>
                  </a:cubicBezTo>
                  <a:cubicBezTo>
                    <a:pt x="52" y="183"/>
                    <a:pt x="87" y="220"/>
                    <a:pt x="134" y="220"/>
                  </a:cubicBezTo>
                  <a:cubicBezTo>
                    <a:pt x="163" y="220"/>
                    <a:pt x="186" y="206"/>
                    <a:pt x="201" y="18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3" name="Freeform 20">
              <a:extLst>
                <a:ext uri="{FF2B5EF4-FFF2-40B4-BE49-F238E27FC236}">
                  <a16:creationId xmlns:a16="http://schemas.microsoft.com/office/drawing/2014/main" id="{6D0D7AF9-816D-4A3E-876A-30F472634907}"/>
                </a:ext>
              </a:extLst>
            </p:cNvPr>
            <p:cNvSpPr>
              <a:spLocks noEditPoints="1"/>
            </p:cNvSpPr>
            <p:nvPr/>
          </p:nvSpPr>
          <p:spPr bwMode="auto">
            <a:xfrm>
              <a:off x="6645276" y="3125788"/>
              <a:ext cx="931863" cy="908050"/>
            </a:xfrm>
            <a:custGeom>
              <a:avLst/>
              <a:gdLst>
                <a:gd name="T0" fmla="*/ 373 w 587"/>
                <a:gd name="T1" fmla="*/ 326 h 572"/>
                <a:gd name="T2" fmla="*/ 294 w 587"/>
                <a:gd name="T3" fmla="*/ 108 h 572"/>
                <a:gd name="T4" fmla="*/ 214 w 587"/>
                <a:gd name="T5" fmla="*/ 326 h 572"/>
                <a:gd name="T6" fmla="*/ 373 w 587"/>
                <a:gd name="T7" fmla="*/ 326 h 572"/>
                <a:gd name="T8" fmla="*/ 217 w 587"/>
                <a:gd name="T9" fmla="*/ 0 h 572"/>
                <a:gd name="T10" fmla="*/ 370 w 587"/>
                <a:gd name="T11" fmla="*/ 0 h 572"/>
                <a:gd name="T12" fmla="*/ 587 w 587"/>
                <a:gd name="T13" fmla="*/ 572 h 572"/>
                <a:gd name="T14" fmla="*/ 463 w 587"/>
                <a:gd name="T15" fmla="*/ 572 h 572"/>
                <a:gd name="T16" fmla="*/ 409 w 587"/>
                <a:gd name="T17" fmla="*/ 423 h 572"/>
                <a:gd name="T18" fmla="*/ 178 w 587"/>
                <a:gd name="T19" fmla="*/ 423 h 572"/>
                <a:gd name="T20" fmla="*/ 124 w 587"/>
                <a:gd name="T21" fmla="*/ 572 h 572"/>
                <a:gd name="T22" fmla="*/ 0 w 587"/>
                <a:gd name="T23" fmla="*/ 572 h 572"/>
                <a:gd name="T24" fmla="*/ 217 w 587"/>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72">
                  <a:moveTo>
                    <a:pt x="373" y="326"/>
                  </a:moveTo>
                  <a:lnTo>
                    <a:pt x="294" y="108"/>
                  </a:lnTo>
                  <a:lnTo>
                    <a:pt x="214" y="326"/>
                  </a:lnTo>
                  <a:lnTo>
                    <a:pt x="373" y="326"/>
                  </a:lnTo>
                  <a:close/>
                  <a:moveTo>
                    <a:pt x="217" y="0"/>
                  </a:moveTo>
                  <a:lnTo>
                    <a:pt x="370" y="0"/>
                  </a:lnTo>
                  <a:lnTo>
                    <a:pt x="587" y="572"/>
                  </a:lnTo>
                  <a:lnTo>
                    <a:pt x="463" y="572"/>
                  </a:lnTo>
                  <a:lnTo>
                    <a:pt x="409"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4" name="Rectangle 33">
              <a:extLst>
                <a:ext uri="{FF2B5EF4-FFF2-40B4-BE49-F238E27FC236}">
                  <a16:creationId xmlns:a16="http://schemas.microsoft.com/office/drawing/2014/main" id="{C7D891D9-8C2F-4B8B-BAFF-CC4EA423D668}"/>
                </a:ext>
              </a:extLst>
            </p:cNvPr>
            <p:cNvSpPr>
              <a:spLocks noChangeArrowheads="1"/>
            </p:cNvSpPr>
            <p:nvPr/>
          </p:nvSpPr>
          <p:spPr bwMode="auto">
            <a:xfrm>
              <a:off x="7718426" y="3125788"/>
              <a:ext cx="182563" cy="908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5" name="Freeform 22">
              <a:extLst>
                <a:ext uri="{FF2B5EF4-FFF2-40B4-BE49-F238E27FC236}">
                  <a16:creationId xmlns:a16="http://schemas.microsoft.com/office/drawing/2014/main" id="{1F3CABD9-51E0-4C5B-9737-10243F959A5C}"/>
                </a:ext>
              </a:extLst>
            </p:cNvPr>
            <p:cNvSpPr>
              <a:spLocks/>
            </p:cNvSpPr>
            <p:nvPr/>
          </p:nvSpPr>
          <p:spPr bwMode="auto">
            <a:xfrm>
              <a:off x="8072438" y="3097213"/>
              <a:ext cx="646113" cy="965200"/>
            </a:xfrm>
            <a:custGeom>
              <a:avLst/>
              <a:gdLst>
                <a:gd name="T0" fmla="*/ 38 w 180"/>
                <a:gd name="T1" fmla="*/ 192 h 269"/>
                <a:gd name="T2" fmla="*/ 94 w 180"/>
                <a:gd name="T3" fmla="*/ 223 h 269"/>
                <a:gd name="T4" fmla="*/ 126 w 180"/>
                <a:gd name="T5" fmla="*/ 194 h 269"/>
                <a:gd name="T6" fmla="*/ 11 w 180"/>
                <a:gd name="T7" fmla="*/ 74 h 269"/>
                <a:gd name="T8" fmla="*/ 92 w 180"/>
                <a:gd name="T9" fmla="*/ 0 h 269"/>
                <a:gd name="T10" fmla="*/ 180 w 180"/>
                <a:gd name="T11" fmla="*/ 43 h 269"/>
                <a:gd name="T12" fmla="*/ 143 w 180"/>
                <a:gd name="T13" fmla="*/ 77 h 269"/>
                <a:gd name="T14" fmla="*/ 92 w 180"/>
                <a:gd name="T15" fmla="*/ 45 h 269"/>
                <a:gd name="T16" fmla="*/ 63 w 180"/>
                <a:gd name="T17" fmla="*/ 72 h 269"/>
                <a:gd name="T18" fmla="*/ 179 w 180"/>
                <a:gd name="T19" fmla="*/ 192 h 269"/>
                <a:gd name="T20" fmla="*/ 95 w 180"/>
                <a:gd name="T21" fmla="*/ 269 h 269"/>
                <a:gd name="T22" fmla="*/ 0 w 180"/>
                <a:gd name="T23" fmla="*/ 226 h 269"/>
                <a:gd name="T24" fmla="*/ 38 w 180"/>
                <a:gd name="T25" fmla="*/ 19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269">
                  <a:moveTo>
                    <a:pt x="38" y="192"/>
                  </a:moveTo>
                  <a:cubicBezTo>
                    <a:pt x="53" y="211"/>
                    <a:pt x="73" y="223"/>
                    <a:pt x="94" y="223"/>
                  </a:cubicBezTo>
                  <a:cubicBezTo>
                    <a:pt x="114" y="223"/>
                    <a:pt x="126" y="212"/>
                    <a:pt x="126" y="194"/>
                  </a:cubicBezTo>
                  <a:cubicBezTo>
                    <a:pt x="126" y="148"/>
                    <a:pt x="11" y="158"/>
                    <a:pt x="11" y="74"/>
                  </a:cubicBezTo>
                  <a:cubicBezTo>
                    <a:pt x="11" y="34"/>
                    <a:pt x="43" y="0"/>
                    <a:pt x="92" y="0"/>
                  </a:cubicBezTo>
                  <a:cubicBezTo>
                    <a:pt x="130" y="0"/>
                    <a:pt x="159" y="17"/>
                    <a:pt x="180" y="43"/>
                  </a:cubicBezTo>
                  <a:cubicBezTo>
                    <a:pt x="143" y="77"/>
                    <a:pt x="143" y="77"/>
                    <a:pt x="143" y="77"/>
                  </a:cubicBezTo>
                  <a:cubicBezTo>
                    <a:pt x="128" y="58"/>
                    <a:pt x="111" y="45"/>
                    <a:pt x="92" y="45"/>
                  </a:cubicBezTo>
                  <a:cubicBezTo>
                    <a:pt x="74" y="45"/>
                    <a:pt x="63" y="57"/>
                    <a:pt x="63" y="72"/>
                  </a:cubicBezTo>
                  <a:cubicBezTo>
                    <a:pt x="63" y="117"/>
                    <a:pt x="179" y="107"/>
                    <a:pt x="179" y="192"/>
                  </a:cubicBezTo>
                  <a:cubicBezTo>
                    <a:pt x="178" y="240"/>
                    <a:pt x="141" y="269"/>
                    <a:pt x="95" y="269"/>
                  </a:cubicBezTo>
                  <a:cubicBezTo>
                    <a:pt x="52" y="269"/>
                    <a:pt x="23" y="253"/>
                    <a:pt x="0" y="226"/>
                  </a:cubicBezTo>
                  <a:lnTo>
                    <a:pt x="38"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6" name="Freeform 23">
              <a:extLst>
                <a:ext uri="{FF2B5EF4-FFF2-40B4-BE49-F238E27FC236}">
                  <a16:creationId xmlns:a16="http://schemas.microsoft.com/office/drawing/2014/main" id="{BA2E47D7-64EA-40E5-AAED-9D32FC3C035B}"/>
                </a:ext>
              </a:extLst>
            </p:cNvPr>
            <p:cNvSpPr>
              <a:spLocks/>
            </p:cNvSpPr>
            <p:nvPr/>
          </p:nvSpPr>
          <p:spPr bwMode="auto">
            <a:xfrm>
              <a:off x="8909051" y="3125788"/>
              <a:ext cx="530225" cy="908050"/>
            </a:xfrm>
            <a:custGeom>
              <a:avLst/>
              <a:gdLst>
                <a:gd name="T0" fmla="*/ 0 w 334"/>
                <a:gd name="T1" fmla="*/ 0 h 572"/>
                <a:gd name="T2" fmla="*/ 334 w 334"/>
                <a:gd name="T3" fmla="*/ 0 h 572"/>
                <a:gd name="T4" fmla="*/ 334 w 334"/>
                <a:gd name="T5" fmla="*/ 99 h 572"/>
                <a:gd name="T6" fmla="*/ 115 w 334"/>
                <a:gd name="T7" fmla="*/ 99 h 572"/>
                <a:gd name="T8" fmla="*/ 115 w 334"/>
                <a:gd name="T9" fmla="*/ 231 h 572"/>
                <a:gd name="T10" fmla="*/ 300 w 334"/>
                <a:gd name="T11" fmla="*/ 231 h 572"/>
                <a:gd name="T12" fmla="*/ 300 w 334"/>
                <a:gd name="T13" fmla="*/ 330 h 572"/>
                <a:gd name="T14" fmla="*/ 115 w 334"/>
                <a:gd name="T15" fmla="*/ 330 h 572"/>
                <a:gd name="T16" fmla="*/ 115 w 334"/>
                <a:gd name="T17" fmla="*/ 472 h 572"/>
                <a:gd name="T18" fmla="*/ 334 w 334"/>
                <a:gd name="T19" fmla="*/ 472 h 572"/>
                <a:gd name="T20" fmla="*/ 334 w 334"/>
                <a:gd name="T21" fmla="*/ 572 h 572"/>
                <a:gd name="T22" fmla="*/ 0 w 334"/>
                <a:gd name="T23" fmla="*/ 572 h 572"/>
                <a:gd name="T24" fmla="*/ 0 w 334"/>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572">
                  <a:moveTo>
                    <a:pt x="0" y="0"/>
                  </a:moveTo>
                  <a:lnTo>
                    <a:pt x="334" y="0"/>
                  </a:lnTo>
                  <a:lnTo>
                    <a:pt x="334" y="99"/>
                  </a:lnTo>
                  <a:lnTo>
                    <a:pt x="115" y="99"/>
                  </a:lnTo>
                  <a:lnTo>
                    <a:pt x="115" y="231"/>
                  </a:lnTo>
                  <a:lnTo>
                    <a:pt x="300" y="231"/>
                  </a:lnTo>
                  <a:lnTo>
                    <a:pt x="300" y="330"/>
                  </a:lnTo>
                  <a:lnTo>
                    <a:pt x="115" y="330"/>
                  </a:lnTo>
                  <a:lnTo>
                    <a:pt x="115" y="472"/>
                  </a:lnTo>
                  <a:lnTo>
                    <a:pt x="334" y="472"/>
                  </a:lnTo>
                  <a:lnTo>
                    <a:pt x="334"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7" name="Freeform 24">
              <a:extLst>
                <a:ext uri="{FF2B5EF4-FFF2-40B4-BE49-F238E27FC236}">
                  <a16:creationId xmlns:a16="http://schemas.microsoft.com/office/drawing/2014/main" id="{D7DEFA8A-20B5-43C3-A951-69B7771DBC99}"/>
                </a:ext>
              </a:extLst>
            </p:cNvPr>
            <p:cNvSpPr>
              <a:spLocks noEditPoints="1"/>
            </p:cNvSpPr>
            <p:nvPr/>
          </p:nvSpPr>
          <p:spPr bwMode="auto">
            <a:xfrm>
              <a:off x="2189163" y="6316663"/>
              <a:ext cx="3117850" cy="544513"/>
            </a:xfrm>
            <a:custGeom>
              <a:avLst/>
              <a:gdLst>
                <a:gd name="T0" fmla="*/ 57 w 869"/>
                <a:gd name="T1" fmla="*/ 111 h 152"/>
                <a:gd name="T2" fmla="*/ 105 w 869"/>
                <a:gd name="T3" fmla="*/ 102 h 152"/>
                <a:gd name="T4" fmla="*/ 121 w 869"/>
                <a:gd name="T5" fmla="*/ 57 h 152"/>
                <a:gd name="T6" fmla="*/ 84 w 869"/>
                <a:gd name="T7" fmla="*/ 36 h 152"/>
                <a:gd name="T8" fmla="*/ 139 w 869"/>
                <a:gd name="T9" fmla="*/ 43 h 152"/>
                <a:gd name="T10" fmla="*/ 49 w 869"/>
                <a:gd name="T11" fmla="*/ 13 h 152"/>
                <a:gd name="T12" fmla="*/ 37 w 869"/>
                <a:gd name="T13" fmla="*/ 111 h 152"/>
                <a:gd name="T14" fmla="*/ 73 w 869"/>
                <a:gd name="T15" fmla="*/ 148 h 152"/>
                <a:gd name="T16" fmla="*/ 183 w 869"/>
                <a:gd name="T17" fmla="*/ 83 h 152"/>
                <a:gd name="T18" fmla="*/ 144 w 869"/>
                <a:gd name="T19" fmla="*/ 83 h 152"/>
                <a:gd name="T20" fmla="*/ 162 w 869"/>
                <a:gd name="T21" fmla="*/ 94 h 152"/>
                <a:gd name="T22" fmla="*/ 159 w 869"/>
                <a:gd name="T23" fmla="*/ 145 h 152"/>
                <a:gd name="T24" fmla="*/ 215 w 869"/>
                <a:gd name="T25" fmla="*/ 74 h 152"/>
                <a:gd name="T26" fmla="*/ 289 w 869"/>
                <a:gd name="T27" fmla="*/ 55 h 152"/>
                <a:gd name="T28" fmla="*/ 224 w 869"/>
                <a:gd name="T29" fmla="*/ 152 h 152"/>
                <a:gd name="T30" fmla="*/ 270 w 869"/>
                <a:gd name="T31" fmla="*/ 152 h 152"/>
                <a:gd name="T32" fmla="*/ 279 w 869"/>
                <a:gd name="T33" fmla="*/ 131 h 152"/>
                <a:gd name="T34" fmla="*/ 228 w 869"/>
                <a:gd name="T35" fmla="*/ 123 h 152"/>
                <a:gd name="T36" fmla="*/ 261 w 869"/>
                <a:gd name="T37" fmla="*/ 110 h 152"/>
                <a:gd name="T38" fmla="*/ 321 w 869"/>
                <a:gd name="T39" fmla="*/ 65 h 152"/>
                <a:gd name="T40" fmla="*/ 319 w 869"/>
                <a:gd name="T41" fmla="*/ 152 h 152"/>
                <a:gd name="T42" fmla="*/ 332 w 869"/>
                <a:gd name="T43" fmla="*/ 135 h 152"/>
                <a:gd name="T44" fmla="*/ 385 w 869"/>
                <a:gd name="T45" fmla="*/ 55 h 152"/>
                <a:gd name="T46" fmla="*/ 360 w 869"/>
                <a:gd name="T47" fmla="*/ 28 h 152"/>
                <a:gd name="T48" fmla="*/ 321 w 869"/>
                <a:gd name="T49" fmla="*/ 65 h 152"/>
                <a:gd name="T50" fmla="*/ 411 w 869"/>
                <a:gd name="T51" fmla="*/ 133 h 152"/>
                <a:gd name="T52" fmla="*/ 451 w 869"/>
                <a:gd name="T53" fmla="*/ 85 h 152"/>
                <a:gd name="T54" fmla="*/ 403 w 869"/>
                <a:gd name="T55" fmla="*/ 152 h 152"/>
                <a:gd name="T56" fmla="*/ 435 w 869"/>
                <a:gd name="T57" fmla="*/ 83 h 152"/>
                <a:gd name="T58" fmla="*/ 539 w 869"/>
                <a:gd name="T59" fmla="*/ 74 h 152"/>
                <a:gd name="T60" fmla="*/ 507 w 869"/>
                <a:gd name="T61" fmla="*/ 70 h 152"/>
                <a:gd name="T62" fmla="*/ 472 w 869"/>
                <a:gd name="T63" fmla="*/ 83 h 152"/>
                <a:gd name="T64" fmla="*/ 466 w 869"/>
                <a:gd name="T65" fmla="*/ 138 h 152"/>
                <a:gd name="T66" fmla="*/ 503 w 869"/>
                <a:gd name="T67" fmla="*/ 93 h 152"/>
                <a:gd name="T68" fmla="*/ 540 w 869"/>
                <a:gd name="T69" fmla="*/ 138 h 152"/>
                <a:gd name="T70" fmla="*/ 577 w 869"/>
                <a:gd name="T71" fmla="*/ 93 h 152"/>
                <a:gd name="T72" fmla="*/ 583 w 869"/>
                <a:gd name="T73" fmla="*/ 140 h 152"/>
                <a:gd name="T74" fmla="*/ 626 w 869"/>
                <a:gd name="T75" fmla="*/ 120 h 152"/>
                <a:gd name="T76" fmla="*/ 636 w 869"/>
                <a:gd name="T77" fmla="*/ 65 h 152"/>
                <a:gd name="T78" fmla="*/ 581 w 869"/>
                <a:gd name="T79" fmla="*/ 70 h 152"/>
                <a:gd name="T80" fmla="*/ 553 w 869"/>
                <a:gd name="T81" fmla="*/ 65 h 152"/>
                <a:gd name="T82" fmla="*/ 704 w 869"/>
                <a:gd name="T83" fmla="*/ 25 h 152"/>
                <a:gd name="T84" fmla="*/ 691 w 869"/>
                <a:gd name="T85" fmla="*/ 12 h 152"/>
                <a:gd name="T86" fmla="*/ 692 w 869"/>
                <a:gd name="T87" fmla="*/ 51 h 152"/>
                <a:gd name="T88" fmla="*/ 678 w 869"/>
                <a:gd name="T89" fmla="*/ 67 h 152"/>
                <a:gd name="T90" fmla="*/ 694 w 869"/>
                <a:gd name="T91" fmla="*/ 120 h 152"/>
                <a:gd name="T92" fmla="*/ 698 w 869"/>
                <a:gd name="T93" fmla="*/ 62 h 152"/>
                <a:gd name="T94" fmla="*/ 711 w 869"/>
                <a:gd name="T95" fmla="*/ 140 h 152"/>
                <a:gd name="T96" fmla="*/ 763 w 869"/>
                <a:gd name="T97" fmla="*/ 116 h 152"/>
                <a:gd name="T98" fmla="*/ 782 w 869"/>
                <a:gd name="T99" fmla="*/ 65 h 152"/>
                <a:gd name="T100" fmla="*/ 770 w 869"/>
                <a:gd name="T101" fmla="*/ 28 h 152"/>
                <a:gd name="T102" fmla="*/ 722 w 869"/>
                <a:gd name="T103" fmla="*/ 58 h 152"/>
                <a:gd name="T104" fmla="*/ 869 w 869"/>
                <a:gd name="T105" fmla="*/ 8 h 152"/>
                <a:gd name="T106" fmla="*/ 827 w 869"/>
                <a:gd name="T107" fmla="*/ 41 h 152"/>
                <a:gd name="T108" fmla="*/ 837 w 869"/>
                <a:gd name="T109" fmla="*/ 116 h 152"/>
                <a:gd name="T110" fmla="*/ 800 w 869"/>
                <a:gd name="T111" fmla="*/ 102 h 152"/>
                <a:gd name="T112" fmla="*/ 783 w 869"/>
                <a:gd name="T113" fmla="*/ 127 h 152"/>
                <a:gd name="T114" fmla="*/ 825 w 869"/>
                <a:gd name="T115" fmla="*/ 65 h 152"/>
                <a:gd name="T116" fmla="*/ 825 w 869"/>
                <a:gd name="T117" fmla="*/ 6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9" h="152">
                  <a:moveTo>
                    <a:pt x="73" y="148"/>
                  </a:moveTo>
                  <a:cubicBezTo>
                    <a:pt x="75" y="143"/>
                    <a:pt x="75" y="143"/>
                    <a:pt x="75" y="143"/>
                  </a:cubicBezTo>
                  <a:cubicBezTo>
                    <a:pt x="50" y="138"/>
                    <a:pt x="47" y="138"/>
                    <a:pt x="57" y="111"/>
                  </a:cubicBezTo>
                  <a:cubicBezTo>
                    <a:pt x="67" y="83"/>
                    <a:pt x="67" y="83"/>
                    <a:pt x="67" y="83"/>
                  </a:cubicBezTo>
                  <a:cubicBezTo>
                    <a:pt x="94" y="83"/>
                    <a:pt x="94" y="83"/>
                    <a:pt x="94" y="83"/>
                  </a:cubicBezTo>
                  <a:cubicBezTo>
                    <a:pt x="106" y="83"/>
                    <a:pt x="107" y="88"/>
                    <a:pt x="105" y="102"/>
                  </a:cubicBezTo>
                  <a:cubicBezTo>
                    <a:pt x="112" y="102"/>
                    <a:pt x="112" y="102"/>
                    <a:pt x="112" y="102"/>
                  </a:cubicBezTo>
                  <a:cubicBezTo>
                    <a:pt x="128" y="57"/>
                    <a:pt x="128" y="57"/>
                    <a:pt x="128" y="57"/>
                  </a:cubicBezTo>
                  <a:cubicBezTo>
                    <a:pt x="121" y="57"/>
                    <a:pt x="121" y="57"/>
                    <a:pt x="121" y="57"/>
                  </a:cubicBezTo>
                  <a:cubicBezTo>
                    <a:pt x="115" y="68"/>
                    <a:pt x="110" y="75"/>
                    <a:pt x="97" y="75"/>
                  </a:cubicBezTo>
                  <a:cubicBezTo>
                    <a:pt x="70" y="75"/>
                    <a:pt x="70" y="75"/>
                    <a:pt x="70" y="75"/>
                  </a:cubicBezTo>
                  <a:cubicBezTo>
                    <a:pt x="84" y="36"/>
                    <a:pt x="84" y="36"/>
                    <a:pt x="84" y="36"/>
                  </a:cubicBezTo>
                  <a:cubicBezTo>
                    <a:pt x="89" y="24"/>
                    <a:pt x="91" y="21"/>
                    <a:pt x="108" y="21"/>
                  </a:cubicBezTo>
                  <a:cubicBezTo>
                    <a:pt x="120" y="21"/>
                    <a:pt x="120" y="21"/>
                    <a:pt x="120" y="21"/>
                  </a:cubicBezTo>
                  <a:cubicBezTo>
                    <a:pt x="137" y="21"/>
                    <a:pt x="139" y="26"/>
                    <a:pt x="139" y="43"/>
                  </a:cubicBezTo>
                  <a:cubicBezTo>
                    <a:pt x="146" y="43"/>
                    <a:pt x="146" y="43"/>
                    <a:pt x="146" y="43"/>
                  </a:cubicBezTo>
                  <a:cubicBezTo>
                    <a:pt x="152" y="13"/>
                    <a:pt x="152" y="13"/>
                    <a:pt x="152" y="13"/>
                  </a:cubicBezTo>
                  <a:cubicBezTo>
                    <a:pt x="49" y="13"/>
                    <a:pt x="49" y="13"/>
                    <a:pt x="49" y="13"/>
                  </a:cubicBezTo>
                  <a:cubicBezTo>
                    <a:pt x="47" y="18"/>
                    <a:pt x="47" y="18"/>
                    <a:pt x="47" y="18"/>
                  </a:cubicBezTo>
                  <a:cubicBezTo>
                    <a:pt x="67" y="23"/>
                    <a:pt x="69" y="24"/>
                    <a:pt x="60" y="50"/>
                  </a:cubicBezTo>
                  <a:cubicBezTo>
                    <a:pt x="37" y="111"/>
                    <a:pt x="37" y="111"/>
                    <a:pt x="37" y="111"/>
                  </a:cubicBezTo>
                  <a:cubicBezTo>
                    <a:pt x="28" y="137"/>
                    <a:pt x="24" y="139"/>
                    <a:pt x="1" y="143"/>
                  </a:cubicBezTo>
                  <a:cubicBezTo>
                    <a:pt x="0" y="148"/>
                    <a:pt x="0" y="148"/>
                    <a:pt x="0" y="148"/>
                  </a:cubicBezTo>
                  <a:lnTo>
                    <a:pt x="73" y="148"/>
                  </a:lnTo>
                  <a:close/>
                  <a:moveTo>
                    <a:pt x="215" y="74"/>
                  </a:moveTo>
                  <a:cubicBezTo>
                    <a:pt x="219" y="62"/>
                    <a:pt x="217" y="51"/>
                    <a:pt x="208" y="51"/>
                  </a:cubicBezTo>
                  <a:cubicBezTo>
                    <a:pt x="197" y="51"/>
                    <a:pt x="194" y="59"/>
                    <a:pt x="183" y="83"/>
                  </a:cubicBezTo>
                  <a:cubicBezTo>
                    <a:pt x="183" y="70"/>
                    <a:pt x="183" y="70"/>
                    <a:pt x="183" y="70"/>
                  </a:cubicBezTo>
                  <a:cubicBezTo>
                    <a:pt x="183" y="60"/>
                    <a:pt x="180" y="51"/>
                    <a:pt x="171" y="51"/>
                  </a:cubicBezTo>
                  <a:cubicBezTo>
                    <a:pt x="160" y="51"/>
                    <a:pt x="151" y="67"/>
                    <a:pt x="144" y="83"/>
                  </a:cubicBezTo>
                  <a:cubicBezTo>
                    <a:pt x="149" y="83"/>
                    <a:pt x="149" y="83"/>
                    <a:pt x="149" y="83"/>
                  </a:cubicBezTo>
                  <a:cubicBezTo>
                    <a:pt x="154" y="76"/>
                    <a:pt x="158" y="72"/>
                    <a:pt x="162" y="72"/>
                  </a:cubicBezTo>
                  <a:cubicBezTo>
                    <a:pt x="166" y="72"/>
                    <a:pt x="169" y="78"/>
                    <a:pt x="162" y="94"/>
                  </a:cubicBezTo>
                  <a:cubicBezTo>
                    <a:pt x="142" y="138"/>
                    <a:pt x="142" y="138"/>
                    <a:pt x="142" y="138"/>
                  </a:cubicBezTo>
                  <a:cubicBezTo>
                    <a:pt x="138" y="147"/>
                    <a:pt x="142" y="152"/>
                    <a:pt x="150" y="152"/>
                  </a:cubicBezTo>
                  <a:cubicBezTo>
                    <a:pt x="155" y="152"/>
                    <a:pt x="157" y="151"/>
                    <a:pt x="159" y="145"/>
                  </a:cubicBezTo>
                  <a:cubicBezTo>
                    <a:pt x="179" y="93"/>
                    <a:pt x="179" y="93"/>
                    <a:pt x="179" y="93"/>
                  </a:cubicBezTo>
                  <a:cubicBezTo>
                    <a:pt x="185" y="86"/>
                    <a:pt x="190" y="80"/>
                    <a:pt x="196" y="74"/>
                  </a:cubicBezTo>
                  <a:lnTo>
                    <a:pt x="215" y="74"/>
                  </a:lnTo>
                  <a:close/>
                  <a:moveTo>
                    <a:pt x="306" y="47"/>
                  </a:moveTo>
                  <a:cubicBezTo>
                    <a:pt x="298" y="46"/>
                    <a:pt x="298" y="46"/>
                    <a:pt x="298" y="46"/>
                  </a:cubicBezTo>
                  <a:cubicBezTo>
                    <a:pt x="289" y="55"/>
                    <a:pt x="289" y="55"/>
                    <a:pt x="289" y="55"/>
                  </a:cubicBezTo>
                  <a:cubicBezTo>
                    <a:pt x="287" y="55"/>
                    <a:pt x="287" y="55"/>
                    <a:pt x="287" y="55"/>
                  </a:cubicBezTo>
                  <a:cubicBezTo>
                    <a:pt x="245" y="55"/>
                    <a:pt x="208" y="102"/>
                    <a:pt x="208" y="137"/>
                  </a:cubicBezTo>
                  <a:cubicBezTo>
                    <a:pt x="208" y="147"/>
                    <a:pt x="214" y="152"/>
                    <a:pt x="224" y="152"/>
                  </a:cubicBezTo>
                  <a:cubicBezTo>
                    <a:pt x="235" y="152"/>
                    <a:pt x="245" y="137"/>
                    <a:pt x="257" y="120"/>
                  </a:cubicBezTo>
                  <a:cubicBezTo>
                    <a:pt x="257" y="126"/>
                    <a:pt x="257" y="126"/>
                    <a:pt x="257" y="126"/>
                  </a:cubicBezTo>
                  <a:cubicBezTo>
                    <a:pt x="255" y="143"/>
                    <a:pt x="261" y="152"/>
                    <a:pt x="270" y="152"/>
                  </a:cubicBezTo>
                  <a:cubicBezTo>
                    <a:pt x="280" y="152"/>
                    <a:pt x="289" y="136"/>
                    <a:pt x="297" y="120"/>
                  </a:cubicBezTo>
                  <a:cubicBezTo>
                    <a:pt x="292" y="120"/>
                    <a:pt x="292" y="120"/>
                    <a:pt x="292" y="120"/>
                  </a:cubicBezTo>
                  <a:cubicBezTo>
                    <a:pt x="287" y="127"/>
                    <a:pt x="282" y="131"/>
                    <a:pt x="279" y="131"/>
                  </a:cubicBezTo>
                  <a:cubicBezTo>
                    <a:pt x="275" y="131"/>
                    <a:pt x="272" y="124"/>
                    <a:pt x="279" y="109"/>
                  </a:cubicBezTo>
                  <a:lnTo>
                    <a:pt x="306" y="47"/>
                  </a:lnTo>
                  <a:close/>
                  <a:moveTo>
                    <a:pt x="228" y="123"/>
                  </a:moveTo>
                  <a:cubicBezTo>
                    <a:pt x="228" y="100"/>
                    <a:pt x="253" y="69"/>
                    <a:pt x="267" y="69"/>
                  </a:cubicBezTo>
                  <a:cubicBezTo>
                    <a:pt x="271" y="69"/>
                    <a:pt x="273" y="70"/>
                    <a:pt x="276" y="70"/>
                  </a:cubicBezTo>
                  <a:cubicBezTo>
                    <a:pt x="261" y="110"/>
                    <a:pt x="261" y="110"/>
                    <a:pt x="261" y="110"/>
                  </a:cubicBezTo>
                  <a:cubicBezTo>
                    <a:pt x="253" y="120"/>
                    <a:pt x="239" y="133"/>
                    <a:pt x="233" y="133"/>
                  </a:cubicBezTo>
                  <a:cubicBezTo>
                    <a:pt x="230" y="133"/>
                    <a:pt x="228" y="130"/>
                    <a:pt x="228" y="123"/>
                  </a:cubicBezTo>
                  <a:moveTo>
                    <a:pt x="321" y="65"/>
                  </a:moveTo>
                  <a:cubicBezTo>
                    <a:pt x="339" y="65"/>
                    <a:pt x="339" y="65"/>
                    <a:pt x="339" y="65"/>
                  </a:cubicBezTo>
                  <a:cubicBezTo>
                    <a:pt x="311" y="140"/>
                    <a:pt x="311" y="140"/>
                    <a:pt x="311" y="140"/>
                  </a:cubicBezTo>
                  <a:cubicBezTo>
                    <a:pt x="309" y="146"/>
                    <a:pt x="312" y="152"/>
                    <a:pt x="319" y="152"/>
                  </a:cubicBezTo>
                  <a:cubicBezTo>
                    <a:pt x="334" y="152"/>
                    <a:pt x="359" y="137"/>
                    <a:pt x="368" y="116"/>
                  </a:cubicBezTo>
                  <a:cubicBezTo>
                    <a:pt x="363" y="116"/>
                    <a:pt x="363" y="116"/>
                    <a:pt x="363" y="116"/>
                  </a:cubicBezTo>
                  <a:cubicBezTo>
                    <a:pt x="356" y="123"/>
                    <a:pt x="343" y="133"/>
                    <a:pt x="332" y="135"/>
                  </a:cubicBezTo>
                  <a:cubicBezTo>
                    <a:pt x="357" y="65"/>
                    <a:pt x="357" y="65"/>
                    <a:pt x="357" y="65"/>
                  </a:cubicBezTo>
                  <a:cubicBezTo>
                    <a:pt x="382" y="65"/>
                    <a:pt x="382" y="65"/>
                    <a:pt x="382" y="65"/>
                  </a:cubicBezTo>
                  <a:cubicBezTo>
                    <a:pt x="385" y="55"/>
                    <a:pt x="385" y="55"/>
                    <a:pt x="385" y="55"/>
                  </a:cubicBezTo>
                  <a:cubicBezTo>
                    <a:pt x="361" y="55"/>
                    <a:pt x="361" y="55"/>
                    <a:pt x="361" y="55"/>
                  </a:cubicBezTo>
                  <a:cubicBezTo>
                    <a:pt x="370" y="28"/>
                    <a:pt x="370" y="28"/>
                    <a:pt x="370" y="28"/>
                  </a:cubicBezTo>
                  <a:cubicBezTo>
                    <a:pt x="360" y="28"/>
                    <a:pt x="360" y="28"/>
                    <a:pt x="360" y="28"/>
                  </a:cubicBezTo>
                  <a:cubicBezTo>
                    <a:pt x="342" y="55"/>
                    <a:pt x="342" y="55"/>
                    <a:pt x="342" y="55"/>
                  </a:cubicBezTo>
                  <a:cubicBezTo>
                    <a:pt x="321" y="58"/>
                    <a:pt x="321" y="58"/>
                    <a:pt x="321" y="58"/>
                  </a:cubicBezTo>
                  <a:lnTo>
                    <a:pt x="321" y="65"/>
                  </a:lnTo>
                  <a:close/>
                  <a:moveTo>
                    <a:pt x="443" y="116"/>
                  </a:moveTo>
                  <a:cubicBezTo>
                    <a:pt x="437" y="116"/>
                    <a:pt x="437" y="116"/>
                    <a:pt x="437" y="116"/>
                  </a:cubicBezTo>
                  <a:cubicBezTo>
                    <a:pt x="429" y="126"/>
                    <a:pt x="420" y="133"/>
                    <a:pt x="411" y="133"/>
                  </a:cubicBezTo>
                  <a:cubicBezTo>
                    <a:pt x="403" y="133"/>
                    <a:pt x="398" y="128"/>
                    <a:pt x="398" y="116"/>
                  </a:cubicBezTo>
                  <a:cubicBezTo>
                    <a:pt x="398" y="111"/>
                    <a:pt x="399" y="107"/>
                    <a:pt x="400" y="102"/>
                  </a:cubicBezTo>
                  <a:cubicBezTo>
                    <a:pt x="451" y="85"/>
                    <a:pt x="451" y="85"/>
                    <a:pt x="451" y="85"/>
                  </a:cubicBezTo>
                  <a:cubicBezTo>
                    <a:pt x="461" y="61"/>
                    <a:pt x="449" y="51"/>
                    <a:pt x="435" y="51"/>
                  </a:cubicBezTo>
                  <a:cubicBezTo>
                    <a:pt x="411" y="51"/>
                    <a:pt x="383" y="92"/>
                    <a:pt x="383" y="127"/>
                  </a:cubicBezTo>
                  <a:cubicBezTo>
                    <a:pt x="383" y="143"/>
                    <a:pt x="391" y="152"/>
                    <a:pt x="403" y="152"/>
                  </a:cubicBezTo>
                  <a:cubicBezTo>
                    <a:pt x="417" y="152"/>
                    <a:pt x="431" y="139"/>
                    <a:pt x="443" y="116"/>
                  </a:cubicBezTo>
                  <a:moveTo>
                    <a:pt x="425" y="65"/>
                  </a:moveTo>
                  <a:cubicBezTo>
                    <a:pt x="432" y="65"/>
                    <a:pt x="438" y="70"/>
                    <a:pt x="435" y="83"/>
                  </a:cubicBezTo>
                  <a:cubicBezTo>
                    <a:pt x="403" y="91"/>
                    <a:pt x="403" y="91"/>
                    <a:pt x="403" y="91"/>
                  </a:cubicBezTo>
                  <a:cubicBezTo>
                    <a:pt x="409" y="76"/>
                    <a:pt x="418" y="65"/>
                    <a:pt x="425" y="65"/>
                  </a:cubicBezTo>
                  <a:moveTo>
                    <a:pt x="539" y="74"/>
                  </a:moveTo>
                  <a:cubicBezTo>
                    <a:pt x="543" y="62"/>
                    <a:pt x="541" y="51"/>
                    <a:pt x="532" y="51"/>
                  </a:cubicBezTo>
                  <a:cubicBezTo>
                    <a:pt x="521" y="51"/>
                    <a:pt x="518" y="59"/>
                    <a:pt x="507" y="83"/>
                  </a:cubicBezTo>
                  <a:cubicBezTo>
                    <a:pt x="507" y="70"/>
                    <a:pt x="507" y="70"/>
                    <a:pt x="507" y="70"/>
                  </a:cubicBezTo>
                  <a:cubicBezTo>
                    <a:pt x="507" y="60"/>
                    <a:pt x="504" y="51"/>
                    <a:pt x="495" y="51"/>
                  </a:cubicBezTo>
                  <a:cubicBezTo>
                    <a:pt x="484" y="51"/>
                    <a:pt x="475" y="67"/>
                    <a:pt x="468" y="83"/>
                  </a:cubicBezTo>
                  <a:cubicBezTo>
                    <a:pt x="472" y="83"/>
                    <a:pt x="472" y="83"/>
                    <a:pt x="472" y="83"/>
                  </a:cubicBezTo>
                  <a:cubicBezTo>
                    <a:pt x="478" y="76"/>
                    <a:pt x="482" y="72"/>
                    <a:pt x="486" y="72"/>
                  </a:cubicBezTo>
                  <a:cubicBezTo>
                    <a:pt x="490" y="72"/>
                    <a:pt x="493" y="78"/>
                    <a:pt x="486" y="94"/>
                  </a:cubicBezTo>
                  <a:cubicBezTo>
                    <a:pt x="466" y="138"/>
                    <a:pt x="466" y="138"/>
                    <a:pt x="466" y="138"/>
                  </a:cubicBezTo>
                  <a:cubicBezTo>
                    <a:pt x="462" y="147"/>
                    <a:pt x="466" y="152"/>
                    <a:pt x="474" y="152"/>
                  </a:cubicBezTo>
                  <a:cubicBezTo>
                    <a:pt x="479" y="152"/>
                    <a:pt x="481" y="151"/>
                    <a:pt x="483" y="145"/>
                  </a:cubicBezTo>
                  <a:cubicBezTo>
                    <a:pt x="503" y="93"/>
                    <a:pt x="503" y="93"/>
                    <a:pt x="503" y="93"/>
                  </a:cubicBezTo>
                  <a:cubicBezTo>
                    <a:pt x="509" y="86"/>
                    <a:pt x="514" y="80"/>
                    <a:pt x="520" y="74"/>
                  </a:cubicBezTo>
                  <a:lnTo>
                    <a:pt x="539" y="74"/>
                  </a:lnTo>
                  <a:close/>
                  <a:moveTo>
                    <a:pt x="540" y="138"/>
                  </a:moveTo>
                  <a:cubicBezTo>
                    <a:pt x="536" y="147"/>
                    <a:pt x="540" y="152"/>
                    <a:pt x="548" y="152"/>
                  </a:cubicBezTo>
                  <a:cubicBezTo>
                    <a:pt x="553" y="152"/>
                    <a:pt x="555" y="151"/>
                    <a:pt x="557" y="145"/>
                  </a:cubicBezTo>
                  <a:cubicBezTo>
                    <a:pt x="577" y="93"/>
                    <a:pt x="577" y="93"/>
                    <a:pt x="577" y="93"/>
                  </a:cubicBezTo>
                  <a:cubicBezTo>
                    <a:pt x="586" y="82"/>
                    <a:pt x="605" y="70"/>
                    <a:pt x="613" y="70"/>
                  </a:cubicBezTo>
                  <a:cubicBezTo>
                    <a:pt x="618" y="70"/>
                    <a:pt x="617" y="75"/>
                    <a:pt x="614" y="81"/>
                  </a:cubicBezTo>
                  <a:cubicBezTo>
                    <a:pt x="583" y="140"/>
                    <a:pt x="583" y="140"/>
                    <a:pt x="583" y="140"/>
                  </a:cubicBezTo>
                  <a:cubicBezTo>
                    <a:pt x="580" y="145"/>
                    <a:pt x="584" y="152"/>
                    <a:pt x="591" y="152"/>
                  </a:cubicBezTo>
                  <a:cubicBezTo>
                    <a:pt x="606" y="152"/>
                    <a:pt x="623" y="139"/>
                    <a:pt x="630" y="120"/>
                  </a:cubicBezTo>
                  <a:cubicBezTo>
                    <a:pt x="626" y="120"/>
                    <a:pt x="626" y="120"/>
                    <a:pt x="626" y="120"/>
                  </a:cubicBezTo>
                  <a:cubicBezTo>
                    <a:pt x="621" y="127"/>
                    <a:pt x="613" y="134"/>
                    <a:pt x="605" y="136"/>
                  </a:cubicBezTo>
                  <a:cubicBezTo>
                    <a:pt x="631" y="83"/>
                    <a:pt x="631" y="83"/>
                    <a:pt x="631" y="83"/>
                  </a:cubicBezTo>
                  <a:cubicBezTo>
                    <a:pt x="634" y="76"/>
                    <a:pt x="636" y="70"/>
                    <a:pt x="636" y="65"/>
                  </a:cubicBezTo>
                  <a:cubicBezTo>
                    <a:pt x="636" y="57"/>
                    <a:pt x="631" y="51"/>
                    <a:pt x="622" y="51"/>
                  </a:cubicBezTo>
                  <a:cubicBezTo>
                    <a:pt x="609" y="51"/>
                    <a:pt x="596" y="65"/>
                    <a:pt x="581" y="83"/>
                  </a:cubicBezTo>
                  <a:cubicBezTo>
                    <a:pt x="581" y="70"/>
                    <a:pt x="581" y="70"/>
                    <a:pt x="581" y="70"/>
                  </a:cubicBezTo>
                  <a:cubicBezTo>
                    <a:pt x="581" y="60"/>
                    <a:pt x="578" y="51"/>
                    <a:pt x="569" y="51"/>
                  </a:cubicBezTo>
                  <a:cubicBezTo>
                    <a:pt x="563" y="51"/>
                    <a:pt x="558" y="56"/>
                    <a:pt x="553" y="63"/>
                  </a:cubicBezTo>
                  <a:cubicBezTo>
                    <a:pt x="553" y="65"/>
                    <a:pt x="553" y="65"/>
                    <a:pt x="553" y="65"/>
                  </a:cubicBezTo>
                  <a:cubicBezTo>
                    <a:pt x="562" y="64"/>
                    <a:pt x="567" y="78"/>
                    <a:pt x="560" y="94"/>
                  </a:cubicBezTo>
                  <a:lnTo>
                    <a:pt x="540" y="138"/>
                  </a:lnTo>
                  <a:close/>
                  <a:moveTo>
                    <a:pt x="704" y="25"/>
                  </a:moveTo>
                  <a:cubicBezTo>
                    <a:pt x="710" y="25"/>
                    <a:pt x="716" y="19"/>
                    <a:pt x="716" y="12"/>
                  </a:cubicBezTo>
                  <a:cubicBezTo>
                    <a:pt x="716" y="6"/>
                    <a:pt x="710" y="0"/>
                    <a:pt x="704" y="0"/>
                  </a:cubicBezTo>
                  <a:cubicBezTo>
                    <a:pt x="697" y="0"/>
                    <a:pt x="691" y="6"/>
                    <a:pt x="691" y="12"/>
                  </a:cubicBezTo>
                  <a:cubicBezTo>
                    <a:pt x="691" y="19"/>
                    <a:pt x="697" y="25"/>
                    <a:pt x="704" y="25"/>
                  </a:cubicBezTo>
                  <a:moveTo>
                    <a:pt x="698" y="62"/>
                  </a:moveTo>
                  <a:cubicBezTo>
                    <a:pt x="700" y="55"/>
                    <a:pt x="696" y="51"/>
                    <a:pt x="692" y="51"/>
                  </a:cubicBezTo>
                  <a:cubicBezTo>
                    <a:pt x="677" y="51"/>
                    <a:pt x="660" y="64"/>
                    <a:pt x="653" y="83"/>
                  </a:cubicBezTo>
                  <a:cubicBezTo>
                    <a:pt x="658" y="83"/>
                    <a:pt x="658" y="83"/>
                    <a:pt x="658" y="83"/>
                  </a:cubicBezTo>
                  <a:cubicBezTo>
                    <a:pt x="662" y="76"/>
                    <a:pt x="671" y="69"/>
                    <a:pt x="678" y="67"/>
                  </a:cubicBezTo>
                  <a:cubicBezTo>
                    <a:pt x="650" y="141"/>
                    <a:pt x="650" y="141"/>
                    <a:pt x="650" y="141"/>
                  </a:cubicBezTo>
                  <a:cubicBezTo>
                    <a:pt x="647" y="148"/>
                    <a:pt x="652" y="152"/>
                    <a:pt x="656" y="152"/>
                  </a:cubicBezTo>
                  <a:cubicBezTo>
                    <a:pt x="670" y="152"/>
                    <a:pt x="687" y="139"/>
                    <a:pt x="694" y="120"/>
                  </a:cubicBezTo>
                  <a:cubicBezTo>
                    <a:pt x="689" y="120"/>
                    <a:pt x="689" y="120"/>
                    <a:pt x="689" y="120"/>
                  </a:cubicBezTo>
                  <a:cubicBezTo>
                    <a:pt x="684" y="127"/>
                    <a:pt x="676" y="134"/>
                    <a:pt x="668" y="136"/>
                  </a:cubicBezTo>
                  <a:lnTo>
                    <a:pt x="698" y="62"/>
                  </a:lnTo>
                  <a:close/>
                  <a:moveTo>
                    <a:pt x="722" y="65"/>
                  </a:moveTo>
                  <a:cubicBezTo>
                    <a:pt x="739" y="65"/>
                    <a:pt x="739" y="65"/>
                    <a:pt x="739" y="65"/>
                  </a:cubicBezTo>
                  <a:cubicBezTo>
                    <a:pt x="711" y="140"/>
                    <a:pt x="711" y="140"/>
                    <a:pt x="711" y="140"/>
                  </a:cubicBezTo>
                  <a:cubicBezTo>
                    <a:pt x="709" y="146"/>
                    <a:pt x="712" y="152"/>
                    <a:pt x="719" y="152"/>
                  </a:cubicBezTo>
                  <a:cubicBezTo>
                    <a:pt x="734" y="152"/>
                    <a:pt x="759" y="137"/>
                    <a:pt x="768" y="116"/>
                  </a:cubicBezTo>
                  <a:cubicBezTo>
                    <a:pt x="763" y="116"/>
                    <a:pt x="763" y="116"/>
                    <a:pt x="763" y="116"/>
                  </a:cubicBezTo>
                  <a:cubicBezTo>
                    <a:pt x="756" y="123"/>
                    <a:pt x="743" y="133"/>
                    <a:pt x="732" y="135"/>
                  </a:cubicBezTo>
                  <a:cubicBezTo>
                    <a:pt x="757" y="65"/>
                    <a:pt x="757" y="65"/>
                    <a:pt x="757" y="65"/>
                  </a:cubicBezTo>
                  <a:cubicBezTo>
                    <a:pt x="782" y="65"/>
                    <a:pt x="782" y="65"/>
                    <a:pt x="782" y="65"/>
                  </a:cubicBezTo>
                  <a:cubicBezTo>
                    <a:pt x="785" y="55"/>
                    <a:pt x="785" y="55"/>
                    <a:pt x="785" y="55"/>
                  </a:cubicBezTo>
                  <a:cubicBezTo>
                    <a:pt x="761" y="55"/>
                    <a:pt x="761" y="55"/>
                    <a:pt x="761" y="55"/>
                  </a:cubicBezTo>
                  <a:cubicBezTo>
                    <a:pt x="770" y="28"/>
                    <a:pt x="770" y="28"/>
                    <a:pt x="770" y="28"/>
                  </a:cubicBezTo>
                  <a:cubicBezTo>
                    <a:pt x="760" y="28"/>
                    <a:pt x="760" y="28"/>
                    <a:pt x="760" y="28"/>
                  </a:cubicBezTo>
                  <a:cubicBezTo>
                    <a:pt x="743" y="55"/>
                    <a:pt x="743" y="55"/>
                    <a:pt x="743" y="55"/>
                  </a:cubicBezTo>
                  <a:cubicBezTo>
                    <a:pt x="722" y="58"/>
                    <a:pt x="722" y="58"/>
                    <a:pt x="722" y="58"/>
                  </a:cubicBezTo>
                  <a:lnTo>
                    <a:pt x="722" y="65"/>
                  </a:lnTo>
                  <a:close/>
                  <a:moveTo>
                    <a:pt x="833" y="41"/>
                  </a:moveTo>
                  <a:cubicBezTo>
                    <a:pt x="869" y="8"/>
                    <a:pt x="869" y="8"/>
                    <a:pt x="869" y="8"/>
                  </a:cubicBezTo>
                  <a:cubicBezTo>
                    <a:pt x="869" y="4"/>
                    <a:pt x="869" y="4"/>
                    <a:pt x="869" y="4"/>
                  </a:cubicBezTo>
                  <a:cubicBezTo>
                    <a:pt x="849" y="4"/>
                    <a:pt x="849" y="4"/>
                    <a:pt x="849" y="4"/>
                  </a:cubicBezTo>
                  <a:cubicBezTo>
                    <a:pt x="827" y="41"/>
                    <a:pt x="827" y="41"/>
                    <a:pt x="827" y="41"/>
                  </a:cubicBezTo>
                  <a:lnTo>
                    <a:pt x="833" y="41"/>
                  </a:lnTo>
                  <a:close/>
                  <a:moveTo>
                    <a:pt x="843" y="116"/>
                  </a:moveTo>
                  <a:cubicBezTo>
                    <a:pt x="837" y="116"/>
                    <a:pt x="837" y="116"/>
                    <a:pt x="837" y="116"/>
                  </a:cubicBezTo>
                  <a:cubicBezTo>
                    <a:pt x="829" y="126"/>
                    <a:pt x="820" y="133"/>
                    <a:pt x="812" y="133"/>
                  </a:cubicBezTo>
                  <a:cubicBezTo>
                    <a:pt x="803" y="133"/>
                    <a:pt x="798" y="128"/>
                    <a:pt x="798" y="116"/>
                  </a:cubicBezTo>
                  <a:cubicBezTo>
                    <a:pt x="798" y="111"/>
                    <a:pt x="799" y="107"/>
                    <a:pt x="800" y="102"/>
                  </a:cubicBezTo>
                  <a:cubicBezTo>
                    <a:pt x="851" y="85"/>
                    <a:pt x="851" y="85"/>
                    <a:pt x="851" y="85"/>
                  </a:cubicBezTo>
                  <a:cubicBezTo>
                    <a:pt x="861" y="61"/>
                    <a:pt x="849" y="51"/>
                    <a:pt x="835" y="51"/>
                  </a:cubicBezTo>
                  <a:cubicBezTo>
                    <a:pt x="811" y="51"/>
                    <a:pt x="783" y="92"/>
                    <a:pt x="783" y="127"/>
                  </a:cubicBezTo>
                  <a:cubicBezTo>
                    <a:pt x="783" y="143"/>
                    <a:pt x="791" y="152"/>
                    <a:pt x="803" y="152"/>
                  </a:cubicBezTo>
                  <a:cubicBezTo>
                    <a:pt x="817" y="152"/>
                    <a:pt x="831" y="139"/>
                    <a:pt x="843" y="116"/>
                  </a:cubicBezTo>
                  <a:moveTo>
                    <a:pt x="825" y="65"/>
                  </a:moveTo>
                  <a:cubicBezTo>
                    <a:pt x="832" y="65"/>
                    <a:pt x="838" y="70"/>
                    <a:pt x="835" y="83"/>
                  </a:cubicBezTo>
                  <a:cubicBezTo>
                    <a:pt x="803" y="91"/>
                    <a:pt x="803" y="91"/>
                    <a:pt x="803" y="91"/>
                  </a:cubicBezTo>
                  <a:cubicBezTo>
                    <a:pt x="809" y="76"/>
                    <a:pt x="818" y="65"/>
                    <a:pt x="825" y="6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8" name="Freeform 25">
              <a:extLst>
                <a:ext uri="{FF2B5EF4-FFF2-40B4-BE49-F238E27FC236}">
                  <a16:creationId xmlns:a16="http://schemas.microsoft.com/office/drawing/2014/main" id="{94562A60-DB81-41CD-BACF-AFCA1C0B66A4}"/>
                </a:ext>
              </a:extLst>
            </p:cNvPr>
            <p:cNvSpPr>
              <a:spLocks noEditPoints="1"/>
            </p:cNvSpPr>
            <p:nvPr/>
          </p:nvSpPr>
          <p:spPr bwMode="auto">
            <a:xfrm>
              <a:off x="2189163" y="5389563"/>
              <a:ext cx="2224088" cy="790575"/>
            </a:xfrm>
            <a:custGeom>
              <a:avLst/>
              <a:gdLst>
                <a:gd name="T0" fmla="*/ 146 w 620"/>
                <a:gd name="T1" fmla="*/ 0 h 220"/>
                <a:gd name="T2" fmla="*/ 110 w 620"/>
                <a:gd name="T3" fmla="*/ 29 h 220"/>
                <a:gd name="T4" fmla="*/ 113 w 620"/>
                <a:gd name="T5" fmla="*/ 125 h 220"/>
                <a:gd name="T6" fmla="*/ 98 w 620"/>
                <a:gd name="T7" fmla="*/ 99 h 220"/>
                <a:gd name="T8" fmla="*/ 108 w 620"/>
                <a:gd name="T9" fmla="*/ 47 h 220"/>
                <a:gd name="T10" fmla="*/ 146 w 620"/>
                <a:gd name="T11" fmla="*/ 69 h 220"/>
                <a:gd name="T12" fmla="*/ 47 w 620"/>
                <a:gd name="T13" fmla="*/ 44 h 220"/>
                <a:gd name="T14" fmla="*/ 1 w 620"/>
                <a:gd name="T15" fmla="*/ 168 h 220"/>
                <a:gd name="T16" fmla="*/ 134 w 620"/>
                <a:gd name="T17" fmla="*/ 142 h 220"/>
                <a:gd name="T18" fmla="*/ 57 w 620"/>
                <a:gd name="T19" fmla="*/ 137 h 220"/>
                <a:gd name="T20" fmla="*/ 225 w 620"/>
                <a:gd name="T21" fmla="*/ 187 h 220"/>
                <a:gd name="T22" fmla="*/ 185 w 620"/>
                <a:gd name="T23" fmla="*/ 143 h 220"/>
                <a:gd name="T24" fmla="*/ 244 w 620"/>
                <a:gd name="T25" fmla="*/ 91 h 220"/>
                <a:gd name="T26" fmla="*/ 201 w 620"/>
                <a:gd name="T27" fmla="*/ 76 h 220"/>
                <a:gd name="T28" fmla="*/ 159 w 620"/>
                <a:gd name="T29" fmla="*/ 161 h 220"/>
                <a:gd name="T30" fmla="*/ 162 w 620"/>
                <a:gd name="T31" fmla="*/ 220 h 220"/>
                <a:gd name="T32" fmla="*/ 176 w 620"/>
                <a:gd name="T33" fmla="*/ 124 h 220"/>
                <a:gd name="T34" fmla="*/ 185 w 620"/>
                <a:gd name="T35" fmla="*/ 136 h 220"/>
                <a:gd name="T36" fmla="*/ 189 w 620"/>
                <a:gd name="T37" fmla="*/ 182 h 220"/>
                <a:gd name="T38" fmla="*/ 146 w 620"/>
                <a:gd name="T39" fmla="*/ 196 h 220"/>
                <a:gd name="T40" fmla="*/ 319 w 620"/>
                <a:gd name="T41" fmla="*/ 80 h 220"/>
                <a:gd name="T42" fmla="*/ 253 w 620"/>
                <a:gd name="T43" fmla="*/ 178 h 220"/>
                <a:gd name="T44" fmla="*/ 299 w 620"/>
                <a:gd name="T45" fmla="*/ 178 h 220"/>
                <a:gd name="T46" fmla="*/ 308 w 620"/>
                <a:gd name="T47" fmla="*/ 157 h 220"/>
                <a:gd name="T48" fmla="*/ 257 w 620"/>
                <a:gd name="T49" fmla="*/ 149 h 220"/>
                <a:gd name="T50" fmla="*/ 291 w 620"/>
                <a:gd name="T51" fmla="*/ 135 h 220"/>
                <a:gd name="T52" fmla="*/ 356 w 620"/>
                <a:gd name="T53" fmla="*/ 161 h 220"/>
                <a:gd name="T54" fmla="*/ 373 w 620"/>
                <a:gd name="T55" fmla="*/ 27 h 220"/>
                <a:gd name="T56" fmla="*/ 378 w 620"/>
                <a:gd name="T57" fmla="*/ 58 h 220"/>
                <a:gd name="T58" fmla="*/ 383 w 620"/>
                <a:gd name="T59" fmla="*/ 145 h 220"/>
                <a:gd name="T60" fmla="*/ 455 w 620"/>
                <a:gd name="T61" fmla="*/ 50 h 220"/>
                <a:gd name="T62" fmla="*/ 442 w 620"/>
                <a:gd name="T63" fmla="*/ 38 h 220"/>
                <a:gd name="T64" fmla="*/ 443 w 620"/>
                <a:gd name="T65" fmla="*/ 76 h 220"/>
                <a:gd name="T66" fmla="*/ 429 w 620"/>
                <a:gd name="T67" fmla="*/ 93 h 220"/>
                <a:gd name="T68" fmla="*/ 445 w 620"/>
                <a:gd name="T69" fmla="*/ 145 h 220"/>
                <a:gd name="T70" fmla="*/ 449 w 620"/>
                <a:gd name="T71" fmla="*/ 87 h 220"/>
                <a:gd name="T72" fmla="*/ 462 w 620"/>
                <a:gd name="T73" fmla="*/ 165 h 220"/>
                <a:gd name="T74" fmla="*/ 514 w 620"/>
                <a:gd name="T75" fmla="*/ 142 h 220"/>
                <a:gd name="T76" fmla="*/ 533 w 620"/>
                <a:gd name="T77" fmla="*/ 91 h 220"/>
                <a:gd name="T78" fmla="*/ 521 w 620"/>
                <a:gd name="T79" fmla="*/ 53 h 220"/>
                <a:gd name="T80" fmla="*/ 472 w 620"/>
                <a:gd name="T81" fmla="*/ 83 h 220"/>
                <a:gd name="T82" fmla="*/ 620 w 620"/>
                <a:gd name="T83" fmla="*/ 33 h 220"/>
                <a:gd name="T84" fmla="*/ 578 w 620"/>
                <a:gd name="T85" fmla="*/ 67 h 220"/>
                <a:gd name="T86" fmla="*/ 588 w 620"/>
                <a:gd name="T87" fmla="*/ 142 h 220"/>
                <a:gd name="T88" fmla="*/ 551 w 620"/>
                <a:gd name="T89" fmla="*/ 128 h 220"/>
                <a:gd name="T90" fmla="*/ 534 w 620"/>
                <a:gd name="T91" fmla="*/ 153 h 220"/>
                <a:gd name="T92" fmla="*/ 576 w 620"/>
                <a:gd name="T93" fmla="*/ 90 h 220"/>
                <a:gd name="T94" fmla="*/ 576 w 620"/>
                <a:gd name="T95" fmla="*/ 9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0" h="220">
                  <a:moveTo>
                    <a:pt x="110" y="29"/>
                  </a:moveTo>
                  <a:cubicBezTo>
                    <a:pt x="146" y="4"/>
                    <a:pt x="146" y="4"/>
                    <a:pt x="146" y="4"/>
                  </a:cubicBezTo>
                  <a:cubicBezTo>
                    <a:pt x="146" y="0"/>
                    <a:pt x="146" y="0"/>
                    <a:pt x="146" y="0"/>
                  </a:cubicBezTo>
                  <a:cubicBezTo>
                    <a:pt x="124" y="0"/>
                    <a:pt x="124" y="0"/>
                    <a:pt x="124" y="0"/>
                  </a:cubicBezTo>
                  <a:cubicBezTo>
                    <a:pt x="104" y="29"/>
                    <a:pt x="104" y="29"/>
                    <a:pt x="104" y="29"/>
                  </a:cubicBezTo>
                  <a:lnTo>
                    <a:pt x="110" y="29"/>
                  </a:lnTo>
                  <a:close/>
                  <a:moveTo>
                    <a:pt x="95" y="107"/>
                  </a:moveTo>
                  <a:cubicBezTo>
                    <a:pt x="107" y="107"/>
                    <a:pt x="107" y="112"/>
                    <a:pt x="106" y="125"/>
                  </a:cubicBezTo>
                  <a:cubicBezTo>
                    <a:pt x="113" y="125"/>
                    <a:pt x="113" y="125"/>
                    <a:pt x="113" y="125"/>
                  </a:cubicBezTo>
                  <a:cubicBezTo>
                    <a:pt x="129" y="81"/>
                    <a:pt x="129" y="81"/>
                    <a:pt x="129" y="81"/>
                  </a:cubicBezTo>
                  <a:cubicBezTo>
                    <a:pt x="122" y="81"/>
                    <a:pt x="122" y="81"/>
                    <a:pt x="122" y="81"/>
                  </a:cubicBezTo>
                  <a:cubicBezTo>
                    <a:pt x="116" y="91"/>
                    <a:pt x="111" y="99"/>
                    <a:pt x="98" y="99"/>
                  </a:cubicBezTo>
                  <a:cubicBezTo>
                    <a:pt x="71" y="99"/>
                    <a:pt x="71" y="99"/>
                    <a:pt x="71" y="99"/>
                  </a:cubicBezTo>
                  <a:cubicBezTo>
                    <a:pt x="84" y="62"/>
                    <a:pt x="84" y="62"/>
                    <a:pt x="84" y="62"/>
                  </a:cubicBezTo>
                  <a:cubicBezTo>
                    <a:pt x="89" y="49"/>
                    <a:pt x="91" y="47"/>
                    <a:pt x="108" y="47"/>
                  </a:cubicBezTo>
                  <a:cubicBezTo>
                    <a:pt x="120" y="47"/>
                    <a:pt x="120" y="47"/>
                    <a:pt x="120" y="47"/>
                  </a:cubicBezTo>
                  <a:cubicBezTo>
                    <a:pt x="137" y="47"/>
                    <a:pt x="139" y="51"/>
                    <a:pt x="139" y="69"/>
                  </a:cubicBezTo>
                  <a:cubicBezTo>
                    <a:pt x="146" y="69"/>
                    <a:pt x="146" y="69"/>
                    <a:pt x="146" y="69"/>
                  </a:cubicBezTo>
                  <a:cubicBezTo>
                    <a:pt x="152" y="38"/>
                    <a:pt x="152" y="38"/>
                    <a:pt x="152" y="38"/>
                  </a:cubicBezTo>
                  <a:cubicBezTo>
                    <a:pt x="49" y="38"/>
                    <a:pt x="49" y="38"/>
                    <a:pt x="49" y="38"/>
                  </a:cubicBezTo>
                  <a:cubicBezTo>
                    <a:pt x="47" y="44"/>
                    <a:pt x="47" y="44"/>
                    <a:pt x="47" y="44"/>
                  </a:cubicBezTo>
                  <a:cubicBezTo>
                    <a:pt x="67" y="48"/>
                    <a:pt x="69" y="50"/>
                    <a:pt x="60" y="76"/>
                  </a:cubicBezTo>
                  <a:cubicBezTo>
                    <a:pt x="37" y="137"/>
                    <a:pt x="37" y="137"/>
                    <a:pt x="37" y="137"/>
                  </a:cubicBezTo>
                  <a:cubicBezTo>
                    <a:pt x="28" y="162"/>
                    <a:pt x="24" y="164"/>
                    <a:pt x="1" y="168"/>
                  </a:cubicBezTo>
                  <a:cubicBezTo>
                    <a:pt x="0" y="174"/>
                    <a:pt x="0" y="174"/>
                    <a:pt x="0" y="174"/>
                  </a:cubicBezTo>
                  <a:cubicBezTo>
                    <a:pt x="114" y="174"/>
                    <a:pt x="114" y="174"/>
                    <a:pt x="114" y="174"/>
                  </a:cubicBezTo>
                  <a:cubicBezTo>
                    <a:pt x="134" y="142"/>
                    <a:pt x="134" y="142"/>
                    <a:pt x="134" y="142"/>
                  </a:cubicBezTo>
                  <a:cubicBezTo>
                    <a:pt x="127" y="142"/>
                    <a:pt x="127" y="142"/>
                    <a:pt x="127" y="142"/>
                  </a:cubicBezTo>
                  <a:cubicBezTo>
                    <a:pt x="114" y="154"/>
                    <a:pt x="97" y="166"/>
                    <a:pt x="74" y="166"/>
                  </a:cubicBezTo>
                  <a:cubicBezTo>
                    <a:pt x="44" y="166"/>
                    <a:pt x="47" y="164"/>
                    <a:pt x="57" y="137"/>
                  </a:cubicBezTo>
                  <a:cubicBezTo>
                    <a:pt x="68" y="107"/>
                    <a:pt x="68" y="107"/>
                    <a:pt x="68" y="107"/>
                  </a:cubicBezTo>
                  <a:lnTo>
                    <a:pt x="95" y="107"/>
                  </a:lnTo>
                  <a:close/>
                  <a:moveTo>
                    <a:pt x="225" y="187"/>
                  </a:moveTo>
                  <a:cubicBezTo>
                    <a:pt x="225" y="175"/>
                    <a:pt x="214" y="170"/>
                    <a:pt x="197" y="165"/>
                  </a:cubicBezTo>
                  <a:cubicBezTo>
                    <a:pt x="182" y="161"/>
                    <a:pt x="175" y="159"/>
                    <a:pt x="175" y="155"/>
                  </a:cubicBezTo>
                  <a:cubicBezTo>
                    <a:pt x="175" y="151"/>
                    <a:pt x="179" y="146"/>
                    <a:pt x="185" y="143"/>
                  </a:cubicBezTo>
                  <a:cubicBezTo>
                    <a:pt x="209" y="141"/>
                    <a:pt x="225" y="119"/>
                    <a:pt x="225" y="101"/>
                  </a:cubicBezTo>
                  <a:cubicBezTo>
                    <a:pt x="225" y="97"/>
                    <a:pt x="224" y="94"/>
                    <a:pt x="223" y="91"/>
                  </a:cubicBezTo>
                  <a:cubicBezTo>
                    <a:pt x="244" y="91"/>
                    <a:pt x="244" y="91"/>
                    <a:pt x="244" y="91"/>
                  </a:cubicBezTo>
                  <a:cubicBezTo>
                    <a:pt x="247" y="80"/>
                    <a:pt x="247" y="80"/>
                    <a:pt x="247" y="80"/>
                  </a:cubicBezTo>
                  <a:cubicBezTo>
                    <a:pt x="214" y="80"/>
                    <a:pt x="214" y="80"/>
                    <a:pt x="214" y="80"/>
                  </a:cubicBezTo>
                  <a:cubicBezTo>
                    <a:pt x="210" y="78"/>
                    <a:pt x="206" y="76"/>
                    <a:pt x="201" y="76"/>
                  </a:cubicBezTo>
                  <a:cubicBezTo>
                    <a:pt x="175" y="76"/>
                    <a:pt x="158" y="99"/>
                    <a:pt x="158" y="118"/>
                  </a:cubicBezTo>
                  <a:cubicBezTo>
                    <a:pt x="158" y="132"/>
                    <a:pt x="167" y="140"/>
                    <a:pt x="178" y="142"/>
                  </a:cubicBezTo>
                  <a:cubicBezTo>
                    <a:pt x="166" y="148"/>
                    <a:pt x="159" y="154"/>
                    <a:pt x="159" y="161"/>
                  </a:cubicBezTo>
                  <a:cubicBezTo>
                    <a:pt x="159" y="166"/>
                    <a:pt x="161" y="169"/>
                    <a:pt x="164" y="172"/>
                  </a:cubicBezTo>
                  <a:cubicBezTo>
                    <a:pt x="136" y="180"/>
                    <a:pt x="125" y="189"/>
                    <a:pt x="125" y="202"/>
                  </a:cubicBezTo>
                  <a:cubicBezTo>
                    <a:pt x="125" y="215"/>
                    <a:pt x="142" y="220"/>
                    <a:pt x="162" y="220"/>
                  </a:cubicBezTo>
                  <a:cubicBezTo>
                    <a:pt x="197" y="220"/>
                    <a:pt x="225" y="202"/>
                    <a:pt x="225" y="187"/>
                  </a:cubicBezTo>
                  <a:moveTo>
                    <a:pt x="185" y="136"/>
                  </a:moveTo>
                  <a:cubicBezTo>
                    <a:pt x="178" y="136"/>
                    <a:pt x="176" y="130"/>
                    <a:pt x="176" y="124"/>
                  </a:cubicBezTo>
                  <a:cubicBezTo>
                    <a:pt x="176" y="108"/>
                    <a:pt x="185" y="84"/>
                    <a:pt x="199" y="84"/>
                  </a:cubicBezTo>
                  <a:cubicBezTo>
                    <a:pt x="205" y="84"/>
                    <a:pt x="207" y="89"/>
                    <a:pt x="207" y="95"/>
                  </a:cubicBezTo>
                  <a:cubicBezTo>
                    <a:pt x="207" y="111"/>
                    <a:pt x="199" y="136"/>
                    <a:pt x="185" y="136"/>
                  </a:cubicBezTo>
                  <a:moveTo>
                    <a:pt x="146" y="196"/>
                  </a:moveTo>
                  <a:cubicBezTo>
                    <a:pt x="146" y="186"/>
                    <a:pt x="156" y="180"/>
                    <a:pt x="169" y="174"/>
                  </a:cubicBezTo>
                  <a:cubicBezTo>
                    <a:pt x="174" y="177"/>
                    <a:pt x="180" y="179"/>
                    <a:pt x="189" y="182"/>
                  </a:cubicBezTo>
                  <a:cubicBezTo>
                    <a:pt x="203" y="187"/>
                    <a:pt x="209" y="188"/>
                    <a:pt x="209" y="193"/>
                  </a:cubicBezTo>
                  <a:cubicBezTo>
                    <a:pt x="209" y="202"/>
                    <a:pt x="193" y="209"/>
                    <a:pt x="172" y="209"/>
                  </a:cubicBezTo>
                  <a:cubicBezTo>
                    <a:pt x="155" y="209"/>
                    <a:pt x="146" y="205"/>
                    <a:pt x="146" y="196"/>
                  </a:cubicBezTo>
                  <a:moveTo>
                    <a:pt x="335" y="72"/>
                  </a:moveTo>
                  <a:cubicBezTo>
                    <a:pt x="328" y="72"/>
                    <a:pt x="328" y="72"/>
                    <a:pt x="328" y="72"/>
                  </a:cubicBezTo>
                  <a:cubicBezTo>
                    <a:pt x="319" y="80"/>
                    <a:pt x="319" y="80"/>
                    <a:pt x="319" y="80"/>
                  </a:cubicBezTo>
                  <a:cubicBezTo>
                    <a:pt x="317" y="80"/>
                    <a:pt x="317" y="80"/>
                    <a:pt x="317" y="80"/>
                  </a:cubicBezTo>
                  <a:cubicBezTo>
                    <a:pt x="275" y="80"/>
                    <a:pt x="238" y="128"/>
                    <a:pt x="238" y="162"/>
                  </a:cubicBezTo>
                  <a:cubicBezTo>
                    <a:pt x="238" y="172"/>
                    <a:pt x="244" y="178"/>
                    <a:pt x="253" y="178"/>
                  </a:cubicBezTo>
                  <a:cubicBezTo>
                    <a:pt x="264" y="178"/>
                    <a:pt x="275" y="162"/>
                    <a:pt x="287" y="145"/>
                  </a:cubicBezTo>
                  <a:cubicBezTo>
                    <a:pt x="287" y="151"/>
                    <a:pt x="287" y="151"/>
                    <a:pt x="287" y="151"/>
                  </a:cubicBezTo>
                  <a:cubicBezTo>
                    <a:pt x="285" y="168"/>
                    <a:pt x="290" y="178"/>
                    <a:pt x="299" y="178"/>
                  </a:cubicBezTo>
                  <a:cubicBezTo>
                    <a:pt x="310" y="178"/>
                    <a:pt x="319" y="161"/>
                    <a:pt x="326" y="145"/>
                  </a:cubicBezTo>
                  <a:cubicBezTo>
                    <a:pt x="321" y="145"/>
                    <a:pt x="321" y="145"/>
                    <a:pt x="321" y="145"/>
                  </a:cubicBezTo>
                  <a:cubicBezTo>
                    <a:pt x="316" y="153"/>
                    <a:pt x="312" y="157"/>
                    <a:pt x="308" y="157"/>
                  </a:cubicBezTo>
                  <a:cubicBezTo>
                    <a:pt x="304" y="157"/>
                    <a:pt x="301" y="150"/>
                    <a:pt x="308" y="135"/>
                  </a:cubicBezTo>
                  <a:lnTo>
                    <a:pt x="335" y="72"/>
                  </a:lnTo>
                  <a:close/>
                  <a:moveTo>
                    <a:pt x="257" y="149"/>
                  </a:moveTo>
                  <a:cubicBezTo>
                    <a:pt x="257" y="126"/>
                    <a:pt x="283" y="95"/>
                    <a:pt x="297" y="95"/>
                  </a:cubicBezTo>
                  <a:cubicBezTo>
                    <a:pt x="300" y="95"/>
                    <a:pt x="303" y="95"/>
                    <a:pt x="306" y="96"/>
                  </a:cubicBezTo>
                  <a:cubicBezTo>
                    <a:pt x="291" y="135"/>
                    <a:pt x="291" y="135"/>
                    <a:pt x="291" y="135"/>
                  </a:cubicBezTo>
                  <a:cubicBezTo>
                    <a:pt x="282" y="146"/>
                    <a:pt x="269" y="159"/>
                    <a:pt x="263" y="159"/>
                  </a:cubicBezTo>
                  <a:cubicBezTo>
                    <a:pt x="259" y="159"/>
                    <a:pt x="257" y="156"/>
                    <a:pt x="257" y="149"/>
                  </a:cubicBezTo>
                  <a:moveTo>
                    <a:pt x="356" y="161"/>
                  </a:moveTo>
                  <a:cubicBezTo>
                    <a:pt x="408" y="25"/>
                    <a:pt x="408" y="25"/>
                    <a:pt x="408" y="25"/>
                  </a:cubicBezTo>
                  <a:cubicBezTo>
                    <a:pt x="406" y="23"/>
                    <a:pt x="406" y="23"/>
                    <a:pt x="406" y="23"/>
                  </a:cubicBezTo>
                  <a:cubicBezTo>
                    <a:pt x="373" y="27"/>
                    <a:pt x="373" y="27"/>
                    <a:pt x="373" y="27"/>
                  </a:cubicBezTo>
                  <a:cubicBezTo>
                    <a:pt x="373" y="31"/>
                    <a:pt x="373" y="31"/>
                    <a:pt x="373" y="31"/>
                  </a:cubicBezTo>
                  <a:cubicBezTo>
                    <a:pt x="380" y="36"/>
                    <a:pt x="380" y="36"/>
                    <a:pt x="380" y="36"/>
                  </a:cubicBezTo>
                  <a:cubicBezTo>
                    <a:pt x="385" y="40"/>
                    <a:pt x="384" y="45"/>
                    <a:pt x="378" y="58"/>
                  </a:cubicBezTo>
                  <a:cubicBezTo>
                    <a:pt x="338" y="165"/>
                    <a:pt x="338" y="165"/>
                    <a:pt x="338" y="165"/>
                  </a:cubicBezTo>
                  <a:cubicBezTo>
                    <a:pt x="335" y="171"/>
                    <a:pt x="339" y="178"/>
                    <a:pt x="345" y="178"/>
                  </a:cubicBezTo>
                  <a:cubicBezTo>
                    <a:pt x="360" y="178"/>
                    <a:pt x="376" y="164"/>
                    <a:pt x="383" y="145"/>
                  </a:cubicBezTo>
                  <a:cubicBezTo>
                    <a:pt x="378" y="145"/>
                    <a:pt x="378" y="145"/>
                    <a:pt x="378" y="145"/>
                  </a:cubicBezTo>
                  <a:cubicBezTo>
                    <a:pt x="373" y="152"/>
                    <a:pt x="363" y="160"/>
                    <a:pt x="356" y="161"/>
                  </a:cubicBezTo>
                  <a:moveTo>
                    <a:pt x="455" y="50"/>
                  </a:moveTo>
                  <a:cubicBezTo>
                    <a:pt x="461" y="50"/>
                    <a:pt x="467" y="45"/>
                    <a:pt x="467" y="38"/>
                  </a:cubicBezTo>
                  <a:cubicBezTo>
                    <a:pt x="467" y="31"/>
                    <a:pt x="461" y="26"/>
                    <a:pt x="455" y="26"/>
                  </a:cubicBezTo>
                  <a:cubicBezTo>
                    <a:pt x="448" y="26"/>
                    <a:pt x="442" y="31"/>
                    <a:pt x="442" y="38"/>
                  </a:cubicBezTo>
                  <a:cubicBezTo>
                    <a:pt x="442" y="45"/>
                    <a:pt x="448" y="50"/>
                    <a:pt x="455" y="50"/>
                  </a:cubicBezTo>
                  <a:moveTo>
                    <a:pt x="449" y="87"/>
                  </a:moveTo>
                  <a:cubicBezTo>
                    <a:pt x="451" y="80"/>
                    <a:pt x="447" y="76"/>
                    <a:pt x="443" y="76"/>
                  </a:cubicBezTo>
                  <a:cubicBezTo>
                    <a:pt x="428" y="76"/>
                    <a:pt x="411" y="90"/>
                    <a:pt x="404" y="109"/>
                  </a:cubicBezTo>
                  <a:cubicBezTo>
                    <a:pt x="409" y="109"/>
                    <a:pt x="409" y="109"/>
                    <a:pt x="409" y="109"/>
                  </a:cubicBezTo>
                  <a:cubicBezTo>
                    <a:pt x="413" y="102"/>
                    <a:pt x="422" y="94"/>
                    <a:pt x="429" y="93"/>
                  </a:cubicBezTo>
                  <a:cubicBezTo>
                    <a:pt x="401" y="167"/>
                    <a:pt x="401" y="167"/>
                    <a:pt x="401" y="167"/>
                  </a:cubicBezTo>
                  <a:cubicBezTo>
                    <a:pt x="398" y="174"/>
                    <a:pt x="403" y="178"/>
                    <a:pt x="407" y="178"/>
                  </a:cubicBezTo>
                  <a:cubicBezTo>
                    <a:pt x="421" y="178"/>
                    <a:pt x="438" y="164"/>
                    <a:pt x="445" y="145"/>
                  </a:cubicBezTo>
                  <a:cubicBezTo>
                    <a:pt x="440" y="145"/>
                    <a:pt x="440" y="145"/>
                    <a:pt x="440" y="145"/>
                  </a:cubicBezTo>
                  <a:cubicBezTo>
                    <a:pt x="435" y="152"/>
                    <a:pt x="427" y="160"/>
                    <a:pt x="419" y="161"/>
                  </a:cubicBezTo>
                  <a:lnTo>
                    <a:pt x="449" y="87"/>
                  </a:lnTo>
                  <a:close/>
                  <a:moveTo>
                    <a:pt x="472" y="91"/>
                  </a:moveTo>
                  <a:cubicBezTo>
                    <a:pt x="490" y="91"/>
                    <a:pt x="490" y="91"/>
                    <a:pt x="490" y="91"/>
                  </a:cubicBezTo>
                  <a:cubicBezTo>
                    <a:pt x="462" y="165"/>
                    <a:pt x="462" y="165"/>
                    <a:pt x="462" y="165"/>
                  </a:cubicBezTo>
                  <a:cubicBezTo>
                    <a:pt x="460" y="171"/>
                    <a:pt x="463" y="178"/>
                    <a:pt x="470" y="178"/>
                  </a:cubicBezTo>
                  <a:cubicBezTo>
                    <a:pt x="485" y="178"/>
                    <a:pt x="510" y="162"/>
                    <a:pt x="519" y="142"/>
                  </a:cubicBezTo>
                  <a:cubicBezTo>
                    <a:pt x="514" y="142"/>
                    <a:pt x="514" y="142"/>
                    <a:pt x="514" y="142"/>
                  </a:cubicBezTo>
                  <a:cubicBezTo>
                    <a:pt x="507" y="149"/>
                    <a:pt x="494" y="159"/>
                    <a:pt x="483" y="161"/>
                  </a:cubicBezTo>
                  <a:cubicBezTo>
                    <a:pt x="508" y="91"/>
                    <a:pt x="508" y="91"/>
                    <a:pt x="508" y="91"/>
                  </a:cubicBezTo>
                  <a:cubicBezTo>
                    <a:pt x="533" y="91"/>
                    <a:pt x="533" y="91"/>
                    <a:pt x="533" y="91"/>
                  </a:cubicBezTo>
                  <a:cubicBezTo>
                    <a:pt x="536" y="80"/>
                    <a:pt x="536" y="80"/>
                    <a:pt x="536" y="80"/>
                  </a:cubicBezTo>
                  <a:cubicBezTo>
                    <a:pt x="512" y="80"/>
                    <a:pt x="512" y="80"/>
                    <a:pt x="512" y="80"/>
                  </a:cubicBezTo>
                  <a:cubicBezTo>
                    <a:pt x="521" y="53"/>
                    <a:pt x="521" y="53"/>
                    <a:pt x="521" y="53"/>
                  </a:cubicBezTo>
                  <a:cubicBezTo>
                    <a:pt x="511" y="53"/>
                    <a:pt x="511" y="53"/>
                    <a:pt x="511" y="53"/>
                  </a:cubicBezTo>
                  <a:cubicBezTo>
                    <a:pt x="494" y="80"/>
                    <a:pt x="494" y="80"/>
                    <a:pt x="494" y="80"/>
                  </a:cubicBezTo>
                  <a:cubicBezTo>
                    <a:pt x="472" y="83"/>
                    <a:pt x="472" y="83"/>
                    <a:pt x="472" y="83"/>
                  </a:cubicBezTo>
                  <a:lnTo>
                    <a:pt x="472" y="91"/>
                  </a:lnTo>
                  <a:close/>
                  <a:moveTo>
                    <a:pt x="584" y="67"/>
                  </a:moveTo>
                  <a:cubicBezTo>
                    <a:pt x="620" y="33"/>
                    <a:pt x="620" y="33"/>
                    <a:pt x="620" y="33"/>
                  </a:cubicBezTo>
                  <a:cubicBezTo>
                    <a:pt x="620" y="29"/>
                    <a:pt x="620" y="29"/>
                    <a:pt x="620" y="29"/>
                  </a:cubicBezTo>
                  <a:cubicBezTo>
                    <a:pt x="600" y="29"/>
                    <a:pt x="600" y="29"/>
                    <a:pt x="600" y="29"/>
                  </a:cubicBezTo>
                  <a:cubicBezTo>
                    <a:pt x="578" y="67"/>
                    <a:pt x="578" y="67"/>
                    <a:pt x="578" y="67"/>
                  </a:cubicBezTo>
                  <a:lnTo>
                    <a:pt x="584" y="67"/>
                  </a:lnTo>
                  <a:close/>
                  <a:moveTo>
                    <a:pt x="594" y="142"/>
                  </a:moveTo>
                  <a:cubicBezTo>
                    <a:pt x="588" y="142"/>
                    <a:pt x="588" y="142"/>
                    <a:pt x="588" y="142"/>
                  </a:cubicBezTo>
                  <a:cubicBezTo>
                    <a:pt x="580" y="151"/>
                    <a:pt x="571" y="159"/>
                    <a:pt x="562" y="159"/>
                  </a:cubicBezTo>
                  <a:cubicBezTo>
                    <a:pt x="554" y="159"/>
                    <a:pt x="549" y="153"/>
                    <a:pt x="549" y="142"/>
                  </a:cubicBezTo>
                  <a:cubicBezTo>
                    <a:pt x="549" y="137"/>
                    <a:pt x="550" y="132"/>
                    <a:pt x="551" y="128"/>
                  </a:cubicBezTo>
                  <a:cubicBezTo>
                    <a:pt x="602" y="111"/>
                    <a:pt x="602" y="111"/>
                    <a:pt x="602" y="111"/>
                  </a:cubicBezTo>
                  <a:cubicBezTo>
                    <a:pt x="612" y="87"/>
                    <a:pt x="600" y="76"/>
                    <a:pt x="586" y="76"/>
                  </a:cubicBezTo>
                  <a:cubicBezTo>
                    <a:pt x="562" y="76"/>
                    <a:pt x="534" y="117"/>
                    <a:pt x="534" y="153"/>
                  </a:cubicBezTo>
                  <a:cubicBezTo>
                    <a:pt x="534" y="169"/>
                    <a:pt x="542" y="178"/>
                    <a:pt x="554" y="178"/>
                  </a:cubicBezTo>
                  <a:cubicBezTo>
                    <a:pt x="568" y="178"/>
                    <a:pt x="582" y="164"/>
                    <a:pt x="594" y="142"/>
                  </a:cubicBezTo>
                  <a:moveTo>
                    <a:pt x="576" y="90"/>
                  </a:moveTo>
                  <a:cubicBezTo>
                    <a:pt x="583" y="90"/>
                    <a:pt x="589" y="95"/>
                    <a:pt x="586" y="109"/>
                  </a:cubicBezTo>
                  <a:cubicBezTo>
                    <a:pt x="554" y="116"/>
                    <a:pt x="554" y="116"/>
                    <a:pt x="554" y="116"/>
                  </a:cubicBezTo>
                  <a:cubicBezTo>
                    <a:pt x="560" y="101"/>
                    <a:pt x="569" y="90"/>
                    <a:pt x="576" y="9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39" name="Freeform 26">
              <a:extLst>
                <a:ext uri="{FF2B5EF4-FFF2-40B4-BE49-F238E27FC236}">
                  <a16:creationId xmlns:a16="http://schemas.microsoft.com/office/drawing/2014/main" id="{E0303524-37B1-4859-B026-B239BF0EF290}"/>
                </a:ext>
              </a:extLst>
            </p:cNvPr>
            <p:cNvSpPr>
              <a:spLocks noEditPoints="1"/>
            </p:cNvSpPr>
            <p:nvPr/>
          </p:nvSpPr>
          <p:spPr bwMode="auto">
            <a:xfrm>
              <a:off x="2189163" y="4640263"/>
              <a:ext cx="2181225" cy="552450"/>
            </a:xfrm>
            <a:custGeom>
              <a:avLst/>
              <a:gdLst>
                <a:gd name="T0" fmla="*/ 49 w 608"/>
                <a:gd name="T1" fmla="*/ 15 h 154"/>
                <a:gd name="T2" fmla="*/ 59 w 608"/>
                <a:gd name="T3" fmla="*/ 52 h 154"/>
                <a:gd name="T4" fmla="*/ 1 w 608"/>
                <a:gd name="T5" fmla="*/ 145 h 154"/>
                <a:gd name="T6" fmla="*/ 103 w 608"/>
                <a:gd name="T7" fmla="*/ 150 h 154"/>
                <a:gd name="T8" fmla="*/ 117 w 608"/>
                <a:gd name="T9" fmla="*/ 111 h 154"/>
                <a:gd name="T10" fmla="*/ 57 w 608"/>
                <a:gd name="T11" fmla="*/ 113 h 154"/>
                <a:gd name="T12" fmla="*/ 115 w 608"/>
                <a:gd name="T13" fmla="*/ 20 h 154"/>
                <a:gd name="T14" fmla="*/ 191 w 608"/>
                <a:gd name="T15" fmla="*/ 27 h 154"/>
                <a:gd name="T16" fmla="*/ 191 w 608"/>
                <a:gd name="T17" fmla="*/ 2 h 154"/>
                <a:gd name="T18" fmla="*/ 191 w 608"/>
                <a:gd name="T19" fmla="*/ 27 h 154"/>
                <a:gd name="T20" fmla="*/ 180 w 608"/>
                <a:gd name="T21" fmla="*/ 53 h 154"/>
                <a:gd name="T22" fmla="*/ 145 w 608"/>
                <a:gd name="T23" fmla="*/ 85 h 154"/>
                <a:gd name="T24" fmla="*/ 138 w 608"/>
                <a:gd name="T25" fmla="*/ 143 h 154"/>
                <a:gd name="T26" fmla="*/ 181 w 608"/>
                <a:gd name="T27" fmla="*/ 122 h 154"/>
                <a:gd name="T28" fmla="*/ 156 w 608"/>
                <a:gd name="T29" fmla="*/ 138 h 154"/>
                <a:gd name="T30" fmla="*/ 287 w 608"/>
                <a:gd name="T31" fmla="*/ 74 h 154"/>
                <a:gd name="T32" fmla="*/ 234 w 608"/>
                <a:gd name="T33" fmla="*/ 84 h 154"/>
                <a:gd name="T34" fmla="*/ 263 w 608"/>
                <a:gd name="T35" fmla="*/ 0 h 154"/>
                <a:gd name="T36" fmla="*/ 231 w 608"/>
                <a:gd name="T37" fmla="*/ 7 h 154"/>
                <a:gd name="T38" fmla="*/ 236 w 608"/>
                <a:gd name="T39" fmla="*/ 35 h 154"/>
                <a:gd name="T40" fmla="*/ 197 w 608"/>
                <a:gd name="T41" fmla="*/ 137 h 154"/>
                <a:gd name="T42" fmla="*/ 287 w 608"/>
                <a:gd name="T43" fmla="*/ 74 h 154"/>
                <a:gd name="T44" fmla="*/ 217 w 608"/>
                <a:gd name="T45" fmla="*/ 130 h 154"/>
                <a:gd name="T46" fmla="*/ 230 w 608"/>
                <a:gd name="T47" fmla="*/ 94 h 154"/>
                <a:gd name="T48" fmla="*/ 268 w 608"/>
                <a:gd name="T49" fmla="*/ 82 h 154"/>
                <a:gd name="T50" fmla="*/ 355 w 608"/>
                <a:gd name="T51" fmla="*/ 118 h 154"/>
                <a:gd name="T52" fmla="*/ 324 w 608"/>
                <a:gd name="T53" fmla="*/ 135 h 154"/>
                <a:gd name="T54" fmla="*/ 312 w 608"/>
                <a:gd name="T55" fmla="*/ 104 h 154"/>
                <a:gd name="T56" fmla="*/ 347 w 608"/>
                <a:gd name="T57" fmla="*/ 53 h 154"/>
                <a:gd name="T58" fmla="*/ 315 w 608"/>
                <a:gd name="T59" fmla="*/ 154 h 154"/>
                <a:gd name="T60" fmla="*/ 337 w 608"/>
                <a:gd name="T61" fmla="*/ 67 h 154"/>
                <a:gd name="T62" fmla="*/ 315 w 608"/>
                <a:gd name="T63" fmla="*/ 93 h 154"/>
                <a:gd name="T64" fmla="*/ 452 w 608"/>
                <a:gd name="T65" fmla="*/ 76 h 154"/>
                <a:gd name="T66" fmla="*/ 419 w 608"/>
                <a:gd name="T67" fmla="*/ 85 h 154"/>
                <a:gd name="T68" fmla="*/ 407 w 608"/>
                <a:gd name="T69" fmla="*/ 53 h 154"/>
                <a:gd name="T70" fmla="*/ 385 w 608"/>
                <a:gd name="T71" fmla="*/ 85 h 154"/>
                <a:gd name="T72" fmla="*/ 398 w 608"/>
                <a:gd name="T73" fmla="*/ 96 h 154"/>
                <a:gd name="T74" fmla="*/ 386 w 608"/>
                <a:gd name="T75" fmla="*/ 154 h 154"/>
                <a:gd name="T76" fmla="*/ 415 w 608"/>
                <a:gd name="T77" fmla="*/ 95 h 154"/>
                <a:gd name="T78" fmla="*/ 452 w 608"/>
                <a:gd name="T79" fmla="*/ 76 h 154"/>
                <a:gd name="T80" fmla="*/ 479 w 608"/>
                <a:gd name="T81" fmla="*/ 67 h 154"/>
                <a:gd name="T82" fmla="*/ 459 w 608"/>
                <a:gd name="T83" fmla="*/ 154 h 154"/>
                <a:gd name="T84" fmla="*/ 503 w 608"/>
                <a:gd name="T85" fmla="*/ 118 h 154"/>
                <a:gd name="T86" fmla="*/ 497 w 608"/>
                <a:gd name="T87" fmla="*/ 67 h 154"/>
                <a:gd name="T88" fmla="*/ 525 w 608"/>
                <a:gd name="T89" fmla="*/ 57 h 154"/>
                <a:gd name="T90" fmla="*/ 510 w 608"/>
                <a:gd name="T91" fmla="*/ 30 h 154"/>
                <a:gd name="T92" fmla="*/ 483 w 608"/>
                <a:gd name="T93" fmla="*/ 57 h 154"/>
                <a:gd name="T94" fmla="*/ 465 w 608"/>
                <a:gd name="T95" fmla="*/ 67 h 154"/>
                <a:gd name="T96" fmla="*/ 608 w 608"/>
                <a:gd name="T97" fmla="*/ 10 h 154"/>
                <a:gd name="T98" fmla="*/ 588 w 608"/>
                <a:gd name="T99" fmla="*/ 6 h 154"/>
                <a:gd name="T100" fmla="*/ 572 w 608"/>
                <a:gd name="T101" fmla="*/ 44 h 154"/>
                <a:gd name="T102" fmla="*/ 576 w 608"/>
                <a:gd name="T103" fmla="*/ 118 h 154"/>
                <a:gd name="T104" fmla="*/ 537 w 608"/>
                <a:gd name="T105" fmla="*/ 118 h 154"/>
                <a:gd name="T106" fmla="*/ 590 w 608"/>
                <a:gd name="T107" fmla="*/ 87 h 154"/>
                <a:gd name="T108" fmla="*/ 522 w 608"/>
                <a:gd name="T109" fmla="*/ 129 h 154"/>
                <a:gd name="T110" fmla="*/ 582 w 608"/>
                <a:gd name="T111" fmla="*/ 118 h 154"/>
                <a:gd name="T112" fmla="*/ 574 w 608"/>
                <a:gd name="T113" fmla="*/ 85 h 154"/>
                <a:gd name="T114" fmla="*/ 564 w 608"/>
                <a:gd name="T115" fmla="*/ 6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8" h="154">
                  <a:moveTo>
                    <a:pt x="117" y="15"/>
                  </a:moveTo>
                  <a:cubicBezTo>
                    <a:pt x="49" y="15"/>
                    <a:pt x="49" y="15"/>
                    <a:pt x="49" y="15"/>
                  </a:cubicBezTo>
                  <a:cubicBezTo>
                    <a:pt x="47" y="20"/>
                    <a:pt x="47" y="20"/>
                    <a:pt x="47" y="20"/>
                  </a:cubicBezTo>
                  <a:cubicBezTo>
                    <a:pt x="67" y="25"/>
                    <a:pt x="69" y="26"/>
                    <a:pt x="59" y="52"/>
                  </a:cubicBezTo>
                  <a:cubicBezTo>
                    <a:pt x="37" y="113"/>
                    <a:pt x="37" y="113"/>
                    <a:pt x="37" y="113"/>
                  </a:cubicBezTo>
                  <a:cubicBezTo>
                    <a:pt x="28" y="139"/>
                    <a:pt x="24" y="141"/>
                    <a:pt x="1" y="145"/>
                  </a:cubicBezTo>
                  <a:cubicBezTo>
                    <a:pt x="0" y="150"/>
                    <a:pt x="0" y="150"/>
                    <a:pt x="0" y="150"/>
                  </a:cubicBezTo>
                  <a:cubicBezTo>
                    <a:pt x="103" y="150"/>
                    <a:pt x="103" y="150"/>
                    <a:pt x="103" y="150"/>
                  </a:cubicBezTo>
                  <a:cubicBezTo>
                    <a:pt x="125" y="111"/>
                    <a:pt x="125" y="111"/>
                    <a:pt x="125" y="111"/>
                  </a:cubicBezTo>
                  <a:cubicBezTo>
                    <a:pt x="117" y="111"/>
                    <a:pt x="117" y="111"/>
                    <a:pt x="117" y="111"/>
                  </a:cubicBezTo>
                  <a:cubicBezTo>
                    <a:pt x="105" y="125"/>
                    <a:pt x="90" y="142"/>
                    <a:pt x="67" y="142"/>
                  </a:cubicBezTo>
                  <a:cubicBezTo>
                    <a:pt x="50" y="142"/>
                    <a:pt x="48" y="139"/>
                    <a:pt x="57" y="113"/>
                  </a:cubicBezTo>
                  <a:cubicBezTo>
                    <a:pt x="79" y="52"/>
                    <a:pt x="79" y="52"/>
                    <a:pt x="79" y="52"/>
                  </a:cubicBezTo>
                  <a:cubicBezTo>
                    <a:pt x="88" y="27"/>
                    <a:pt x="92" y="25"/>
                    <a:pt x="115" y="20"/>
                  </a:cubicBezTo>
                  <a:lnTo>
                    <a:pt x="117" y="15"/>
                  </a:lnTo>
                  <a:close/>
                  <a:moveTo>
                    <a:pt x="191" y="27"/>
                  </a:moveTo>
                  <a:cubicBezTo>
                    <a:pt x="198" y="27"/>
                    <a:pt x="204" y="21"/>
                    <a:pt x="204" y="14"/>
                  </a:cubicBezTo>
                  <a:cubicBezTo>
                    <a:pt x="204" y="8"/>
                    <a:pt x="198" y="2"/>
                    <a:pt x="191" y="2"/>
                  </a:cubicBezTo>
                  <a:cubicBezTo>
                    <a:pt x="185" y="2"/>
                    <a:pt x="179" y="8"/>
                    <a:pt x="179" y="14"/>
                  </a:cubicBezTo>
                  <a:cubicBezTo>
                    <a:pt x="179" y="21"/>
                    <a:pt x="185" y="27"/>
                    <a:pt x="191" y="27"/>
                  </a:cubicBezTo>
                  <a:moveTo>
                    <a:pt x="186" y="64"/>
                  </a:moveTo>
                  <a:cubicBezTo>
                    <a:pt x="188" y="57"/>
                    <a:pt x="184" y="53"/>
                    <a:pt x="180" y="53"/>
                  </a:cubicBezTo>
                  <a:cubicBezTo>
                    <a:pt x="165" y="53"/>
                    <a:pt x="148" y="66"/>
                    <a:pt x="141" y="85"/>
                  </a:cubicBezTo>
                  <a:cubicBezTo>
                    <a:pt x="145" y="85"/>
                    <a:pt x="145" y="85"/>
                    <a:pt x="145" y="85"/>
                  </a:cubicBezTo>
                  <a:cubicBezTo>
                    <a:pt x="150" y="78"/>
                    <a:pt x="158" y="71"/>
                    <a:pt x="166" y="69"/>
                  </a:cubicBezTo>
                  <a:cubicBezTo>
                    <a:pt x="138" y="143"/>
                    <a:pt x="138" y="143"/>
                    <a:pt x="138" y="143"/>
                  </a:cubicBezTo>
                  <a:cubicBezTo>
                    <a:pt x="135" y="150"/>
                    <a:pt x="140" y="154"/>
                    <a:pt x="144" y="154"/>
                  </a:cubicBezTo>
                  <a:cubicBezTo>
                    <a:pt x="158" y="154"/>
                    <a:pt x="174" y="141"/>
                    <a:pt x="181" y="122"/>
                  </a:cubicBezTo>
                  <a:cubicBezTo>
                    <a:pt x="177" y="122"/>
                    <a:pt x="177" y="122"/>
                    <a:pt x="177" y="122"/>
                  </a:cubicBezTo>
                  <a:cubicBezTo>
                    <a:pt x="172" y="129"/>
                    <a:pt x="164" y="137"/>
                    <a:pt x="156" y="138"/>
                  </a:cubicBezTo>
                  <a:lnTo>
                    <a:pt x="186" y="64"/>
                  </a:lnTo>
                  <a:close/>
                  <a:moveTo>
                    <a:pt x="287" y="74"/>
                  </a:moveTo>
                  <a:cubicBezTo>
                    <a:pt x="287" y="59"/>
                    <a:pt x="282" y="53"/>
                    <a:pt x="271" y="53"/>
                  </a:cubicBezTo>
                  <a:cubicBezTo>
                    <a:pt x="258" y="53"/>
                    <a:pt x="246" y="67"/>
                    <a:pt x="234" y="84"/>
                  </a:cubicBezTo>
                  <a:cubicBezTo>
                    <a:pt x="265" y="2"/>
                    <a:pt x="265" y="2"/>
                    <a:pt x="265" y="2"/>
                  </a:cubicBezTo>
                  <a:cubicBezTo>
                    <a:pt x="263" y="0"/>
                    <a:pt x="263" y="0"/>
                    <a:pt x="263" y="0"/>
                  </a:cubicBezTo>
                  <a:cubicBezTo>
                    <a:pt x="231" y="4"/>
                    <a:pt x="231" y="4"/>
                    <a:pt x="231" y="4"/>
                  </a:cubicBezTo>
                  <a:cubicBezTo>
                    <a:pt x="231" y="7"/>
                    <a:pt x="231" y="7"/>
                    <a:pt x="231" y="7"/>
                  </a:cubicBezTo>
                  <a:cubicBezTo>
                    <a:pt x="237" y="12"/>
                    <a:pt x="237" y="12"/>
                    <a:pt x="237" y="12"/>
                  </a:cubicBezTo>
                  <a:cubicBezTo>
                    <a:pt x="243" y="17"/>
                    <a:pt x="241" y="21"/>
                    <a:pt x="236" y="35"/>
                  </a:cubicBezTo>
                  <a:cubicBezTo>
                    <a:pt x="202" y="121"/>
                    <a:pt x="202" y="121"/>
                    <a:pt x="202" y="121"/>
                  </a:cubicBezTo>
                  <a:cubicBezTo>
                    <a:pt x="200" y="127"/>
                    <a:pt x="197" y="135"/>
                    <a:pt x="197" y="137"/>
                  </a:cubicBezTo>
                  <a:cubicBezTo>
                    <a:pt x="197" y="146"/>
                    <a:pt x="209" y="154"/>
                    <a:pt x="220" y="154"/>
                  </a:cubicBezTo>
                  <a:cubicBezTo>
                    <a:pt x="245" y="154"/>
                    <a:pt x="287" y="109"/>
                    <a:pt x="287" y="74"/>
                  </a:cubicBezTo>
                  <a:moveTo>
                    <a:pt x="229" y="139"/>
                  </a:moveTo>
                  <a:cubicBezTo>
                    <a:pt x="224" y="139"/>
                    <a:pt x="217" y="134"/>
                    <a:pt x="217" y="130"/>
                  </a:cubicBezTo>
                  <a:cubicBezTo>
                    <a:pt x="217" y="129"/>
                    <a:pt x="219" y="123"/>
                    <a:pt x="222" y="116"/>
                  </a:cubicBezTo>
                  <a:cubicBezTo>
                    <a:pt x="230" y="94"/>
                    <a:pt x="230" y="94"/>
                    <a:pt x="230" y="94"/>
                  </a:cubicBezTo>
                  <a:cubicBezTo>
                    <a:pt x="239" y="83"/>
                    <a:pt x="252" y="72"/>
                    <a:pt x="260" y="72"/>
                  </a:cubicBezTo>
                  <a:cubicBezTo>
                    <a:pt x="265" y="72"/>
                    <a:pt x="268" y="75"/>
                    <a:pt x="268" y="82"/>
                  </a:cubicBezTo>
                  <a:cubicBezTo>
                    <a:pt x="268" y="102"/>
                    <a:pt x="249" y="139"/>
                    <a:pt x="229" y="139"/>
                  </a:cubicBezTo>
                  <a:moveTo>
                    <a:pt x="355" y="118"/>
                  </a:moveTo>
                  <a:cubicBezTo>
                    <a:pt x="349" y="118"/>
                    <a:pt x="349" y="118"/>
                    <a:pt x="349" y="118"/>
                  </a:cubicBezTo>
                  <a:cubicBezTo>
                    <a:pt x="341" y="128"/>
                    <a:pt x="332" y="135"/>
                    <a:pt x="324" y="135"/>
                  </a:cubicBezTo>
                  <a:cubicBezTo>
                    <a:pt x="315" y="135"/>
                    <a:pt x="310" y="130"/>
                    <a:pt x="310" y="118"/>
                  </a:cubicBezTo>
                  <a:cubicBezTo>
                    <a:pt x="310" y="113"/>
                    <a:pt x="311" y="109"/>
                    <a:pt x="312" y="104"/>
                  </a:cubicBezTo>
                  <a:cubicBezTo>
                    <a:pt x="363" y="87"/>
                    <a:pt x="363" y="87"/>
                    <a:pt x="363" y="87"/>
                  </a:cubicBezTo>
                  <a:cubicBezTo>
                    <a:pt x="374" y="63"/>
                    <a:pt x="361" y="53"/>
                    <a:pt x="347" y="53"/>
                  </a:cubicBezTo>
                  <a:cubicBezTo>
                    <a:pt x="323" y="53"/>
                    <a:pt x="295" y="94"/>
                    <a:pt x="295" y="129"/>
                  </a:cubicBezTo>
                  <a:cubicBezTo>
                    <a:pt x="295" y="145"/>
                    <a:pt x="303" y="154"/>
                    <a:pt x="315" y="154"/>
                  </a:cubicBezTo>
                  <a:cubicBezTo>
                    <a:pt x="329" y="154"/>
                    <a:pt x="343" y="141"/>
                    <a:pt x="355" y="118"/>
                  </a:cubicBezTo>
                  <a:moveTo>
                    <a:pt x="337" y="67"/>
                  </a:moveTo>
                  <a:cubicBezTo>
                    <a:pt x="344" y="67"/>
                    <a:pt x="350" y="72"/>
                    <a:pt x="347" y="85"/>
                  </a:cubicBezTo>
                  <a:cubicBezTo>
                    <a:pt x="315" y="93"/>
                    <a:pt x="315" y="93"/>
                    <a:pt x="315" y="93"/>
                  </a:cubicBezTo>
                  <a:cubicBezTo>
                    <a:pt x="321" y="78"/>
                    <a:pt x="330" y="67"/>
                    <a:pt x="337" y="67"/>
                  </a:cubicBezTo>
                  <a:moveTo>
                    <a:pt x="452" y="76"/>
                  </a:moveTo>
                  <a:cubicBezTo>
                    <a:pt x="455" y="64"/>
                    <a:pt x="453" y="53"/>
                    <a:pt x="444" y="53"/>
                  </a:cubicBezTo>
                  <a:cubicBezTo>
                    <a:pt x="433" y="53"/>
                    <a:pt x="430" y="61"/>
                    <a:pt x="419" y="85"/>
                  </a:cubicBezTo>
                  <a:cubicBezTo>
                    <a:pt x="419" y="72"/>
                    <a:pt x="419" y="72"/>
                    <a:pt x="419" y="72"/>
                  </a:cubicBezTo>
                  <a:cubicBezTo>
                    <a:pt x="419" y="62"/>
                    <a:pt x="416" y="53"/>
                    <a:pt x="407" y="53"/>
                  </a:cubicBezTo>
                  <a:cubicBezTo>
                    <a:pt x="397" y="53"/>
                    <a:pt x="387" y="69"/>
                    <a:pt x="380" y="85"/>
                  </a:cubicBezTo>
                  <a:cubicBezTo>
                    <a:pt x="385" y="85"/>
                    <a:pt x="385" y="85"/>
                    <a:pt x="385" y="85"/>
                  </a:cubicBezTo>
                  <a:cubicBezTo>
                    <a:pt x="390" y="78"/>
                    <a:pt x="394" y="74"/>
                    <a:pt x="398" y="74"/>
                  </a:cubicBezTo>
                  <a:cubicBezTo>
                    <a:pt x="403" y="74"/>
                    <a:pt x="405" y="81"/>
                    <a:pt x="398" y="96"/>
                  </a:cubicBezTo>
                  <a:cubicBezTo>
                    <a:pt x="378" y="140"/>
                    <a:pt x="378" y="140"/>
                    <a:pt x="378" y="140"/>
                  </a:cubicBezTo>
                  <a:cubicBezTo>
                    <a:pt x="374" y="149"/>
                    <a:pt x="378" y="154"/>
                    <a:pt x="386" y="154"/>
                  </a:cubicBezTo>
                  <a:cubicBezTo>
                    <a:pt x="391" y="154"/>
                    <a:pt x="394" y="153"/>
                    <a:pt x="396" y="147"/>
                  </a:cubicBezTo>
                  <a:cubicBezTo>
                    <a:pt x="415" y="95"/>
                    <a:pt x="415" y="95"/>
                    <a:pt x="415" y="95"/>
                  </a:cubicBezTo>
                  <a:cubicBezTo>
                    <a:pt x="421" y="88"/>
                    <a:pt x="426" y="82"/>
                    <a:pt x="432" y="76"/>
                  </a:cubicBezTo>
                  <a:lnTo>
                    <a:pt x="452" y="76"/>
                  </a:lnTo>
                  <a:close/>
                  <a:moveTo>
                    <a:pt x="465" y="67"/>
                  </a:moveTo>
                  <a:cubicBezTo>
                    <a:pt x="479" y="67"/>
                    <a:pt x="479" y="67"/>
                    <a:pt x="479" y="67"/>
                  </a:cubicBezTo>
                  <a:cubicBezTo>
                    <a:pt x="451" y="142"/>
                    <a:pt x="451" y="142"/>
                    <a:pt x="451" y="142"/>
                  </a:cubicBezTo>
                  <a:cubicBezTo>
                    <a:pt x="449" y="148"/>
                    <a:pt x="452" y="154"/>
                    <a:pt x="459" y="154"/>
                  </a:cubicBezTo>
                  <a:cubicBezTo>
                    <a:pt x="474" y="154"/>
                    <a:pt x="499" y="139"/>
                    <a:pt x="508" y="118"/>
                  </a:cubicBezTo>
                  <a:cubicBezTo>
                    <a:pt x="503" y="118"/>
                    <a:pt x="503" y="118"/>
                    <a:pt x="503" y="118"/>
                  </a:cubicBezTo>
                  <a:cubicBezTo>
                    <a:pt x="496" y="125"/>
                    <a:pt x="483" y="135"/>
                    <a:pt x="472" y="137"/>
                  </a:cubicBezTo>
                  <a:cubicBezTo>
                    <a:pt x="497" y="67"/>
                    <a:pt x="497" y="67"/>
                    <a:pt x="497" y="67"/>
                  </a:cubicBezTo>
                  <a:cubicBezTo>
                    <a:pt x="522" y="67"/>
                    <a:pt x="522" y="67"/>
                    <a:pt x="522" y="67"/>
                  </a:cubicBezTo>
                  <a:cubicBezTo>
                    <a:pt x="525" y="57"/>
                    <a:pt x="525" y="57"/>
                    <a:pt x="525" y="57"/>
                  </a:cubicBezTo>
                  <a:cubicBezTo>
                    <a:pt x="501" y="57"/>
                    <a:pt x="501" y="57"/>
                    <a:pt x="501" y="57"/>
                  </a:cubicBezTo>
                  <a:cubicBezTo>
                    <a:pt x="510" y="30"/>
                    <a:pt x="510" y="30"/>
                    <a:pt x="510" y="30"/>
                  </a:cubicBezTo>
                  <a:cubicBezTo>
                    <a:pt x="500" y="30"/>
                    <a:pt x="500" y="30"/>
                    <a:pt x="500" y="30"/>
                  </a:cubicBezTo>
                  <a:cubicBezTo>
                    <a:pt x="483" y="57"/>
                    <a:pt x="483" y="57"/>
                    <a:pt x="483" y="57"/>
                  </a:cubicBezTo>
                  <a:cubicBezTo>
                    <a:pt x="465" y="60"/>
                    <a:pt x="465" y="60"/>
                    <a:pt x="465" y="60"/>
                  </a:cubicBezTo>
                  <a:lnTo>
                    <a:pt x="465" y="67"/>
                  </a:lnTo>
                  <a:close/>
                  <a:moveTo>
                    <a:pt x="572" y="44"/>
                  </a:moveTo>
                  <a:cubicBezTo>
                    <a:pt x="608" y="10"/>
                    <a:pt x="608" y="10"/>
                    <a:pt x="608" y="10"/>
                  </a:cubicBezTo>
                  <a:cubicBezTo>
                    <a:pt x="608" y="6"/>
                    <a:pt x="608" y="6"/>
                    <a:pt x="608" y="6"/>
                  </a:cubicBezTo>
                  <a:cubicBezTo>
                    <a:pt x="588" y="6"/>
                    <a:pt x="588" y="6"/>
                    <a:pt x="588" y="6"/>
                  </a:cubicBezTo>
                  <a:cubicBezTo>
                    <a:pt x="566" y="44"/>
                    <a:pt x="566" y="44"/>
                    <a:pt x="566" y="44"/>
                  </a:cubicBezTo>
                  <a:lnTo>
                    <a:pt x="572" y="44"/>
                  </a:lnTo>
                  <a:close/>
                  <a:moveTo>
                    <a:pt x="582" y="118"/>
                  </a:moveTo>
                  <a:cubicBezTo>
                    <a:pt x="576" y="118"/>
                    <a:pt x="576" y="118"/>
                    <a:pt x="576" y="118"/>
                  </a:cubicBezTo>
                  <a:cubicBezTo>
                    <a:pt x="568" y="128"/>
                    <a:pt x="559" y="135"/>
                    <a:pt x="550" y="135"/>
                  </a:cubicBezTo>
                  <a:cubicBezTo>
                    <a:pt x="542" y="135"/>
                    <a:pt x="537" y="130"/>
                    <a:pt x="537" y="118"/>
                  </a:cubicBezTo>
                  <a:cubicBezTo>
                    <a:pt x="537" y="113"/>
                    <a:pt x="538" y="109"/>
                    <a:pt x="539" y="104"/>
                  </a:cubicBezTo>
                  <a:cubicBezTo>
                    <a:pt x="590" y="87"/>
                    <a:pt x="590" y="87"/>
                    <a:pt x="590" y="87"/>
                  </a:cubicBezTo>
                  <a:cubicBezTo>
                    <a:pt x="600" y="63"/>
                    <a:pt x="588" y="53"/>
                    <a:pt x="574" y="53"/>
                  </a:cubicBezTo>
                  <a:cubicBezTo>
                    <a:pt x="550" y="53"/>
                    <a:pt x="522" y="94"/>
                    <a:pt x="522" y="129"/>
                  </a:cubicBezTo>
                  <a:cubicBezTo>
                    <a:pt x="522" y="145"/>
                    <a:pt x="530" y="154"/>
                    <a:pt x="541" y="154"/>
                  </a:cubicBezTo>
                  <a:cubicBezTo>
                    <a:pt x="555" y="154"/>
                    <a:pt x="570" y="141"/>
                    <a:pt x="582" y="118"/>
                  </a:cubicBezTo>
                  <a:moveTo>
                    <a:pt x="564" y="67"/>
                  </a:moveTo>
                  <a:cubicBezTo>
                    <a:pt x="571" y="67"/>
                    <a:pt x="577" y="72"/>
                    <a:pt x="574" y="85"/>
                  </a:cubicBezTo>
                  <a:cubicBezTo>
                    <a:pt x="542" y="93"/>
                    <a:pt x="542" y="93"/>
                    <a:pt x="542" y="93"/>
                  </a:cubicBezTo>
                  <a:cubicBezTo>
                    <a:pt x="547" y="78"/>
                    <a:pt x="557" y="67"/>
                    <a:pt x="564" y="6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40" name="Freeform 27">
              <a:extLst>
                <a:ext uri="{FF2B5EF4-FFF2-40B4-BE49-F238E27FC236}">
                  <a16:creationId xmlns:a16="http://schemas.microsoft.com/office/drawing/2014/main" id="{BBE7E5E0-FCF2-4E30-98DC-7A107D026DBC}"/>
                </a:ext>
              </a:extLst>
            </p:cNvPr>
            <p:cNvSpPr>
              <a:spLocks noEditPoints="1"/>
            </p:cNvSpPr>
            <p:nvPr/>
          </p:nvSpPr>
          <p:spPr bwMode="auto">
            <a:xfrm>
              <a:off x="2185988" y="0"/>
              <a:ext cx="1566863" cy="1209675"/>
            </a:xfrm>
            <a:custGeom>
              <a:avLst/>
              <a:gdLst>
                <a:gd name="T0" fmla="*/ 258 w 437"/>
                <a:gd name="T1" fmla="*/ 241 h 337"/>
                <a:gd name="T2" fmla="*/ 228 w 437"/>
                <a:gd name="T3" fmla="*/ 251 h 337"/>
                <a:gd name="T4" fmla="*/ 257 w 437"/>
                <a:gd name="T5" fmla="*/ 217 h 337"/>
                <a:gd name="T6" fmla="*/ 263 w 437"/>
                <a:gd name="T7" fmla="*/ 208 h 337"/>
                <a:gd name="T8" fmla="*/ 277 w 437"/>
                <a:gd name="T9" fmla="*/ 198 h 337"/>
                <a:gd name="T10" fmla="*/ 292 w 437"/>
                <a:gd name="T11" fmla="*/ 238 h 337"/>
                <a:gd name="T12" fmla="*/ 259 w 437"/>
                <a:gd name="T13" fmla="*/ 285 h 337"/>
                <a:gd name="T14" fmla="*/ 242 w 437"/>
                <a:gd name="T15" fmla="*/ 294 h 337"/>
                <a:gd name="T16" fmla="*/ 233 w 437"/>
                <a:gd name="T17" fmla="*/ 301 h 337"/>
                <a:gd name="T18" fmla="*/ 230 w 437"/>
                <a:gd name="T19" fmla="*/ 303 h 337"/>
                <a:gd name="T20" fmla="*/ 227 w 437"/>
                <a:gd name="T21" fmla="*/ 304 h 337"/>
                <a:gd name="T22" fmla="*/ 220 w 437"/>
                <a:gd name="T23" fmla="*/ 310 h 337"/>
                <a:gd name="T24" fmla="*/ 219 w 437"/>
                <a:gd name="T25" fmla="*/ 311 h 337"/>
                <a:gd name="T26" fmla="*/ 218 w 437"/>
                <a:gd name="T27" fmla="*/ 309 h 337"/>
                <a:gd name="T28" fmla="*/ 222 w 437"/>
                <a:gd name="T29" fmla="*/ 304 h 337"/>
                <a:gd name="T30" fmla="*/ 226 w 437"/>
                <a:gd name="T31" fmla="*/ 298 h 337"/>
                <a:gd name="T32" fmla="*/ 227 w 437"/>
                <a:gd name="T33" fmla="*/ 296 h 337"/>
                <a:gd name="T34" fmla="*/ 227 w 437"/>
                <a:gd name="T35" fmla="*/ 294 h 337"/>
                <a:gd name="T36" fmla="*/ 228 w 437"/>
                <a:gd name="T37" fmla="*/ 290 h 337"/>
                <a:gd name="T38" fmla="*/ 235 w 437"/>
                <a:gd name="T39" fmla="*/ 284 h 337"/>
                <a:gd name="T40" fmla="*/ 259 w 437"/>
                <a:gd name="T41" fmla="*/ 285 h 337"/>
                <a:gd name="T42" fmla="*/ 264 w 437"/>
                <a:gd name="T43" fmla="*/ 297 h 337"/>
                <a:gd name="T44" fmla="*/ 267 w 437"/>
                <a:gd name="T45" fmla="*/ 290 h 337"/>
                <a:gd name="T46" fmla="*/ 235 w 437"/>
                <a:gd name="T47" fmla="*/ 200 h 337"/>
                <a:gd name="T48" fmla="*/ 207 w 437"/>
                <a:gd name="T49" fmla="*/ 203 h 337"/>
                <a:gd name="T50" fmla="*/ 272 w 437"/>
                <a:gd name="T51" fmla="*/ 161 h 337"/>
                <a:gd name="T52" fmla="*/ 188 w 437"/>
                <a:gd name="T53" fmla="*/ 237 h 337"/>
                <a:gd name="T54" fmla="*/ 298 w 437"/>
                <a:gd name="T55" fmla="*/ 247 h 337"/>
                <a:gd name="T56" fmla="*/ 415 w 437"/>
                <a:gd name="T57" fmla="*/ 264 h 337"/>
                <a:gd name="T58" fmla="*/ 421 w 437"/>
                <a:gd name="T59" fmla="*/ 254 h 337"/>
                <a:gd name="T60" fmla="*/ 370 w 437"/>
                <a:gd name="T61" fmla="*/ 277 h 337"/>
                <a:gd name="T62" fmla="*/ 319 w 437"/>
                <a:gd name="T63" fmla="*/ 285 h 337"/>
                <a:gd name="T64" fmla="*/ 291 w 437"/>
                <a:gd name="T65" fmla="*/ 304 h 337"/>
                <a:gd name="T66" fmla="*/ 278 w 437"/>
                <a:gd name="T67" fmla="*/ 313 h 337"/>
                <a:gd name="T68" fmla="*/ 284 w 437"/>
                <a:gd name="T69" fmla="*/ 303 h 337"/>
                <a:gd name="T70" fmla="*/ 295 w 437"/>
                <a:gd name="T71" fmla="*/ 292 h 337"/>
                <a:gd name="T72" fmla="*/ 285 w 437"/>
                <a:gd name="T73" fmla="*/ 297 h 337"/>
                <a:gd name="T74" fmla="*/ 286 w 437"/>
                <a:gd name="T75" fmla="*/ 295 h 337"/>
                <a:gd name="T76" fmla="*/ 288 w 437"/>
                <a:gd name="T77" fmla="*/ 291 h 337"/>
                <a:gd name="T78" fmla="*/ 299 w 437"/>
                <a:gd name="T79" fmla="*/ 281 h 337"/>
                <a:gd name="T80" fmla="*/ 288 w 437"/>
                <a:gd name="T81" fmla="*/ 285 h 337"/>
                <a:gd name="T82" fmla="*/ 380 w 437"/>
                <a:gd name="T83" fmla="*/ 252 h 337"/>
                <a:gd name="T84" fmla="*/ 323 w 437"/>
                <a:gd name="T85" fmla="*/ 263 h 337"/>
                <a:gd name="T86" fmla="*/ 323 w 437"/>
                <a:gd name="T87" fmla="*/ 258 h 337"/>
                <a:gd name="T88" fmla="*/ 351 w 437"/>
                <a:gd name="T89" fmla="*/ 237 h 337"/>
                <a:gd name="T90" fmla="*/ 368 w 437"/>
                <a:gd name="T91" fmla="*/ 223 h 337"/>
                <a:gd name="T92" fmla="*/ 379 w 437"/>
                <a:gd name="T93" fmla="*/ 215 h 337"/>
                <a:gd name="T94" fmla="*/ 381 w 437"/>
                <a:gd name="T95" fmla="*/ 195 h 337"/>
                <a:gd name="T96" fmla="*/ 333 w 437"/>
                <a:gd name="T97" fmla="*/ 201 h 337"/>
                <a:gd name="T98" fmla="*/ 317 w 437"/>
                <a:gd name="T99" fmla="*/ 174 h 337"/>
                <a:gd name="T100" fmla="*/ 285 w 437"/>
                <a:gd name="T101" fmla="*/ 169 h 337"/>
                <a:gd name="T102" fmla="*/ 361 w 437"/>
                <a:gd name="T103" fmla="*/ 179 h 337"/>
                <a:gd name="T104" fmla="*/ 388 w 437"/>
                <a:gd name="T105" fmla="*/ 176 h 337"/>
                <a:gd name="T106" fmla="*/ 368 w 437"/>
                <a:gd name="T107" fmla="*/ 145 h 337"/>
                <a:gd name="T108" fmla="*/ 388 w 437"/>
                <a:gd name="T109" fmla="*/ 39 h 337"/>
                <a:gd name="T110" fmla="*/ 0 w 437"/>
                <a:gd name="T11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7" h="337">
                  <a:moveTo>
                    <a:pt x="272" y="241"/>
                  </a:moveTo>
                  <a:cubicBezTo>
                    <a:pt x="271" y="240"/>
                    <a:pt x="274" y="241"/>
                    <a:pt x="274" y="240"/>
                  </a:cubicBezTo>
                  <a:cubicBezTo>
                    <a:pt x="269" y="240"/>
                    <a:pt x="269" y="240"/>
                    <a:pt x="269" y="240"/>
                  </a:cubicBezTo>
                  <a:cubicBezTo>
                    <a:pt x="269" y="240"/>
                    <a:pt x="269" y="239"/>
                    <a:pt x="269" y="238"/>
                  </a:cubicBezTo>
                  <a:cubicBezTo>
                    <a:pt x="265" y="239"/>
                    <a:pt x="262" y="240"/>
                    <a:pt x="258" y="241"/>
                  </a:cubicBezTo>
                  <a:cubicBezTo>
                    <a:pt x="254" y="242"/>
                    <a:pt x="250" y="245"/>
                    <a:pt x="245" y="247"/>
                  </a:cubicBezTo>
                  <a:cubicBezTo>
                    <a:pt x="238" y="249"/>
                    <a:pt x="232" y="255"/>
                    <a:pt x="225" y="258"/>
                  </a:cubicBezTo>
                  <a:cubicBezTo>
                    <a:pt x="224" y="258"/>
                    <a:pt x="224" y="257"/>
                    <a:pt x="224" y="256"/>
                  </a:cubicBezTo>
                  <a:cubicBezTo>
                    <a:pt x="225" y="254"/>
                    <a:pt x="227" y="254"/>
                    <a:pt x="228" y="252"/>
                  </a:cubicBezTo>
                  <a:cubicBezTo>
                    <a:pt x="228" y="251"/>
                    <a:pt x="228" y="251"/>
                    <a:pt x="228" y="251"/>
                  </a:cubicBezTo>
                  <a:cubicBezTo>
                    <a:pt x="233" y="244"/>
                    <a:pt x="240" y="240"/>
                    <a:pt x="246" y="234"/>
                  </a:cubicBezTo>
                  <a:cubicBezTo>
                    <a:pt x="246" y="232"/>
                    <a:pt x="246" y="232"/>
                    <a:pt x="246" y="232"/>
                  </a:cubicBezTo>
                  <a:cubicBezTo>
                    <a:pt x="248" y="230"/>
                    <a:pt x="251" y="228"/>
                    <a:pt x="253" y="225"/>
                  </a:cubicBezTo>
                  <a:cubicBezTo>
                    <a:pt x="253" y="223"/>
                    <a:pt x="256" y="221"/>
                    <a:pt x="259" y="219"/>
                  </a:cubicBezTo>
                  <a:cubicBezTo>
                    <a:pt x="258" y="219"/>
                    <a:pt x="257" y="219"/>
                    <a:pt x="257" y="217"/>
                  </a:cubicBezTo>
                  <a:cubicBezTo>
                    <a:pt x="254" y="217"/>
                    <a:pt x="252" y="219"/>
                    <a:pt x="249" y="217"/>
                  </a:cubicBezTo>
                  <a:cubicBezTo>
                    <a:pt x="251" y="216"/>
                    <a:pt x="252" y="215"/>
                    <a:pt x="253" y="215"/>
                  </a:cubicBezTo>
                  <a:cubicBezTo>
                    <a:pt x="253" y="214"/>
                    <a:pt x="252" y="214"/>
                    <a:pt x="252" y="214"/>
                  </a:cubicBezTo>
                  <a:cubicBezTo>
                    <a:pt x="251" y="212"/>
                    <a:pt x="253" y="211"/>
                    <a:pt x="255" y="210"/>
                  </a:cubicBezTo>
                  <a:cubicBezTo>
                    <a:pt x="258" y="210"/>
                    <a:pt x="261" y="210"/>
                    <a:pt x="263" y="208"/>
                  </a:cubicBezTo>
                  <a:cubicBezTo>
                    <a:pt x="258" y="207"/>
                    <a:pt x="253" y="209"/>
                    <a:pt x="249" y="207"/>
                  </a:cubicBezTo>
                  <a:cubicBezTo>
                    <a:pt x="252" y="198"/>
                    <a:pt x="257" y="191"/>
                    <a:pt x="265" y="188"/>
                  </a:cubicBezTo>
                  <a:cubicBezTo>
                    <a:pt x="265" y="188"/>
                    <a:pt x="267" y="188"/>
                    <a:pt x="267" y="188"/>
                  </a:cubicBezTo>
                  <a:cubicBezTo>
                    <a:pt x="267" y="191"/>
                    <a:pt x="265" y="194"/>
                    <a:pt x="262" y="195"/>
                  </a:cubicBezTo>
                  <a:cubicBezTo>
                    <a:pt x="267" y="196"/>
                    <a:pt x="272" y="196"/>
                    <a:pt x="277" y="198"/>
                  </a:cubicBezTo>
                  <a:cubicBezTo>
                    <a:pt x="276" y="200"/>
                    <a:pt x="275" y="199"/>
                    <a:pt x="274" y="199"/>
                  </a:cubicBezTo>
                  <a:cubicBezTo>
                    <a:pt x="277" y="201"/>
                    <a:pt x="281" y="200"/>
                    <a:pt x="284" y="202"/>
                  </a:cubicBezTo>
                  <a:cubicBezTo>
                    <a:pt x="283" y="204"/>
                    <a:pt x="281" y="202"/>
                    <a:pt x="279" y="202"/>
                  </a:cubicBezTo>
                  <a:cubicBezTo>
                    <a:pt x="298" y="208"/>
                    <a:pt x="319" y="212"/>
                    <a:pt x="336" y="225"/>
                  </a:cubicBezTo>
                  <a:cubicBezTo>
                    <a:pt x="322" y="232"/>
                    <a:pt x="307" y="235"/>
                    <a:pt x="292" y="238"/>
                  </a:cubicBezTo>
                  <a:cubicBezTo>
                    <a:pt x="290" y="238"/>
                    <a:pt x="289" y="238"/>
                    <a:pt x="287" y="238"/>
                  </a:cubicBezTo>
                  <a:cubicBezTo>
                    <a:pt x="287" y="238"/>
                    <a:pt x="287" y="240"/>
                    <a:pt x="286" y="240"/>
                  </a:cubicBezTo>
                  <a:cubicBezTo>
                    <a:pt x="284" y="240"/>
                    <a:pt x="282" y="240"/>
                    <a:pt x="280" y="241"/>
                  </a:cubicBezTo>
                  <a:cubicBezTo>
                    <a:pt x="277" y="242"/>
                    <a:pt x="274" y="243"/>
                    <a:pt x="272" y="241"/>
                  </a:cubicBezTo>
                  <a:moveTo>
                    <a:pt x="259" y="285"/>
                  </a:moveTo>
                  <a:cubicBezTo>
                    <a:pt x="259" y="285"/>
                    <a:pt x="259" y="285"/>
                    <a:pt x="258" y="285"/>
                  </a:cubicBezTo>
                  <a:cubicBezTo>
                    <a:pt x="256" y="287"/>
                    <a:pt x="254" y="289"/>
                    <a:pt x="251" y="290"/>
                  </a:cubicBezTo>
                  <a:cubicBezTo>
                    <a:pt x="249" y="292"/>
                    <a:pt x="246" y="293"/>
                    <a:pt x="243" y="294"/>
                  </a:cubicBezTo>
                  <a:cubicBezTo>
                    <a:pt x="243" y="294"/>
                    <a:pt x="243" y="294"/>
                    <a:pt x="243" y="294"/>
                  </a:cubicBezTo>
                  <a:cubicBezTo>
                    <a:pt x="243" y="294"/>
                    <a:pt x="242" y="294"/>
                    <a:pt x="242" y="294"/>
                  </a:cubicBezTo>
                  <a:cubicBezTo>
                    <a:pt x="239" y="295"/>
                    <a:pt x="237" y="297"/>
                    <a:pt x="235" y="299"/>
                  </a:cubicBezTo>
                  <a:cubicBezTo>
                    <a:pt x="235" y="299"/>
                    <a:pt x="235" y="299"/>
                    <a:pt x="234" y="300"/>
                  </a:cubicBezTo>
                  <a:cubicBezTo>
                    <a:pt x="234" y="300"/>
                    <a:pt x="234" y="300"/>
                    <a:pt x="234" y="300"/>
                  </a:cubicBezTo>
                  <a:cubicBezTo>
                    <a:pt x="234" y="300"/>
                    <a:pt x="234" y="300"/>
                    <a:pt x="234" y="300"/>
                  </a:cubicBezTo>
                  <a:cubicBezTo>
                    <a:pt x="234" y="300"/>
                    <a:pt x="234" y="300"/>
                    <a:pt x="233" y="301"/>
                  </a:cubicBezTo>
                  <a:cubicBezTo>
                    <a:pt x="233" y="301"/>
                    <a:pt x="233" y="301"/>
                    <a:pt x="233" y="301"/>
                  </a:cubicBezTo>
                  <a:cubicBezTo>
                    <a:pt x="233" y="301"/>
                    <a:pt x="233" y="301"/>
                    <a:pt x="233" y="301"/>
                  </a:cubicBezTo>
                  <a:cubicBezTo>
                    <a:pt x="233" y="301"/>
                    <a:pt x="232" y="302"/>
                    <a:pt x="232" y="302"/>
                  </a:cubicBezTo>
                  <a:cubicBezTo>
                    <a:pt x="232" y="303"/>
                    <a:pt x="231" y="303"/>
                    <a:pt x="231" y="303"/>
                  </a:cubicBezTo>
                  <a:cubicBezTo>
                    <a:pt x="231" y="304"/>
                    <a:pt x="230" y="304"/>
                    <a:pt x="230" y="303"/>
                  </a:cubicBezTo>
                  <a:cubicBezTo>
                    <a:pt x="230" y="303"/>
                    <a:pt x="230" y="303"/>
                    <a:pt x="230" y="303"/>
                  </a:cubicBezTo>
                  <a:cubicBezTo>
                    <a:pt x="229" y="303"/>
                    <a:pt x="229" y="303"/>
                    <a:pt x="228" y="303"/>
                  </a:cubicBezTo>
                  <a:cubicBezTo>
                    <a:pt x="228" y="303"/>
                    <a:pt x="228" y="304"/>
                    <a:pt x="227" y="304"/>
                  </a:cubicBezTo>
                  <a:cubicBezTo>
                    <a:pt x="227" y="304"/>
                    <a:pt x="227" y="304"/>
                    <a:pt x="227" y="304"/>
                  </a:cubicBezTo>
                  <a:cubicBezTo>
                    <a:pt x="227" y="304"/>
                    <a:pt x="227" y="304"/>
                    <a:pt x="227" y="304"/>
                  </a:cubicBezTo>
                  <a:cubicBezTo>
                    <a:pt x="226" y="304"/>
                    <a:pt x="225" y="305"/>
                    <a:pt x="224" y="306"/>
                  </a:cubicBezTo>
                  <a:cubicBezTo>
                    <a:pt x="223" y="307"/>
                    <a:pt x="222" y="308"/>
                    <a:pt x="221" y="310"/>
                  </a:cubicBezTo>
                  <a:cubicBezTo>
                    <a:pt x="221" y="310"/>
                    <a:pt x="221" y="310"/>
                    <a:pt x="221" y="310"/>
                  </a:cubicBezTo>
                  <a:cubicBezTo>
                    <a:pt x="220" y="310"/>
                    <a:pt x="220" y="310"/>
                    <a:pt x="220" y="310"/>
                  </a:cubicBezTo>
                  <a:cubicBezTo>
                    <a:pt x="220" y="310"/>
                    <a:pt x="220" y="310"/>
                    <a:pt x="220" y="310"/>
                  </a:cubicBezTo>
                  <a:cubicBezTo>
                    <a:pt x="220" y="310"/>
                    <a:pt x="220" y="310"/>
                    <a:pt x="220" y="310"/>
                  </a:cubicBezTo>
                  <a:cubicBezTo>
                    <a:pt x="220" y="310"/>
                    <a:pt x="220" y="311"/>
                    <a:pt x="220" y="311"/>
                  </a:cubicBezTo>
                  <a:cubicBezTo>
                    <a:pt x="220" y="311"/>
                    <a:pt x="220" y="311"/>
                    <a:pt x="220" y="311"/>
                  </a:cubicBezTo>
                  <a:cubicBezTo>
                    <a:pt x="220" y="311"/>
                    <a:pt x="220" y="311"/>
                    <a:pt x="220" y="311"/>
                  </a:cubicBezTo>
                  <a:cubicBezTo>
                    <a:pt x="219" y="311"/>
                    <a:pt x="219" y="311"/>
                    <a:pt x="219" y="311"/>
                  </a:cubicBezTo>
                  <a:cubicBezTo>
                    <a:pt x="219" y="311"/>
                    <a:pt x="219" y="311"/>
                    <a:pt x="219" y="311"/>
                  </a:cubicBezTo>
                  <a:cubicBezTo>
                    <a:pt x="219" y="311"/>
                    <a:pt x="219" y="311"/>
                    <a:pt x="219" y="311"/>
                  </a:cubicBezTo>
                  <a:cubicBezTo>
                    <a:pt x="218" y="310"/>
                    <a:pt x="218" y="310"/>
                    <a:pt x="218" y="310"/>
                  </a:cubicBezTo>
                  <a:cubicBezTo>
                    <a:pt x="218" y="310"/>
                    <a:pt x="218" y="310"/>
                    <a:pt x="218" y="310"/>
                  </a:cubicBezTo>
                  <a:cubicBezTo>
                    <a:pt x="218" y="310"/>
                    <a:pt x="218" y="310"/>
                    <a:pt x="218" y="309"/>
                  </a:cubicBezTo>
                  <a:cubicBezTo>
                    <a:pt x="219" y="309"/>
                    <a:pt x="219" y="308"/>
                    <a:pt x="220" y="307"/>
                  </a:cubicBezTo>
                  <a:cubicBezTo>
                    <a:pt x="220" y="307"/>
                    <a:pt x="220" y="307"/>
                    <a:pt x="220" y="307"/>
                  </a:cubicBezTo>
                  <a:cubicBezTo>
                    <a:pt x="220" y="307"/>
                    <a:pt x="220" y="306"/>
                    <a:pt x="221" y="306"/>
                  </a:cubicBezTo>
                  <a:cubicBezTo>
                    <a:pt x="221" y="306"/>
                    <a:pt x="221" y="305"/>
                    <a:pt x="222" y="305"/>
                  </a:cubicBezTo>
                  <a:cubicBezTo>
                    <a:pt x="222" y="305"/>
                    <a:pt x="222" y="304"/>
                    <a:pt x="222" y="304"/>
                  </a:cubicBezTo>
                  <a:cubicBezTo>
                    <a:pt x="223" y="303"/>
                    <a:pt x="223" y="302"/>
                    <a:pt x="224" y="302"/>
                  </a:cubicBezTo>
                  <a:cubicBezTo>
                    <a:pt x="224" y="302"/>
                    <a:pt x="224" y="302"/>
                    <a:pt x="224" y="302"/>
                  </a:cubicBezTo>
                  <a:cubicBezTo>
                    <a:pt x="224" y="301"/>
                    <a:pt x="224" y="301"/>
                    <a:pt x="224" y="301"/>
                  </a:cubicBezTo>
                  <a:cubicBezTo>
                    <a:pt x="225" y="301"/>
                    <a:pt x="225" y="300"/>
                    <a:pt x="225" y="300"/>
                  </a:cubicBezTo>
                  <a:cubicBezTo>
                    <a:pt x="226" y="299"/>
                    <a:pt x="226" y="299"/>
                    <a:pt x="226" y="298"/>
                  </a:cubicBezTo>
                  <a:cubicBezTo>
                    <a:pt x="226" y="298"/>
                    <a:pt x="226" y="298"/>
                    <a:pt x="226" y="298"/>
                  </a:cubicBezTo>
                  <a:cubicBezTo>
                    <a:pt x="226" y="298"/>
                    <a:pt x="226" y="298"/>
                    <a:pt x="226" y="298"/>
                  </a:cubicBezTo>
                  <a:cubicBezTo>
                    <a:pt x="226" y="298"/>
                    <a:pt x="226" y="298"/>
                    <a:pt x="226" y="298"/>
                  </a:cubicBezTo>
                  <a:cubicBezTo>
                    <a:pt x="226" y="298"/>
                    <a:pt x="227" y="297"/>
                    <a:pt x="227" y="297"/>
                  </a:cubicBezTo>
                  <a:cubicBezTo>
                    <a:pt x="227" y="296"/>
                    <a:pt x="227" y="296"/>
                    <a:pt x="227" y="296"/>
                  </a:cubicBezTo>
                  <a:cubicBezTo>
                    <a:pt x="227" y="296"/>
                    <a:pt x="227" y="296"/>
                    <a:pt x="227" y="296"/>
                  </a:cubicBezTo>
                  <a:cubicBezTo>
                    <a:pt x="227" y="296"/>
                    <a:pt x="227" y="295"/>
                    <a:pt x="227" y="295"/>
                  </a:cubicBezTo>
                  <a:cubicBezTo>
                    <a:pt x="227" y="295"/>
                    <a:pt x="227" y="295"/>
                    <a:pt x="227" y="295"/>
                  </a:cubicBezTo>
                  <a:cubicBezTo>
                    <a:pt x="227" y="295"/>
                    <a:pt x="227" y="294"/>
                    <a:pt x="227" y="294"/>
                  </a:cubicBezTo>
                  <a:cubicBezTo>
                    <a:pt x="227" y="294"/>
                    <a:pt x="227" y="294"/>
                    <a:pt x="227" y="294"/>
                  </a:cubicBezTo>
                  <a:cubicBezTo>
                    <a:pt x="228" y="293"/>
                    <a:pt x="229" y="291"/>
                    <a:pt x="230" y="290"/>
                  </a:cubicBezTo>
                  <a:cubicBezTo>
                    <a:pt x="230" y="290"/>
                    <a:pt x="230" y="290"/>
                    <a:pt x="230" y="290"/>
                  </a:cubicBezTo>
                  <a:cubicBezTo>
                    <a:pt x="229" y="291"/>
                    <a:pt x="228" y="292"/>
                    <a:pt x="227" y="292"/>
                  </a:cubicBezTo>
                  <a:cubicBezTo>
                    <a:pt x="227" y="293"/>
                    <a:pt x="225" y="292"/>
                    <a:pt x="226" y="292"/>
                  </a:cubicBezTo>
                  <a:cubicBezTo>
                    <a:pt x="227" y="291"/>
                    <a:pt x="227" y="291"/>
                    <a:pt x="228" y="290"/>
                  </a:cubicBezTo>
                  <a:cubicBezTo>
                    <a:pt x="228" y="290"/>
                    <a:pt x="228" y="290"/>
                    <a:pt x="228" y="290"/>
                  </a:cubicBezTo>
                  <a:cubicBezTo>
                    <a:pt x="229" y="289"/>
                    <a:pt x="230" y="288"/>
                    <a:pt x="231" y="287"/>
                  </a:cubicBezTo>
                  <a:cubicBezTo>
                    <a:pt x="232" y="286"/>
                    <a:pt x="232" y="286"/>
                    <a:pt x="233" y="285"/>
                  </a:cubicBezTo>
                  <a:cubicBezTo>
                    <a:pt x="233" y="285"/>
                    <a:pt x="233" y="285"/>
                    <a:pt x="233" y="285"/>
                  </a:cubicBezTo>
                  <a:cubicBezTo>
                    <a:pt x="234" y="285"/>
                    <a:pt x="234" y="284"/>
                    <a:pt x="235" y="284"/>
                  </a:cubicBezTo>
                  <a:cubicBezTo>
                    <a:pt x="235" y="284"/>
                    <a:pt x="235" y="284"/>
                    <a:pt x="235" y="283"/>
                  </a:cubicBezTo>
                  <a:cubicBezTo>
                    <a:pt x="241" y="278"/>
                    <a:pt x="251" y="278"/>
                    <a:pt x="259" y="274"/>
                  </a:cubicBezTo>
                  <a:cubicBezTo>
                    <a:pt x="262" y="273"/>
                    <a:pt x="266" y="275"/>
                    <a:pt x="269" y="274"/>
                  </a:cubicBezTo>
                  <a:cubicBezTo>
                    <a:pt x="271" y="274"/>
                    <a:pt x="273" y="274"/>
                    <a:pt x="275" y="275"/>
                  </a:cubicBezTo>
                  <a:cubicBezTo>
                    <a:pt x="269" y="278"/>
                    <a:pt x="264" y="282"/>
                    <a:pt x="259" y="285"/>
                  </a:cubicBezTo>
                  <a:moveTo>
                    <a:pt x="270" y="291"/>
                  </a:moveTo>
                  <a:cubicBezTo>
                    <a:pt x="270" y="291"/>
                    <a:pt x="269" y="292"/>
                    <a:pt x="268" y="292"/>
                  </a:cubicBezTo>
                  <a:cubicBezTo>
                    <a:pt x="269" y="293"/>
                    <a:pt x="270" y="293"/>
                    <a:pt x="269" y="293"/>
                  </a:cubicBezTo>
                  <a:cubicBezTo>
                    <a:pt x="268" y="295"/>
                    <a:pt x="266" y="296"/>
                    <a:pt x="265" y="297"/>
                  </a:cubicBezTo>
                  <a:cubicBezTo>
                    <a:pt x="264" y="297"/>
                    <a:pt x="264" y="297"/>
                    <a:pt x="264" y="297"/>
                  </a:cubicBezTo>
                  <a:cubicBezTo>
                    <a:pt x="263" y="298"/>
                    <a:pt x="262" y="298"/>
                    <a:pt x="261" y="299"/>
                  </a:cubicBezTo>
                  <a:cubicBezTo>
                    <a:pt x="260" y="300"/>
                    <a:pt x="257" y="299"/>
                    <a:pt x="258" y="298"/>
                  </a:cubicBezTo>
                  <a:cubicBezTo>
                    <a:pt x="260" y="297"/>
                    <a:pt x="261" y="295"/>
                    <a:pt x="263" y="294"/>
                  </a:cubicBezTo>
                  <a:cubicBezTo>
                    <a:pt x="264" y="293"/>
                    <a:pt x="265" y="292"/>
                    <a:pt x="265" y="291"/>
                  </a:cubicBezTo>
                  <a:cubicBezTo>
                    <a:pt x="266" y="291"/>
                    <a:pt x="266" y="290"/>
                    <a:pt x="267" y="290"/>
                  </a:cubicBezTo>
                  <a:cubicBezTo>
                    <a:pt x="267" y="290"/>
                    <a:pt x="271" y="289"/>
                    <a:pt x="270" y="291"/>
                  </a:cubicBezTo>
                  <a:moveTo>
                    <a:pt x="240" y="195"/>
                  </a:moveTo>
                  <a:cubicBezTo>
                    <a:pt x="240" y="196"/>
                    <a:pt x="239" y="197"/>
                    <a:pt x="239" y="198"/>
                  </a:cubicBezTo>
                  <a:cubicBezTo>
                    <a:pt x="238" y="199"/>
                    <a:pt x="237" y="200"/>
                    <a:pt x="236" y="200"/>
                  </a:cubicBezTo>
                  <a:cubicBezTo>
                    <a:pt x="235" y="200"/>
                    <a:pt x="235" y="200"/>
                    <a:pt x="235" y="200"/>
                  </a:cubicBezTo>
                  <a:cubicBezTo>
                    <a:pt x="235" y="197"/>
                    <a:pt x="237" y="195"/>
                    <a:pt x="240" y="194"/>
                  </a:cubicBezTo>
                  <a:cubicBezTo>
                    <a:pt x="240" y="194"/>
                    <a:pt x="240" y="195"/>
                    <a:pt x="240" y="195"/>
                  </a:cubicBezTo>
                  <a:moveTo>
                    <a:pt x="188" y="237"/>
                  </a:moveTo>
                  <a:cubicBezTo>
                    <a:pt x="188" y="237"/>
                    <a:pt x="187" y="237"/>
                    <a:pt x="187" y="236"/>
                  </a:cubicBezTo>
                  <a:cubicBezTo>
                    <a:pt x="195" y="225"/>
                    <a:pt x="202" y="215"/>
                    <a:pt x="207" y="203"/>
                  </a:cubicBezTo>
                  <a:cubicBezTo>
                    <a:pt x="216" y="199"/>
                    <a:pt x="223" y="193"/>
                    <a:pt x="229" y="186"/>
                  </a:cubicBezTo>
                  <a:cubicBezTo>
                    <a:pt x="240" y="174"/>
                    <a:pt x="251" y="164"/>
                    <a:pt x="265" y="158"/>
                  </a:cubicBezTo>
                  <a:cubicBezTo>
                    <a:pt x="270" y="156"/>
                    <a:pt x="276" y="156"/>
                    <a:pt x="281" y="158"/>
                  </a:cubicBezTo>
                  <a:cubicBezTo>
                    <a:pt x="279" y="161"/>
                    <a:pt x="276" y="160"/>
                    <a:pt x="274" y="162"/>
                  </a:cubicBezTo>
                  <a:cubicBezTo>
                    <a:pt x="273" y="162"/>
                    <a:pt x="272" y="162"/>
                    <a:pt x="272" y="161"/>
                  </a:cubicBezTo>
                  <a:cubicBezTo>
                    <a:pt x="272" y="161"/>
                    <a:pt x="272" y="160"/>
                    <a:pt x="272" y="160"/>
                  </a:cubicBezTo>
                  <a:cubicBezTo>
                    <a:pt x="266" y="167"/>
                    <a:pt x="257" y="170"/>
                    <a:pt x="252" y="178"/>
                  </a:cubicBezTo>
                  <a:cubicBezTo>
                    <a:pt x="248" y="184"/>
                    <a:pt x="246" y="193"/>
                    <a:pt x="237" y="195"/>
                  </a:cubicBezTo>
                  <a:cubicBezTo>
                    <a:pt x="235" y="195"/>
                    <a:pt x="238" y="193"/>
                    <a:pt x="237" y="193"/>
                  </a:cubicBezTo>
                  <a:cubicBezTo>
                    <a:pt x="217" y="205"/>
                    <a:pt x="203" y="220"/>
                    <a:pt x="188" y="237"/>
                  </a:cubicBezTo>
                  <a:moveTo>
                    <a:pt x="285" y="251"/>
                  </a:moveTo>
                  <a:cubicBezTo>
                    <a:pt x="284" y="251"/>
                    <a:pt x="281" y="252"/>
                    <a:pt x="282" y="251"/>
                  </a:cubicBezTo>
                  <a:cubicBezTo>
                    <a:pt x="283" y="247"/>
                    <a:pt x="287" y="247"/>
                    <a:pt x="290" y="246"/>
                  </a:cubicBezTo>
                  <a:cubicBezTo>
                    <a:pt x="291" y="245"/>
                    <a:pt x="293" y="244"/>
                    <a:pt x="294" y="245"/>
                  </a:cubicBezTo>
                  <a:cubicBezTo>
                    <a:pt x="295" y="247"/>
                    <a:pt x="297" y="246"/>
                    <a:pt x="298" y="247"/>
                  </a:cubicBezTo>
                  <a:cubicBezTo>
                    <a:pt x="295" y="251"/>
                    <a:pt x="290" y="249"/>
                    <a:pt x="285" y="251"/>
                  </a:cubicBezTo>
                  <a:moveTo>
                    <a:pt x="383" y="297"/>
                  </a:moveTo>
                  <a:cubicBezTo>
                    <a:pt x="387" y="293"/>
                    <a:pt x="390" y="289"/>
                    <a:pt x="394" y="285"/>
                  </a:cubicBezTo>
                  <a:cubicBezTo>
                    <a:pt x="394" y="285"/>
                    <a:pt x="394" y="285"/>
                    <a:pt x="394" y="285"/>
                  </a:cubicBezTo>
                  <a:cubicBezTo>
                    <a:pt x="401" y="278"/>
                    <a:pt x="407" y="270"/>
                    <a:pt x="415" y="264"/>
                  </a:cubicBezTo>
                  <a:cubicBezTo>
                    <a:pt x="417" y="262"/>
                    <a:pt x="420" y="260"/>
                    <a:pt x="422" y="258"/>
                  </a:cubicBezTo>
                  <a:cubicBezTo>
                    <a:pt x="423" y="258"/>
                    <a:pt x="423" y="256"/>
                    <a:pt x="423" y="256"/>
                  </a:cubicBezTo>
                  <a:cubicBezTo>
                    <a:pt x="420" y="257"/>
                    <a:pt x="418" y="259"/>
                    <a:pt x="415" y="261"/>
                  </a:cubicBezTo>
                  <a:cubicBezTo>
                    <a:pt x="414" y="261"/>
                    <a:pt x="414" y="260"/>
                    <a:pt x="414" y="259"/>
                  </a:cubicBezTo>
                  <a:cubicBezTo>
                    <a:pt x="417" y="258"/>
                    <a:pt x="419" y="256"/>
                    <a:pt x="421" y="254"/>
                  </a:cubicBezTo>
                  <a:cubicBezTo>
                    <a:pt x="421" y="254"/>
                    <a:pt x="421" y="254"/>
                    <a:pt x="421" y="254"/>
                  </a:cubicBezTo>
                  <a:cubicBezTo>
                    <a:pt x="420" y="254"/>
                    <a:pt x="420" y="254"/>
                    <a:pt x="420" y="253"/>
                  </a:cubicBezTo>
                  <a:cubicBezTo>
                    <a:pt x="412" y="252"/>
                    <a:pt x="405" y="258"/>
                    <a:pt x="400" y="263"/>
                  </a:cubicBezTo>
                  <a:cubicBezTo>
                    <a:pt x="398" y="263"/>
                    <a:pt x="397" y="262"/>
                    <a:pt x="396" y="262"/>
                  </a:cubicBezTo>
                  <a:cubicBezTo>
                    <a:pt x="387" y="265"/>
                    <a:pt x="380" y="273"/>
                    <a:pt x="370" y="277"/>
                  </a:cubicBezTo>
                  <a:cubicBezTo>
                    <a:pt x="370" y="276"/>
                    <a:pt x="370" y="276"/>
                    <a:pt x="370" y="276"/>
                  </a:cubicBezTo>
                  <a:cubicBezTo>
                    <a:pt x="367" y="277"/>
                    <a:pt x="363" y="280"/>
                    <a:pt x="359" y="280"/>
                  </a:cubicBezTo>
                  <a:cubicBezTo>
                    <a:pt x="353" y="282"/>
                    <a:pt x="348" y="281"/>
                    <a:pt x="343" y="281"/>
                  </a:cubicBezTo>
                  <a:cubicBezTo>
                    <a:pt x="335" y="282"/>
                    <a:pt x="328" y="284"/>
                    <a:pt x="320" y="285"/>
                  </a:cubicBezTo>
                  <a:cubicBezTo>
                    <a:pt x="320" y="285"/>
                    <a:pt x="319" y="285"/>
                    <a:pt x="319" y="285"/>
                  </a:cubicBezTo>
                  <a:cubicBezTo>
                    <a:pt x="315" y="287"/>
                    <a:pt x="311" y="288"/>
                    <a:pt x="307" y="290"/>
                  </a:cubicBezTo>
                  <a:cubicBezTo>
                    <a:pt x="307" y="290"/>
                    <a:pt x="307" y="290"/>
                    <a:pt x="307" y="290"/>
                  </a:cubicBezTo>
                  <a:cubicBezTo>
                    <a:pt x="307" y="291"/>
                    <a:pt x="306" y="291"/>
                    <a:pt x="306" y="292"/>
                  </a:cubicBezTo>
                  <a:cubicBezTo>
                    <a:pt x="305" y="293"/>
                    <a:pt x="303" y="294"/>
                    <a:pt x="302" y="295"/>
                  </a:cubicBezTo>
                  <a:cubicBezTo>
                    <a:pt x="298" y="297"/>
                    <a:pt x="294" y="301"/>
                    <a:pt x="291" y="304"/>
                  </a:cubicBezTo>
                  <a:cubicBezTo>
                    <a:pt x="291" y="304"/>
                    <a:pt x="290" y="304"/>
                    <a:pt x="290" y="304"/>
                  </a:cubicBezTo>
                  <a:cubicBezTo>
                    <a:pt x="287" y="307"/>
                    <a:pt x="283" y="311"/>
                    <a:pt x="280" y="314"/>
                  </a:cubicBezTo>
                  <a:cubicBezTo>
                    <a:pt x="280" y="314"/>
                    <a:pt x="279" y="314"/>
                    <a:pt x="278" y="314"/>
                  </a:cubicBezTo>
                  <a:cubicBezTo>
                    <a:pt x="278" y="314"/>
                    <a:pt x="278" y="314"/>
                    <a:pt x="278" y="314"/>
                  </a:cubicBezTo>
                  <a:cubicBezTo>
                    <a:pt x="278" y="314"/>
                    <a:pt x="278" y="314"/>
                    <a:pt x="278" y="313"/>
                  </a:cubicBezTo>
                  <a:cubicBezTo>
                    <a:pt x="279" y="312"/>
                    <a:pt x="279" y="312"/>
                    <a:pt x="280" y="311"/>
                  </a:cubicBezTo>
                  <a:cubicBezTo>
                    <a:pt x="280" y="310"/>
                    <a:pt x="281" y="309"/>
                    <a:pt x="282" y="308"/>
                  </a:cubicBezTo>
                  <a:cubicBezTo>
                    <a:pt x="283" y="306"/>
                    <a:pt x="284" y="305"/>
                    <a:pt x="284" y="304"/>
                  </a:cubicBezTo>
                  <a:cubicBezTo>
                    <a:pt x="285" y="303"/>
                    <a:pt x="285" y="303"/>
                    <a:pt x="284" y="303"/>
                  </a:cubicBezTo>
                  <a:cubicBezTo>
                    <a:pt x="284" y="303"/>
                    <a:pt x="284" y="303"/>
                    <a:pt x="284" y="303"/>
                  </a:cubicBezTo>
                  <a:cubicBezTo>
                    <a:pt x="287" y="300"/>
                    <a:pt x="290" y="297"/>
                    <a:pt x="294" y="295"/>
                  </a:cubicBezTo>
                  <a:cubicBezTo>
                    <a:pt x="294" y="295"/>
                    <a:pt x="294" y="295"/>
                    <a:pt x="294" y="295"/>
                  </a:cubicBezTo>
                  <a:cubicBezTo>
                    <a:pt x="294" y="295"/>
                    <a:pt x="293" y="294"/>
                    <a:pt x="294" y="294"/>
                  </a:cubicBezTo>
                  <a:cubicBezTo>
                    <a:pt x="294" y="293"/>
                    <a:pt x="294" y="293"/>
                    <a:pt x="295" y="292"/>
                  </a:cubicBezTo>
                  <a:cubicBezTo>
                    <a:pt x="295" y="292"/>
                    <a:pt x="295" y="292"/>
                    <a:pt x="295" y="292"/>
                  </a:cubicBezTo>
                  <a:cubicBezTo>
                    <a:pt x="295" y="291"/>
                    <a:pt x="294" y="291"/>
                    <a:pt x="294" y="291"/>
                  </a:cubicBezTo>
                  <a:cubicBezTo>
                    <a:pt x="293" y="292"/>
                    <a:pt x="292" y="292"/>
                    <a:pt x="291" y="293"/>
                  </a:cubicBezTo>
                  <a:cubicBezTo>
                    <a:pt x="290" y="295"/>
                    <a:pt x="289" y="297"/>
                    <a:pt x="286" y="297"/>
                  </a:cubicBezTo>
                  <a:cubicBezTo>
                    <a:pt x="286" y="297"/>
                    <a:pt x="286" y="297"/>
                    <a:pt x="285" y="297"/>
                  </a:cubicBezTo>
                  <a:cubicBezTo>
                    <a:pt x="285" y="297"/>
                    <a:pt x="285" y="297"/>
                    <a:pt x="285" y="297"/>
                  </a:cubicBezTo>
                  <a:cubicBezTo>
                    <a:pt x="285" y="297"/>
                    <a:pt x="285" y="297"/>
                    <a:pt x="285" y="297"/>
                  </a:cubicBezTo>
                  <a:cubicBezTo>
                    <a:pt x="285" y="297"/>
                    <a:pt x="285" y="297"/>
                    <a:pt x="285" y="297"/>
                  </a:cubicBezTo>
                  <a:cubicBezTo>
                    <a:pt x="285" y="297"/>
                    <a:pt x="285" y="297"/>
                    <a:pt x="285" y="296"/>
                  </a:cubicBezTo>
                  <a:cubicBezTo>
                    <a:pt x="285" y="296"/>
                    <a:pt x="285" y="296"/>
                    <a:pt x="285" y="296"/>
                  </a:cubicBezTo>
                  <a:cubicBezTo>
                    <a:pt x="285" y="296"/>
                    <a:pt x="285" y="296"/>
                    <a:pt x="286" y="295"/>
                  </a:cubicBezTo>
                  <a:cubicBezTo>
                    <a:pt x="286" y="295"/>
                    <a:pt x="286" y="295"/>
                    <a:pt x="286" y="295"/>
                  </a:cubicBezTo>
                  <a:cubicBezTo>
                    <a:pt x="286" y="295"/>
                    <a:pt x="286" y="294"/>
                    <a:pt x="286" y="294"/>
                  </a:cubicBezTo>
                  <a:cubicBezTo>
                    <a:pt x="286" y="294"/>
                    <a:pt x="286" y="294"/>
                    <a:pt x="287" y="294"/>
                  </a:cubicBezTo>
                  <a:cubicBezTo>
                    <a:pt x="287" y="293"/>
                    <a:pt x="287" y="293"/>
                    <a:pt x="287" y="292"/>
                  </a:cubicBezTo>
                  <a:cubicBezTo>
                    <a:pt x="288" y="292"/>
                    <a:pt x="288" y="292"/>
                    <a:pt x="288" y="291"/>
                  </a:cubicBezTo>
                  <a:cubicBezTo>
                    <a:pt x="288" y="291"/>
                    <a:pt x="288" y="291"/>
                    <a:pt x="288" y="290"/>
                  </a:cubicBezTo>
                  <a:cubicBezTo>
                    <a:pt x="289" y="290"/>
                    <a:pt x="288" y="289"/>
                    <a:pt x="288" y="289"/>
                  </a:cubicBezTo>
                  <a:cubicBezTo>
                    <a:pt x="289" y="288"/>
                    <a:pt x="291" y="286"/>
                    <a:pt x="292" y="285"/>
                  </a:cubicBezTo>
                  <a:cubicBezTo>
                    <a:pt x="292" y="285"/>
                    <a:pt x="292" y="285"/>
                    <a:pt x="292" y="285"/>
                  </a:cubicBezTo>
                  <a:cubicBezTo>
                    <a:pt x="295" y="284"/>
                    <a:pt x="297" y="283"/>
                    <a:pt x="299" y="281"/>
                  </a:cubicBezTo>
                  <a:cubicBezTo>
                    <a:pt x="300" y="281"/>
                    <a:pt x="300" y="281"/>
                    <a:pt x="301" y="280"/>
                  </a:cubicBezTo>
                  <a:cubicBezTo>
                    <a:pt x="297" y="282"/>
                    <a:pt x="294" y="283"/>
                    <a:pt x="290" y="285"/>
                  </a:cubicBezTo>
                  <a:cubicBezTo>
                    <a:pt x="290" y="285"/>
                    <a:pt x="290" y="286"/>
                    <a:pt x="289" y="286"/>
                  </a:cubicBezTo>
                  <a:cubicBezTo>
                    <a:pt x="289" y="286"/>
                    <a:pt x="289" y="286"/>
                    <a:pt x="288" y="285"/>
                  </a:cubicBezTo>
                  <a:cubicBezTo>
                    <a:pt x="288" y="285"/>
                    <a:pt x="288" y="285"/>
                    <a:pt x="288" y="285"/>
                  </a:cubicBezTo>
                  <a:cubicBezTo>
                    <a:pt x="288" y="284"/>
                    <a:pt x="290" y="283"/>
                    <a:pt x="291" y="282"/>
                  </a:cubicBezTo>
                  <a:cubicBezTo>
                    <a:pt x="292" y="282"/>
                    <a:pt x="293" y="282"/>
                    <a:pt x="293" y="282"/>
                  </a:cubicBezTo>
                  <a:cubicBezTo>
                    <a:pt x="313" y="266"/>
                    <a:pt x="341" y="270"/>
                    <a:pt x="365" y="262"/>
                  </a:cubicBezTo>
                  <a:cubicBezTo>
                    <a:pt x="367" y="261"/>
                    <a:pt x="368" y="259"/>
                    <a:pt x="370" y="258"/>
                  </a:cubicBezTo>
                  <a:cubicBezTo>
                    <a:pt x="374" y="257"/>
                    <a:pt x="376" y="254"/>
                    <a:pt x="380" y="252"/>
                  </a:cubicBezTo>
                  <a:cubicBezTo>
                    <a:pt x="385" y="248"/>
                    <a:pt x="389" y="244"/>
                    <a:pt x="391" y="237"/>
                  </a:cubicBezTo>
                  <a:cubicBezTo>
                    <a:pt x="391" y="237"/>
                    <a:pt x="390" y="236"/>
                    <a:pt x="390" y="236"/>
                  </a:cubicBezTo>
                  <a:cubicBezTo>
                    <a:pt x="382" y="245"/>
                    <a:pt x="372" y="252"/>
                    <a:pt x="362" y="257"/>
                  </a:cubicBezTo>
                  <a:cubicBezTo>
                    <a:pt x="349" y="264"/>
                    <a:pt x="334" y="263"/>
                    <a:pt x="320" y="265"/>
                  </a:cubicBezTo>
                  <a:cubicBezTo>
                    <a:pt x="321" y="263"/>
                    <a:pt x="322" y="263"/>
                    <a:pt x="323" y="263"/>
                  </a:cubicBezTo>
                  <a:cubicBezTo>
                    <a:pt x="323" y="261"/>
                    <a:pt x="325" y="261"/>
                    <a:pt x="326" y="259"/>
                  </a:cubicBezTo>
                  <a:cubicBezTo>
                    <a:pt x="328" y="259"/>
                    <a:pt x="328" y="259"/>
                    <a:pt x="328" y="259"/>
                  </a:cubicBezTo>
                  <a:cubicBezTo>
                    <a:pt x="328" y="259"/>
                    <a:pt x="328" y="258"/>
                    <a:pt x="329" y="258"/>
                  </a:cubicBezTo>
                  <a:cubicBezTo>
                    <a:pt x="330" y="258"/>
                    <a:pt x="332" y="258"/>
                    <a:pt x="332" y="258"/>
                  </a:cubicBezTo>
                  <a:cubicBezTo>
                    <a:pt x="330" y="255"/>
                    <a:pt x="326" y="259"/>
                    <a:pt x="323" y="258"/>
                  </a:cubicBezTo>
                  <a:cubicBezTo>
                    <a:pt x="324" y="256"/>
                    <a:pt x="323" y="254"/>
                    <a:pt x="325" y="254"/>
                  </a:cubicBezTo>
                  <a:cubicBezTo>
                    <a:pt x="327" y="254"/>
                    <a:pt x="327" y="254"/>
                    <a:pt x="327" y="254"/>
                  </a:cubicBezTo>
                  <a:cubicBezTo>
                    <a:pt x="327" y="252"/>
                    <a:pt x="328" y="251"/>
                    <a:pt x="328" y="251"/>
                  </a:cubicBezTo>
                  <a:cubicBezTo>
                    <a:pt x="338" y="245"/>
                    <a:pt x="347" y="241"/>
                    <a:pt x="356" y="236"/>
                  </a:cubicBezTo>
                  <a:cubicBezTo>
                    <a:pt x="354" y="236"/>
                    <a:pt x="353" y="238"/>
                    <a:pt x="351" y="237"/>
                  </a:cubicBezTo>
                  <a:cubicBezTo>
                    <a:pt x="352" y="237"/>
                    <a:pt x="351" y="235"/>
                    <a:pt x="352" y="235"/>
                  </a:cubicBezTo>
                  <a:cubicBezTo>
                    <a:pt x="359" y="233"/>
                    <a:pt x="365" y="229"/>
                    <a:pt x="372" y="226"/>
                  </a:cubicBezTo>
                  <a:cubicBezTo>
                    <a:pt x="369" y="226"/>
                    <a:pt x="367" y="228"/>
                    <a:pt x="365" y="226"/>
                  </a:cubicBezTo>
                  <a:cubicBezTo>
                    <a:pt x="366" y="226"/>
                    <a:pt x="367" y="224"/>
                    <a:pt x="368" y="224"/>
                  </a:cubicBezTo>
                  <a:cubicBezTo>
                    <a:pt x="368" y="223"/>
                    <a:pt x="368" y="223"/>
                    <a:pt x="368" y="223"/>
                  </a:cubicBezTo>
                  <a:cubicBezTo>
                    <a:pt x="368" y="222"/>
                    <a:pt x="369" y="222"/>
                    <a:pt x="370" y="222"/>
                  </a:cubicBezTo>
                  <a:cubicBezTo>
                    <a:pt x="369" y="222"/>
                    <a:pt x="368" y="221"/>
                    <a:pt x="368" y="221"/>
                  </a:cubicBezTo>
                  <a:cubicBezTo>
                    <a:pt x="369" y="220"/>
                    <a:pt x="371" y="221"/>
                    <a:pt x="372" y="219"/>
                  </a:cubicBezTo>
                  <a:cubicBezTo>
                    <a:pt x="372" y="219"/>
                    <a:pt x="370" y="219"/>
                    <a:pt x="370" y="219"/>
                  </a:cubicBezTo>
                  <a:cubicBezTo>
                    <a:pt x="372" y="216"/>
                    <a:pt x="375" y="216"/>
                    <a:pt x="379" y="215"/>
                  </a:cubicBezTo>
                  <a:cubicBezTo>
                    <a:pt x="378" y="214"/>
                    <a:pt x="376" y="215"/>
                    <a:pt x="376" y="214"/>
                  </a:cubicBezTo>
                  <a:cubicBezTo>
                    <a:pt x="376" y="213"/>
                    <a:pt x="377" y="213"/>
                    <a:pt x="377" y="213"/>
                  </a:cubicBezTo>
                  <a:cubicBezTo>
                    <a:pt x="376" y="213"/>
                    <a:pt x="376" y="213"/>
                    <a:pt x="376" y="213"/>
                  </a:cubicBezTo>
                  <a:cubicBezTo>
                    <a:pt x="375" y="212"/>
                    <a:pt x="375" y="211"/>
                    <a:pt x="375" y="210"/>
                  </a:cubicBezTo>
                  <a:cubicBezTo>
                    <a:pt x="379" y="206"/>
                    <a:pt x="379" y="200"/>
                    <a:pt x="381" y="195"/>
                  </a:cubicBezTo>
                  <a:cubicBezTo>
                    <a:pt x="381" y="195"/>
                    <a:pt x="380" y="195"/>
                    <a:pt x="380" y="195"/>
                  </a:cubicBezTo>
                  <a:cubicBezTo>
                    <a:pt x="374" y="202"/>
                    <a:pt x="363" y="204"/>
                    <a:pt x="354" y="207"/>
                  </a:cubicBezTo>
                  <a:cubicBezTo>
                    <a:pt x="351" y="207"/>
                    <a:pt x="351" y="207"/>
                    <a:pt x="351" y="207"/>
                  </a:cubicBezTo>
                  <a:cubicBezTo>
                    <a:pt x="347" y="208"/>
                    <a:pt x="343" y="208"/>
                    <a:pt x="340" y="206"/>
                  </a:cubicBezTo>
                  <a:cubicBezTo>
                    <a:pt x="337" y="205"/>
                    <a:pt x="336" y="203"/>
                    <a:pt x="333" y="201"/>
                  </a:cubicBezTo>
                  <a:cubicBezTo>
                    <a:pt x="328" y="198"/>
                    <a:pt x="323" y="195"/>
                    <a:pt x="318" y="193"/>
                  </a:cubicBezTo>
                  <a:cubicBezTo>
                    <a:pt x="302" y="188"/>
                    <a:pt x="285" y="186"/>
                    <a:pt x="269" y="186"/>
                  </a:cubicBezTo>
                  <a:cubicBezTo>
                    <a:pt x="276" y="182"/>
                    <a:pt x="283" y="182"/>
                    <a:pt x="291" y="180"/>
                  </a:cubicBezTo>
                  <a:cubicBezTo>
                    <a:pt x="302" y="177"/>
                    <a:pt x="312" y="173"/>
                    <a:pt x="323" y="174"/>
                  </a:cubicBezTo>
                  <a:cubicBezTo>
                    <a:pt x="321" y="173"/>
                    <a:pt x="319" y="174"/>
                    <a:pt x="317" y="174"/>
                  </a:cubicBezTo>
                  <a:cubicBezTo>
                    <a:pt x="308" y="173"/>
                    <a:pt x="299" y="175"/>
                    <a:pt x="290" y="177"/>
                  </a:cubicBezTo>
                  <a:cubicBezTo>
                    <a:pt x="283" y="179"/>
                    <a:pt x="277" y="181"/>
                    <a:pt x="271" y="182"/>
                  </a:cubicBezTo>
                  <a:cubicBezTo>
                    <a:pt x="267" y="184"/>
                    <a:pt x="265" y="188"/>
                    <a:pt x="261" y="187"/>
                  </a:cubicBezTo>
                  <a:cubicBezTo>
                    <a:pt x="261" y="185"/>
                    <a:pt x="261" y="185"/>
                    <a:pt x="261" y="185"/>
                  </a:cubicBezTo>
                  <a:cubicBezTo>
                    <a:pt x="267" y="177"/>
                    <a:pt x="275" y="170"/>
                    <a:pt x="285" y="169"/>
                  </a:cubicBezTo>
                  <a:cubicBezTo>
                    <a:pt x="297" y="167"/>
                    <a:pt x="307" y="169"/>
                    <a:pt x="319" y="170"/>
                  </a:cubicBezTo>
                  <a:cubicBezTo>
                    <a:pt x="327" y="171"/>
                    <a:pt x="335" y="173"/>
                    <a:pt x="343" y="175"/>
                  </a:cubicBezTo>
                  <a:cubicBezTo>
                    <a:pt x="346" y="175"/>
                    <a:pt x="347" y="180"/>
                    <a:pt x="349" y="181"/>
                  </a:cubicBezTo>
                  <a:cubicBezTo>
                    <a:pt x="353" y="182"/>
                    <a:pt x="357" y="181"/>
                    <a:pt x="361" y="183"/>
                  </a:cubicBezTo>
                  <a:cubicBezTo>
                    <a:pt x="361" y="182"/>
                    <a:pt x="360" y="181"/>
                    <a:pt x="361" y="179"/>
                  </a:cubicBezTo>
                  <a:cubicBezTo>
                    <a:pt x="363" y="177"/>
                    <a:pt x="367" y="180"/>
                    <a:pt x="369" y="179"/>
                  </a:cubicBezTo>
                  <a:cubicBezTo>
                    <a:pt x="374" y="175"/>
                    <a:pt x="365" y="170"/>
                    <a:pt x="362" y="165"/>
                  </a:cubicBezTo>
                  <a:cubicBezTo>
                    <a:pt x="362" y="165"/>
                    <a:pt x="363" y="164"/>
                    <a:pt x="363" y="164"/>
                  </a:cubicBezTo>
                  <a:cubicBezTo>
                    <a:pt x="368" y="168"/>
                    <a:pt x="372" y="174"/>
                    <a:pt x="378" y="177"/>
                  </a:cubicBezTo>
                  <a:cubicBezTo>
                    <a:pt x="381" y="178"/>
                    <a:pt x="389" y="180"/>
                    <a:pt x="388" y="176"/>
                  </a:cubicBezTo>
                  <a:cubicBezTo>
                    <a:pt x="384" y="169"/>
                    <a:pt x="378" y="163"/>
                    <a:pt x="373" y="157"/>
                  </a:cubicBezTo>
                  <a:cubicBezTo>
                    <a:pt x="373" y="154"/>
                    <a:pt x="373" y="154"/>
                    <a:pt x="373" y="154"/>
                  </a:cubicBezTo>
                  <a:cubicBezTo>
                    <a:pt x="372" y="154"/>
                    <a:pt x="372" y="154"/>
                    <a:pt x="371" y="153"/>
                  </a:cubicBezTo>
                  <a:cubicBezTo>
                    <a:pt x="371" y="151"/>
                    <a:pt x="371" y="151"/>
                    <a:pt x="371" y="151"/>
                  </a:cubicBezTo>
                  <a:cubicBezTo>
                    <a:pt x="368" y="149"/>
                    <a:pt x="369" y="147"/>
                    <a:pt x="368" y="145"/>
                  </a:cubicBezTo>
                  <a:cubicBezTo>
                    <a:pt x="366" y="142"/>
                    <a:pt x="367" y="137"/>
                    <a:pt x="366" y="133"/>
                  </a:cubicBezTo>
                  <a:cubicBezTo>
                    <a:pt x="365" y="130"/>
                    <a:pt x="364" y="126"/>
                    <a:pt x="363" y="123"/>
                  </a:cubicBezTo>
                  <a:cubicBezTo>
                    <a:pt x="361" y="112"/>
                    <a:pt x="359" y="102"/>
                    <a:pt x="358" y="92"/>
                  </a:cubicBezTo>
                  <a:cubicBezTo>
                    <a:pt x="356" y="80"/>
                    <a:pt x="365" y="70"/>
                    <a:pt x="370" y="60"/>
                  </a:cubicBezTo>
                  <a:cubicBezTo>
                    <a:pt x="375" y="52"/>
                    <a:pt x="380" y="44"/>
                    <a:pt x="388" y="39"/>
                  </a:cubicBezTo>
                  <a:cubicBezTo>
                    <a:pt x="390" y="32"/>
                    <a:pt x="395" y="25"/>
                    <a:pt x="400" y="19"/>
                  </a:cubicBezTo>
                  <a:cubicBezTo>
                    <a:pt x="405" y="13"/>
                    <a:pt x="414" y="9"/>
                    <a:pt x="420" y="6"/>
                  </a:cubicBezTo>
                  <a:cubicBezTo>
                    <a:pt x="429" y="2"/>
                    <a:pt x="437" y="0"/>
                    <a:pt x="437" y="0"/>
                  </a:cubicBezTo>
                  <a:cubicBezTo>
                    <a:pt x="0" y="0"/>
                    <a:pt x="0" y="0"/>
                    <a:pt x="0" y="0"/>
                  </a:cubicBezTo>
                  <a:cubicBezTo>
                    <a:pt x="0" y="337"/>
                    <a:pt x="0" y="337"/>
                    <a:pt x="0" y="337"/>
                  </a:cubicBezTo>
                  <a:cubicBezTo>
                    <a:pt x="309" y="337"/>
                    <a:pt x="309" y="337"/>
                    <a:pt x="309" y="337"/>
                  </a:cubicBezTo>
                  <a:cubicBezTo>
                    <a:pt x="321" y="328"/>
                    <a:pt x="334" y="324"/>
                    <a:pt x="350" y="315"/>
                  </a:cubicBezTo>
                  <a:cubicBezTo>
                    <a:pt x="358" y="311"/>
                    <a:pt x="377" y="303"/>
                    <a:pt x="383" y="297"/>
                  </a:cubicBezTo>
                </a:path>
              </a:pathLst>
            </a:custGeom>
            <a:solidFill>
              <a:srgbClr val="060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41" name="Freeform 28">
              <a:extLst>
                <a:ext uri="{FF2B5EF4-FFF2-40B4-BE49-F238E27FC236}">
                  <a16:creationId xmlns:a16="http://schemas.microsoft.com/office/drawing/2014/main" id="{164C640B-1A54-45D3-B215-9F60ED5B4215}"/>
                </a:ext>
              </a:extLst>
            </p:cNvPr>
            <p:cNvSpPr>
              <a:spLocks/>
            </p:cNvSpPr>
            <p:nvPr/>
          </p:nvSpPr>
          <p:spPr bwMode="auto">
            <a:xfrm>
              <a:off x="4033838" y="0"/>
              <a:ext cx="1473200" cy="1209675"/>
            </a:xfrm>
            <a:custGeom>
              <a:avLst/>
              <a:gdLst>
                <a:gd name="T0" fmla="*/ 411 w 411"/>
                <a:gd name="T1" fmla="*/ 0 h 337"/>
                <a:gd name="T2" fmla="*/ 49 w 411"/>
                <a:gd name="T3" fmla="*/ 0 h 337"/>
                <a:gd name="T4" fmla="*/ 52 w 411"/>
                <a:gd name="T5" fmla="*/ 1 h 337"/>
                <a:gd name="T6" fmla="*/ 62 w 411"/>
                <a:gd name="T7" fmla="*/ 6 h 337"/>
                <a:gd name="T8" fmla="*/ 74 w 411"/>
                <a:gd name="T9" fmla="*/ 16 h 337"/>
                <a:gd name="T10" fmla="*/ 76 w 411"/>
                <a:gd name="T11" fmla="*/ 25 h 337"/>
                <a:gd name="T12" fmla="*/ 70 w 411"/>
                <a:gd name="T13" fmla="*/ 34 h 337"/>
                <a:gd name="T14" fmla="*/ 57 w 411"/>
                <a:gd name="T15" fmla="*/ 35 h 337"/>
                <a:gd name="T16" fmla="*/ 49 w 411"/>
                <a:gd name="T17" fmla="*/ 34 h 337"/>
                <a:gd name="T18" fmla="*/ 74 w 411"/>
                <a:gd name="T19" fmla="*/ 51 h 337"/>
                <a:gd name="T20" fmla="*/ 80 w 411"/>
                <a:gd name="T21" fmla="*/ 53 h 337"/>
                <a:gd name="T22" fmla="*/ 81 w 411"/>
                <a:gd name="T23" fmla="*/ 55 h 337"/>
                <a:gd name="T24" fmla="*/ 79 w 411"/>
                <a:gd name="T25" fmla="*/ 59 h 337"/>
                <a:gd name="T26" fmla="*/ 81 w 411"/>
                <a:gd name="T27" fmla="*/ 59 h 337"/>
                <a:gd name="T28" fmla="*/ 88 w 411"/>
                <a:gd name="T29" fmla="*/ 53 h 337"/>
                <a:gd name="T30" fmla="*/ 90 w 411"/>
                <a:gd name="T31" fmla="*/ 63 h 337"/>
                <a:gd name="T32" fmla="*/ 83 w 411"/>
                <a:gd name="T33" fmla="*/ 69 h 337"/>
                <a:gd name="T34" fmla="*/ 83 w 411"/>
                <a:gd name="T35" fmla="*/ 74 h 337"/>
                <a:gd name="T36" fmla="*/ 86 w 411"/>
                <a:gd name="T37" fmla="*/ 81 h 337"/>
                <a:gd name="T38" fmla="*/ 90 w 411"/>
                <a:gd name="T39" fmla="*/ 95 h 337"/>
                <a:gd name="T40" fmla="*/ 95 w 411"/>
                <a:gd name="T41" fmla="*/ 124 h 337"/>
                <a:gd name="T42" fmla="*/ 94 w 411"/>
                <a:gd name="T43" fmla="*/ 139 h 337"/>
                <a:gd name="T44" fmla="*/ 101 w 411"/>
                <a:gd name="T45" fmla="*/ 152 h 337"/>
                <a:gd name="T46" fmla="*/ 108 w 411"/>
                <a:gd name="T47" fmla="*/ 162 h 337"/>
                <a:gd name="T48" fmla="*/ 116 w 411"/>
                <a:gd name="T49" fmla="*/ 182 h 337"/>
                <a:gd name="T50" fmla="*/ 102 w 411"/>
                <a:gd name="T51" fmla="*/ 189 h 337"/>
                <a:gd name="T52" fmla="*/ 104 w 411"/>
                <a:gd name="T53" fmla="*/ 200 h 337"/>
                <a:gd name="T54" fmla="*/ 95 w 411"/>
                <a:gd name="T55" fmla="*/ 212 h 337"/>
                <a:gd name="T56" fmla="*/ 100 w 411"/>
                <a:gd name="T57" fmla="*/ 214 h 337"/>
                <a:gd name="T58" fmla="*/ 102 w 411"/>
                <a:gd name="T59" fmla="*/ 223 h 337"/>
                <a:gd name="T60" fmla="*/ 95 w 411"/>
                <a:gd name="T61" fmla="*/ 234 h 337"/>
                <a:gd name="T62" fmla="*/ 95 w 411"/>
                <a:gd name="T63" fmla="*/ 248 h 337"/>
                <a:gd name="T64" fmla="*/ 83 w 411"/>
                <a:gd name="T65" fmla="*/ 258 h 337"/>
                <a:gd name="T66" fmla="*/ 71 w 411"/>
                <a:gd name="T67" fmla="*/ 258 h 337"/>
                <a:gd name="T68" fmla="*/ 67 w 411"/>
                <a:gd name="T69" fmla="*/ 257 h 337"/>
                <a:gd name="T70" fmla="*/ 35 w 411"/>
                <a:gd name="T71" fmla="*/ 252 h 337"/>
                <a:gd name="T72" fmla="*/ 26 w 411"/>
                <a:gd name="T73" fmla="*/ 255 h 337"/>
                <a:gd name="T74" fmla="*/ 18 w 411"/>
                <a:gd name="T75" fmla="*/ 262 h 337"/>
                <a:gd name="T76" fmla="*/ 18 w 411"/>
                <a:gd name="T77" fmla="*/ 262 h 337"/>
                <a:gd name="T78" fmla="*/ 17 w 411"/>
                <a:gd name="T79" fmla="*/ 263 h 337"/>
                <a:gd name="T80" fmla="*/ 16 w 411"/>
                <a:gd name="T81" fmla="*/ 264 h 337"/>
                <a:gd name="T82" fmla="*/ 15 w 411"/>
                <a:gd name="T83" fmla="*/ 265 h 337"/>
                <a:gd name="T84" fmla="*/ 10 w 411"/>
                <a:gd name="T85" fmla="*/ 272 h 337"/>
                <a:gd name="T86" fmla="*/ 10 w 411"/>
                <a:gd name="T87" fmla="*/ 273 h 337"/>
                <a:gd name="T88" fmla="*/ 10 w 411"/>
                <a:gd name="T89" fmla="*/ 274 h 337"/>
                <a:gd name="T90" fmla="*/ 5 w 411"/>
                <a:gd name="T91" fmla="*/ 285 h 337"/>
                <a:gd name="T92" fmla="*/ 5 w 411"/>
                <a:gd name="T93" fmla="*/ 316 h 337"/>
                <a:gd name="T94" fmla="*/ 40 w 411"/>
                <a:gd name="T95" fmla="*/ 329 h 337"/>
                <a:gd name="T96" fmla="*/ 55 w 411"/>
                <a:gd name="T97" fmla="*/ 337 h 337"/>
                <a:gd name="T98" fmla="*/ 411 w 411"/>
                <a:gd name="T99" fmla="*/ 337 h 337"/>
                <a:gd name="T100" fmla="*/ 411 w 411"/>
                <a:gd name="T101"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1" h="337">
                  <a:moveTo>
                    <a:pt x="411" y="0"/>
                  </a:moveTo>
                  <a:cubicBezTo>
                    <a:pt x="49" y="0"/>
                    <a:pt x="49" y="0"/>
                    <a:pt x="49" y="0"/>
                  </a:cubicBezTo>
                  <a:cubicBezTo>
                    <a:pt x="49" y="0"/>
                    <a:pt x="50" y="0"/>
                    <a:pt x="52" y="1"/>
                  </a:cubicBezTo>
                  <a:cubicBezTo>
                    <a:pt x="55" y="3"/>
                    <a:pt x="59" y="5"/>
                    <a:pt x="62" y="6"/>
                  </a:cubicBezTo>
                  <a:cubicBezTo>
                    <a:pt x="66" y="9"/>
                    <a:pt x="71" y="12"/>
                    <a:pt x="74" y="16"/>
                  </a:cubicBezTo>
                  <a:cubicBezTo>
                    <a:pt x="75" y="18"/>
                    <a:pt x="77" y="22"/>
                    <a:pt x="76" y="25"/>
                  </a:cubicBezTo>
                  <a:cubicBezTo>
                    <a:pt x="74" y="28"/>
                    <a:pt x="74" y="33"/>
                    <a:pt x="70" y="34"/>
                  </a:cubicBezTo>
                  <a:cubicBezTo>
                    <a:pt x="67" y="36"/>
                    <a:pt x="62" y="36"/>
                    <a:pt x="57" y="35"/>
                  </a:cubicBezTo>
                  <a:cubicBezTo>
                    <a:pt x="55" y="35"/>
                    <a:pt x="52" y="35"/>
                    <a:pt x="49" y="34"/>
                  </a:cubicBezTo>
                  <a:cubicBezTo>
                    <a:pt x="59" y="38"/>
                    <a:pt x="68" y="42"/>
                    <a:pt x="74" y="51"/>
                  </a:cubicBezTo>
                  <a:cubicBezTo>
                    <a:pt x="75" y="53"/>
                    <a:pt x="77" y="53"/>
                    <a:pt x="80" y="53"/>
                  </a:cubicBezTo>
                  <a:cubicBezTo>
                    <a:pt x="81" y="53"/>
                    <a:pt x="81" y="55"/>
                    <a:pt x="81" y="55"/>
                  </a:cubicBezTo>
                  <a:cubicBezTo>
                    <a:pt x="79" y="56"/>
                    <a:pt x="78" y="57"/>
                    <a:pt x="79" y="59"/>
                  </a:cubicBezTo>
                  <a:cubicBezTo>
                    <a:pt x="81" y="59"/>
                    <a:pt x="81" y="59"/>
                    <a:pt x="81" y="59"/>
                  </a:cubicBezTo>
                  <a:cubicBezTo>
                    <a:pt x="84" y="58"/>
                    <a:pt x="83" y="51"/>
                    <a:pt x="88" y="53"/>
                  </a:cubicBezTo>
                  <a:cubicBezTo>
                    <a:pt x="91" y="55"/>
                    <a:pt x="92" y="60"/>
                    <a:pt x="90" y="63"/>
                  </a:cubicBezTo>
                  <a:cubicBezTo>
                    <a:pt x="88" y="65"/>
                    <a:pt x="85" y="67"/>
                    <a:pt x="83" y="69"/>
                  </a:cubicBezTo>
                  <a:cubicBezTo>
                    <a:pt x="82" y="70"/>
                    <a:pt x="82" y="72"/>
                    <a:pt x="83" y="74"/>
                  </a:cubicBezTo>
                  <a:cubicBezTo>
                    <a:pt x="84" y="76"/>
                    <a:pt x="85" y="79"/>
                    <a:pt x="86" y="81"/>
                  </a:cubicBezTo>
                  <a:cubicBezTo>
                    <a:pt x="88" y="86"/>
                    <a:pt x="88" y="91"/>
                    <a:pt x="90" y="95"/>
                  </a:cubicBezTo>
                  <a:cubicBezTo>
                    <a:pt x="93" y="105"/>
                    <a:pt x="95" y="114"/>
                    <a:pt x="95" y="124"/>
                  </a:cubicBezTo>
                  <a:cubicBezTo>
                    <a:pt x="95" y="129"/>
                    <a:pt x="92" y="133"/>
                    <a:pt x="94" y="139"/>
                  </a:cubicBezTo>
                  <a:cubicBezTo>
                    <a:pt x="95" y="144"/>
                    <a:pt x="98" y="147"/>
                    <a:pt x="101" y="152"/>
                  </a:cubicBezTo>
                  <a:cubicBezTo>
                    <a:pt x="104" y="156"/>
                    <a:pt x="106" y="158"/>
                    <a:pt x="108" y="162"/>
                  </a:cubicBezTo>
                  <a:cubicBezTo>
                    <a:pt x="112" y="168"/>
                    <a:pt x="119" y="175"/>
                    <a:pt x="116" y="182"/>
                  </a:cubicBezTo>
                  <a:cubicBezTo>
                    <a:pt x="114" y="187"/>
                    <a:pt x="107" y="186"/>
                    <a:pt x="102" y="189"/>
                  </a:cubicBezTo>
                  <a:cubicBezTo>
                    <a:pt x="98" y="192"/>
                    <a:pt x="102" y="197"/>
                    <a:pt x="104" y="200"/>
                  </a:cubicBezTo>
                  <a:cubicBezTo>
                    <a:pt x="107" y="206"/>
                    <a:pt x="100" y="210"/>
                    <a:pt x="95" y="212"/>
                  </a:cubicBezTo>
                  <a:cubicBezTo>
                    <a:pt x="97" y="214"/>
                    <a:pt x="99" y="213"/>
                    <a:pt x="100" y="214"/>
                  </a:cubicBezTo>
                  <a:cubicBezTo>
                    <a:pt x="100" y="217"/>
                    <a:pt x="104" y="219"/>
                    <a:pt x="102" y="223"/>
                  </a:cubicBezTo>
                  <a:cubicBezTo>
                    <a:pt x="99" y="226"/>
                    <a:pt x="91" y="228"/>
                    <a:pt x="95" y="234"/>
                  </a:cubicBezTo>
                  <a:cubicBezTo>
                    <a:pt x="98" y="238"/>
                    <a:pt x="96" y="243"/>
                    <a:pt x="95" y="248"/>
                  </a:cubicBezTo>
                  <a:cubicBezTo>
                    <a:pt x="93" y="254"/>
                    <a:pt x="88" y="256"/>
                    <a:pt x="83" y="258"/>
                  </a:cubicBezTo>
                  <a:cubicBezTo>
                    <a:pt x="79" y="259"/>
                    <a:pt x="75" y="259"/>
                    <a:pt x="71" y="258"/>
                  </a:cubicBezTo>
                  <a:cubicBezTo>
                    <a:pt x="70" y="258"/>
                    <a:pt x="69" y="257"/>
                    <a:pt x="67" y="257"/>
                  </a:cubicBezTo>
                  <a:cubicBezTo>
                    <a:pt x="56" y="256"/>
                    <a:pt x="46" y="252"/>
                    <a:pt x="35" y="252"/>
                  </a:cubicBezTo>
                  <a:cubicBezTo>
                    <a:pt x="32" y="253"/>
                    <a:pt x="28" y="254"/>
                    <a:pt x="26" y="255"/>
                  </a:cubicBezTo>
                  <a:cubicBezTo>
                    <a:pt x="23" y="257"/>
                    <a:pt x="20" y="259"/>
                    <a:pt x="18" y="262"/>
                  </a:cubicBezTo>
                  <a:cubicBezTo>
                    <a:pt x="18" y="262"/>
                    <a:pt x="18" y="262"/>
                    <a:pt x="18" y="262"/>
                  </a:cubicBezTo>
                  <a:cubicBezTo>
                    <a:pt x="18" y="262"/>
                    <a:pt x="17" y="263"/>
                    <a:pt x="17" y="263"/>
                  </a:cubicBezTo>
                  <a:cubicBezTo>
                    <a:pt x="16" y="264"/>
                    <a:pt x="16" y="264"/>
                    <a:pt x="16" y="264"/>
                  </a:cubicBezTo>
                  <a:cubicBezTo>
                    <a:pt x="16" y="265"/>
                    <a:pt x="16" y="265"/>
                    <a:pt x="15" y="265"/>
                  </a:cubicBezTo>
                  <a:cubicBezTo>
                    <a:pt x="14" y="267"/>
                    <a:pt x="12" y="270"/>
                    <a:pt x="10" y="272"/>
                  </a:cubicBezTo>
                  <a:cubicBezTo>
                    <a:pt x="10" y="273"/>
                    <a:pt x="10" y="273"/>
                    <a:pt x="10" y="273"/>
                  </a:cubicBezTo>
                  <a:cubicBezTo>
                    <a:pt x="10" y="273"/>
                    <a:pt x="10" y="274"/>
                    <a:pt x="10" y="274"/>
                  </a:cubicBezTo>
                  <a:cubicBezTo>
                    <a:pt x="8" y="278"/>
                    <a:pt x="6" y="282"/>
                    <a:pt x="5" y="285"/>
                  </a:cubicBezTo>
                  <a:cubicBezTo>
                    <a:pt x="0" y="300"/>
                    <a:pt x="2" y="313"/>
                    <a:pt x="5" y="316"/>
                  </a:cubicBezTo>
                  <a:cubicBezTo>
                    <a:pt x="6" y="316"/>
                    <a:pt x="26" y="323"/>
                    <a:pt x="40" y="329"/>
                  </a:cubicBezTo>
                  <a:cubicBezTo>
                    <a:pt x="47" y="332"/>
                    <a:pt x="52" y="334"/>
                    <a:pt x="55" y="337"/>
                  </a:cubicBezTo>
                  <a:cubicBezTo>
                    <a:pt x="411" y="337"/>
                    <a:pt x="411" y="337"/>
                    <a:pt x="411" y="337"/>
                  </a:cubicBezTo>
                  <a:lnTo>
                    <a:pt x="411" y="0"/>
                  </a:lnTo>
                  <a:close/>
                </a:path>
              </a:pathLst>
            </a:custGeom>
            <a:solidFill>
              <a:srgbClr val="E22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42" name="Freeform 29">
              <a:extLst>
                <a:ext uri="{FF2B5EF4-FFF2-40B4-BE49-F238E27FC236}">
                  <a16:creationId xmlns:a16="http://schemas.microsoft.com/office/drawing/2014/main" id="{878FAEA0-1634-4684-8293-B9792858FA74}"/>
                </a:ext>
              </a:extLst>
            </p:cNvPr>
            <p:cNvSpPr>
              <a:spLocks/>
            </p:cNvSpPr>
            <p:nvPr/>
          </p:nvSpPr>
          <p:spPr bwMode="auto">
            <a:xfrm>
              <a:off x="4198938" y="415925"/>
              <a:ext cx="149225" cy="133350"/>
            </a:xfrm>
            <a:custGeom>
              <a:avLst/>
              <a:gdLst>
                <a:gd name="T0" fmla="*/ 24 w 42"/>
                <a:gd name="T1" fmla="*/ 7 h 37"/>
                <a:gd name="T2" fmla="*/ 31 w 42"/>
                <a:gd name="T3" fmla="*/ 8 h 37"/>
                <a:gd name="T4" fmla="*/ 18 w 42"/>
                <a:gd name="T5" fmla="*/ 20 h 37"/>
                <a:gd name="T6" fmla="*/ 16 w 42"/>
                <a:gd name="T7" fmla="*/ 20 h 37"/>
                <a:gd name="T8" fmla="*/ 13 w 42"/>
                <a:gd name="T9" fmla="*/ 24 h 37"/>
                <a:gd name="T10" fmla="*/ 7 w 42"/>
                <a:gd name="T11" fmla="*/ 25 h 37"/>
                <a:gd name="T12" fmla="*/ 17 w 42"/>
                <a:gd name="T13" fmla="*/ 29 h 37"/>
                <a:gd name="T14" fmla="*/ 19 w 42"/>
                <a:gd name="T15" fmla="*/ 31 h 37"/>
                <a:gd name="T16" fmla="*/ 20 w 42"/>
                <a:gd name="T17" fmla="*/ 31 h 37"/>
                <a:gd name="T18" fmla="*/ 21 w 42"/>
                <a:gd name="T19" fmla="*/ 31 h 37"/>
                <a:gd name="T20" fmla="*/ 21 w 42"/>
                <a:gd name="T21" fmla="*/ 34 h 37"/>
                <a:gd name="T22" fmla="*/ 14 w 42"/>
                <a:gd name="T23" fmla="*/ 36 h 37"/>
                <a:gd name="T24" fmla="*/ 28 w 42"/>
                <a:gd name="T25" fmla="*/ 36 h 37"/>
                <a:gd name="T26" fmla="*/ 31 w 42"/>
                <a:gd name="T27" fmla="*/ 25 h 37"/>
                <a:gd name="T28" fmla="*/ 30 w 42"/>
                <a:gd name="T29" fmla="*/ 23 h 37"/>
                <a:gd name="T30" fmla="*/ 33 w 42"/>
                <a:gd name="T31" fmla="*/ 19 h 37"/>
                <a:gd name="T32" fmla="*/ 37 w 42"/>
                <a:gd name="T33" fmla="*/ 17 h 37"/>
                <a:gd name="T34" fmla="*/ 35 w 42"/>
                <a:gd name="T35" fmla="*/ 14 h 37"/>
                <a:gd name="T36" fmla="*/ 41 w 42"/>
                <a:gd name="T37" fmla="*/ 4 h 37"/>
                <a:gd name="T38" fmla="*/ 32 w 42"/>
                <a:gd name="T39" fmla="*/ 1 h 37"/>
                <a:gd name="T40" fmla="*/ 21 w 42"/>
                <a:gd name="T41" fmla="*/ 1 h 37"/>
                <a:gd name="T42" fmla="*/ 12 w 42"/>
                <a:gd name="T43" fmla="*/ 4 h 37"/>
                <a:gd name="T44" fmla="*/ 0 w 42"/>
                <a:gd name="T45" fmla="*/ 10 h 37"/>
                <a:gd name="T46" fmla="*/ 14 w 42"/>
                <a:gd name="T47" fmla="*/ 7 h 37"/>
                <a:gd name="T48" fmla="*/ 24 w 42"/>
                <a:gd name="T49"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37">
                  <a:moveTo>
                    <a:pt x="24" y="7"/>
                  </a:moveTo>
                  <a:cubicBezTo>
                    <a:pt x="27" y="7"/>
                    <a:pt x="31" y="7"/>
                    <a:pt x="31" y="8"/>
                  </a:cubicBezTo>
                  <a:cubicBezTo>
                    <a:pt x="30" y="14"/>
                    <a:pt x="22" y="15"/>
                    <a:pt x="18" y="20"/>
                  </a:cubicBezTo>
                  <a:cubicBezTo>
                    <a:pt x="16" y="20"/>
                    <a:pt x="16" y="20"/>
                    <a:pt x="16" y="20"/>
                  </a:cubicBezTo>
                  <a:cubicBezTo>
                    <a:pt x="14" y="21"/>
                    <a:pt x="15" y="24"/>
                    <a:pt x="13" y="24"/>
                  </a:cubicBezTo>
                  <a:cubicBezTo>
                    <a:pt x="11" y="24"/>
                    <a:pt x="9" y="24"/>
                    <a:pt x="7" y="25"/>
                  </a:cubicBezTo>
                  <a:cubicBezTo>
                    <a:pt x="10" y="28"/>
                    <a:pt x="13" y="29"/>
                    <a:pt x="17" y="29"/>
                  </a:cubicBezTo>
                  <a:cubicBezTo>
                    <a:pt x="17" y="29"/>
                    <a:pt x="19" y="30"/>
                    <a:pt x="19" y="31"/>
                  </a:cubicBezTo>
                  <a:cubicBezTo>
                    <a:pt x="19" y="31"/>
                    <a:pt x="19" y="31"/>
                    <a:pt x="20" y="31"/>
                  </a:cubicBezTo>
                  <a:cubicBezTo>
                    <a:pt x="21" y="31"/>
                    <a:pt x="21" y="31"/>
                    <a:pt x="21" y="31"/>
                  </a:cubicBezTo>
                  <a:cubicBezTo>
                    <a:pt x="21" y="34"/>
                    <a:pt x="21" y="34"/>
                    <a:pt x="21" y="34"/>
                  </a:cubicBezTo>
                  <a:cubicBezTo>
                    <a:pt x="19" y="36"/>
                    <a:pt x="16" y="35"/>
                    <a:pt x="14" y="36"/>
                  </a:cubicBezTo>
                  <a:cubicBezTo>
                    <a:pt x="19" y="37"/>
                    <a:pt x="24" y="37"/>
                    <a:pt x="28" y="36"/>
                  </a:cubicBezTo>
                  <a:cubicBezTo>
                    <a:pt x="32" y="35"/>
                    <a:pt x="28" y="28"/>
                    <a:pt x="31" y="25"/>
                  </a:cubicBezTo>
                  <a:cubicBezTo>
                    <a:pt x="30" y="25"/>
                    <a:pt x="31" y="23"/>
                    <a:pt x="30" y="23"/>
                  </a:cubicBezTo>
                  <a:cubicBezTo>
                    <a:pt x="31" y="22"/>
                    <a:pt x="32" y="20"/>
                    <a:pt x="33" y="19"/>
                  </a:cubicBezTo>
                  <a:cubicBezTo>
                    <a:pt x="35" y="19"/>
                    <a:pt x="37" y="19"/>
                    <a:pt x="37" y="17"/>
                  </a:cubicBezTo>
                  <a:cubicBezTo>
                    <a:pt x="37" y="16"/>
                    <a:pt x="35" y="15"/>
                    <a:pt x="35" y="14"/>
                  </a:cubicBezTo>
                  <a:cubicBezTo>
                    <a:pt x="39" y="12"/>
                    <a:pt x="42" y="8"/>
                    <a:pt x="41" y="4"/>
                  </a:cubicBezTo>
                  <a:cubicBezTo>
                    <a:pt x="40" y="2"/>
                    <a:pt x="35" y="2"/>
                    <a:pt x="32" y="1"/>
                  </a:cubicBezTo>
                  <a:cubicBezTo>
                    <a:pt x="29" y="0"/>
                    <a:pt x="25" y="1"/>
                    <a:pt x="21" y="1"/>
                  </a:cubicBezTo>
                  <a:cubicBezTo>
                    <a:pt x="18" y="1"/>
                    <a:pt x="15" y="3"/>
                    <a:pt x="12" y="4"/>
                  </a:cubicBezTo>
                  <a:cubicBezTo>
                    <a:pt x="7" y="5"/>
                    <a:pt x="3" y="8"/>
                    <a:pt x="0" y="10"/>
                  </a:cubicBezTo>
                  <a:cubicBezTo>
                    <a:pt x="4" y="8"/>
                    <a:pt x="9" y="8"/>
                    <a:pt x="14" y="7"/>
                  </a:cubicBezTo>
                  <a:cubicBezTo>
                    <a:pt x="17" y="7"/>
                    <a:pt x="21" y="6"/>
                    <a:pt x="24" y="7"/>
                  </a:cubicBezTo>
                </a:path>
              </a:pathLst>
            </a:custGeom>
            <a:solidFill>
              <a:srgbClr val="9D9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grpSp>
      <p:sp>
        <p:nvSpPr>
          <p:cNvPr id="44" name="Espace réservé du pied de page 33">
            <a:extLst>
              <a:ext uri="{FF2B5EF4-FFF2-40B4-BE49-F238E27FC236}">
                <a16:creationId xmlns:a16="http://schemas.microsoft.com/office/drawing/2014/main" id="{9FA7AFE6-E946-4C72-BB45-B26DF4A626D6}"/>
              </a:ext>
            </a:extLst>
          </p:cNvPr>
          <p:cNvSpPr>
            <a:spLocks noGrp="1"/>
          </p:cNvSpPr>
          <p:nvPr>
            <p:ph type="ftr" sz="quarter" idx="3"/>
          </p:nvPr>
        </p:nvSpPr>
        <p:spPr>
          <a:xfrm>
            <a:off x="502288" y="6575144"/>
            <a:ext cx="1415452" cy="107722"/>
          </a:xfrm>
          <a:prstGeom prst="rect">
            <a:avLst/>
          </a:prstGeom>
        </p:spPr>
        <p:txBody>
          <a:bodyPr vert="horz" wrap="none" lIns="0" tIns="0" rIns="0" bIns="0" rtlCol="0" anchor="ctr">
            <a:spAutoFit/>
          </a:bodyPr>
          <a:lstStyle>
            <a:lvl1pPr algn="l">
              <a:defRPr sz="700" cap="all" spc="50" baseline="0">
                <a:solidFill>
                  <a:srgbClr val="000000"/>
                </a:solidFill>
              </a:defRPr>
            </a:lvl1pPr>
          </a:lstStyle>
          <a:p>
            <a:r>
              <a:rPr lang="fr-FR" noProof="0" smtClean="0"/>
              <a:t>Les effets d'aubaine des contrats aidés - JMS 2022</a:t>
            </a:r>
            <a:endParaRPr lang="fr-FR" noProof="0" dirty="0"/>
          </a:p>
        </p:txBody>
      </p:sp>
      <p:sp>
        <p:nvSpPr>
          <p:cNvPr id="45" name="Espace réservé du numéro de diapositive 34">
            <a:extLst>
              <a:ext uri="{FF2B5EF4-FFF2-40B4-BE49-F238E27FC236}">
                <a16:creationId xmlns:a16="http://schemas.microsoft.com/office/drawing/2014/main" id="{BDB8312C-9F3F-4042-A48A-0F5590678DB8}"/>
              </a:ext>
            </a:extLst>
          </p:cNvPr>
          <p:cNvSpPr>
            <a:spLocks noGrp="1"/>
          </p:cNvSpPr>
          <p:nvPr>
            <p:ph type="sldNum" sz="quarter" idx="4"/>
          </p:nvPr>
        </p:nvSpPr>
        <p:spPr>
          <a:xfrm>
            <a:off x="11527700" y="6575144"/>
            <a:ext cx="160300" cy="107722"/>
          </a:xfrm>
          <a:prstGeom prst="rect">
            <a:avLst/>
          </a:prstGeom>
        </p:spPr>
        <p:txBody>
          <a:bodyPr vert="horz" wrap="none" lIns="0" tIns="0" rIns="0" bIns="0" rtlCol="0" anchor="ctr">
            <a:spAutoFit/>
          </a:bodyPr>
          <a:lstStyle>
            <a:lvl1pPr algn="r">
              <a:defRPr sz="700">
                <a:solidFill>
                  <a:srgbClr val="000000"/>
                </a:solidFill>
              </a:defRPr>
            </a:lvl1pPr>
          </a:lstStyle>
          <a:p>
            <a:fld id="{DA76BCB4-0E47-4ECE-B552-0D112F3A1392}" type="slidenum">
              <a:rPr lang="fr-FR" smtClean="0"/>
              <a:pPr/>
              <a:t>‹N°›</a:t>
            </a:fld>
            <a:endParaRPr lang="fr-FR" dirty="0"/>
          </a:p>
        </p:txBody>
      </p:sp>
      <p:pic>
        <p:nvPicPr>
          <p:cNvPr id="46" name="Image 45">
            <a:extLst>
              <a:ext uri="{FF2B5EF4-FFF2-40B4-BE49-F238E27FC236}">
                <a16:creationId xmlns:a16="http://schemas.microsoft.com/office/drawing/2014/main" id="{E3EA923F-8F8E-435F-BC1A-56F9753B88D7}"/>
              </a:ext>
            </a:extLst>
          </p:cNvPr>
          <p:cNvPicPr>
            <a:picLocks noChangeAspect="1"/>
          </p:cNvPicPr>
          <p:nvPr userDrawn="1"/>
        </p:nvPicPr>
        <p:blipFill>
          <a:blip r:embed="rId2"/>
          <a:stretch>
            <a:fillRect/>
          </a:stretch>
        </p:blipFill>
        <p:spPr>
          <a:xfrm>
            <a:off x="1476960" y="238833"/>
            <a:ext cx="713790" cy="482149"/>
          </a:xfrm>
          <a:prstGeom prst="rect">
            <a:avLst/>
          </a:prstGeom>
        </p:spPr>
      </p:pic>
    </p:spTree>
    <p:extLst>
      <p:ext uri="{BB962C8B-B14F-4D97-AF65-F5344CB8AC3E}">
        <p14:creationId xmlns:p14="http://schemas.microsoft.com/office/powerpoint/2010/main" val="4660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itation">
    <p:bg>
      <p:bgPr>
        <a:solidFill>
          <a:schemeClr val="accent5"/>
        </a:solidFill>
        <a:effectLst/>
      </p:bgPr>
    </p:bg>
    <p:spTree>
      <p:nvGrpSpPr>
        <p:cNvPr id="1" name=""/>
        <p:cNvGrpSpPr/>
        <p:nvPr/>
      </p:nvGrpSpPr>
      <p:grpSpPr>
        <a:xfrm>
          <a:off x="0" y="0"/>
          <a:ext cx="0" cy="0"/>
          <a:chOff x="0" y="0"/>
          <a:chExt cx="0" cy="0"/>
        </a:xfrm>
      </p:grpSpPr>
      <p:sp>
        <p:nvSpPr>
          <p:cNvPr id="44" name="Espace réservé du texte 2">
            <a:extLst>
              <a:ext uri="{FF2B5EF4-FFF2-40B4-BE49-F238E27FC236}">
                <a16:creationId xmlns:a16="http://schemas.microsoft.com/office/drawing/2014/main" id="{9B4C995E-F6CC-4F20-A4BC-A8DFA196F21B}"/>
              </a:ext>
            </a:extLst>
          </p:cNvPr>
          <p:cNvSpPr>
            <a:spLocks noGrp="1"/>
          </p:cNvSpPr>
          <p:nvPr>
            <p:ph type="body" sz="quarter" idx="11" hasCustomPrompt="1"/>
          </p:nvPr>
        </p:nvSpPr>
        <p:spPr>
          <a:xfrm>
            <a:off x="4088239" y="5032014"/>
            <a:ext cx="4015522" cy="307777"/>
          </a:xfrm>
        </p:spPr>
        <p:txBody>
          <a:bodyPr wrap="none" anchor="ctr">
            <a:spAutoFit/>
          </a:bodyPr>
          <a:lstStyle>
            <a:lvl1pPr algn="ctr">
              <a:defRPr sz="2000">
                <a:solidFill>
                  <a:schemeClr val="bg1"/>
                </a:solidFill>
              </a:defRPr>
            </a:lvl1pPr>
          </a:lstStyle>
          <a:p>
            <a:pPr lvl="0"/>
            <a:r>
              <a:rPr lang="fr-FR" dirty="0"/>
              <a:t>Prénom Nom, fonction lorem ipsum</a:t>
            </a:r>
          </a:p>
        </p:txBody>
      </p:sp>
      <p:grpSp>
        <p:nvGrpSpPr>
          <p:cNvPr id="7" name="Groupe 6">
            <a:extLst>
              <a:ext uri="{FF2B5EF4-FFF2-40B4-BE49-F238E27FC236}">
                <a16:creationId xmlns:a16="http://schemas.microsoft.com/office/drawing/2014/main" id="{BB047128-3CBA-4B3C-89E0-890B591D4183}"/>
              </a:ext>
            </a:extLst>
          </p:cNvPr>
          <p:cNvGrpSpPr/>
          <p:nvPr userDrawn="1"/>
        </p:nvGrpSpPr>
        <p:grpSpPr>
          <a:xfrm>
            <a:off x="5553608" y="481961"/>
            <a:ext cx="1084785" cy="5894079"/>
            <a:chOff x="5553608" y="515066"/>
            <a:chExt cx="1084785" cy="5894079"/>
          </a:xfrm>
          <a:solidFill>
            <a:schemeClr val="bg1">
              <a:alpha val="50000"/>
            </a:schemeClr>
          </a:solidFill>
        </p:grpSpPr>
        <p:sp>
          <p:nvSpPr>
            <p:cNvPr id="45" name="Freeform 5">
              <a:extLst>
                <a:ext uri="{FF2B5EF4-FFF2-40B4-BE49-F238E27FC236}">
                  <a16:creationId xmlns:a16="http://schemas.microsoft.com/office/drawing/2014/main" id="{EE727139-8889-4219-AE7E-D0580B2ED7E3}"/>
                </a:ext>
              </a:extLst>
            </p:cNvPr>
            <p:cNvSpPr>
              <a:spLocks noEditPoints="1"/>
            </p:cNvSpPr>
            <p:nvPr userDrawn="1"/>
          </p:nvSpPr>
          <p:spPr bwMode="auto">
            <a:xfrm>
              <a:off x="5553608" y="515066"/>
              <a:ext cx="1084785" cy="696513"/>
            </a:xfrm>
            <a:custGeom>
              <a:avLst/>
              <a:gdLst>
                <a:gd name="T0" fmla="*/ 1956 w 2347"/>
                <a:gd name="T1" fmla="*/ 1503 h 1506"/>
                <a:gd name="T2" fmla="*/ 1948 w 2347"/>
                <a:gd name="T3" fmla="*/ 1502 h 1506"/>
                <a:gd name="T4" fmla="*/ 1190 w 2347"/>
                <a:gd name="T5" fmla="*/ 628 h 1506"/>
                <a:gd name="T6" fmla="*/ 619 w 2347"/>
                <a:gd name="T7" fmla="*/ 1111 h 1506"/>
                <a:gd name="T8" fmla="*/ 581 w 2347"/>
                <a:gd name="T9" fmla="*/ 1109 h 1506"/>
                <a:gd name="T10" fmla="*/ 820 w 2347"/>
                <a:gd name="T11" fmla="*/ 1444 h 1506"/>
                <a:gd name="T12" fmla="*/ 834 w 2347"/>
                <a:gd name="T13" fmla="*/ 1484 h 1506"/>
                <a:gd name="T14" fmla="*/ 796 w 2347"/>
                <a:gd name="T15" fmla="*/ 1502 h 1506"/>
                <a:gd name="T16" fmla="*/ 42 w 2347"/>
                <a:gd name="T17" fmla="*/ 544 h 1506"/>
                <a:gd name="T18" fmla="*/ 619 w 2347"/>
                <a:gd name="T19" fmla="*/ 0 h 1506"/>
                <a:gd name="T20" fmla="*/ 1195 w 2347"/>
                <a:gd name="T21" fmla="*/ 531 h 1506"/>
                <a:gd name="T22" fmla="*/ 1770 w 2347"/>
                <a:gd name="T23" fmla="*/ 0 h 1506"/>
                <a:gd name="T24" fmla="*/ 2347 w 2347"/>
                <a:gd name="T25" fmla="*/ 556 h 1506"/>
                <a:gd name="T26" fmla="*/ 1770 w 2347"/>
                <a:gd name="T27" fmla="*/ 1111 h 1506"/>
                <a:gd name="T28" fmla="*/ 1732 w 2347"/>
                <a:gd name="T29" fmla="*/ 1109 h 1506"/>
                <a:gd name="T30" fmla="*/ 1972 w 2347"/>
                <a:gd name="T31" fmla="*/ 1444 h 1506"/>
                <a:gd name="T32" fmla="*/ 1985 w 2347"/>
                <a:gd name="T33" fmla="*/ 1484 h 1506"/>
                <a:gd name="T34" fmla="*/ 1956 w 2347"/>
                <a:gd name="T35" fmla="*/ 1503 h 1506"/>
                <a:gd name="T36" fmla="*/ 1770 w 2347"/>
                <a:gd name="T37" fmla="*/ 64 h 1506"/>
                <a:gd name="T38" fmla="*/ 1257 w 2347"/>
                <a:gd name="T39" fmla="*/ 549 h 1506"/>
                <a:gd name="T40" fmla="*/ 1794 w 2347"/>
                <a:gd name="T41" fmla="*/ 1378 h 1506"/>
                <a:gd name="T42" fmla="*/ 1664 w 2347"/>
                <a:gd name="T43" fmla="*/ 1077 h 1506"/>
                <a:gd name="T44" fmla="*/ 1673 w 2347"/>
                <a:gd name="T45" fmla="*/ 1051 h 1506"/>
                <a:gd name="T46" fmla="*/ 1699 w 2347"/>
                <a:gd name="T47" fmla="*/ 1042 h 1506"/>
                <a:gd name="T48" fmla="*/ 1770 w 2347"/>
                <a:gd name="T49" fmla="*/ 1048 h 1506"/>
                <a:gd name="T50" fmla="*/ 2284 w 2347"/>
                <a:gd name="T51" fmla="*/ 556 h 1506"/>
                <a:gd name="T52" fmla="*/ 1770 w 2347"/>
                <a:gd name="T53" fmla="*/ 64 h 1506"/>
                <a:gd name="T54" fmla="*/ 619 w 2347"/>
                <a:gd name="T55" fmla="*/ 64 h 1506"/>
                <a:gd name="T56" fmla="*/ 105 w 2347"/>
                <a:gd name="T57" fmla="*/ 549 h 1506"/>
                <a:gd name="T58" fmla="*/ 643 w 2347"/>
                <a:gd name="T59" fmla="*/ 1378 h 1506"/>
                <a:gd name="T60" fmla="*/ 512 w 2347"/>
                <a:gd name="T61" fmla="*/ 1077 h 1506"/>
                <a:gd name="T62" fmla="*/ 522 w 2347"/>
                <a:gd name="T63" fmla="*/ 1051 h 1506"/>
                <a:gd name="T64" fmla="*/ 548 w 2347"/>
                <a:gd name="T65" fmla="*/ 1042 h 1506"/>
                <a:gd name="T66" fmla="*/ 619 w 2347"/>
                <a:gd name="T67" fmla="*/ 1048 h 1506"/>
                <a:gd name="T68" fmla="*/ 1132 w 2347"/>
                <a:gd name="T69" fmla="*/ 556 h 1506"/>
                <a:gd name="T70" fmla="*/ 619 w 2347"/>
                <a:gd name="T71" fmla="*/ 64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47" h="1506">
                  <a:moveTo>
                    <a:pt x="1956" y="1503"/>
                  </a:moveTo>
                  <a:cubicBezTo>
                    <a:pt x="1953" y="1503"/>
                    <a:pt x="1950" y="1503"/>
                    <a:pt x="1948" y="1502"/>
                  </a:cubicBezTo>
                  <a:cubicBezTo>
                    <a:pt x="1565" y="1396"/>
                    <a:pt x="1198" y="1066"/>
                    <a:pt x="1190" y="628"/>
                  </a:cubicBezTo>
                  <a:cubicBezTo>
                    <a:pt x="1153" y="900"/>
                    <a:pt x="911" y="1111"/>
                    <a:pt x="619" y="1111"/>
                  </a:cubicBezTo>
                  <a:cubicBezTo>
                    <a:pt x="606" y="1111"/>
                    <a:pt x="594" y="1110"/>
                    <a:pt x="581" y="1109"/>
                  </a:cubicBezTo>
                  <a:cubicBezTo>
                    <a:pt x="606" y="1248"/>
                    <a:pt x="694" y="1371"/>
                    <a:pt x="820" y="1444"/>
                  </a:cubicBezTo>
                  <a:cubicBezTo>
                    <a:pt x="834" y="1452"/>
                    <a:pt x="840" y="1469"/>
                    <a:pt x="834" y="1484"/>
                  </a:cubicBezTo>
                  <a:cubicBezTo>
                    <a:pt x="828" y="1499"/>
                    <a:pt x="811" y="1506"/>
                    <a:pt x="796" y="1502"/>
                  </a:cubicBezTo>
                  <a:cubicBezTo>
                    <a:pt x="389" y="1389"/>
                    <a:pt x="0" y="1024"/>
                    <a:pt x="42" y="544"/>
                  </a:cubicBezTo>
                  <a:cubicBezTo>
                    <a:pt x="70" y="229"/>
                    <a:pt x="312" y="0"/>
                    <a:pt x="619" y="0"/>
                  </a:cubicBezTo>
                  <a:cubicBezTo>
                    <a:pt x="928" y="0"/>
                    <a:pt x="1181" y="236"/>
                    <a:pt x="1195" y="531"/>
                  </a:cubicBezTo>
                  <a:cubicBezTo>
                    <a:pt x="1228" y="223"/>
                    <a:pt x="1468" y="0"/>
                    <a:pt x="1770" y="0"/>
                  </a:cubicBezTo>
                  <a:cubicBezTo>
                    <a:pt x="2088" y="0"/>
                    <a:pt x="2347" y="249"/>
                    <a:pt x="2347" y="556"/>
                  </a:cubicBezTo>
                  <a:cubicBezTo>
                    <a:pt x="2347" y="862"/>
                    <a:pt x="2088" y="1111"/>
                    <a:pt x="1770" y="1111"/>
                  </a:cubicBezTo>
                  <a:cubicBezTo>
                    <a:pt x="1758" y="1111"/>
                    <a:pt x="1745" y="1110"/>
                    <a:pt x="1732" y="1109"/>
                  </a:cubicBezTo>
                  <a:cubicBezTo>
                    <a:pt x="1758" y="1248"/>
                    <a:pt x="1845" y="1371"/>
                    <a:pt x="1972" y="1444"/>
                  </a:cubicBezTo>
                  <a:cubicBezTo>
                    <a:pt x="1986" y="1452"/>
                    <a:pt x="1991" y="1469"/>
                    <a:pt x="1985" y="1484"/>
                  </a:cubicBezTo>
                  <a:cubicBezTo>
                    <a:pt x="1980" y="1496"/>
                    <a:pt x="1969" y="1503"/>
                    <a:pt x="1956" y="1503"/>
                  </a:cubicBezTo>
                  <a:close/>
                  <a:moveTo>
                    <a:pt x="1770" y="64"/>
                  </a:moveTo>
                  <a:cubicBezTo>
                    <a:pt x="1497" y="64"/>
                    <a:pt x="1281" y="268"/>
                    <a:pt x="1257" y="549"/>
                  </a:cubicBezTo>
                  <a:cubicBezTo>
                    <a:pt x="1223" y="928"/>
                    <a:pt x="1482" y="1230"/>
                    <a:pt x="1794" y="1378"/>
                  </a:cubicBezTo>
                  <a:cubicBezTo>
                    <a:pt x="1721" y="1293"/>
                    <a:pt x="1675" y="1188"/>
                    <a:pt x="1664" y="1077"/>
                  </a:cubicBezTo>
                  <a:cubicBezTo>
                    <a:pt x="1663" y="1067"/>
                    <a:pt x="1666" y="1058"/>
                    <a:pt x="1673" y="1051"/>
                  </a:cubicBezTo>
                  <a:cubicBezTo>
                    <a:pt x="1680" y="1044"/>
                    <a:pt x="1690" y="1041"/>
                    <a:pt x="1699" y="1042"/>
                  </a:cubicBezTo>
                  <a:cubicBezTo>
                    <a:pt x="1726" y="1046"/>
                    <a:pt x="1749" y="1048"/>
                    <a:pt x="1770" y="1048"/>
                  </a:cubicBezTo>
                  <a:cubicBezTo>
                    <a:pt x="2053" y="1048"/>
                    <a:pt x="2284" y="827"/>
                    <a:pt x="2284" y="556"/>
                  </a:cubicBezTo>
                  <a:cubicBezTo>
                    <a:pt x="2284" y="284"/>
                    <a:pt x="2053" y="64"/>
                    <a:pt x="1770" y="64"/>
                  </a:cubicBezTo>
                  <a:close/>
                  <a:moveTo>
                    <a:pt x="619" y="64"/>
                  </a:moveTo>
                  <a:cubicBezTo>
                    <a:pt x="346" y="64"/>
                    <a:pt x="130" y="268"/>
                    <a:pt x="105" y="549"/>
                  </a:cubicBezTo>
                  <a:cubicBezTo>
                    <a:pt x="72" y="928"/>
                    <a:pt x="330" y="1230"/>
                    <a:pt x="643" y="1378"/>
                  </a:cubicBezTo>
                  <a:cubicBezTo>
                    <a:pt x="570" y="1293"/>
                    <a:pt x="523" y="1188"/>
                    <a:pt x="512" y="1077"/>
                  </a:cubicBezTo>
                  <a:cubicBezTo>
                    <a:pt x="511" y="1067"/>
                    <a:pt x="515" y="1058"/>
                    <a:pt x="522" y="1051"/>
                  </a:cubicBezTo>
                  <a:cubicBezTo>
                    <a:pt x="529" y="1044"/>
                    <a:pt x="538" y="1041"/>
                    <a:pt x="548" y="1042"/>
                  </a:cubicBezTo>
                  <a:cubicBezTo>
                    <a:pt x="575" y="1046"/>
                    <a:pt x="598" y="1048"/>
                    <a:pt x="619" y="1048"/>
                  </a:cubicBezTo>
                  <a:cubicBezTo>
                    <a:pt x="902" y="1048"/>
                    <a:pt x="1132" y="827"/>
                    <a:pt x="1132" y="556"/>
                  </a:cubicBezTo>
                  <a:cubicBezTo>
                    <a:pt x="1132" y="284"/>
                    <a:pt x="902" y="64"/>
                    <a:pt x="619"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46" name="Freeform 5">
              <a:extLst>
                <a:ext uri="{FF2B5EF4-FFF2-40B4-BE49-F238E27FC236}">
                  <a16:creationId xmlns:a16="http://schemas.microsoft.com/office/drawing/2014/main" id="{30CFDAF5-7E8D-4230-86DF-589113F907A8}"/>
                </a:ext>
              </a:extLst>
            </p:cNvPr>
            <p:cNvSpPr>
              <a:spLocks noEditPoints="1"/>
            </p:cNvSpPr>
            <p:nvPr userDrawn="1"/>
          </p:nvSpPr>
          <p:spPr bwMode="auto">
            <a:xfrm flipH="1" flipV="1">
              <a:off x="5553608" y="5712632"/>
              <a:ext cx="1084785" cy="696513"/>
            </a:xfrm>
            <a:custGeom>
              <a:avLst/>
              <a:gdLst>
                <a:gd name="T0" fmla="*/ 1956 w 2347"/>
                <a:gd name="T1" fmla="*/ 1503 h 1506"/>
                <a:gd name="T2" fmla="*/ 1948 w 2347"/>
                <a:gd name="T3" fmla="*/ 1502 h 1506"/>
                <a:gd name="T4" fmla="*/ 1190 w 2347"/>
                <a:gd name="T5" fmla="*/ 628 h 1506"/>
                <a:gd name="T6" fmla="*/ 619 w 2347"/>
                <a:gd name="T7" fmla="*/ 1111 h 1506"/>
                <a:gd name="T8" fmla="*/ 581 w 2347"/>
                <a:gd name="T9" fmla="*/ 1109 h 1506"/>
                <a:gd name="T10" fmla="*/ 820 w 2347"/>
                <a:gd name="T11" fmla="*/ 1444 h 1506"/>
                <a:gd name="T12" fmla="*/ 834 w 2347"/>
                <a:gd name="T13" fmla="*/ 1484 h 1506"/>
                <a:gd name="T14" fmla="*/ 796 w 2347"/>
                <a:gd name="T15" fmla="*/ 1502 h 1506"/>
                <a:gd name="T16" fmla="*/ 42 w 2347"/>
                <a:gd name="T17" fmla="*/ 544 h 1506"/>
                <a:gd name="T18" fmla="*/ 619 w 2347"/>
                <a:gd name="T19" fmla="*/ 0 h 1506"/>
                <a:gd name="T20" fmla="*/ 1195 w 2347"/>
                <a:gd name="T21" fmla="*/ 531 h 1506"/>
                <a:gd name="T22" fmla="*/ 1770 w 2347"/>
                <a:gd name="T23" fmla="*/ 0 h 1506"/>
                <a:gd name="T24" fmla="*/ 2347 w 2347"/>
                <a:gd name="T25" fmla="*/ 556 h 1506"/>
                <a:gd name="T26" fmla="*/ 1770 w 2347"/>
                <a:gd name="T27" fmla="*/ 1111 h 1506"/>
                <a:gd name="T28" fmla="*/ 1732 w 2347"/>
                <a:gd name="T29" fmla="*/ 1109 h 1506"/>
                <a:gd name="T30" fmla="*/ 1972 w 2347"/>
                <a:gd name="T31" fmla="*/ 1444 h 1506"/>
                <a:gd name="T32" fmla="*/ 1985 w 2347"/>
                <a:gd name="T33" fmla="*/ 1484 h 1506"/>
                <a:gd name="T34" fmla="*/ 1956 w 2347"/>
                <a:gd name="T35" fmla="*/ 1503 h 1506"/>
                <a:gd name="T36" fmla="*/ 1770 w 2347"/>
                <a:gd name="T37" fmla="*/ 64 h 1506"/>
                <a:gd name="T38" fmla="*/ 1257 w 2347"/>
                <a:gd name="T39" fmla="*/ 549 h 1506"/>
                <a:gd name="T40" fmla="*/ 1794 w 2347"/>
                <a:gd name="T41" fmla="*/ 1378 h 1506"/>
                <a:gd name="T42" fmla="*/ 1664 w 2347"/>
                <a:gd name="T43" fmla="*/ 1077 h 1506"/>
                <a:gd name="T44" fmla="*/ 1673 w 2347"/>
                <a:gd name="T45" fmla="*/ 1051 h 1506"/>
                <a:gd name="T46" fmla="*/ 1699 w 2347"/>
                <a:gd name="T47" fmla="*/ 1042 h 1506"/>
                <a:gd name="T48" fmla="*/ 1770 w 2347"/>
                <a:gd name="T49" fmla="*/ 1048 h 1506"/>
                <a:gd name="T50" fmla="*/ 2284 w 2347"/>
                <a:gd name="T51" fmla="*/ 556 h 1506"/>
                <a:gd name="T52" fmla="*/ 1770 w 2347"/>
                <a:gd name="T53" fmla="*/ 64 h 1506"/>
                <a:gd name="T54" fmla="*/ 619 w 2347"/>
                <a:gd name="T55" fmla="*/ 64 h 1506"/>
                <a:gd name="T56" fmla="*/ 105 w 2347"/>
                <a:gd name="T57" fmla="*/ 549 h 1506"/>
                <a:gd name="T58" fmla="*/ 643 w 2347"/>
                <a:gd name="T59" fmla="*/ 1378 h 1506"/>
                <a:gd name="T60" fmla="*/ 512 w 2347"/>
                <a:gd name="T61" fmla="*/ 1077 h 1506"/>
                <a:gd name="T62" fmla="*/ 522 w 2347"/>
                <a:gd name="T63" fmla="*/ 1051 h 1506"/>
                <a:gd name="T64" fmla="*/ 548 w 2347"/>
                <a:gd name="T65" fmla="*/ 1042 h 1506"/>
                <a:gd name="T66" fmla="*/ 619 w 2347"/>
                <a:gd name="T67" fmla="*/ 1048 h 1506"/>
                <a:gd name="T68" fmla="*/ 1132 w 2347"/>
                <a:gd name="T69" fmla="*/ 556 h 1506"/>
                <a:gd name="T70" fmla="*/ 619 w 2347"/>
                <a:gd name="T71" fmla="*/ 64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47" h="1506">
                  <a:moveTo>
                    <a:pt x="1956" y="1503"/>
                  </a:moveTo>
                  <a:cubicBezTo>
                    <a:pt x="1953" y="1503"/>
                    <a:pt x="1950" y="1503"/>
                    <a:pt x="1948" y="1502"/>
                  </a:cubicBezTo>
                  <a:cubicBezTo>
                    <a:pt x="1565" y="1396"/>
                    <a:pt x="1198" y="1066"/>
                    <a:pt x="1190" y="628"/>
                  </a:cubicBezTo>
                  <a:cubicBezTo>
                    <a:pt x="1153" y="900"/>
                    <a:pt x="911" y="1111"/>
                    <a:pt x="619" y="1111"/>
                  </a:cubicBezTo>
                  <a:cubicBezTo>
                    <a:pt x="606" y="1111"/>
                    <a:pt x="594" y="1110"/>
                    <a:pt x="581" y="1109"/>
                  </a:cubicBezTo>
                  <a:cubicBezTo>
                    <a:pt x="606" y="1248"/>
                    <a:pt x="694" y="1371"/>
                    <a:pt x="820" y="1444"/>
                  </a:cubicBezTo>
                  <a:cubicBezTo>
                    <a:pt x="834" y="1452"/>
                    <a:pt x="840" y="1469"/>
                    <a:pt x="834" y="1484"/>
                  </a:cubicBezTo>
                  <a:cubicBezTo>
                    <a:pt x="828" y="1499"/>
                    <a:pt x="811" y="1506"/>
                    <a:pt x="796" y="1502"/>
                  </a:cubicBezTo>
                  <a:cubicBezTo>
                    <a:pt x="389" y="1389"/>
                    <a:pt x="0" y="1024"/>
                    <a:pt x="42" y="544"/>
                  </a:cubicBezTo>
                  <a:cubicBezTo>
                    <a:pt x="70" y="229"/>
                    <a:pt x="312" y="0"/>
                    <a:pt x="619" y="0"/>
                  </a:cubicBezTo>
                  <a:cubicBezTo>
                    <a:pt x="928" y="0"/>
                    <a:pt x="1181" y="236"/>
                    <a:pt x="1195" y="531"/>
                  </a:cubicBezTo>
                  <a:cubicBezTo>
                    <a:pt x="1228" y="223"/>
                    <a:pt x="1468" y="0"/>
                    <a:pt x="1770" y="0"/>
                  </a:cubicBezTo>
                  <a:cubicBezTo>
                    <a:pt x="2088" y="0"/>
                    <a:pt x="2347" y="249"/>
                    <a:pt x="2347" y="556"/>
                  </a:cubicBezTo>
                  <a:cubicBezTo>
                    <a:pt x="2347" y="862"/>
                    <a:pt x="2088" y="1111"/>
                    <a:pt x="1770" y="1111"/>
                  </a:cubicBezTo>
                  <a:cubicBezTo>
                    <a:pt x="1758" y="1111"/>
                    <a:pt x="1745" y="1110"/>
                    <a:pt x="1732" y="1109"/>
                  </a:cubicBezTo>
                  <a:cubicBezTo>
                    <a:pt x="1758" y="1248"/>
                    <a:pt x="1845" y="1371"/>
                    <a:pt x="1972" y="1444"/>
                  </a:cubicBezTo>
                  <a:cubicBezTo>
                    <a:pt x="1986" y="1452"/>
                    <a:pt x="1991" y="1469"/>
                    <a:pt x="1985" y="1484"/>
                  </a:cubicBezTo>
                  <a:cubicBezTo>
                    <a:pt x="1980" y="1496"/>
                    <a:pt x="1969" y="1503"/>
                    <a:pt x="1956" y="1503"/>
                  </a:cubicBezTo>
                  <a:close/>
                  <a:moveTo>
                    <a:pt x="1770" y="64"/>
                  </a:moveTo>
                  <a:cubicBezTo>
                    <a:pt x="1497" y="64"/>
                    <a:pt x="1281" y="268"/>
                    <a:pt x="1257" y="549"/>
                  </a:cubicBezTo>
                  <a:cubicBezTo>
                    <a:pt x="1223" y="928"/>
                    <a:pt x="1482" y="1230"/>
                    <a:pt x="1794" y="1378"/>
                  </a:cubicBezTo>
                  <a:cubicBezTo>
                    <a:pt x="1721" y="1293"/>
                    <a:pt x="1675" y="1188"/>
                    <a:pt x="1664" y="1077"/>
                  </a:cubicBezTo>
                  <a:cubicBezTo>
                    <a:pt x="1663" y="1067"/>
                    <a:pt x="1666" y="1058"/>
                    <a:pt x="1673" y="1051"/>
                  </a:cubicBezTo>
                  <a:cubicBezTo>
                    <a:pt x="1680" y="1044"/>
                    <a:pt x="1690" y="1041"/>
                    <a:pt x="1699" y="1042"/>
                  </a:cubicBezTo>
                  <a:cubicBezTo>
                    <a:pt x="1726" y="1046"/>
                    <a:pt x="1749" y="1048"/>
                    <a:pt x="1770" y="1048"/>
                  </a:cubicBezTo>
                  <a:cubicBezTo>
                    <a:pt x="2053" y="1048"/>
                    <a:pt x="2284" y="827"/>
                    <a:pt x="2284" y="556"/>
                  </a:cubicBezTo>
                  <a:cubicBezTo>
                    <a:pt x="2284" y="284"/>
                    <a:pt x="2053" y="64"/>
                    <a:pt x="1770" y="64"/>
                  </a:cubicBezTo>
                  <a:close/>
                  <a:moveTo>
                    <a:pt x="619" y="64"/>
                  </a:moveTo>
                  <a:cubicBezTo>
                    <a:pt x="346" y="64"/>
                    <a:pt x="130" y="268"/>
                    <a:pt x="105" y="549"/>
                  </a:cubicBezTo>
                  <a:cubicBezTo>
                    <a:pt x="72" y="928"/>
                    <a:pt x="330" y="1230"/>
                    <a:pt x="643" y="1378"/>
                  </a:cubicBezTo>
                  <a:cubicBezTo>
                    <a:pt x="570" y="1293"/>
                    <a:pt x="523" y="1188"/>
                    <a:pt x="512" y="1077"/>
                  </a:cubicBezTo>
                  <a:cubicBezTo>
                    <a:pt x="511" y="1067"/>
                    <a:pt x="515" y="1058"/>
                    <a:pt x="522" y="1051"/>
                  </a:cubicBezTo>
                  <a:cubicBezTo>
                    <a:pt x="529" y="1044"/>
                    <a:pt x="538" y="1041"/>
                    <a:pt x="548" y="1042"/>
                  </a:cubicBezTo>
                  <a:cubicBezTo>
                    <a:pt x="575" y="1046"/>
                    <a:pt x="598" y="1048"/>
                    <a:pt x="619" y="1048"/>
                  </a:cubicBezTo>
                  <a:cubicBezTo>
                    <a:pt x="902" y="1048"/>
                    <a:pt x="1132" y="827"/>
                    <a:pt x="1132" y="556"/>
                  </a:cubicBezTo>
                  <a:cubicBezTo>
                    <a:pt x="1132" y="284"/>
                    <a:pt x="902" y="64"/>
                    <a:pt x="619"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sp>
        <p:nvSpPr>
          <p:cNvPr id="8" name="Espace réservé du texte 2">
            <a:extLst>
              <a:ext uri="{FF2B5EF4-FFF2-40B4-BE49-F238E27FC236}">
                <a16:creationId xmlns:a16="http://schemas.microsoft.com/office/drawing/2014/main" id="{48CB1077-A98C-433A-9E2F-A356C9E5233F}"/>
              </a:ext>
            </a:extLst>
          </p:cNvPr>
          <p:cNvSpPr>
            <a:spLocks noGrp="1"/>
          </p:cNvSpPr>
          <p:nvPr>
            <p:ph type="body" sz="quarter" idx="10"/>
          </p:nvPr>
        </p:nvSpPr>
        <p:spPr>
          <a:xfrm>
            <a:off x="1435100" y="1293092"/>
            <a:ext cx="9321800" cy="3569368"/>
          </a:xfrm>
        </p:spPr>
        <p:txBody>
          <a:bodyPr wrap="square" anchor="ctr">
            <a:normAutofit/>
          </a:bodyPr>
          <a:lstStyle>
            <a:lvl1pPr algn="ctr">
              <a:defRPr sz="4000">
                <a:solidFill>
                  <a:schemeClr val="bg1"/>
                </a:solidFill>
              </a:defRPr>
            </a:lvl1pPr>
          </a:lstStyle>
          <a:p>
            <a:pPr lvl="0"/>
            <a:endParaRPr lang="fr-FR" dirty="0"/>
          </a:p>
        </p:txBody>
      </p:sp>
    </p:spTree>
    <p:extLst>
      <p:ext uri="{BB962C8B-B14F-4D97-AF65-F5344CB8AC3E}">
        <p14:creationId xmlns:p14="http://schemas.microsoft.com/office/powerpoint/2010/main" val="123272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 texte pleine pag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9F923EE-2B6C-48AE-9A95-4F9B24634E92}"/>
              </a:ext>
            </a:extLst>
          </p:cNvPr>
          <p:cNvSpPr>
            <a:spLocks noGrp="1"/>
          </p:cNvSpPr>
          <p:nvPr>
            <p:ph type="ftr" sz="quarter" idx="11"/>
          </p:nvPr>
        </p:nvSpPr>
        <p:spPr/>
        <p:txBody>
          <a:bodyPr/>
          <a:lstStyle/>
          <a:p>
            <a:r>
              <a:rPr lang="fr-FR" noProof="0" smtClean="0"/>
              <a:t>Les effets d'aubaine des contrats aidés - JMS 2022</a:t>
            </a:r>
            <a:endParaRPr lang="fr-FR" noProof="0" dirty="0"/>
          </a:p>
        </p:txBody>
      </p:sp>
      <p:sp>
        <p:nvSpPr>
          <p:cNvPr id="5" name="Espace réservé du numéro de diapositive 4">
            <a:extLst>
              <a:ext uri="{FF2B5EF4-FFF2-40B4-BE49-F238E27FC236}">
                <a16:creationId xmlns:a16="http://schemas.microsoft.com/office/drawing/2014/main" id="{A4FA4C62-2768-43F5-9685-7106932DBE82}"/>
              </a:ext>
            </a:extLst>
          </p:cNvPr>
          <p:cNvSpPr>
            <a:spLocks noGrp="1"/>
          </p:cNvSpPr>
          <p:nvPr>
            <p:ph type="sldNum" sz="quarter" idx="12"/>
          </p:nvPr>
        </p:nvSpPr>
        <p:spPr/>
        <p:txBody>
          <a:bodyPr/>
          <a:lstStyle/>
          <a:p>
            <a:fld id="{DA76BCB4-0E47-4ECE-B552-0D112F3A1392}" type="slidenum">
              <a:rPr lang="fr-FR" smtClean="0"/>
              <a:pPr/>
              <a:t>‹N°›</a:t>
            </a:fld>
            <a:endParaRPr lang="fr-FR" dirty="0"/>
          </a:p>
        </p:txBody>
      </p:sp>
      <p:sp>
        <p:nvSpPr>
          <p:cNvPr id="6" name="Titre 5">
            <a:extLst>
              <a:ext uri="{FF2B5EF4-FFF2-40B4-BE49-F238E27FC236}">
                <a16:creationId xmlns:a16="http://schemas.microsoft.com/office/drawing/2014/main" id="{829825F9-95BB-40FB-B052-192CEAE1D8D5}"/>
              </a:ext>
            </a:extLst>
          </p:cNvPr>
          <p:cNvSpPr>
            <a:spLocks noGrp="1"/>
          </p:cNvSpPr>
          <p:nvPr>
            <p:ph type="title" hasCustomPrompt="1"/>
          </p:nvPr>
        </p:nvSpPr>
        <p:spPr/>
        <p:txBody>
          <a:bodyPr/>
          <a:lstStyle/>
          <a:p>
            <a:r>
              <a:rPr lang="fr-FR" dirty="0"/>
              <a:t>Titre niveau 1 éventuel</a:t>
            </a:r>
          </a:p>
        </p:txBody>
      </p:sp>
      <p:sp>
        <p:nvSpPr>
          <p:cNvPr id="9" name="Espace réservé du texte 40">
            <a:extLst>
              <a:ext uri="{FF2B5EF4-FFF2-40B4-BE49-F238E27FC236}">
                <a16:creationId xmlns:a16="http://schemas.microsoft.com/office/drawing/2014/main" id="{C87E7070-FC59-452B-ABD8-0DD1B2719218}"/>
              </a:ext>
            </a:extLst>
          </p:cNvPr>
          <p:cNvSpPr>
            <a:spLocks noGrp="1"/>
          </p:cNvSpPr>
          <p:nvPr>
            <p:ph type="body" sz="quarter" idx="13"/>
          </p:nvPr>
        </p:nvSpPr>
        <p:spPr>
          <a:xfrm>
            <a:off x="503238" y="2209891"/>
            <a:ext cx="11184762" cy="3851183"/>
          </a:xfrm>
        </p:spPr>
        <p:txBody>
          <a:bodyPr numCol="2" spcCol="540000"/>
          <a:lstStyle>
            <a:lvl1pPr>
              <a:spcBef>
                <a:spcPts val="1800"/>
              </a:spcBef>
              <a:defRPr sz="2000" b="0"/>
            </a:lvl1pPr>
            <a:lvl2pPr marL="216000" indent="-216000">
              <a:buFont typeface="Arial" panose="020B0604020202020204" pitchFamily="34" charset="0"/>
              <a:buChar char="•"/>
              <a:defRPr sz="2000"/>
            </a:lvl2pPr>
          </a:lstStyle>
          <a:p>
            <a:pPr lvl="0"/>
            <a:endParaRPr lang="fr-FR" dirty="0"/>
          </a:p>
        </p:txBody>
      </p:sp>
    </p:spTree>
    <p:extLst>
      <p:ext uri="{BB962C8B-B14F-4D97-AF65-F5344CB8AC3E}">
        <p14:creationId xmlns:p14="http://schemas.microsoft.com/office/powerpoint/2010/main" val="110216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baseline="0"/>
            </a:lvl1pPr>
          </a:lstStyle>
          <a:p>
            <a:r>
              <a:rPr lang="fr-FR" dirty="0"/>
              <a:t>Titre niveau 1 éventuel</a:t>
            </a:r>
          </a:p>
        </p:txBody>
      </p:sp>
      <p:sp>
        <p:nvSpPr>
          <p:cNvPr id="3" name="Espace réservé du pied de page 2"/>
          <p:cNvSpPr>
            <a:spLocks noGrp="1"/>
          </p:cNvSpPr>
          <p:nvPr>
            <p:ph type="ftr" sz="quarter" idx="10"/>
          </p:nvPr>
        </p:nvSpPr>
        <p:spPr/>
        <p:txBody>
          <a:bodyPr/>
          <a:lstStyle/>
          <a:p>
            <a:r>
              <a:rPr lang="fr-FR" noProof="0" smtClean="0"/>
              <a:t>Les effets d'aubaine des contrats aidés - JMS 2022</a:t>
            </a:r>
            <a:endParaRPr lang="fr-FR" noProof="0" dirty="0"/>
          </a:p>
        </p:txBody>
      </p:sp>
      <p:sp>
        <p:nvSpPr>
          <p:cNvPr id="4" name="Espace réservé du numéro de diapositive 3"/>
          <p:cNvSpPr>
            <a:spLocks noGrp="1"/>
          </p:cNvSpPr>
          <p:nvPr>
            <p:ph type="sldNum" sz="quarter" idx="11"/>
          </p:nvPr>
        </p:nvSpPr>
        <p:spPr/>
        <p:txBody>
          <a:bodyPr/>
          <a:lstStyle/>
          <a:p>
            <a:fld id="{DA76BCB4-0E47-4ECE-B552-0D112F3A1392}" type="slidenum">
              <a:rPr lang="fr-FR" smtClean="0"/>
              <a:pPr/>
              <a:t>‹N°›</a:t>
            </a:fld>
            <a:endParaRPr lang="fr-FR" dirty="0"/>
          </a:p>
        </p:txBody>
      </p:sp>
      <p:sp>
        <p:nvSpPr>
          <p:cNvPr id="8" name="Espace réservé du texte 7"/>
          <p:cNvSpPr>
            <a:spLocks noGrp="1"/>
          </p:cNvSpPr>
          <p:nvPr>
            <p:ph type="body" sz="quarter" idx="12"/>
          </p:nvPr>
        </p:nvSpPr>
        <p:spPr>
          <a:xfrm>
            <a:off x="501650" y="2382838"/>
            <a:ext cx="11187113" cy="35020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1006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 dens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9F923EE-2B6C-48AE-9A95-4F9B24634E92}"/>
              </a:ext>
            </a:extLst>
          </p:cNvPr>
          <p:cNvSpPr>
            <a:spLocks noGrp="1"/>
          </p:cNvSpPr>
          <p:nvPr>
            <p:ph type="ftr" sz="quarter" idx="11"/>
          </p:nvPr>
        </p:nvSpPr>
        <p:spPr/>
        <p:txBody>
          <a:bodyPr/>
          <a:lstStyle/>
          <a:p>
            <a:r>
              <a:rPr lang="fr-FR" noProof="0" smtClean="0"/>
              <a:t>Les effets d'aubaine des contrats aidés - JMS 2022</a:t>
            </a:r>
            <a:endParaRPr lang="fr-FR" noProof="0" dirty="0"/>
          </a:p>
        </p:txBody>
      </p:sp>
      <p:sp>
        <p:nvSpPr>
          <p:cNvPr id="5" name="Espace réservé du numéro de diapositive 4">
            <a:extLst>
              <a:ext uri="{FF2B5EF4-FFF2-40B4-BE49-F238E27FC236}">
                <a16:creationId xmlns:a16="http://schemas.microsoft.com/office/drawing/2014/main" id="{A4FA4C62-2768-43F5-9685-7106932DBE82}"/>
              </a:ext>
            </a:extLst>
          </p:cNvPr>
          <p:cNvSpPr>
            <a:spLocks noGrp="1"/>
          </p:cNvSpPr>
          <p:nvPr>
            <p:ph type="sldNum" sz="quarter" idx="12"/>
          </p:nvPr>
        </p:nvSpPr>
        <p:spPr/>
        <p:txBody>
          <a:bodyPr/>
          <a:lstStyle/>
          <a:p>
            <a:fld id="{DA76BCB4-0E47-4ECE-B552-0D112F3A1392}" type="slidenum">
              <a:rPr lang="fr-FR" smtClean="0"/>
              <a:pPr/>
              <a:t>‹N°›</a:t>
            </a:fld>
            <a:endParaRPr lang="fr-FR" dirty="0"/>
          </a:p>
        </p:txBody>
      </p:sp>
      <p:sp>
        <p:nvSpPr>
          <p:cNvPr id="6" name="Titre 5">
            <a:extLst>
              <a:ext uri="{FF2B5EF4-FFF2-40B4-BE49-F238E27FC236}">
                <a16:creationId xmlns:a16="http://schemas.microsoft.com/office/drawing/2014/main" id="{829825F9-95BB-40FB-B052-192CEAE1D8D5}"/>
              </a:ext>
            </a:extLst>
          </p:cNvPr>
          <p:cNvSpPr>
            <a:spLocks noGrp="1"/>
          </p:cNvSpPr>
          <p:nvPr>
            <p:ph type="title" hasCustomPrompt="1"/>
          </p:nvPr>
        </p:nvSpPr>
        <p:spPr/>
        <p:txBody>
          <a:bodyPr/>
          <a:lstStyle/>
          <a:p>
            <a:r>
              <a:rPr lang="fr-FR" dirty="0"/>
              <a:t>Titre niveau 1 éventuel</a:t>
            </a:r>
          </a:p>
        </p:txBody>
      </p:sp>
      <p:sp>
        <p:nvSpPr>
          <p:cNvPr id="9" name="Espace réservé du texte 40">
            <a:extLst>
              <a:ext uri="{FF2B5EF4-FFF2-40B4-BE49-F238E27FC236}">
                <a16:creationId xmlns:a16="http://schemas.microsoft.com/office/drawing/2014/main" id="{C87E7070-FC59-452B-ABD8-0DD1B2719218}"/>
              </a:ext>
            </a:extLst>
          </p:cNvPr>
          <p:cNvSpPr>
            <a:spLocks noGrp="1"/>
          </p:cNvSpPr>
          <p:nvPr>
            <p:ph type="body" sz="quarter" idx="13"/>
          </p:nvPr>
        </p:nvSpPr>
        <p:spPr>
          <a:xfrm>
            <a:off x="503238" y="2209891"/>
            <a:ext cx="11184762" cy="3851183"/>
          </a:xfrm>
        </p:spPr>
        <p:txBody>
          <a:bodyPr numCol="2" spcCol="540000"/>
          <a:lstStyle>
            <a:lvl1pPr>
              <a:spcBef>
                <a:spcPts val="1800"/>
              </a:spcBef>
              <a:defRPr sz="2000" b="0"/>
            </a:lvl1pPr>
            <a:lvl2pPr marL="216000" indent="-216000">
              <a:buFont typeface="Arial" panose="020B0604020202020204" pitchFamily="34" charset="0"/>
              <a:buChar char="•"/>
              <a:defRPr sz="2000"/>
            </a:lvl2pPr>
          </a:lstStyle>
          <a:p>
            <a:pPr lvl="0"/>
            <a:endParaRPr lang="fr-FR" dirty="0"/>
          </a:p>
        </p:txBody>
      </p:sp>
    </p:spTree>
    <p:extLst>
      <p:ext uri="{BB962C8B-B14F-4D97-AF65-F5344CB8AC3E}">
        <p14:creationId xmlns:p14="http://schemas.microsoft.com/office/powerpoint/2010/main" val="422774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1D17BD1F-CB53-40D7-A8FE-9D5825B4FC00}"/>
              </a:ext>
            </a:extLst>
          </p:cNvPr>
          <p:cNvSpPr>
            <a:spLocks noGrp="1"/>
          </p:cNvSpPr>
          <p:nvPr>
            <p:ph type="ftr" sz="quarter" idx="10"/>
          </p:nvPr>
        </p:nvSpPr>
        <p:spPr/>
        <p:txBody>
          <a:bodyPr/>
          <a:lstStyle/>
          <a:p>
            <a:r>
              <a:rPr lang="fr-FR" noProof="0" smtClean="0"/>
              <a:t>Les effets d'aubaine des contrats aidés - JMS 2022</a:t>
            </a:r>
            <a:endParaRPr lang="fr-FR" noProof="0" dirty="0"/>
          </a:p>
        </p:txBody>
      </p:sp>
      <p:sp>
        <p:nvSpPr>
          <p:cNvPr id="5" name="Espace réservé du numéro de diapositive 4">
            <a:extLst>
              <a:ext uri="{FF2B5EF4-FFF2-40B4-BE49-F238E27FC236}">
                <a16:creationId xmlns:a16="http://schemas.microsoft.com/office/drawing/2014/main" id="{4CB3CB2D-3401-4563-A3B1-E248F27EA10A}"/>
              </a:ext>
            </a:extLst>
          </p:cNvPr>
          <p:cNvSpPr>
            <a:spLocks noGrp="1"/>
          </p:cNvSpPr>
          <p:nvPr>
            <p:ph type="sldNum" sz="quarter" idx="11"/>
          </p:nvPr>
        </p:nvSpPr>
        <p:spPr/>
        <p:txBody>
          <a:bodyPr/>
          <a:lstStyle/>
          <a:p>
            <a:fld id="{DA76BCB4-0E47-4ECE-B552-0D112F3A1392}" type="slidenum">
              <a:rPr lang="fr-FR" smtClean="0"/>
              <a:pPr/>
              <a:t>‹N°›</a:t>
            </a:fld>
            <a:endParaRPr lang="fr-FR" dirty="0"/>
          </a:p>
        </p:txBody>
      </p:sp>
      <p:sp>
        <p:nvSpPr>
          <p:cNvPr id="12" name="Espace réservé pour une image  11">
            <a:extLst>
              <a:ext uri="{FF2B5EF4-FFF2-40B4-BE49-F238E27FC236}">
                <a16:creationId xmlns:a16="http://schemas.microsoft.com/office/drawing/2014/main" id="{55A0885D-5D9D-44A6-841D-F8EC29D0E397}"/>
              </a:ext>
            </a:extLst>
          </p:cNvPr>
          <p:cNvSpPr>
            <a:spLocks noGrp="1"/>
          </p:cNvSpPr>
          <p:nvPr>
            <p:ph type="pic" sz="quarter" idx="12"/>
          </p:nvPr>
        </p:nvSpPr>
        <p:spPr>
          <a:xfrm>
            <a:off x="2495550" y="2120900"/>
            <a:ext cx="7200900" cy="3886200"/>
          </a:xfrm>
        </p:spPr>
        <p:txBody>
          <a:bodyPr bIns="1008000" anchor="ctr"/>
          <a:lstStyle>
            <a:lvl1pPr algn="ctr">
              <a:defRPr sz="1200"/>
            </a:lvl1pPr>
          </a:lstStyle>
          <a:p>
            <a:endParaRPr lang="fr-FR" dirty="0"/>
          </a:p>
        </p:txBody>
      </p:sp>
      <p:sp>
        <p:nvSpPr>
          <p:cNvPr id="13" name="Titre 12">
            <a:extLst>
              <a:ext uri="{FF2B5EF4-FFF2-40B4-BE49-F238E27FC236}">
                <a16:creationId xmlns:a16="http://schemas.microsoft.com/office/drawing/2014/main" id="{A5FBB4AA-F3B0-4FA0-89DF-222F053F794C}"/>
              </a:ext>
            </a:extLst>
          </p:cNvPr>
          <p:cNvSpPr>
            <a:spLocks noGrp="1"/>
          </p:cNvSpPr>
          <p:nvPr>
            <p:ph type="title" hasCustomPrompt="1"/>
          </p:nvPr>
        </p:nvSpPr>
        <p:spPr/>
        <p:txBody>
          <a:bodyPr/>
          <a:lstStyle/>
          <a:p>
            <a:r>
              <a:rPr lang="fr-FR" dirty="0"/>
              <a:t>Titre niveau 1 éventuel</a:t>
            </a:r>
          </a:p>
        </p:txBody>
      </p:sp>
    </p:spTree>
    <p:extLst>
      <p:ext uri="{BB962C8B-B14F-4D97-AF65-F5344CB8AC3E}">
        <p14:creationId xmlns:p14="http://schemas.microsoft.com/office/powerpoint/2010/main" val="317123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2">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1D17BD1F-CB53-40D7-A8FE-9D5825B4FC00}"/>
              </a:ext>
            </a:extLst>
          </p:cNvPr>
          <p:cNvSpPr>
            <a:spLocks noGrp="1"/>
          </p:cNvSpPr>
          <p:nvPr>
            <p:ph type="ftr" sz="quarter" idx="10"/>
          </p:nvPr>
        </p:nvSpPr>
        <p:spPr/>
        <p:txBody>
          <a:bodyPr/>
          <a:lstStyle/>
          <a:p>
            <a:r>
              <a:rPr lang="fr-FR" noProof="0" smtClean="0"/>
              <a:t>Les effets d'aubaine des contrats aidés - JMS 2022</a:t>
            </a:r>
            <a:endParaRPr lang="fr-FR" noProof="0" dirty="0"/>
          </a:p>
        </p:txBody>
      </p:sp>
      <p:sp>
        <p:nvSpPr>
          <p:cNvPr id="5" name="Espace réservé du numéro de diapositive 4">
            <a:extLst>
              <a:ext uri="{FF2B5EF4-FFF2-40B4-BE49-F238E27FC236}">
                <a16:creationId xmlns:a16="http://schemas.microsoft.com/office/drawing/2014/main" id="{4CB3CB2D-3401-4563-A3B1-E248F27EA10A}"/>
              </a:ext>
            </a:extLst>
          </p:cNvPr>
          <p:cNvSpPr>
            <a:spLocks noGrp="1"/>
          </p:cNvSpPr>
          <p:nvPr>
            <p:ph type="sldNum" sz="quarter" idx="11"/>
          </p:nvPr>
        </p:nvSpPr>
        <p:spPr/>
        <p:txBody>
          <a:bodyPr/>
          <a:lstStyle/>
          <a:p>
            <a:fld id="{DA76BCB4-0E47-4ECE-B552-0D112F3A1392}" type="slidenum">
              <a:rPr lang="fr-FR" smtClean="0"/>
              <a:pPr/>
              <a:t>‹N°›</a:t>
            </a:fld>
            <a:endParaRPr lang="fr-FR" dirty="0"/>
          </a:p>
        </p:txBody>
      </p:sp>
      <p:sp>
        <p:nvSpPr>
          <p:cNvPr id="12" name="Espace réservé pour une image  11">
            <a:extLst>
              <a:ext uri="{FF2B5EF4-FFF2-40B4-BE49-F238E27FC236}">
                <a16:creationId xmlns:a16="http://schemas.microsoft.com/office/drawing/2014/main" id="{55A0885D-5D9D-44A6-841D-F8EC29D0E397}"/>
              </a:ext>
            </a:extLst>
          </p:cNvPr>
          <p:cNvSpPr>
            <a:spLocks noGrp="1"/>
          </p:cNvSpPr>
          <p:nvPr>
            <p:ph type="pic" sz="quarter" idx="12"/>
          </p:nvPr>
        </p:nvSpPr>
        <p:spPr>
          <a:xfrm>
            <a:off x="1339850" y="1219200"/>
            <a:ext cx="4756150" cy="4127500"/>
          </a:xfrm>
        </p:spPr>
        <p:txBody>
          <a:bodyPr bIns="1008000" anchor="ctr"/>
          <a:lstStyle>
            <a:lvl1pPr algn="ctr">
              <a:defRPr sz="1200"/>
            </a:lvl1pPr>
          </a:lstStyle>
          <a:p>
            <a:endParaRPr lang="fr-FR" dirty="0"/>
          </a:p>
        </p:txBody>
      </p:sp>
      <p:sp>
        <p:nvSpPr>
          <p:cNvPr id="10" name="Espace réservé pour une image  11">
            <a:extLst>
              <a:ext uri="{FF2B5EF4-FFF2-40B4-BE49-F238E27FC236}">
                <a16:creationId xmlns:a16="http://schemas.microsoft.com/office/drawing/2014/main" id="{A0C964C2-4A55-41DB-AD3D-56F20377F36C}"/>
              </a:ext>
            </a:extLst>
          </p:cNvPr>
          <p:cNvSpPr>
            <a:spLocks noGrp="1"/>
          </p:cNvSpPr>
          <p:nvPr>
            <p:ph type="pic" sz="quarter" idx="13"/>
          </p:nvPr>
        </p:nvSpPr>
        <p:spPr>
          <a:xfrm>
            <a:off x="6927850" y="1219200"/>
            <a:ext cx="4756150" cy="4127500"/>
          </a:xfrm>
        </p:spPr>
        <p:txBody>
          <a:bodyPr bIns="1008000" anchor="ctr"/>
          <a:lstStyle>
            <a:lvl1pPr algn="ctr">
              <a:defRPr sz="1200"/>
            </a:lvl1pPr>
          </a:lstStyle>
          <a:p>
            <a:endParaRPr lang="fr-FR" dirty="0"/>
          </a:p>
        </p:txBody>
      </p:sp>
      <p:sp>
        <p:nvSpPr>
          <p:cNvPr id="8" name="Espace réservé du texte 7">
            <a:extLst>
              <a:ext uri="{FF2B5EF4-FFF2-40B4-BE49-F238E27FC236}">
                <a16:creationId xmlns:a16="http://schemas.microsoft.com/office/drawing/2014/main" id="{6930E26C-094C-489A-98A3-9C66250E830C}"/>
              </a:ext>
            </a:extLst>
          </p:cNvPr>
          <p:cNvSpPr>
            <a:spLocks noGrp="1"/>
          </p:cNvSpPr>
          <p:nvPr>
            <p:ph type="body" sz="quarter" idx="14" hasCustomPrompt="1"/>
          </p:nvPr>
        </p:nvSpPr>
        <p:spPr>
          <a:xfrm>
            <a:off x="1339850" y="5588002"/>
            <a:ext cx="4756150" cy="153888"/>
          </a:xfrm>
        </p:spPr>
        <p:txBody>
          <a:bodyPr wrap="square" lIns="0" tIns="0" rIns="0" bIns="0">
            <a:spAutoFit/>
          </a:bodyPr>
          <a:lstStyle>
            <a:lvl1pPr>
              <a:spcBef>
                <a:spcPts val="0"/>
              </a:spcBef>
              <a:defRPr sz="1000" b="1"/>
            </a:lvl1pPr>
            <a:lvl2pPr>
              <a:spcBef>
                <a:spcPts val="0"/>
              </a:spcBef>
              <a:defRPr sz="1000"/>
            </a:lvl2pPr>
          </a:lstStyle>
          <a:p>
            <a:pPr lvl="0"/>
            <a:r>
              <a:rPr lang="fr-FR" dirty="0"/>
              <a:t>Légende visuel de gauche</a:t>
            </a:r>
          </a:p>
        </p:txBody>
      </p:sp>
      <p:sp>
        <p:nvSpPr>
          <p:cNvPr id="14" name="Espace réservé du texte 7">
            <a:extLst>
              <a:ext uri="{FF2B5EF4-FFF2-40B4-BE49-F238E27FC236}">
                <a16:creationId xmlns:a16="http://schemas.microsoft.com/office/drawing/2014/main" id="{6B25A1AB-15DE-49D4-80DF-299F922D116E}"/>
              </a:ext>
            </a:extLst>
          </p:cNvPr>
          <p:cNvSpPr>
            <a:spLocks noGrp="1"/>
          </p:cNvSpPr>
          <p:nvPr>
            <p:ph type="body" sz="quarter" idx="15" hasCustomPrompt="1"/>
          </p:nvPr>
        </p:nvSpPr>
        <p:spPr>
          <a:xfrm>
            <a:off x="6927850" y="5588002"/>
            <a:ext cx="4756150" cy="153888"/>
          </a:xfrm>
        </p:spPr>
        <p:txBody>
          <a:bodyPr wrap="square" lIns="0" tIns="0" rIns="0" bIns="0">
            <a:spAutoFit/>
          </a:bodyPr>
          <a:lstStyle>
            <a:lvl1pPr>
              <a:spcBef>
                <a:spcPts val="0"/>
              </a:spcBef>
              <a:defRPr sz="1000" b="1"/>
            </a:lvl1pPr>
            <a:lvl2pPr>
              <a:spcBef>
                <a:spcPts val="0"/>
              </a:spcBef>
              <a:defRPr sz="1000"/>
            </a:lvl2pPr>
          </a:lstStyle>
          <a:p>
            <a:pPr lvl="0"/>
            <a:r>
              <a:rPr lang="fr-FR" dirty="0"/>
              <a:t>Légende visuel de droite</a:t>
            </a:r>
          </a:p>
        </p:txBody>
      </p:sp>
    </p:spTree>
    <p:extLst>
      <p:ext uri="{BB962C8B-B14F-4D97-AF65-F5344CB8AC3E}">
        <p14:creationId xmlns:p14="http://schemas.microsoft.com/office/powerpoint/2010/main" val="85535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4">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1D17BD1F-CB53-40D7-A8FE-9D5825B4FC00}"/>
              </a:ext>
            </a:extLst>
          </p:cNvPr>
          <p:cNvSpPr>
            <a:spLocks noGrp="1"/>
          </p:cNvSpPr>
          <p:nvPr>
            <p:ph type="ftr" sz="quarter" idx="10"/>
          </p:nvPr>
        </p:nvSpPr>
        <p:spPr/>
        <p:txBody>
          <a:bodyPr/>
          <a:lstStyle/>
          <a:p>
            <a:r>
              <a:rPr lang="fr-FR" noProof="0" smtClean="0"/>
              <a:t>Les effets d'aubaine des contrats aidés - JMS 2022</a:t>
            </a:r>
            <a:endParaRPr lang="fr-FR" noProof="0" dirty="0"/>
          </a:p>
        </p:txBody>
      </p:sp>
      <p:sp>
        <p:nvSpPr>
          <p:cNvPr id="5" name="Espace réservé du numéro de diapositive 4">
            <a:extLst>
              <a:ext uri="{FF2B5EF4-FFF2-40B4-BE49-F238E27FC236}">
                <a16:creationId xmlns:a16="http://schemas.microsoft.com/office/drawing/2014/main" id="{4CB3CB2D-3401-4563-A3B1-E248F27EA10A}"/>
              </a:ext>
            </a:extLst>
          </p:cNvPr>
          <p:cNvSpPr>
            <a:spLocks noGrp="1"/>
          </p:cNvSpPr>
          <p:nvPr>
            <p:ph type="sldNum" sz="quarter" idx="11"/>
          </p:nvPr>
        </p:nvSpPr>
        <p:spPr/>
        <p:txBody>
          <a:bodyPr/>
          <a:lstStyle/>
          <a:p>
            <a:fld id="{DA76BCB4-0E47-4ECE-B552-0D112F3A1392}" type="slidenum">
              <a:rPr lang="fr-FR" smtClean="0"/>
              <a:pPr/>
              <a:t>‹N°›</a:t>
            </a:fld>
            <a:endParaRPr lang="fr-FR" dirty="0"/>
          </a:p>
        </p:txBody>
      </p:sp>
      <p:sp>
        <p:nvSpPr>
          <p:cNvPr id="12" name="Espace réservé pour une image  11">
            <a:extLst>
              <a:ext uri="{FF2B5EF4-FFF2-40B4-BE49-F238E27FC236}">
                <a16:creationId xmlns:a16="http://schemas.microsoft.com/office/drawing/2014/main" id="{55A0885D-5D9D-44A6-841D-F8EC29D0E397}"/>
              </a:ext>
            </a:extLst>
          </p:cNvPr>
          <p:cNvSpPr>
            <a:spLocks noGrp="1"/>
          </p:cNvSpPr>
          <p:nvPr>
            <p:ph type="pic" sz="quarter" idx="12"/>
          </p:nvPr>
        </p:nvSpPr>
        <p:spPr>
          <a:xfrm>
            <a:off x="3397251" y="1207988"/>
            <a:ext cx="3841750" cy="2324100"/>
          </a:xfrm>
        </p:spPr>
        <p:txBody>
          <a:bodyPr bIns="1008000" anchor="ctr"/>
          <a:lstStyle>
            <a:lvl1pPr algn="ctr">
              <a:defRPr sz="1200"/>
            </a:lvl1pPr>
          </a:lstStyle>
          <a:p>
            <a:endParaRPr lang="fr-FR" dirty="0"/>
          </a:p>
        </p:txBody>
      </p:sp>
      <p:sp>
        <p:nvSpPr>
          <p:cNvPr id="8" name="Espace réservé du texte 7">
            <a:extLst>
              <a:ext uri="{FF2B5EF4-FFF2-40B4-BE49-F238E27FC236}">
                <a16:creationId xmlns:a16="http://schemas.microsoft.com/office/drawing/2014/main" id="{6930E26C-094C-489A-98A3-9C66250E830C}"/>
              </a:ext>
            </a:extLst>
          </p:cNvPr>
          <p:cNvSpPr>
            <a:spLocks noGrp="1"/>
          </p:cNvSpPr>
          <p:nvPr>
            <p:ph type="body" sz="quarter" idx="14" hasCustomPrompt="1"/>
          </p:nvPr>
        </p:nvSpPr>
        <p:spPr>
          <a:xfrm>
            <a:off x="3212351" y="3378200"/>
            <a:ext cx="70532" cy="153888"/>
          </a:xfrm>
        </p:spPr>
        <p:txBody>
          <a:bodyPr wrap="none" lIns="0" tIns="0" rIns="0" bIns="0">
            <a:spAutoFit/>
          </a:bodyPr>
          <a:lstStyle>
            <a:lvl1pPr>
              <a:spcBef>
                <a:spcPts val="0"/>
              </a:spcBef>
              <a:defRPr sz="1000" b="1"/>
            </a:lvl1pPr>
            <a:lvl2pPr>
              <a:spcBef>
                <a:spcPts val="0"/>
              </a:spcBef>
              <a:defRPr sz="1000"/>
            </a:lvl2pPr>
          </a:lstStyle>
          <a:p>
            <a:pPr lvl="0"/>
            <a:r>
              <a:rPr lang="fr-FR" dirty="0"/>
              <a:t>1</a:t>
            </a:r>
          </a:p>
        </p:txBody>
      </p:sp>
      <p:sp>
        <p:nvSpPr>
          <p:cNvPr id="16" name="Espace réservé pour une image  11">
            <a:extLst>
              <a:ext uri="{FF2B5EF4-FFF2-40B4-BE49-F238E27FC236}">
                <a16:creationId xmlns:a16="http://schemas.microsoft.com/office/drawing/2014/main" id="{762F44A1-84FD-45DF-92F0-73DE65301A64}"/>
              </a:ext>
            </a:extLst>
          </p:cNvPr>
          <p:cNvSpPr>
            <a:spLocks noGrp="1"/>
          </p:cNvSpPr>
          <p:nvPr>
            <p:ph type="pic" sz="quarter" idx="15"/>
          </p:nvPr>
        </p:nvSpPr>
        <p:spPr>
          <a:xfrm>
            <a:off x="7846250" y="1207988"/>
            <a:ext cx="3841750" cy="2324100"/>
          </a:xfrm>
        </p:spPr>
        <p:txBody>
          <a:bodyPr bIns="1008000" anchor="ctr"/>
          <a:lstStyle>
            <a:lvl1pPr algn="ctr">
              <a:defRPr sz="1200"/>
            </a:lvl1pPr>
          </a:lstStyle>
          <a:p>
            <a:endParaRPr lang="fr-FR" dirty="0"/>
          </a:p>
        </p:txBody>
      </p:sp>
      <p:sp>
        <p:nvSpPr>
          <p:cNvPr id="17" name="Espace réservé du texte 7">
            <a:extLst>
              <a:ext uri="{FF2B5EF4-FFF2-40B4-BE49-F238E27FC236}">
                <a16:creationId xmlns:a16="http://schemas.microsoft.com/office/drawing/2014/main" id="{9A47AE6A-DC51-468B-8F31-97D461319663}"/>
              </a:ext>
            </a:extLst>
          </p:cNvPr>
          <p:cNvSpPr>
            <a:spLocks noGrp="1"/>
          </p:cNvSpPr>
          <p:nvPr>
            <p:ph type="body" sz="quarter" idx="16" hasCustomPrompt="1"/>
          </p:nvPr>
        </p:nvSpPr>
        <p:spPr>
          <a:xfrm>
            <a:off x="7668970" y="3378200"/>
            <a:ext cx="70532" cy="153888"/>
          </a:xfrm>
        </p:spPr>
        <p:txBody>
          <a:bodyPr wrap="none" lIns="0" tIns="0" rIns="0" bIns="0">
            <a:spAutoFit/>
          </a:bodyPr>
          <a:lstStyle>
            <a:lvl1pPr algn="ctr">
              <a:spcBef>
                <a:spcPts val="0"/>
              </a:spcBef>
              <a:defRPr sz="1000" b="1"/>
            </a:lvl1pPr>
            <a:lvl2pPr>
              <a:spcBef>
                <a:spcPts val="0"/>
              </a:spcBef>
              <a:defRPr sz="1000"/>
            </a:lvl2pPr>
          </a:lstStyle>
          <a:p>
            <a:pPr lvl="0"/>
            <a:r>
              <a:rPr lang="fr-FR" dirty="0"/>
              <a:t>2</a:t>
            </a:r>
          </a:p>
        </p:txBody>
      </p:sp>
      <p:sp>
        <p:nvSpPr>
          <p:cNvPr id="18" name="Espace réservé pour une image  11">
            <a:extLst>
              <a:ext uri="{FF2B5EF4-FFF2-40B4-BE49-F238E27FC236}">
                <a16:creationId xmlns:a16="http://schemas.microsoft.com/office/drawing/2014/main" id="{B2BA43E6-2B61-4C44-A8F0-00AB59870676}"/>
              </a:ext>
            </a:extLst>
          </p:cNvPr>
          <p:cNvSpPr>
            <a:spLocks noGrp="1"/>
          </p:cNvSpPr>
          <p:nvPr>
            <p:ph type="pic" sz="quarter" idx="17"/>
          </p:nvPr>
        </p:nvSpPr>
        <p:spPr>
          <a:xfrm>
            <a:off x="3397251" y="3721100"/>
            <a:ext cx="3841750" cy="2324100"/>
          </a:xfrm>
        </p:spPr>
        <p:txBody>
          <a:bodyPr bIns="1008000" anchor="ctr"/>
          <a:lstStyle>
            <a:lvl1pPr algn="ctr">
              <a:defRPr sz="1200"/>
            </a:lvl1pPr>
          </a:lstStyle>
          <a:p>
            <a:endParaRPr lang="fr-FR" dirty="0"/>
          </a:p>
        </p:txBody>
      </p:sp>
      <p:sp>
        <p:nvSpPr>
          <p:cNvPr id="19" name="Espace réservé du texte 7">
            <a:extLst>
              <a:ext uri="{FF2B5EF4-FFF2-40B4-BE49-F238E27FC236}">
                <a16:creationId xmlns:a16="http://schemas.microsoft.com/office/drawing/2014/main" id="{E0D38075-32E3-4239-8FBF-7FE30AE04F60}"/>
              </a:ext>
            </a:extLst>
          </p:cNvPr>
          <p:cNvSpPr>
            <a:spLocks noGrp="1"/>
          </p:cNvSpPr>
          <p:nvPr>
            <p:ph type="body" sz="quarter" idx="18" hasCustomPrompt="1"/>
          </p:nvPr>
        </p:nvSpPr>
        <p:spPr>
          <a:xfrm>
            <a:off x="3212351" y="5880100"/>
            <a:ext cx="70532" cy="153888"/>
          </a:xfrm>
        </p:spPr>
        <p:txBody>
          <a:bodyPr wrap="none" lIns="0" tIns="0" rIns="0" bIns="0">
            <a:spAutoFit/>
          </a:bodyPr>
          <a:lstStyle>
            <a:lvl1pPr>
              <a:spcBef>
                <a:spcPts val="0"/>
              </a:spcBef>
              <a:defRPr sz="1000" b="1"/>
            </a:lvl1pPr>
            <a:lvl2pPr>
              <a:spcBef>
                <a:spcPts val="0"/>
              </a:spcBef>
              <a:defRPr sz="1000"/>
            </a:lvl2pPr>
          </a:lstStyle>
          <a:p>
            <a:pPr lvl="0"/>
            <a:r>
              <a:rPr lang="fr-FR" dirty="0"/>
              <a:t>3</a:t>
            </a:r>
          </a:p>
        </p:txBody>
      </p:sp>
      <p:sp>
        <p:nvSpPr>
          <p:cNvPr id="20" name="Espace réservé pour une image  11">
            <a:extLst>
              <a:ext uri="{FF2B5EF4-FFF2-40B4-BE49-F238E27FC236}">
                <a16:creationId xmlns:a16="http://schemas.microsoft.com/office/drawing/2014/main" id="{1F51114C-5BF2-4137-A7A5-D93358BE1057}"/>
              </a:ext>
            </a:extLst>
          </p:cNvPr>
          <p:cNvSpPr>
            <a:spLocks noGrp="1"/>
          </p:cNvSpPr>
          <p:nvPr>
            <p:ph type="pic" sz="quarter" idx="19"/>
          </p:nvPr>
        </p:nvSpPr>
        <p:spPr>
          <a:xfrm>
            <a:off x="7846250" y="3709888"/>
            <a:ext cx="3841750" cy="2324100"/>
          </a:xfrm>
        </p:spPr>
        <p:txBody>
          <a:bodyPr bIns="1008000" anchor="ctr"/>
          <a:lstStyle>
            <a:lvl1pPr algn="ctr">
              <a:defRPr sz="1200"/>
            </a:lvl1pPr>
          </a:lstStyle>
          <a:p>
            <a:endParaRPr lang="fr-FR" dirty="0"/>
          </a:p>
        </p:txBody>
      </p:sp>
      <p:sp>
        <p:nvSpPr>
          <p:cNvPr id="21" name="Espace réservé du texte 7">
            <a:extLst>
              <a:ext uri="{FF2B5EF4-FFF2-40B4-BE49-F238E27FC236}">
                <a16:creationId xmlns:a16="http://schemas.microsoft.com/office/drawing/2014/main" id="{C2D481B7-637E-4A56-934B-81ECB4B8A125}"/>
              </a:ext>
            </a:extLst>
          </p:cNvPr>
          <p:cNvSpPr>
            <a:spLocks noGrp="1"/>
          </p:cNvSpPr>
          <p:nvPr>
            <p:ph type="body" sz="quarter" idx="20" hasCustomPrompt="1"/>
          </p:nvPr>
        </p:nvSpPr>
        <p:spPr>
          <a:xfrm>
            <a:off x="7668970" y="5880100"/>
            <a:ext cx="70532" cy="153888"/>
          </a:xfrm>
        </p:spPr>
        <p:txBody>
          <a:bodyPr wrap="none" lIns="0" tIns="0" rIns="0" bIns="0">
            <a:spAutoFit/>
          </a:bodyPr>
          <a:lstStyle>
            <a:lvl1pPr algn="ctr">
              <a:spcBef>
                <a:spcPts val="0"/>
              </a:spcBef>
              <a:defRPr sz="1000" b="1"/>
            </a:lvl1pPr>
            <a:lvl2pPr>
              <a:spcBef>
                <a:spcPts val="0"/>
              </a:spcBef>
              <a:defRPr sz="1000"/>
            </a:lvl2pPr>
          </a:lstStyle>
          <a:p>
            <a:pPr lvl="0"/>
            <a:r>
              <a:rPr lang="fr-FR" dirty="0"/>
              <a:t>4</a:t>
            </a:r>
          </a:p>
        </p:txBody>
      </p:sp>
      <p:sp>
        <p:nvSpPr>
          <p:cNvPr id="7" name="Espace réservé du texte 6">
            <a:extLst>
              <a:ext uri="{FF2B5EF4-FFF2-40B4-BE49-F238E27FC236}">
                <a16:creationId xmlns:a16="http://schemas.microsoft.com/office/drawing/2014/main" id="{B41708AB-6A44-4BB1-B707-9E532BD956F7}"/>
              </a:ext>
            </a:extLst>
          </p:cNvPr>
          <p:cNvSpPr>
            <a:spLocks noGrp="1"/>
          </p:cNvSpPr>
          <p:nvPr>
            <p:ph type="body" sz="quarter" idx="21"/>
          </p:nvPr>
        </p:nvSpPr>
        <p:spPr>
          <a:xfrm>
            <a:off x="501650" y="5906701"/>
            <a:ext cx="2287588" cy="138499"/>
          </a:xfrm>
        </p:spPr>
        <p:txBody>
          <a:bodyPr anchor="b">
            <a:spAutoFit/>
          </a:bodyPr>
          <a:lstStyle>
            <a:lvl1pPr>
              <a:spcBef>
                <a:spcPts val="1200"/>
              </a:spcBef>
              <a:defRPr sz="900" b="0"/>
            </a:lvl1pPr>
            <a:lvl2pPr>
              <a:defRPr sz="800"/>
            </a:lvl2pPr>
            <a:lvl3pPr>
              <a:buNone/>
              <a:defRPr sz="800"/>
            </a:lvl3pPr>
            <a:lvl4pPr>
              <a:defRPr sz="800"/>
            </a:lvl4pPr>
            <a:lvl5pPr>
              <a:defRPr sz="800"/>
            </a:lvl5pPr>
          </a:lstStyle>
          <a:p>
            <a:pPr lvl="0"/>
            <a:endParaRPr lang="fr-FR" dirty="0"/>
          </a:p>
        </p:txBody>
      </p:sp>
    </p:spTree>
    <p:extLst>
      <p:ext uri="{BB962C8B-B14F-4D97-AF65-F5344CB8AC3E}">
        <p14:creationId xmlns:p14="http://schemas.microsoft.com/office/powerpoint/2010/main" val="376183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03400" y="1121025"/>
            <a:ext cx="11185200" cy="883436"/>
          </a:xfrm>
          <a:prstGeom prst="rect">
            <a:avLst/>
          </a:prstGeom>
        </p:spPr>
        <p:txBody>
          <a:bodyPr vert="horz" wrap="square" lIns="0" tIns="0" rIns="0" bIns="0" rtlCol="0" anchor="t">
            <a:normAutofit/>
          </a:bodyPr>
          <a:lstStyle/>
          <a:p>
            <a:r>
              <a:rPr lang="fr-FR" noProof="0" dirty="0"/>
              <a:t>Titre niveau 1 éventuel</a:t>
            </a:r>
          </a:p>
        </p:txBody>
      </p:sp>
      <p:sp>
        <p:nvSpPr>
          <p:cNvPr id="3" name="Espace réservé du texte 2"/>
          <p:cNvSpPr>
            <a:spLocks noGrp="1"/>
          </p:cNvSpPr>
          <p:nvPr>
            <p:ph type="body" idx="1"/>
          </p:nvPr>
        </p:nvSpPr>
        <p:spPr>
          <a:xfrm>
            <a:off x="503238" y="2067124"/>
            <a:ext cx="11184762" cy="1969770"/>
          </a:xfrm>
          <a:prstGeom prst="rect">
            <a:avLst/>
          </a:prstGeom>
        </p:spPr>
        <p:txBody>
          <a:bodyPr vert="horz" wrap="square" lIns="0" tIns="0" rIns="0" bIns="0" rtlCol="0">
            <a:noAutofit/>
          </a:bodyPr>
          <a:lstStyle/>
          <a:p>
            <a:pPr lvl="0"/>
            <a:r>
              <a:rPr lang="fr-FR" noProof="0" dirty="0"/>
              <a:t>Modifiez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grpSp>
        <p:nvGrpSpPr>
          <p:cNvPr id="4" name="Groupe 3">
            <a:extLst>
              <a:ext uri="{FF2B5EF4-FFF2-40B4-BE49-F238E27FC236}">
                <a16:creationId xmlns:a16="http://schemas.microsoft.com/office/drawing/2014/main" id="{54B1E10E-39FE-4123-BF3D-448221547FAA}"/>
              </a:ext>
            </a:extLst>
          </p:cNvPr>
          <p:cNvGrpSpPr/>
          <p:nvPr userDrawn="1"/>
        </p:nvGrpSpPr>
        <p:grpSpPr>
          <a:xfrm>
            <a:off x="502288" y="242008"/>
            <a:ext cx="528791" cy="464331"/>
            <a:chOff x="2185988" y="0"/>
            <a:chExt cx="7813676" cy="6861176"/>
          </a:xfrm>
        </p:grpSpPr>
        <p:sp>
          <p:nvSpPr>
            <p:cNvPr id="5" name="Freeform 5">
              <a:extLst>
                <a:ext uri="{FF2B5EF4-FFF2-40B4-BE49-F238E27FC236}">
                  <a16:creationId xmlns:a16="http://schemas.microsoft.com/office/drawing/2014/main" id="{7358B401-E416-4737-BBD8-0D1263D98549}"/>
                </a:ext>
              </a:extLst>
            </p:cNvPr>
            <p:cNvSpPr>
              <a:spLocks noEditPoints="1"/>
            </p:cNvSpPr>
            <p:nvPr/>
          </p:nvSpPr>
          <p:spPr bwMode="auto">
            <a:xfrm>
              <a:off x="2189163" y="1812925"/>
              <a:ext cx="742950" cy="911225"/>
            </a:xfrm>
            <a:custGeom>
              <a:avLst/>
              <a:gdLst>
                <a:gd name="T0" fmla="*/ 51 w 207"/>
                <a:gd name="T1" fmla="*/ 44 h 254"/>
                <a:gd name="T2" fmla="*/ 51 w 207"/>
                <a:gd name="T3" fmla="*/ 107 h 254"/>
                <a:gd name="T4" fmla="*/ 80 w 207"/>
                <a:gd name="T5" fmla="*/ 107 h 254"/>
                <a:gd name="T6" fmla="*/ 115 w 207"/>
                <a:gd name="T7" fmla="*/ 75 h 254"/>
                <a:gd name="T8" fmla="*/ 80 w 207"/>
                <a:gd name="T9" fmla="*/ 44 h 254"/>
                <a:gd name="T10" fmla="*/ 51 w 207"/>
                <a:gd name="T11" fmla="*/ 44 h 254"/>
                <a:gd name="T12" fmla="*/ 0 w 207"/>
                <a:gd name="T13" fmla="*/ 0 h 254"/>
                <a:gd name="T14" fmla="*/ 77 w 207"/>
                <a:gd name="T15" fmla="*/ 0 h 254"/>
                <a:gd name="T16" fmla="*/ 168 w 207"/>
                <a:gd name="T17" fmla="*/ 76 h 254"/>
                <a:gd name="T18" fmla="*/ 127 w 207"/>
                <a:gd name="T19" fmla="*/ 141 h 254"/>
                <a:gd name="T20" fmla="*/ 207 w 207"/>
                <a:gd name="T21" fmla="*/ 254 h 254"/>
                <a:gd name="T22" fmla="*/ 145 w 207"/>
                <a:gd name="T23" fmla="*/ 254 h 254"/>
                <a:gd name="T24" fmla="*/ 78 w 207"/>
                <a:gd name="T25" fmla="*/ 151 h 254"/>
                <a:gd name="T26" fmla="*/ 51 w 207"/>
                <a:gd name="T27" fmla="*/ 151 h 254"/>
                <a:gd name="T28" fmla="*/ 51 w 207"/>
                <a:gd name="T29" fmla="*/ 254 h 254"/>
                <a:gd name="T30" fmla="*/ 0 w 207"/>
                <a:gd name="T31" fmla="*/ 254 h 254"/>
                <a:gd name="T32" fmla="*/ 0 w 207"/>
                <a:gd name="T3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4">
                  <a:moveTo>
                    <a:pt x="51" y="44"/>
                  </a:moveTo>
                  <a:cubicBezTo>
                    <a:pt x="51" y="107"/>
                    <a:pt x="51" y="107"/>
                    <a:pt x="51" y="107"/>
                  </a:cubicBezTo>
                  <a:cubicBezTo>
                    <a:pt x="80" y="107"/>
                    <a:pt x="80" y="107"/>
                    <a:pt x="80" y="107"/>
                  </a:cubicBezTo>
                  <a:cubicBezTo>
                    <a:pt x="102" y="107"/>
                    <a:pt x="115" y="96"/>
                    <a:pt x="115" y="75"/>
                  </a:cubicBezTo>
                  <a:cubicBezTo>
                    <a:pt x="115" y="56"/>
                    <a:pt x="102" y="44"/>
                    <a:pt x="80" y="44"/>
                  </a:cubicBezTo>
                  <a:lnTo>
                    <a:pt x="51" y="44"/>
                  </a:lnTo>
                  <a:close/>
                  <a:moveTo>
                    <a:pt x="0" y="0"/>
                  </a:moveTo>
                  <a:cubicBezTo>
                    <a:pt x="77" y="0"/>
                    <a:pt x="77" y="0"/>
                    <a:pt x="77" y="0"/>
                  </a:cubicBezTo>
                  <a:cubicBezTo>
                    <a:pt x="133" y="0"/>
                    <a:pt x="168" y="29"/>
                    <a:pt x="168" y="76"/>
                  </a:cubicBezTo>
                  <a:cubicBezTo>
                    <a:pt x="168" y="106"/>
                    <a:pt x="153" y="129"/>
                    <a:pt x="127" y="141"/>
                  </a:cubicBezTo>
                  <a:cubicBezTo>
                    <a:pt x="207" y="254"/>
                    <a:pt x="207" y="254"/>
                    <a:pt x="207" y="254"/>
                  </a:cubicBezTo>
                  <a:cubicBezTo>
                    <a:pt x="145" y="254"/>
                    <a:pt x="145" y="254"/>
                    <a:pt x="145" y="254"/>
                  </a:cubicBezTo>
                  <a:cubicBezTo>
                    <a:pt x="78" y="151"/>
                    <a:pt x="78" y="151"/>
                    <a:pt x="78" y="151"/>
                  </a:cubicBezTo>
                  <a:cubicBezTo>
                    <a:pt x="51" y="151"/>
                    <a:pt x="51" y="151"/>
                    <a:pt x="51" y="151"/>
                  </a:cubicBezTo>
                  <a:cubicBezTo>
                    <a:pt x="51" y="254"/>
                    <a:pt x="51" y="254"/>
                    <a:pt x="51"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6" name="Freeform 6">
              <a:extLst>
                <a:ext uri="{FF2B5EF4-FFF2-40B4-BE49-F238E27FC236}">
                  <a16:creationId xmlns:a16="http://schemas.microsoft.com/office/drawing/2014/main" id="{E8130D9D-2E8F-445E-A951-9719709EBE62}"/>
                </a:ext>
              </a:extLst>
            </p:cNvPr>
            <p:cNvSpPr>
              <a:spLocks noEditPoints="1"/>
            </p:cNvSpPr>
            <p:nvPr/>
          </p:nvSpPr>
          <p:spPr bwMode="auto">
            <a:xfrm>
              <a:off x="3046413" y="1557338"/>
              <a:ext cx="531813" cy="1166813"/>
            </a:xfrm>
            <a:custGeom>
              <a:avLst/>
              <a:gdLst>
                <a:gd name="T0" fmla="*/ 113 w 335"/>
                <a:gd name="T1" fmla="*/ 111 h 735"/>
                <a:gd name="T2" fmla="*/ 206 w 335"/>
                <a:gd name="T3" fmla="*/ 0 h 735"/>
                <a:gd name="T4" fmla="*/ 326 w 335"/>
                <a:gd name="T5" fmla="*/ 0 h 735"/>
                <a:gd name="T6" fmla="*/ 217 w 335"/>
                <a:gd name="T7" fmla="*/ 111 h 735"/>
                <a:gd name="T8" fmla="*/ 113 w 335"/>
                <a:gd name="T9" fmla="*/ 111 h 735"/>
                <a:gd name="T10" fmla="*/ 0 w 335"/>
                <a:gd name="T11" fmla="*/ 161 h 735"/>
                <a:gd name="T12" fmla="*/ 335 w 335"/>
                <a:gd name="T13" fmla="*/ 161 h 735"/>
                <a:gd name="T14" fmla="*/ 335 w 335"/>
                <a:gd name="T15" fmla="*/ 260 h 735"/>
                <a:gd name="T16" fmla="*/ 115 w 335"/>
                <a:gd name="T17" fmla="*/ 260 h 735"/>
                <a:gd name="T18" fmla="*/ 115 w 335"/>
                <a:gd name="T19" fmla="*/ 391 h 735"/>
                <a:gd name="T20" fmla="*/ 301 w 335"/>
                <a:gd name="T21" fmla="*/ 391 h 735"/>
                <a:gd name="T22" fmla="*/ 301 w 335"/>
                <a:gd name="T23" fmla="*/ 491 h 735"/>
                <a:gd name="T24" fmla="*/ 115 w 335"/>
                <a:gd name="T25" fmla="*/ 491 h 735"/>
                <a:gd name="T26" fmla="*/ 115 w 335"/>
                <a:gd name="T27" fmla="*/ 635 h 735"/>
                <a:gd name="T28" fmla="*/ 335 w 335"/>
                <a:gd name="T29" fmla="*/ 635 h 735"/>
                <a:gd name="T30" fmla="*/ 335 w 335"/>
                <a:gd name="T31" fmla="*/ 735 h 735"/>
                <a:gd name="T32" fmla="*/ 0 w 335"/>
                <a:gd name="T33" fmla="*/ 735 h 735"/>
                <a:gd name="T34" fmla="*/ 0 w 335"/>
                <a:gd name="T35" fmla="*/ 161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5" h="735">
                  <a:moveTo>
                    <a:pt x="113" y="111"/>
                  </a:moveTo>
                  <a:lnTo>
                    <a:pt x="206" y="0"/>
                  </a:lnTo>
                  <a:lnTo>
                    <a:pt x="326" y="0"/>
                  </a:lnTo>
                  <a:lnTo>
                    <a:pt x="217" y="111"/>
                  </a:lnTo>
                  <a:lnTo>
                    <a:pt x="113" y="111"/>
                  </a:lnTo>
                  <a:close/>
                  <a:moveTo>
                    <a:pt x="0" y="161"/>
                  </a:moveTo>
                  <a:lnTo>
                    <a:pt x="335" y="161"/>
                  </a:lnTo>
                  <a:lnTo>
                    <a:pt x="335" y="260"/>
                  </a:lnTo>
                  <a:lnTo>
                    <a:pt x="115" y="260"/>
                  </a:lnTo>
                  <a:lnTo>
                    <a:pt x="115" y="391"/>
                  </a:lnTo>
                  <a:lnTo>
                    <a:pt x="301" y="391"/>
                  </a:lnTo>
                  <a:lnTo>
                    <a:pt x="301" y="491"/>
                  </a:lnTo>
                  <a:lnTo>
                    <a:pt x="115" y="491"/>
                  </a:lnTo>
                  <a:lnTo>
                    <a:pt x="115" y="635"/>
                  </a:lnTo>
                  <a:lnTo>
                    <a:pt x="335" y="635"/>
                  </a:lnTo>
                  <a:lnTo>
                    <a:pt x="335" y="735"/>
                  </a:lnTo>
                  <a:lnTo>
                    <a:pt x="0" y="735"/>
                  </a:lnTo>
                  <a:lnTo>
                    <a:pt x="0"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7" name="Freeform 7">
              <a:extLst>
                <a:ext uri="{FF2B5EF4-FFF2-40B4-BE49-F238E27FC236}">
                  <a16:creationId xmlns:a16="http://schemas.microsoft.com/office/drawing/2014/main" id="{BAD09135-BEE1-4B9C-9695-2559250B0D87}"/>
                </a:ext>
              </a:extLst>
            </p:cNvPr>
            <p:cNvSpPr>
              <a:spLocks noEditPoints="1"/>
            </p:cNvSpPr>
            <p:nvPr/>
          </p:nvSpPr>
          <p:spPr bwMode="auto">
            <a:xfrm>
              <a:off x="3789363" y="1812925"/>
              <a:ext cx="623888" cy="911225"/>
            </a:xfrm>
            <a:custGeom>
              <a:avLst/>
              <a:gdLst>
                <a:gd name="T0" fmla="*/ 52 w 174"/>
                <a:gd name="T1" fmla="*/ 44 h 254"/>
                <a:gd name="T2" fmla="*/ 52 w 174"/>
                <a:gd name="T3" fmla="*/ 107 h 254"/>
                <a:gd name="T4" fmla="*/ 86 w 174"/>
                <a:gd name="T5" fmla="*/ 107 h 254"/>
                <a:gd name="T6" fmla="*/ 121 w 174"/>
                <a:gd name="T7" fmla="*/ 75 h 254"/>
                <a:gd name="T8" fmla="*/ 86 w 174"/>
                <a:gd name="T9" fmla="*/ 44 h 254"/>
                <a:gd name="T10" fmla="*/ 52 w 174"/>
                <a:gd name="T11" fmla="*/ 44 h 254"/>
                <a:gd name="T12" fmla="*/ 0 w 174"/>
                <a:gd name="T13" fmla="*/ 0 h 254"/>
                <a:gd name="T14" fmla="*/ 84 w 174"/>
                <a:gd name="T15" fmla="*/ 0 h 254"/>
                <a:gd name="T16" fmla="*/ 174 w 174"/>
                <a:gd name="T17" fmla="*/ 76 h 254"/>
                <a:gd name="T18" fmla="*/ 84 w 174"/>
                <a:gd name="T19" fmla="*/ 151 h 254"/>
                <a:gd name="T20" fmla="*/ 52 w 174"/>
                <a:gd name="T21" fmla="*/ 151 h 254"/>
                <a:gd name="T22" fmla="*/ 52 w 174"/>
                <a:gd name="T23" fmla="*/ 254 h 254"/>
                <a:gd name="T24" fmla="*/ 0 w 174"/>
                <a:gd name="T25" fmla="*/ 254 h 254"/>
                <a:gd name="T26" fmla="*/ 0 w 174"/>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 h="254">
                  <a:moveTo>
                    <a:pt x="52" y="44"/>
                  </a:moveTo>
                  <a:cubicBezTo>
                    <a:pt x="52" y="107"/>
                    <a:pt x="52" y="107"/>
                    <a:pt x="52" y="107"/>
                  </a:cubicBezTo>
                  <a:cubicBezTo>
                    <a:pt x="86" y="107"/>
                    <a:pt x="86" y="107"/>
                    <a:pt x="86" y="107"/>
                  </a:cubicBezTo>
                  <a:cubicBezTo>
                    <a:pt x="108" y="107"/>
                    <a:pt x="121" y="96"/>
                    <a:pt x="121" y="75"/>
                  </a:cubicBezTo>
                  <a:cubicBezTo>
                    <a:pt x="121" y="56"/>
                    <a:pt x="108" y="44"/>
                    <a:pt x="86" y="44"/>
                  </a:cubicBezTo>
                  <a:lnTo>
                    <a:pt x="52" y="44"/>
                  </a:lnTo>
                  <a:close/>
                  <a:moveTo>
                    <a:pt x="0" y="0"/>
                  </a:moveTo>
                  <a:cubicBezTo>
                    <a:pt x="84" y="0"/>
                    <a:pt x="84" y="0"/>
                    <a:pt x="84" y="0"/>
                  </a:cubicBezTo>
                  <a:cubicBezTo>
                    <a:pt x="140" y="0"/>
                    <a:pt x="174" y="29"/>
                    <a:pt x="174" y="76"/>
                  </a:cubicBezTo>
                  <a:cubicBezTo>
                    <a:pt x="174" y="122"/>
                    <a:pt x="140" y="151"/>
                    <a:pt x="84" y="151"/>
                  </a:cubicBezTo>
                  <a:cubicBezTo>
                    <a:pt x="52" y="151"/>
                    <a:pt x="52" y="151"/>
                    <a:pt x="52" y="151"/>
                  </a:cubicBezTo>
                  <a:cubicBezTo>
                    <a:pt x="52" y="254"/>
                    <a:pt x="52" y="254"/>
                    <a:pt x="52"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 name="Freeform 8">
              <a:extLst>
                <a:ext uri="{FF2B5EF4-FFF2-40B4-BE49-F238E27FC236}">
                  <a16:creationId xmlns:a16="http://schemas.microsoft.com/office/drawing/2014/main" id="{E818B9F6-87BF-4EE4-AB0D-441DFE245137}"/>
                </a:ext>
              </a:extLst>
            </p:cNvPr>
            <p:cNvSpPr>
              <a:spLocks/>
            </p:cNvSpPr>
            <p:nvPr/>
          </p:nvSpPr>
          <p:spPr bwMode="auto">
            <a:xfrm>
              <a:off x="4549776" y="1812925"/>
              <a:ext cx="735013" cy="936625"/>
            </a:xfrm>
            <a:custGeom>
              <a:avLst/>
              <a:gdLst>
                <a:gd name="T0" fmla="*/ 154 w 205"/>
                <a:gd name="T1" fmla="*/ 0 h 261"/>
                <a:gd name="T2" fmla="*/ 205 w 205"/>
                <a:gd name="T3" fmla="*/ 0 h 261"/>
                <a:gd name="T4" fmla="*/ 205 w 205"/>
                <a:gd name="T5" fmla="*/ 154 h 261"/>
                <a:gd name="T6" fmla="*/ 103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3"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1"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9" name="Freeform 9">
              <a:extLst>
                <a:ext uri="{FF2B5EF4-FFF2-40B4-BE49-F238E27FC236}">
                  <a16:creationId xmlns:a16="http://schemas.microsoft.com/office/drawing/2014/main" id="{4DFAE7B5-3A93-4C9A-8C3D-BFAB0F8ED032}"/>
                </a:ext>
              </a:extLst>
            </p:cNvPr>
            <p:cNvSpPr>
              <a:spLocks noEditPoints="1"/>
            </p:cNvSpPr>
            <p:nvPr/>
          </p:nvSpPr>
          <p:spPr bwMode="auto">
            <a:xfrm>
              <a:off x="5514976" y="1812925"/>
              <a:ext cx="617538" cy="911225"/>
            </a:xfrm>
            <a:custGeom>
              <a:avLst/>
              <a:gdLst>
                <a:gd name="T0" fmla="*/ 52 w 172"/>
                <a:gd name="T1" fmla="*/ 143 h 254"/>
                <a:gd name="T2" fmla="*/ 52 w 172"/>
                <a:gd name="T3" fmla="*/ 210 h 254"/>
                <a:gd name="T4" fmla="*/ 81 w 172"/>
                <a:gd name="T5" fmla="*/ 210 h 254"/>
                <a:gd name="T6" fmla="*/ 119 w 172"/>
                <a:gd name="T7" fmla="*/ 176 h 254"/>
                <a:gd name="T8" fmla="*/ 81 w 172"/>
                <a:gd name="T9" fmla="*/ 143 h 254"/>
                <a:gd name="T10" fmla="*/ 52 w 172"/>
                <a:gd name="T11" fmla="*/ 143 h 254"/>
                <a:gd name="T12" fmla="*/ 52 w 172"/>
                <a:gd name="T13" fmla="*/ 44 h 254"/>
                <a:gd name="T14" fmla="*/ 52 w 172"/>
                <a:gd name="T15" fmla="*/ 99 h 254"/>
                <a:gd name="T16" fmla="*/ 73 w 172"/>
                <a:gd name="T17" fmla="*/ 99 h 254"/>
                <a:gd name="T18" fmla="*/ 104 w 172"/>
                <a:gd name="T19" fmla="*/ 71 h 254"/>
                <a:gd name="T20" fmla="*/ 73 w 172"/>
                <a:gd name="T21" fmla="*/ 44 h 254"/>
                <a:gd name="T22" fmla="*/ 52 w 172"/>
                <a:gd name="T23" fmla="*/ 44 h 254"/>
                <a:gd name="T24" fmla="*/ 0 w 172"/>
                <a:gd name="T25" fmla="*/ 0 h 254"/>
                <a:gd name="T26" fmla="*/ 72 w 172"/>
                <a:gd name="T27" fmla="*/ 0 h 254"/>
                <a:gd name="T28" fmla="*/ 157 w 172"/>
                <a:gd name="T29" fmla="*/ 69 h 254"/>
                <a:gd name="T30" fmla="*/ 130 w 172"/>
                <a:gd name="T31" fmla="*/ 119 h 254"/>
                <a:gd name="T32" fmla="*/ 172 w 172"/>
                <a:gd name="T33" fmla="*/ 179 h 254"/>
                <a:gd name="T34" fmla="*/ 78 w 172"/>
                <a:gd name="T35" fmla="*/ 254 h 254"/>
                <a:gd name="T36" fmla="*/ 0 w 172"/>
                <a:gd name="T37" fmla="*/ 254 h 254"/>
                <a:gd name="T38" fmla="*/ 0 w 172"/>
                <a:gd name="T3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254">
                  <a:moveTo>
                    <a:pt x="52" y="143"/>
                  </a:moveTo>
                  <a:cubicBezTo>
                    <a:pt x="52" y="210"/>
                    <a:pt x="52" y="210"/>
                    <a:pt x="52" y="210"/>
                  </a:cubicBezTo>
                  <a:cubicBezTo>
                    <a:pt x="81" y="210"/>
                    <a:pt x="81" y="210"/>
                    <a:pt x="81" y="210"/>
                  </a:cubicBezTo>
                  <a:cubicBezTo>
                    <a:pt x="105" y="210"/>
                    <a:pt x="119" y="197"/>
                    <a:pt x="119" y="176"/>
                  </a:cubicBezTo>
                  <a:cubicBezTo>
                    <a:pt x="119" y="155"/>
                    <a:pt x="105" y="143"/>
                    <a:pt x="81" y="143"/>
                  </a:cubicBezTo>
                  <a:lnTo>
                    <a:pt x="52" y="143"/>
                  </a:lnTo>
                  <a:close/>
                  <a:moveTo>
                    <a:pt x="52" y="44"/>
                  </a:moveTo>
                  <a:cubicBezTo>
                    <a:pt x="52" y="99"/>
                    <a:pt x="52" y="99"/>
                    <a:pt x="52" y="99"/>
                  </a:cubicBezTo>
                  <a:cubicBezTo>
                    <a:pt x="73" y="99"/>
                    <a:pt x="73" y="99"/>
                    <a:pt x="73" y="99"/>
                  </a:cubicBezTo>
                  <a:cubicBezTo>
                    <a:pt x="93" y="99"/>
                    <a:pt x="104" y="89"/>
                    <a:pt x="104" y="71"/>
                  </a:cubicBezTo>
                  <a:cubicBezTo>
                    <a:pt x="104" y="54"/>
                    <a:pt x="93" y="44"/>
                    <a:pt x="73" y="44"/>
                  </a:cubicBezTo>
                  <a:lnTo>
                    <a:pt x="52" y="44"/>
                  </a:lnTo>
                  <a:close/>
                  <a:moveTo>
                    <a:pt x="0" y="0"/>
                  </a:moveTo>
                  <a:cubicBezTo>
                    <a:pt x="72" y="0"/>
                    <a:pt x="72" y="0"/>
                    <a:pt x="72" y="0"/>
                  </a:cubicBezTo>
                  <a:cubicBezTo>
                    <a:pt x="125" y="0"/>
                    <a:pt x="157" y="26"/>
                    <a:pt x="157" y="69"/>
                  </a:cubicBezTo>
                  <a:cubicBezTo>
                    <a:pt x="157" y="89"/>
                    <a:pt x="148" y="107"/>
                    <a:pt x="130" y="119"/>
                  </a:cubicBezTo>
                  <a:cubicBezTo>
                    <a:pt x="157" y="131"/>
                    <a:pt x="172" y="152"/>
                    <a:pt x="172" y="179"/>
                  </a:cubicBezTo>
                  <a:cubicBezTo>
                    <a:pt x="172" y="225"/>
                    <a:pt x="136" y="254"/>
                    <a:pt x="78"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0" name="Freeform 10">
              <a:extLst>
                <a:ext uri="{FF2B5EF4-FFF2-40B4-BE49-F238E27FC236}">
                  <a16:creationId xmlns:a16="http://schemas.microsoft.com/office/drawing/2014/main" id="{DAEF4443-1E7C-47F1-92FE-81B81CBCC148}"/>
                </a:ext>
              </a:extLst>
            </p:cNvPr>
            <p:cNvSpPr>
              <a:spLocks/>
            </p:cNvSpPr>
            <p:nvPr/>
          </p:nvSpPr>
          <p:spPr bwMode="auto">
            <a:xfrm>
              <a:off x="6321426" y="1812925"/>
              <a:ext cx="528638" cy="911225"/>
            </a:xfrm>
            <a:custGeom>
              <a:avLst/>
              <a:gdLst>
                <a:gd name="T0" fmla="*/ 0 w 333"/>
                <a:gd name="T1" fmla="*/ 0 h 574"/>
                <a:gd name="T2" fmla="*/ 116 w 333"/>
                <a:gd name="T3" fmla="*/ 0 h 574"/>
                <a:gd name="T4" fmla="*/ 116 w 333"/>
                <a:gd name="T5" fmla="*/ 468 h 574"/>
                <a:gd name="T6" fmla="*/ 333 w 333"/>
                <a:gd name="T7" fmla="*/ 468 h 574"/>
                <a:gd name="T8" fmla="*/ 333 w 333"/>
                <a:gd name="T9" fmla="*/ 574 h 574"/>
                <a:gd name="T10" fmla="*/ 0 w 333"/>
                <a:gd name="T11" fmla="*/ 574 h 574"/>
                <a:gd name="T12" fmla="*/ 0 w 333"/>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333" h="574">
                  <a:moveTo>
                    <a:pt x="0" y="0"/>
                  </a:moveTo>
                  <a:lnTo>
                    <a:pt x="116" y="0"/>
                  </a:lnTo>
                  <a:lnTo>
                    <a:pt x="116" y="468"/>
                  </a:lnTo>
                  <a:lnTo>
                    <a:pt x="333" y="468"/>
                  </a:lnTo>
                  <a:lnTo>
                    <a:pt x="333" y="574"/>
                  </a:lnTo>
                  <a:lnTo>
                    <a:pt x="0" y="5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1" name="Rectangle 10">
              <a:extLst>
                <a:ext uri="{FF2B5EF4-FFF2-40B4-BE49-F238E27FC236}">
                  <a16:creationId xmlns:a16="http://schemas.microsoft.com/office/drawing/2014/main" id="{A3F6994C-AE51-4F3A-9AA4-710C2C5B8CA1}"/>
                </a:ext>
              </a:extLst>
            </p:cNvPr>
            <p:cNvSpPr>
              <a:spLocks noChangeArrowheads="1"/>
            </p:cNvSpPr>
            <p:nvPr/>
          </p:nvSpPr>
          <p:spPr bwMode="auto">
            <a:xfrm>
              <a:off x="7015163" y="1812925"/>
              <a:ext cx="182563" cy="911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2" name="Freeform 12">
              <a:extLst>
                <a:ext uri="{FF2B5EF4-FFF2-40B4-BE49-F238E27FC236}">
                  <a16:creationId xmlns:a16="http://schemas.microsoft.com/office/drawing/2014/main" id="{97176A66-DF57-4707-B6B5-F5F170889B3B}"/>
                </a:ext>
              </a:extLst>
            </p:cNvPr>
            <p:cNvSpPr>
              <a:spLocks noEditPoints="1"/>
            </p:cNvSpPr>
            <p:nvPr/>
          </p:nvSpPr>
          <p:spPr bwMode="auto">
            <a:xfrm>
              <a:off x="7373938" y="1787525"/>
              <a:ext cx="1096963" cy="1162050"/>
            </a:xfrm>
            <a:custGeom>
              <a:avLst/>
              <a:gdLst>
                <a:gd name="T0" fmla="*/ 217 w 306"/>
                <a:gd name="T1" fmla="*/ 134 h 324"/>
                <a:gd name="T2" fmla="*/ 135 w 306"/>
                <a:gd name="T3" fmla="*/ 48 h 324"/>
                <a:gd name="T4" fmla="*/ 53 w 306"/>
                <a:gd name="T5" fmla="*/ 134 h 324"/>
                <a:gd name="T6" fmla="*/ 135 w 306"/>
                <a:gd name="T7" fmla="*/ 220 h 324"/>
                <a:gd name="T8" fmla="*/ 217 w 306"/>
                <a:gd name="T9" fmla="*/ 134 h 324"/>
                <a:gd name="T10" fmla="*/ 288 w 306"/>
                <a:gd name="T11" fmla="*/ 278 h 324"/>
                <a:gd name="T12" fmla="*/ 306 w 306"/>
                <a:gd name="T13" fmla="*/ 275 h 324"/>
                <a:gd name="T14" fmla="*/ 306 w 306"/>
                <a:gd name="T15" fmla="*/ 319 h 324"/>
                <a:gd name="T16" fmla="*/ 279 w 306"/>
                <a:gd name="T17" fmla="*/ 324 h 324"/>
                <a:gd name="T18" fmla="*/ 200 w 306"/>
                <a:gd name="T19" fmla="*/ 290 h 324"/>
                <a:gd name="T20" fmla="*/ 170 w 306"/>
                <a:gd name="T21" fmla="*/ 263 h 324"/>
                <a:gd name="T22" fmla="*/ 135 w 306"/>
                <a:gd name="T23" fmla="*/ 268 h 324"/>
                <a:gd name="T24" fmla="*/ 0 w 306"/>
                <a:gd name="T25" fmla="*/ 134 h 324"/>
                <a:gd name="T26" fmla="*/ 135 w 306"/>
                <a:gd name="T27" fmla="*/ 0 h 324"/>
                <a:gd name="T28" fmla="*/ 270 w 306"/>
                <a:gd name="T29" fmla="*/ 134 h 324"/>
                <a:gd name="T30" fmla="*/ 220 w 306"/>
                <a:gd name="T31" fmla="*/ 240 h 324"/>
                <a:gd name="T32" fmla="*/ 235 w 306"/>
                <a:gd name="T33" fmla="*/ 254 h 324"/>
                <a:gd name="T34" fmla="*/ 288 w 306"/>
                <a:gd name="T35" fmla="*/ 27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24">
                  <a:moveTo>
                    <a:pt x="217" y="134"/>
                  </a:moveTo>
                  <a:cubicBezTo>
                    <a:pt x="217" y="85"/>
                    <a:pt x="183" y="48"/>
                    <a:pt x="135" y="48"/>
                  </a:cubicBezTo>
                  <a:cubicBezTo>
                    <a:pt x="87" y="48"/>
                    <a:pt x="53" y="85"/>
                    <a:pt x="53" y="134"/>
                  </a:cubicBezTo>
                  <a:cubicBezTo>
                    <a:pt x="53" y="182"/>
                    <a:pt x="87" y="220"/>
                    <a:pt x="135" y="220"/>
                  </a:cubicBezTo>
                  <a:cubicBezTo>
                    <a:pt x="183" y="220"/>
                    <a:pt x="217" y="182"/>
                    <a:pt x="217" y="134"/>
                  </a:cubicBezTo>
                  <a:moveTo>
                    <a:pt x="288" y="278"/>
                  </a:moveTo>
                  <a:cubicBezTo>
                    <a:pt x="294" y="278"/>
                    <a:pt x="301" y="278"/>
                    <a:pt x="306" y="275"/>
                  </a:cubicBezTo>
                  <a:cubicBezTo>
                    <a:pt x="306" y="319"/>
                    <a:pt x="306" y="319"/>
                    <a:pt x="306" y="319"/>
                  </a:cubicBezTo>
                  <a:cubicBezTo>
                    <a:pt x="298" y="322"/>
                    <a:pt x="291" y="324"/>
                    <a:pt x="279" y="324"/>
                  </a:cubicBezTo>
                  <a:cubicBezTo>
                    <a:pt x="251" y="324"/>
                    <a:pt x="225" y="312"/>
                    <a:pt x="200" y="290"/>
                  </a:cubicBezTo>
                  <a:cubicBezTo>
                    <a:pt x="170" y="263"/>
                    <a:pt x="170" y="263"/>
                    <a:pt x="170" y="263"/>
                  </a:cubicBezTo>
                  <a:cubicBezTo>
                    <a:pt x="159" y="266"/>
                    <a:pt x="148" y="268"/>
                    <a:pt x="135" y="268"/>
                  </a:cubicBezTo>
                  <a:cubicBezTo>
                    <a:pt x="55" y="268"/>
                    <a:pt x="0" y="206"/>
                    <a:pt x="0" y="134"/>
                  </a:cubicBezTo>
                  <a:cubicBezTo>
                    <a:pt x="0" y="61"/>
                    <a:pt x="55" y="0"/>
                    <a:pt x="135" y="0"/>
                  </a:cubicBezTo>
                  <a:cubicBezTo>
                    <a:pt x="215" y="0"/>
                    <a:pt x="270" y="61"/>
                    <a:pt x="270" y="134"/>
                  </a:cubicBezTo>
                  <a:cubicBezTo>
                    <a:pt x="270" y="176"/>
                    <a:pt x="251" y="215"/>
                    <a:pt x="220" y="240"/>
                  </a:cubicBezTo>
                  <a:cubicBezTo>
                    <a:pt x="235" y="254"/>
                    <a:pt x="235" y="254"/>
                    <a:pt x="235" y="254"/>
                  </a:cubicBezTo>
                  <a:cubicBezTo>
                    <a:pt x="254" y="272"/>
                    <a:pt x="272" y="278"/>
                    <a:pt x="288" y="2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3" name="Freeform 13">
              <a:extLst>
                <a:ext uri="{FF2B5EF4-FFF2-40B4-BE49-F238E27FC236}">
                  <a16:creationId xmlns:a16="http://schemas.microsoft.com/office/drawing/2014/main" id="{D08D0255-2D9B-4947-96E2-DFF89EDCE647}"/>
                </a:ext>
              </a:extLst>
            </p:cNvPr>
            <p:cNvSpPr>
              <a:spLocks/>
            </p:cNvSpPr>
            <p:nvPr/>
          </p:nvSpPr>
          <p:spPr bwMode="auto">
            <a:xfrm>
              <a:off x="8502651" y="1812925"/>
              <a:ext cx="736600" cy="936625"/>
            </a:xfrm>
            <a:custGeom>
              <a:avLst/>
              <a:gdLst>
                <a:gd name="T0" fmla="*/ 154 w 205"/>
                <a:gd name="T1" fmla="*/ 0 h 261"/>
                <a:gd name="T2" fmla="*/ 205 w 205"/>
                <a:gd name="T3" fmla="*/ 0 h 261"/>
                <a:gd name="T4" fmla="*/ 205 w 205"/>
                <a:gd name="T5" fmla="*/ 154 h 261"/>
                <a:gd name="T6" fmla="*/ 102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2"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0"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4" name="Freeform 14">
              <a:extLst>
                <a:ext uri="{FF2B5EF4-FFF2-40B4-BE49-F238E27FC236}">
                  <a16:creationId xmlns:a16="http://schemas.microsoft.com/office/drawing/2014/main" id="{E4CC766A-9B55-4DEC-B0FA-D1EEC38434DA}"/>
                </a:ext>
              </a:extLst>
            </p:cNvPr>
            <p:cNvSpPr>
              <a:spLocks/>
            </p:cNvSpPr>
            <p:nvPr/>
          </p:nvSpPr>
          <p:spPr bwMode="auto">
            <a:xfrm>
              <a:off x="9467851" y="1812925"/>
              <a:ext cx="531813" cy="911225"/>
            </a:xfrm>
            <a:custGeom>
              <a:avLst/>
              <a:gdLst>
                <a:gd name="T0" fmla="*/ 0 w 335"/>
                <a:gd name="T1" fmla="*/ 0 h 574"/>
                <a:gd name="T2" fmla="*/ 0 w 335"/>
                <a:gd name="T3" fmla="*/ 574 h 574"/>
                <a:gd name="T4" fmla="*/ 335 w 335"/>
                <a:gd name="T5" fmla="*/ 574 h 574"/>
                <a:gd name="T6" fmla="*/ 335 w 335"/>
                <a:gd name="T7" fmla="*/ 474 h 574"/>
                <a:gd name="T8" fmla="*/ 116 w 335"/>
                <a:gd name="T9" fmla="*/ 474 h 574"/>
                <a:gd name="T10" fmla="*/ 116 w 335"/>
                <a:gd name="T11" fmla="*/ 330 h 574"/>
                <a:gd name="T12" fmla="*/ 301 w 335"/>
                <a:gd name="T13" fmla="*/ 330 h 574"/>
                <a:gd name="T14" fmla="*/ 301 w 335"/>
                <a:gd name="T15" fmla="*/ 230 h 574"/>
                <a:gd name="T16" fmla="*/ 116 w 335"/>
                <a:gd name="T17" fmla="*/ 230 h 574"/>
                <a:gd name="T18" fmla="*/ 116 w 335"/>
                <a:gd name="T19" fmla="*/ 99 h 574"/>
                <a:gd name="T20" fmla="*/ 335 w 335"/>
                <a:gd name="T21" fmla="*/ 99 h 574"/>
                <a:gd name="T22" fmla="*/ 335 w 335"/>
                <a:gd name="T23" fmla="*/ 0 h 574"/>
                <a:gd name="T24" fmla="*/ 0 w 335"/>
                <a:gd name="T25"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5" h="574">
                  <a:moveTo>
                    <a:pt x="0" y="0"/>
                  </a:moveTo>
                  <a:lnTo>
                    <a:pt x="0" y="574"/>
                  </a:lnTo>
                  <a:lnTo>
                    <a:pt x="335" y="574"/>
                  </a:lnTo>
                  <a:lnTo>
                    <a:pt x="335" y="474"/>
                  </a:lnTo>
                  <a:lnTo>
                    <a:pt x="116" y="474"/>
                  </a:lnTo>
                  <a:lnTo>
                    <a:pt x="116" y="330"/>
                  </a:lnTo>
                  <a:lnTo>
                    <a:pt x="301" y="330"/>
                  </a:lnTo>
                  <a:lnTo>
                    <a:pt x="301" y="230"/>
                  </a:lnTo>
                  <a:lnTo>
                    <a:pt x="116" y="230"/>
                  </a:lnTo>
                  <a:lnTo>
                    <a:pt x="116" y="99"/>
                  </a:lnTo>
                  <a:lnTo>
                    <a:pt x="335" y="99"/>
                  </a:lnTo>
                  <a:lnTo>
                    <a:pt x="33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5" name="Freeform 15">
              <a:extLst>
                <a:ext uri="{FF2B5EF4-FFF2-40B4-BE49-F238E27FC236}">
                  <a16:creationId xmlns:a16="http://schemas.microsoft.com/office/drawing/2014/main" id="{60C6977D-81A5-48F4-9CF0-201E485A434A}"/>
                </a:ext>
              </a:extLst>
            </p:cNvPr>
            <p:cNvSpPr>
              <a:spLocks/>
            </p:cNvSpPr>
            <p:nvPr/>
          </p:nvSpPr>
          <p:spPr bwMode="auto">
            <a:xfrm>
              <a:off x="2189163" y="3125788"/>
              <a:ext cx="530225" cy="908050"/>
            </a:xfrm>
            <a:custGeom>
              <a:avLst/>
              <a:gdLst>
                <a:gd name="T0" fmla="*/ 0 w 334"/>
                <a:gd name="T1" fmla="*/ 0 h 572"/>
                <a:gd name="T2" fmla="*/ 0 w 334"/>
                <a:gd name="T3" fmla="*/ 572 h 572"/>
                <a:gd name="T4" fmla="*/ 115 w 334"/>
                <a:gd name="T5" fmla="*/ 572 h 572"/>
                <a:gd name="T6" fmla="*/ 115 w 334"/>
                <a:gd name="T7" fmla="*/ 330 h 572"/>
                <a:gd name="T8" fmla="*/ 301 w 334"/>
                <a:gd name="T9" fmla="*/ 330 h 572"/>
                <a:gd name="T10" fmla="*/ 301 w 334"/>
                <a:gd name="T11" fmla="*/ 231 h 572"/>
                <a:gd name="T12" fmla="*/ 115 w 334"/>
                <a:gd name="T13" fmla="*/ 231 h 572"/>
                <a:gd name="T14" fmla="*/ 115 w 334"/>
                <a:gd name="T15" fmla="*/ 99 h 572"/>
                <a:gd name="T16" fmla="*/ 334 w 334"/>
                <a:gd name="T17" fmla="*/ 99 h 572"/>
                <a:gd name="T18" fmla="*/ 334 w 334"/>
                <a:gd name="T19" fmla="*/ 0 h 572"/>
                <a:gd name="T20" fmla="*/ 0 w 334"/>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572">
                  <a:moveTo>
                    <a:pt x="0" y="0"/>
                  </a:moveTo>
                  <a:lnTo>
                    <a:pt x="0" y="572"/>
                  </a:lnTo>
                  <a:lnTo>
                    <a:pt x="115" y="572"/>
                  </a:lnTo>
                  <a:lnTo>
                    <a:pt x="115" y="330"/>
                  </a:lnTo>
                  <a:lnTo>
                    <a:pt x="301" y="330"/>
                  </a:lnTo>
                  <a:lnTo>
                    <a:pt x="301" y="231"/>
                  </a:lnTo>
                  <a:lnTo>
                    <a:pt x="115" y="231"/>
                  </a:lnTo>
                  <a:lnTo>
                    <a:pt x="115" y="99"/>
                  </a:lnTo>
                  <a:lnTo>
                    <a:pt x="334" y="99"/>
                  </a:lnTo>
                  <a:lnTo>
                    <a:pt x="3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6" name="Freeform 16">
              <a:extLst>
                <a:ext uri="{FF2B5EF4-FFF2-40B4-BE49-F238E27FC236}">
                  <a16:creationId xmlns:a16="http://schemas.microsoft.com/office/drawing/2014/main" id="{B5938197-1FC3-48DA-A909-65102F7B7D29}"/>
                </a:ext>
              </a:extLst>
            </p:cNvPr>
            <p:cNvSpPr>
              <a:spLocks noEditPoints="1"/>
            </p:cNvSpPr>
            <p:nvPr/>
          </p:nvSpPr>
          <p:spPr bwMode="auto">
            <a:xfrm>
              <a:off x="2881313" y="3125788"/>
              <a:ext cx="742950" cy="908050"/>
            </a:xfrm>
            <a:custGeom>
              <a:avLst/>
              <a:gdLst>
                <a:gd name="T0" fmla="*/ 51 w 207"/>
                <a:gd name="T1" fmla="*/ 44 h 253"/>
                <a:gd name="T2" fmla="*/ 51 w 207"/>
                <a:gd name="T3" fmla="*/ 107 h 253"/>
                <a:gd name="T4" fmla="*/ 80 w 207"/>
                <a:gd name="T5" fmla="*/ 107 h 253"/>
                <a:gd name="T6" fmla="*/ 115 w 207"/>
                <a:gd name="T7" fmla="*/ 75 h 253"/>
                <a:gd name="T8" fmla="*/ 80 w 207"/>
                <a:gd name="T9" fmla="*/ 44 h 253"/>
                <a:gd name="T10" fmla="*/ 51 w 207"/>
                <a:gd name="T11" fmla="*/ 44 h 253"/>
                <a:gd name="T12" fmla="*/ 0 w 207"/>
                <a:gd name="T13" fmla="*/ 0 h 253"/>
                <a:gd name="T14" fmla="*/ 78 w 207"/>
                <a:gd name="T15" fmla="*/ 0 h 253"/>
                <a:gd name="T16" fmla="*/ 168 w 207"/>
                <a:gd name="T17" fmla="*/ 75 h 253"/>
                <a:gd name="T18" fmla="*/ 127 w 207"/>
                <a:gd name="T19" fmla="*/ 141 h 253"/>
                <a:gd name="T20" fmla="*/ 207 w 207"/>
                <a:gd name="T21" fmla="*/ 253 h 253"/>
                <a:gd name="T22" fmla="*/ 145 w 207"/>
                <a:gd name="T23" fmla="*/ 253 h 253"/>
                <a:gd name="T24" fmla="*/ 78 w 207"/>
                <a:gd name="T25" fmla="*/ 151 h 253"/>
                <a:gd name="T26" fmla="*/ 51 w 207"/>
                <a:gd name="T27" fmla="*/ 151 h 253"/>
                <a:gd name="T28" fmla="*/ 51 w 207"/>
                <a:gd name="T29" fmla="*/ 253 h 253"/>
                <a:gd name="T30" fmla="*/ 0 w 207"/>
                <a:gd name="T31" fmla="*/ 253 h 253"/>
                <a:gd name="T32" fmla="*/ 0 w 207"/>
                <a:gd name="T3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3">
                  <a:moveTo>
                    <a:pt x="51" y="44"/>
                  </a:moveTo>
                  <a:cubicBezTo>
                    <a:pt x="51" y="107"/>
                    <a:pt x="51" y="107"/>
                    <a:pt x="51" y="107"/>
                  </a:cubicBezTo>
                  <a:cubicBezTo>
                    <a:pt x="80" y="107"/>
                    <a:pt x="80" y="107"/>
                    <a:pt x="80" y="107"/>
                  </a:cubicBezTo>
                  <a:cubicBezTo>
                    <a:pt x="102" y="107"/>
                    <a:pt x="115" y="95"/>
                    <a:pt x="115" y="75"/>
                  </a:cubicBezTo>
                  <a:cubicBezTo>
                    <a:pt x="115" y="55"/>
                    <a:pt x="102" y="44"/>
                    <a:pt x="80" y="44"/>
                  </a:cubicBezTo>
                  <a:lnTo>
                    <a:pt x="51" y="44"/>
                  </a:lnTo>
                  <a:close/>
                  <a:moveTo>
                    <a:pt x="0" y="0"/>
                  </a:moveTo>
                  <a:cubicBezTo>
                    <a:pt x="78" y="0"/>
                    <a:pt x="78" y="0"/>
                    <a:pt x="78" y="0"/>
                  </a:cubicBezTo>
                  <a:cubicBezTo>
                    <a:pt x="133" y="0"/>
                    <a:pt x="168" y="28"/>
                    <a:pt x="168" y="75"/>
                  </a:cubicBezTo>
                  <a:cubicBezTo>
                    <a:pt x="168" y="106"/>
                    <a:pt x="153" y="129"/>
                    <a:pt x="127" y="141"/>
                  </a:cubicBezTo>
                  <a:cubicBezTo>
                    <a:pt x="207" y="253"/>
                    <a:pt x="207" y="253"/>
                    <a:pt x="207" y="253"/>
                  </a:cubicBezTo>
                  <a:cubicBezTo>
                    <a:pt x="145" y="253"/>
                    <a:pt x="145" y="253"/>
                    <a:pt x="145" y="253"/>
                  </a:cubicBezTo>
                  <a:cubicBezTo>
                    <a:pt x="78" y="151"/>
                    <a:pt x="78" y="151"/>
                    <a:pt x="78" y="151"/>
                  </a:cubicBezTo>
                  <a:cubicBezTo>
                    <a:pt x="51" y="151"/>
                    <a:pt x="51" y="151"/>
                    <a:pt x="51" y="151"/>
                  </a:cubicBezTo>
                  <a:cubicBezTo>
                    <a:pt x="51" y="253"/>
                    <a:pt x="51" y="253"/>
                    <a:pt x="51" y="253"/>
                  </a:cubicBezTo>
                  <a:cubicBezTo>
                    <a:pt x="0" y="253"/>
                    <a:pt x="0" y="253"/>
                    <a:pt x="0" y="25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7" name="Freeform 17">
              <a:extLst>
                <a:ext uri="{FF2B5EF4-FFF2-40B4-BE49-F238E27FC236}">
                  <a16:creationId xmlns:a16="http://schemas.microsoft.com/office/drawing/2014/main" id="{8B7B6383-EBE3-4D1F-88C5-966F08318CB9}"/>
                </a:ext>
              </a:extLst>
            </p:cNvPr>
            <p:cNvSpPr>
              <a:spLocks noEditPoints="1"/>
            </p:cNvSpPr>
            <p:nvPr/>
          </p:nvSpPr>
          <p:spPr bwMode="auto">
            <a:xfrm>
              <a:off x="3663951" y="3125788"/>
              <a:ext cx="928688" cy="908050"/>
            </a:xfrm>
            <a:custGeom>
              <a:avLst/>
              <a:gdLst>
                <a:gd name="T0" fmla="*/ 370 w 585"/>
                <a:gd name="T1" fmla="*/ 326 h 572"/>
                <a:gd name="T2" fmla="*/ 294 w 585"/>
                <a:gd name="T3" fmla="*/ 108 h 572"/>
                <a:gd name="T4" fmla="*/ 214 w 585"/>
                <a:gd name="T5" fmla="*/ 326 h 572"/>
                <a:gd name="T6" fmla="*/ 370 w 585"/>
                <a:gd name="T7" fmla="*/ 326 h 572"/>
                <a:gd name="T8" fmla="*/ 217 w 585"/>
                <a:gd name="T9" fmla="*/ 0 h 572"/>
                <a:gd name="T10" fmla="*/ 368 w 585"/>
                <a:gd name="T11" fmla="*/ 0 h 572"/>
                <a:gd name="T12" fmla="*/ 585 w 585"/>
                <a:gd name="T13" fmla="*/ 572 h 572"/>
                <a:gd name="T14" fmla="*/ 463 w 585"/>
                <a:gd name="T15" fmla="*/ 572 h 572"/>
                <a:gd name="T16" fmla="*/ 407 w 585"/>
                <a:gd name="T17" fmla="*/ 423 h 572"/>
                <a:gd name="T18" fmla="*/ 178 w 585"/>
                <a:gd name="T19" fmla="*/ 423 h 572"/>
                <a:gd name="T20" fmla="*/ 124 w 585"/>
                <a:gd name="T21" fmla="*/ 572 h 572"/>
                <a:gd name="T22" fmla="*/ 0 w 585"/>
                <a:gd name="T23" fmla="*/ 572 h 572"/>
                <a:gd name="T24" fmla="*/ 217 w 585"/>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5" h="572">
                  <a:moveTo>
                    <a:pt x="370" y="326"/>
                  </a:moveTo>
                  <a:lnTo>
                    <a:pt x="294" y="108"/>
                  </a:lnTo>
                  <a:lnTo>
                    <a:pt x="214" y="326"/>
                  </a:lnTo>
                  <a:lnTo>
                    <a:pt x="370" y="326"/>
                  </a:lnTo>
                  <a:close/>
                  <a:moveTo>
                    <a:pt x="217" y="0"/>
                  </a:moveTo>
                  <a:lnTo>
                    <a:pt x="368" y="0"/>
                  </a:lnTo>
                  <a:lnTo>
                    <a:pt x="585" y="572"/>
                  </a:lnTo>
                  <a:lnTo>
                    <a:pt x="463" y="572"/>
                  </a:lnTo>
                  <a:lnTo>
                    <a:pt x="407"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8" name="Freeform 18">
              <a:extLst>
                <a:ext uri="{FF2B5EF4-FFF2-40B4-BE49-F238E27FC236}">
                  <a16:creationId xmlns:a16="http://schemas.microsoft.com/office/drawing/2014/main" id="{9EDE49F3-E2E0-4A8D-8E0B-0F2F5123243A}"/>
                </a:ext>
              </a:extLst>
            </p:cNvPr>
            <p:cNvSpPr>
              <a:spLocks/>
            </p:cNvSpPr>
            <p:nvPr/>
          </p:nvSpPr>
          <p:spPr bwMode="auto">
            <a:xfrm>
              <a:off x="4732338" y="3125788"/>
              <a:ext cx="828675" cy="908050"/>
            </a:xfrm>
            <a:custGeom>
              <a:avLst/>
              <a:gdLst>
                <a:gd name="T0" fmla="*/ 0 w 522"/>
                <a:gd name="T1" fmla="*/ 0 h 572"/>
                <a:gd name="T2" fmla="*/ 149 w 522"/>
                <a:gd name="T3" fmla="*/ 0 h 572"/>
                <a:gd name="T4" fmla="*/ 407 w 522"/>
                <a:gd name="T5" fmla="*/ 409 h 572"/>
                <a:gd name="T6" fmla="*/ 407 w 522"/>
                <a:gd name="T7" fmla="*/ 0 h 572"/>
                <a:gd name="T8" fmla="*/ 522 w 522"/>
                <a:gd name="T9" fmla="*/ 0 h 572"/>
                <a:gd name="T10" fmla="*/ 522 w 522"/>
                <a:gd name="T11" fmla="*/ 572 h 572"/>
                <a:gd name="T12" fmla="*/ 373 w 522"/>
                <a:gd name="T13" fmla="*/ 572 h 572"/>
                <a:gd name="T14" fmla="*/ 118 w 522"/>
                <a:gd name="T15" fmla="*/ 160 h 572"/>
                <a:gd name="T16" fmla="*/ 118 w 522"/>
                <a:gd name="T17" fmla="*/ 572 h 572"/>
                <a:gd name="T18" fmla="*/ 0 w 522"/>
                <a:gd name="T19" fmla="*/ 572 h 572"/>
                <a:gd name="T20" fmla="*/ 0 w 522"/>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572">
                  <a:moveTo>
                    <a:pt x="0" y="0"/>
                  </a:moveTo>
                  <a:lnTo>
                    <a:pt x="149" y="0"/>
                  </a:lnTo>
                  <a:lnTo>
                    <a:pt x="407" y="409"/>
                  </a:lnTo>
                  <a:lnTo>
                    <a:pt x="407" y="0"/>
                  </a:lnTo>
                  <a:lnTo>
                    <a:pt x="522" y="0"/>
                  </a:lnTo>
                  <a:lnTo>
                    <a:pt x="522" y="572"/>
                  </a:lnTo>
                  <a:lnTo>
                    <a:pt x="373" y="572"/>
                  </a:lnTo>
                  <a:lnTo>
                    <a:pt x="118" y="160"/>
                  </a:lnTo>
                  <a:lnTo>
                    <a:pt x="118"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9" name="Freeform 19">
              <a:extLst>
                <a:ext uri="{FF2B5EF4-FFF2-40B4-BE49-F238E27FC236}">
                  <a16:creationId xmlns:a16="http://schemas.microsoft.com/office/drawing/2014/main" id="{12134A19-1074-4F43-904C-8458720F2866}"/>
                </a:ext>
              </a:extLst>
            </p:cNvPr>
            <p:cNvSpPr>
              <a:spLocks/>
            </p:cNvSpPr>
            <p:nvPr/>
          </p:nvSpPr>
          <p:spPr bwMode="auto">
            <a:xfrm>
              <a:off x="5740401" y="3097213"/>
              <a:ext cx="865188" cy="1147763"/>
            </a:xfrm>
            <a:custGeom>
              <a:avLst/>
              <a:gdLst>
                <a:gd name="T0" fmla="*/ 201 w 241"/>
                <a:gd name="T1" fmla="*/ 186 h 320"/>
                <a:gd name="T2" fmla="*/ 241 w 241"/>
                <a:gd name="T3" fmla="*/ 217 h 320"/>
                <a:gd name="T4" fmla="*/ 154 w 241"/>
                <a:gd name="T5" fmla="*/ 267 h 320"/>
                <a:gd name="T6" fmla="*/ 123 w 241"/>
                <a:gd name="T7" fmla="*/ 320 h 320"/>
                <a:gd name="T8" fmla="*/ 77 w 241"/>
                <a:gd name="T9" fmla="*/ 320 h 320"/>
                <a:gd name="T10" fmla="*/ 109 w 241"/>
                <a:gd name="T11" fmla="*/ 266 h 320"/>
                <a:gd name="T12" fmla="*/ 0 w 241"/>
                <a:gd name="T13" fmla="*/ 134 h 320"/>
                <a:gd name="T14" fmla="*/ 134 w 241"/>
                <a:gd name="T15" fmla="*/ 0 h 320"/>
                <a:gd name="T16" fmla="*/ 241 w 241"/>
                <a:gd name="T17" fmla="*/ 52 h 320"/>
                <a:gd name="T18" fmla="*/ 201 w 241"/>
                <a:gd name="T19" fmla="*/ 83 h 320"/>
                <a:gd name="T20" fmla="*/ 134 w 241"/>
                <a:gd name="T21" fmla="*/ 49 h 320"/>
                <a:gd name="T22" fmla="*/ 52 w 241"/>
                <a:gd name="T23" fmla="*/ 134 h 320"/>
                <a:gd name="T24" fmla="*/ 134 w 241"/>
                <a:gd name="T25" fmla="*/ 220 h 320"/>
                <a:gd name="T26" fmla="*/ 201 w 241"/>
                <a:gd name="T27" fmla="*/ 18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320">
                  <a:moveTo>
                    <a:pt x="201" y="186"/>
                  </a:moveTo>
                  <a:cubicBezTo>
                    <a:pt x="241" y="217"/>
                    <a:pt x="241" y="217"/>
                    <a:pt x="241" y="217"/>
                  </a:cubicBezTo>
                  <a:cubicBezTo>
                    <a:pt x="222" y="244"/>
                    <a:pt x="191" y="262"/>
                    <a:pt x="154" y="267"/>
                  </a:cubicBezTo>
                  <a:cubicBezTo>
                    <a:pt x="123" y="320"/>
                    <a:pt x="123" y="320"/>
                    <a:pt x="123" y="320"/>
                  </a:cubicBezTo>
                  <a:cubicBezTo>
                    <a:pt x="77" y="320"/>
                    <a:pt x="77" y="320"/>
                    <a:pt x="77" y="320"/>
                  </a:cubicBezTo>
                  <a:cubicBezTo>
                    <a:pt x="109" y="266"/>
                    <a:pt x="109" y="266"/>
                    <a:pt x="109" y="266"/>
                  </a:cubicBezTo>
                  <a:cubicBezTo>
                    <a:pt x="43" y="255"/>
                    <a:pt x="0" y="199"/>
                    <a:pt x="0" y="134"/>
                  </a:cubicBezTo>
                  <a:cubicBezTo>
                    <a:pt x="0" y="62"/>
                    <a:pt x="54" y="0"/>
                    <a:pt x="134" y="0"/>
                  </a:cubicBezTo>
                  <a:cubicBezTo>
                    <a:pt x="180" y="0"/>
                    <a:pt x="218" y="21"/>
                    <a:pt x="241" y="52"/>
                  </a:cubicBezTo>
                  <a:cubicBezTo>
                    <a:pt x="201" y="83"/>
                    <a:pt x="201" y="83"/>
                    <a:pt x="201" y="83"/>
                  </a:cubicBezTo>
                  <a:cubicBezTo>
                    <a:pt x="186" y="63"/>
                    <a:pt x="163" y="49"/>
                    <a:pt x="134" y="49"/>
                  </a:cubicBezTo>
                  <a:cubicBezTo>
                    <a:pt x="87" y="49"/>
                    <a:pt x="52" y="86"/>
                    <a:pt x="52" y="134"/>
                  </a:cubicBezTo>
                  <a:cubicBezTo>
                    <a:pt x="52" y="183"/>
                    <a:pt x="87" y="220"/>
                    <a:pt x="134" y="220"/>
                  </a:cubicBezTo>
                  <a:cubicBezTo>
                    <a:pt x="163" y="220"/>
                    <a:pt x="186" y="206"/>
                    <a:pt x="201" y="18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0" name="Freeform 20">
              <a:extLst>
                <a:ext uri="{FF2B5EF4-FFF2-40B4-BE49-F238E27FC236}">
                  <a16:creationId xmlns:a16="http://schemas.microsoft.com/office/drawing/2014/main" id="{43C90796-5F7C-49C8-A2AF-68330181B1BF}"/>
                </a:ext>
              </a:extLst>
            </p:cNvPr>
            <p:cNvSpPr>
              <a:spLocks noEditPoints="1"/>
            </p:cNvSpPr>
            <p:nvPr/>
          </p:nvSpPr>
          <p:spPr bwMode="auto">
            <a:xfrm>
              <a:off x="6645276" y="3125788"/>
              <a:ext cx="931863" cy="908050"/>
            </a:xfrm>
            <a:custGeom>
              <a:avLst/>
              <a:gdLst>
                <a:gd name="T0" fmla="*/ 373 w 587"/>
                <a:gd name="T1" fmla="*/ 326 h 572"/>
                <a:gd name="T2" fmla="*/ 294 w 587"/>
                <a:gd name="T3" fmla="*/ 108 h 572"/>
                <a:gd name="T4" fmla="*/ 214 w 587"/>
                <a:gd name="T5" fmla="*/ 326 h 572"/>
                <a:gd name="T6" fmla="*/ 373 w 587"/>
                <a:gd name="T7" fmla="*/ 326 h 572"/>
                <a:gd name="T8" fmla="*/ 217 w 587"/>
                <a:gd name="T9" fmla="*/ 0 h 572"/>
                <a:gd name="T10" fmla="*/ 370 w 587"/>
                <a:gd name="T11" fmla="*/ 0 h 572"/>
                <a:gd name="T12" fmla="*/ 587 w 587"/>
                <a:gd name="T13" fmla="*/ 572 h 572"/>
                <a:gd name="T14" fmla="*/ 463 w 587"/>
                <a:gd name="T15" fmla="*/ 572 h 572"/>
                <a:gd name="T16" fmla="*/ 409 w 587"/>
                <a:gd name="T17" fmla="*/ 423 h 572"/>
                <a:gd name="T18" fmla="*/ 178 w 587"/>
                <a:gd name="T19" fmla="*/ 423 h 572"/>
                <a:gd name="T20" fmla="*/ 124 w 587"/>
                <a:gd name="T21" fmla="*/ 572 h 572"/>
                <a:gd name="T22" fmla="*/ 0 w 587"/>
                <a:gd name="T23" fmla="*/ 572 h 572"/>
                <a:gd name="T24" fmla="*/ 217 w 587"/>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72">
                  <a:moveTo>
                    <a:pt x="373" y="326"/>
                  </a:moveTo>
                  <a:lnTo>
                    <a:pt x="294" y="108"/>
                  </a:lnTo>
                  <a:lnTo>
                    <a:pt x="214" y="326"/>
                  </a:lnTo>
                  <a:lnTo>
                    <a:pt x="373" y="326"/>
                  </a:lnTo>
                  <a:close/>
                  <a:moveTo>
                    <a:pt x="217" y="0"/>
                  </a:moveTo>
                  <a:lnTo>
                    <a:pt x="370" y="0"/>
                  </a:lnTo>
                  <a:lnTo>
                    <a:pt x="587" y="572"/>
                  </a:lnTo>
                  <a:lnTo>
                    <a:pt x="463" y="572"/>
                  </a:lnTo>
                  <a:lnTo>
                    <a:pt x="409"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1" name="Rectangle 20">
              <a:extLst>
                <a:ext uri="{FF2B5EF4-FFF2-40B4-BE49-F238E27FC236}">
                  <a16:creationId xmlns:a16="http://schemas.microsoft.com/office/drawing/2014/main" id="{6B6E23E7-1CBC-48AD-884D-4F72DDA73C68}"/>
                </a:ext>
              </a:extLst>
            </p:cNvPr>
            <p:cNvSpPr>
              <a:spLocks noChangeArrowheads="1"/>
            </p:cNvSpPr>
            <p:nvPr/>
          </p:nvSpPr>
          <p:spPr bwMode="auto">
            <a:xfrm>
              <a:off x="7718426" y="3125788"/>
              <a:ext cx="182563" cy="908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2" name="Freeform 22">
              <a:extLst>
                <a:ext uri="{FF2B5EF4-FFF2-40B4-BE49-F238E27FC236}">
                  <a16:creationId xmlns:a16="http://schemas.microsoft.com/office/drawing/2014/main" id="{51AFC652-4D94-4C27-A0D9-5E2203033573}"/>
                </a:ext>
              </a:extLst>
            </p:cNvPr>
            <p:cNvSpPr>
              <a:spLocks/>
            </p:cNvSpPr>
            <p:nvPr/>
          </p:nvSpPr>
          <p:spPr bwMode="auto">
            <a:xfrm>
              <a:off x="8072438" y="3097213"/>
              <a:ext cx="646113" cy="965200"/>
            </a:xfrm>
            <a:custGeom>
              <a:avLst/>
              <a:gdLst>
                <a:gd name="T0" fmla="*/ 38 w 180"/>
                <a:gd name="T1" fmla="*/ 192 h 269"/>
                <a:gd name="T2" fmla="*/ 94 w 180"/>
                <a:gd name="T3" fmla="*/ 223 h 269"/>
                <a:gd name="T4" fmla="*/ 126 w 180"/>
                <a:gd name="T5" fmla="*/ 194 h 269"/>
                <a:gd name="T6" fmla="*/ 11 w 180"/>
                <a:gd name="T7" fmla="*/ 74 h 269"/>
                <a:gd name="T8" fmla="*/ 92 w 180"/>
                <a:gd name="T9" fmla="*/ 0 h 269"/>
                <a:gd name="T10" fmla="*/ 180 w 180"/>
                <a:gd name="T11" fmla="*/ 43 h 269"/>
                <a:gd name="T12" fmla="*/ 143 w 180"/>
                <a:gd name="T13" fmla="*/ 77 h 269"/>
                <a:gd name="T14" fmla="*/ 92 w 180"/>
                <a:gd name="T15" fmla="*/ 45 h 269"/>
                <a:gd name="T16" fmla="*/ 63 w 180"/>
                <a:gd name="T17" fmla="*/ 72 h 269"/>
                <a:gd name="T18" fmla="*/ 179 w 180"/>
                <a:gd name="T19" fmla="*/ 192 h 269"/>
                <a:gd name="T20" fmla="*/ 95 w 180"/>
                <a:gd name="T21" fmla="*/ 269 h 269"/>
                <a:gd name="T22" fmla="*/ 0 w 180"/>
                <a:gd name="T23" fmla="*/ 226 h 269"/>
                <a:gd name="T24" fmla="*/ 38 w 180"/>
                <a:gd name="T25" fmla="*/ 19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269">
                  <a:moveTo>
                    <a:pt x="38" y="192"/>
                  </a:moveTo>
                  <a:cubicBezTo>
                    <a:pt x="53" y="211"/>
                    <a:pt x="73" y="223"/>
                    <a:pt x="94" y="223"/>
                  </a:cubicBezTo>
                  <a:cubicBezTo>
                    <a:pt x="114" y="223"/>
                    <a:pt x="126" y="212"/>
                    <a:pt x="126" y="194"/>
                  </a:cubicBezTo>
                  <a:cubicBezTo>
                    <a:pt x="126" y="148"/>
                    <a:pt x="11" y="158"/>
                    <a:pt x="11" y="74"/>
                  </a:cubicBezTo>
                  <a:cubicBezTo>
                    <a:pt x="11" y="34"/>
                    <a:pt x="43" y="0"/>
                    <a:pt x="92" y="0"/>
                  </a:cubicBezTo>
                  <a:cubicBezTo>
                    <a:pt x="130" y="0"/>
                    <a:pt x="159" y="17"/>
                    <a:pt x="180" y="43"/>
                  </a:cubicBezTo>
                  <a:cubicBezTo>
                    <a:pt x="143" y="77"/>
                    <a:pt x="143" y="77"/>
                    <a:pt x="143" y="77"/>
                  </a:cubicBezTo>
                  <a:cubicBezTo>
                    <a:pt x="128" y="58"/>
                    <a:pt x="111" y="45"/>
                    <a:pt x="92" y="45"/>
                  </a:cubicBezTo>
                  <a:cubicBezTo>
                    <a:pt x="74" y="45"/>
                    <a:pt x="63" y="57"/>
                    <a:pt x="63" y="72"/>
                  </a:cubicBezTo>
                  <a:cubicBezTo>
                    <a:pt x="63" y="117"/>
                    <a:pt x="179" y="107"/>
                    <a:pt x="179" y="192"/>
                  </a:cubicBezTo>
                  <a:cubicBezTo>
                    <a:pt x="178" y="240"/>
                    <a:pt x="141" y="269"/>
                    <a:pt x="95" y="269"/>
                  </a:cubicBezTo>
                  <a:cubicBezTo>
                    <a:pt x="52" y="269"/>
                    <a:pt x="23" y="253"/>
                    <a:pt x="0" y="226"/>
                  </a:cubicBezTo>
                  <a:lnTo>
                    <a:pt x="38"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3" name="Freeform 23">
              <a:extLst>
                <a:ext uri="{FF2B5EF4-FFF2-40B4-BE49-F238E27FC236}">
                  <a16:creationId xmlns:a16="http://schemas.microsoft.com/office/drawing/2014/main" id="{3F2EB7E9-00FF-449D-B38C-EF1B5BDDF128}"/>
                </a:ext>
              </a:extLst>
            </p:cNvPr>
            <p:cNvSpPr>
              <a:spLocks/>
            </p:cNvSpPr>
            <p:nvPr/>
          </p:nvSpPr>
          <p:spPr bwMode="auto">
            <a:xfrm>
              <a:off x="8909051" y="3125788"/>
              <a:ext cx="530225" cy="908050"/>
            </a:xfrm>
            <a:custGeom>
              <a:avLst/>
              <a:gdLst>
                <a:gd name="T0" fmla="*/ 0 w 334"/>
                <a:gd name="T1" fmla="*/ 0 h 572"/>
                <a:gd name="T2" fmla="*/ 334 w 334"/>
                <a:gd name="T3" fmla="*/ 0 h 572"/>
                <a:gd name="T4" fmla="*/ 334 w 334"/>
                <a:gd name="T5" fmla="*/ 99 h 572"/>
                <a:gd name="T6" fmla="*/ 115 w 334"/>
                <a:gd name="T7" fmla="*/ 99 h 572"/>
                <a:gd name="T8" fmla="*/ 115 w 334"/>
                <a:gd name="T9" fmla="*/ 231 h 572"/>
                <a:gd name="T10" fmla="*/ 300 w 334"/>
                <a:gd name="T11" fmla="*/ 231 h 572"/>
                <a:gd name="T12" fmla="*/ 300 w 334"/>
                <a:gd name="T13" fmla="*/ 330 h 572"/>
                <a:gd name="T14" fmla="*/ 115 w 334"/>
                <a:gd name="T15" fmla="*/ 330 h 572"/>
                <a:gd name="T16" fmla="*/ 115 w 334"/>
                <a:gd name="T17" fmla="*/ 472 h 572"/>
                <a:gd name="T18" fmla="*/ 334 w 334"/>
                <a:gd name="T19" fmla="*/ 472 h 572"/>
                <a:gd name="T20" fmla="*/ 334 w 334"/>
                <a:gd name="T21" fmla="*/ 572 h 572"/>
                <a:gd name="T22" fmla="*/ 0 w 334"/>
                <a:gd name="T23" fmla="*/ 572 h 572"/>
                <a:gd name="T24" fmla="*/ 0 w 334"/>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572">
                  <a:moveTo>
                    <a:pt x="0" y="0"/>
                  </a:moveTo>
                  <a:lnTo>
                    <a:pt x="334" y="0"/>
                  </a:lnTo>
                  <a:lnTo>
                    <a:pt x="334" y="99"/>
                  </a:lnTo>
                  <a:lnTo>
                    <a:pt x="115" y="99"/>
                  </a:lnTo>
                  <a:lnTo>
                    <a:pt x="115" y="231"/>
                  </a:lnTo>
                  <a:lnTo>
                    <a:pt x="300" y="231"/>
                  </a:lnTo>
                  <a:lnTo>
                    <a:pt x="300" y="330"/>
                  </a:lnTo>
                  <a:lnTo>
                    <a:pt x="115" y="330"/>
                  </a:lnTo>
                  <a:lnTo>
                    <a:pt x="115" y="472"/>
                  </a:lnTo>
                  <a:lnTo>
                    <a:pt x="334" y="472"/>
                  </a:lnTo>
                  <a:lnTo>
                    <a:pt x="334"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4" name="Freeform 24">
              <a:extLst>
                <a:ext uri="{FF2B5EF4-FFF2-40B4-BE49-F238E27FC236}">
                  <a16:creationId xmlns:a16="http://schemas.microsoft.com/office/drawing/2014/main" id="{5BD2E55F-365B-4274-A371-B0C894812CDE}"/>
                </a:ext>
              </a:extLst>
            </p:cNvPr>
            <p:cNvSpPr>
              <a:spLocks noEditPoints="1"/>
            </p:cNvSpPr>
            <p:nvPr/>
          </p:nvSpPr>
          <p:spPr bwMode="auto">
            <a:xfrm>
              <a:off x="2189163" y="6316663"/>
              <a:ext cx="3117850" cy="544513"/>
            </a:xfrm>
            <a:custGeom>
              <a:avLst/>
              <a:gdLst>
                <a:gd name="T0" fmla="*/ 57 w 869"/>
                <a:gd name="T1" fmla="*/ 111 h 152"/>
                <a:gd name="T2" fmla="*/ 105 w 869"/>
                <a:gd name="T3" fmla="*/ 102 h 152"/>
                <a:gd name="T4" fmla="*/ 121 w 869"/>
                <a:gd name="T5" fmla="*/ 57 h 152"/>
                <a:gd name="T6" fmla="*/ 84 w 869"/>
                <a:gd name="T7" fmla="*/ 36 h 152"/>
                <a:gd name="T8" fmla="*/ 139 w 869"/>
                <a:gd name="T9" fmla="*/ 43 h 152"/>
                <a:gd name="T10" fmla="*/ 49 w 869"/>
                <a:gd name="T11" fmla="*/ 13 h 152"/>
                <a:gd name="T12" fmla="*/ 37 w 869"/>
                <a:gd name="T13" fmla="*/ 111 h 152"/>
                <a:gd name="T14" fmla="*/ 73 w 869"/>
                <a:gd name="T15" fmla="*/ 148 h 152"/>
                <a:gd name="T16" fmla="*/ 183 w 869"/>
                <a:gd name="T17" fmla="*/ 83 h 152"/>
                <a:gd name="T18" fmla="*/ 144 w 869"/>
                <a:gd name="T19" fmla="*/ 83 h 152"/>
                <a:gd name="T20" fmla="*/ 162 w 869"/>
                <a:gd name="T21" fmla="*/ 94 h 152"/>
                <a:gd name="T22" fmla="*/ 159 w 869"/>
                <a:gd name="T23" fmla="*/ 145 h 152"/>
                <a:gd name="T24" fmla="*/ 215 w 869"/>
                <a:gd name="T25" fmla="*/ 74 h 152"/>
                <a:gd name="T26" fmla="*/ 289 w 869"/>
                <a:gd name="T27" fmla="*/ 55 h 152"/>
                <a:gd name="T28" fmla="*/ 224 w 869"/>
                <a:gd name="T29" fmla="*/ 152 h 152"/>
                <a:gd name="T30" fmla="*/ 270 w 869"/>
                <a:gd name="T31" fmla="*/ 152 h 152"/>
                <a:gd name="T32" fmla="*/ 279 w 869"/>
                <a:gd name="T33" fmla="*/ 131 h 152"/>
                <a:gd name="T34" fmla="*/ 228 w 869"/>
                <a:gd name="T35" fmla="*/ 123 h 152"/>
                <a:gd name="T36" fmla="*/ 261 w 869"/>
                <a:gd name="T37" fmla="*/ 110 h 152"/>
                <a:gd name="T38" fmla="*/ 321 w 869"/>
                <a:gd name="T39" fmla="*/ 65 h 152"/>
                <a:gd name="T40" fmla="*/ 319 w 869"/>
                <a:gd name="T41" fmla="*/ 152 h 152"/>
                <a:gd name="T42" fmla="*/ 332 w 869"/>
                <a:gd name="T43" fmla="*/ 135 h 152"/>
                <a:gd name="T44" fmla="*/ 385 w 869"/>
                <a:gd name="T45" fmla="*/ 55 h 152"/>
                <a:gd name="T46" fmla="*/ 360 w 869"/>
                <a:gd name="T47" fmla="*/ 28 h 152"/>
                <a:gd name="T48" fmla="*/ 321 w 869"/>
                <a:gd name="T49" fmla="*/ 65 h 152"/>
                <a:gd name="T50" fmla="*/ 411 w 869"/>
                <a:gd name="T51" fmla="*/ 133 h 152"/>
                <a:gd name="T52" fmla="*/ 451 w 869"/>
                <a:gd name="T53" fmla="*/ 85 h 152"/>
                <a:gd name="T54" fmla="*/ 403 w 869"/>
                <a:gd name="T55" fmla="*/ 152 h 152"/>
                <a:gd name="T56" fmla="*/ 435 w 869"/>
                <a:gd name="T57" fmla="*/ 83 h 152"/>
                <a:gd name="T58" fmla="*/ 539 w 869"/>
                <a:gd name="T59" fmla="*/ 74 h 152"/>
                <a:gd name="T60" fmla="*/ 507 w 869"/>
                <a:gd name="T61" fmla="*/ 70 h 152"/>
                <a:gd name="T62" fmla="*/ 472 w 869"/>
                <a:gd name="T63" fmla="*/ 83 h 152"/>
                <a:gd name="T64" fmla="*/ 466 w 869"/>
                <a:gd name="T65" fmla="*/ 138 h 152"/>
                <a:gd name="T66" fmla="*/ 503 w 869"/>
                <a:gd name="T67" fmla="*/ 93 h 152"/>
                <a:gd name="T68" fmla="*/ 540 w 869"/>
                <a:gd name="T69" fmla="*/ 138 h 152"/>
                <a:gd name="T70" fmla="*/ 577 w 869"/>
                <a:gd name="T71" fmla="*/ 93 h 152"/>
                <a:gd name="T72" fmla="*/ 583 w 869"/>
                <a:gd name="T73" fmla="*/ 140 h 152"/>
                <a:gd name="T74" fmla="*/ 626 w 869"/>
                <a:gd name="T75" fmla="*/ 120 h 152"/>
                <a:gd name="T76" fmla="*/ 636 w 869"/>
                <a:gd name="T77" fmla="*/ 65 h 152"/>
                <a:gd name="T78" fmla="*/ 581 w 869"/>
                <a:gd name="T79" fmla="*/ 70 h 152"/>
                <a:gd name="T80" fmla="*/ 553 w 869"/>
                <a:gd name="T81" fmla="*/ 65 h 152"/>
                <a:gd name="T82" fmla="*/ 704 w 869"/>
                <a:gd name="T83" fmla="*/ 25 h 152"/>
                <a:gd name="T84" fmla="*/ 691 w 869"/>
                <a:gd name="T85" fmla="*/ 12 h 152"/>
                <a:gd name="T86" fmla="*/ 692 w 869"/>
                <a:gd name="T87" fmla="*/ 51 h 152"/>
                <a:gd name="T88" fmla="*/ 678 w 869"/>
                <a:gd name="T89" fmla="*/ 67 h 152"/>
                <a:gd name="T90" fmla="*/ 694 w 869"/>
                <a:gd name="T91" fmla="*/ 120 h 152"/>
                <a:gd name="T92" fmla="*/ 698 w 869"/>
                <a:gd name="T93" fmla="*/ 62 h 152"/>
                <a:gd name="T94" fmla="*/ 711 w 869"/>
                <a:gd name="T95" fmla="*/ 140 h 152"/>
                <a:gd name="T96" fmla="*/ 763 w 869"/>
                <a:gd name="T97" fmla="*/ 116 h 152"/>
                <a:gd name="T98" fmla="*/ 782 w 869"/>
                <a:gd name="T99" fmla="*/ 65 h 152"/>
                <a:gd name="T100" fmla="*/ 770 w 869"/>
                <a:gd name="T101" fmla="*/ 28 h 152"/>
                <a:gd name="T102" fmla="*/ 722 w 869"/>
                <a:gd name="T103" fmla="*/ 58 h 152"/>
                <a:gd name="T104" fmla="*/ 869 w 869"/>
                <a:gd name="T105" fmla="*/ 8 h 152"/>
                <a:gd name="T106" fmla="*/ 827 w 869"/>
                <a:gd name="T107" fmla="*/ 41 h 152"/>
                <a:gd name="T108" fmla="*/ 837 w 869"/>
                <a:gd name="T109" fmla="*/ 116 h 152"/>
                <a:gd name="T110" fmla="*/ 800 w 869"/>
                <a:gd name="T111" fmla="*/ 102 h 152"/>
                <a:gd name="T112" fmla="*/ 783 w 869"/>
                <a:gd name="T113" fmla="*/ 127 h 152"/>
                <a:gd name="T114" fmla="*/ 825 w 869"/>
                <a:gd name="T115" fmla="*/ 65 h 152"/>
                <a:gd name="T116" fmla="*/ 825 w 869"/>
                <a:gd name="T117" fmla="*/ 6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9" h="152">
                  <a:moveTo>
                    <a:pt x="73" y="148"/>
                  </a:moveTo>
                  <a:cubicBezTo>
                    <a:pt x="75" y="143"/>
                    <a:pt x="75" y="143"/>
                    <a:pt x="75" y="143"/>
                  </a:cubicBezTo>
                  <a:cubicBezTo>
                    <a:pt x="50" y="138"/>
                    <a:pt x="47" y="138"/>
                    <a:pt x="57" y="111"/>
                  </a:cubicBezTo>
                  <a:cubicBezTo>
                    <a:pt x="67" y="83"/>
                    <a:pt x="67" y="83"/>
                    <a:pt x="67" y="83"/>
                  </a:cubicBezTo>
                  <a:cubicBezTo>
                    <a:pt x="94" y="83"/>
                    <a:pt x="94" y="83"/>
                    <a:pt x="94" y="83"/>
                  </a:cubicBezTo>
                  <a:cubicBezTo>
                    <a:pt x="106" y="83"/>
                    <a:pt x="107" y="88"/>
                    <a:pt x="105" y="102"/>
                  </a:cubicBezTo>
                  <a:cubicBezTo>
                    <a:pt x="112" y="102"/>
                    <a:pt x="112" y="102"/>
                    <a:pt x="112" y="102"/>
                  </a:cubicBezTo>
                  <a:cubicBezTo>
                    <a:pt x="128" y="57"/>
                    <a:pt x="128" y="57"/>
                    <a:pt x="128" y="57"/>
                  </a:cubicBezTo>
                  <a:cubicBezTo>
                    <a:pt x="121" y="57"/>
                    <a:pt x="121" y="57"/>
                    <a:pt x="121" y="57"/>
                  </a:cubicBezTo>
                  <a:cubicBezTo>
                    <a:pt x="115" y="68"/>
                    <a:pt x="110" y="75"/>
                    <a:pt x="97" y="75"/>
                  </a:cubicBezTo>
                  <a:cubicBezTo>
                    <a:pt x="70" y="75"/>
                    <a:pt x="70" y="75"/>
                    <a:pt x="70" y="75"/>
                  </a:cubicBezTo>
                  <a:cubicBezTo>
                    <a:pt x="84" y="36"/>
                    <a:pt x="84" y="36"/>
                    <a:pt x="84" y="36"/>
                  </a:cubicBezTo>
                  <a:cubicBezTo>
                    <a:pt x="89" y="24"/>
                    <a:pt x="91" y="21"/>
                    <a:pt x="108" y="21"/>
                  </a:cubicBezTo>
                  <a:cubicBezTo>
                    <a:pt x="120" y="21"/>
                    <a:pt x="120" y="21"/>
                    <a:pt x="120" y="21"/>
                  </a:cubicBezTo>
                  <a:cubicBezTo>
                    <a:pt x="137" y="21"/>
                    <a:pt x="139" y="26"/>
                    <a:pt x="139" y="43"/>
                  </a:cubicBezTo>
                  <a:cubicBezTo>
                    <a:pt x="146" y="43"/>
                    <a:pt x="146" y="43"/>
                    <a:pt x="146" y="43"/>
                  </a:cubicBezTo>
                  <a:cubicBezTo>
                    <a:pt x="152" y="13"/>
                    <a:pt x="152" y="13"/>
                    <a:pt x="152" y="13"/>
                  </a:cubicBezTo>
                  <a:cubicBezTo>
                    <a:pt x="49" y="13"/>
                    <a:pt x="49" y="13"/>
                    <a:pt x="49" y="13"/>
                  </a:cubicBezTo>
                  <a:cubicBezTo>
                    <a:pt x="47" y="18"/>
                    <a:pt x="47" y="18"/>
                    <a:pt x="47" y="18"/>
                  </a:cubicBezTo>
                  <a:cubicBezTo>
                    <a:pt x="67" y="23"/>
                    <a:pt x="69" y="24"/>
                    <a:pt x="60" y="50"/>
                  </a:cubicBezTo>
                  <a:cubicBezTo>
                    <a:pt x="37" y="111"/>
                    <a:pt x="37" y="111"/>
                    <a:pt x="37" y="111"/>
                  </a:cubicBezTo>
                  <a:cubicBezTo>
                    <a:pt x="28" y="137"/>
                    <a:pt x="24" y="139"/>
                    <a:pt x="1" y="143"/>
                  </a:cubicBezTo>
                  <a:cubicBezTo>
                    <a:pt x="0" y="148"/>
                    <a:pt x="0" y="148"/>
                    <a:pt x="0" y="148"/>
                  </a:cubicBezTo>
                  <a:lnTo>
                    <a:pt x="73" y="148"/>
                  </a:lnTo>
                  <a:close/>
                  <a:moveTo>
                    <a:pt x="215" y="74"/>
                  </a:moveTo>
                  <a:cubicBezTo>
                    <a:pt x="219" y="62"/>
                    <a:pt x="217" y="51"/>
                    <a:pt x="208" y="51"/>
                  </a:cubicBezTo>
                  <a:cubicBezTo>
                    <a:pt x="197" y="51"/>
                    <a:pt x="194" y="59"/>
                    <a:pt x="183" y="83"/>
                  </a:cubicBezTo>
                  <a:cubicBezTo>
                    <a:pt x="183" y="70"/>
                    <a:pt x="183" y="70"/>
                    <a:pt x="183" y="70"/>
                  </a:cubicBezTo>
                  <a:cubicBezTo>
                    <a:pt x="183" y="60"/>
                    <a:pt x="180" y="51"/>
                    <a:pt x="171" y="51"/>
                  </a:cubicBezTo>
                  <a:cubicBezTo>
                    <a:pt x="160" y="51"/>
                    <a:pt x="151" y="67"/>
                    <a:pt x="144" y="83"/>
                  </a:cubicBezTo>
                  <a:cubicBezTo>
                    <a:pt x="149" y="83"/>
                    <a:pt x="149" y="83"/>
                    <a:pt x="149" y="83"/>
                  </a:cubicBezTo>
                  <a:cubicBezTo>
                    <a:pt x="154" y="76"/>
                    <a:pt x="158" y="72"/>
                    <a:pt x="162" y="72"/>
                  </a:cubicBezTo>
                  <a:cubicBezTo>
                    <a:pt x="166" y="72"/>
                    <a:pt x="169" y="78"/>
                    <a:pt x="162" y="94"/>
                  </a:cubicBezTo>
                  <a:cubicBezTo>
                    <a:pt x="142" y="138"/>
                    <a:pt x="142" y="138"/>
                    <a:pt x="142" y="138"/>
                  </a:cubicBezTo>
                  <a:cubicBezTo>
                    <a:pt x="138" y="147"/>
                    <a:pt x="142" y="152"/>
                    <a:pt x="150" y="152"/>
                  </a:cubicBezTo>
                  <a:cubicBezTo>
                    <a:pt x="155" y="152"/>
                    <a:pt x="157" y="151"/>
                    <a:pt x="159" y="145"/>
                  </a:cubicBezTo>
                  <a:cubicBezTo>
                    <a:pt x="179" y="93"/>
                    <a:pt x="179" y="93"/>
                    <a:pt x="179" y="93"/>
                  </a:cubicBezTo>
                  <a:cubicBezTo>
                    <a:pt x="185" y="86"/>
                    <a:pt x="190" y="80"/>
                    <a:pt x="196" y="74"/>
                  </a:cubicBezTo>
                  <a:lnTo>
                    <a:pt x="215" y="74"/>
                  </a:lnTo>
                  <a:close/>
                  <a:moveTo>
                    <a:pt x="306" y="47"/>
                  </a:moveTo>
                  <a:cubicBezTo>
                    <a:pt x="298" y="46"/>
                    <a:pt x="298" y="46"/>
                    <a:pt x="298" y="46"/>
                  </a:cubicBezTo>
                  <a:cubicBezTo>
                    <a:pt x="289" y="55"/>
                    <a:pt x="289" y="55"/>
                    <a:pt x="289" y="55"/>
                  </a:cubicBezTo>
                  <a:cubicBezTo>
                    <a:pt x="287" y="55"/>
                    <a:pt x="287" y="55"/>
                    <a:pt x="287" y="55"/>
                  </a:cubicBezTo>
                  <a:cubicBezTo>
                    <a:pt x="245" y="55"/>
                    <a:pt x="208" y="102"/>
                    <a:pt x="208" y="137"/>
                  </a:cubicBezTo>
                  <a:cubicBezTo>
                    <a:pt x="208" y="147"/>
                    <a:pt x="214" y="152"/>
                    <a:pt x="224" y="152"/>
                  </a:cubicBezTo>
                  <a:cubicBezTo>
                    <a:pt x="235" y="152"/>
                    <a:pt x="245" y="137"/>
                    <a:pt x="257" y="120"/>
                  </a:cubicBezTo>
                  <a:cubicBezTo>
                    <a:pt x="257" y="126"/>
                    <a:pt x="257" y="126"/>
                    <a:pt x="257" y="126"/>
                  </a:cubicBezTo>
                  <a:cubicBezTo>
                    <a:pt x="255" y="143"/>
                    <a:pt x="261" y="152"/>
                    <a:pt x="270" y="152"/>
                  </a:cubicBezTo>
                  <a:cubicBezTo>
                    <a:pt x="280" y="152"/>
                    <a:pt x="289" y="136"/>
                    <a:pt x="297" y="120"/>
                  </a:cubicBezTo>
                  <a:cubicBezTo>
                    <a:pt x="292" y="120"/>
                    <a:pt x="292" y="120"/>
                    <a:pt x="292" y="120"/>
                  </a:cubicBezTo>
                  <a:cubicBezTo>
                    <a:pt x="287" y="127"/>
                    <a:pt x="282" y="131"/>
                    <a:pt x="279" y="131"/>
                  </a:cubicBezTo>
                  <a:cubicBezTo>
                    <a:pt x="275" y="131"/>
                    <a:pt x="272" y="124"/>
                    <a:pt x="279" y="109"/>
                  </a:cubicBezTo>
                  <a:lnTo>
                    <a:pt x="306" y="47"/>
                  </a:lnTo>
                  <a:close/>
                  <a:moveTo>
                    <a:pt x="228" y="123"/>
                  </a:moveTo>
                  <a:cubicBezTo>
                    <a:pt x="228" y="100"/>
                    <a:pt x="253" y="69"/>
                    <a:pt x="267" y="69"/>
                  </a:cubicBezTo>
                  <a:cubicBezTo>
                    <a:pt x="271" y="69"/>
                    <a:pt x="273" y="70"/>
                    <a:pt x="276" y="70"/>
                  </a:cubicBezTo>
                  <a:cubicBezTo>
                    <a:pt x="261" y="110"/>
                    <a:pt x="261" y="110"/>
                    <a:pt x="261" y="110"/>
                  </a:cubicBezTo>
                  <a:cubicBezTo>
                    <a:pt x="253" y="120"/>
                    <a:pt x="239" y="133"/>
                    <a:pt x="233" y="133"/>
                  </a:cubicBezTo>
                  <a:cubicBezTo>
                    <a:pt x="230" y="133"/>
                    <a:pt x="228" y="130"/>
                    <a:pt x="228" y="123"/>
                  </a:cubicBezTo>
                  <a:moveTo>
                    <a:pt x="321" y="65"/>
                  </a:moveTo>
                  <a:cubicBezTo>
                    <a:pt x="339" y="65"/>
                    <a:pt x="339" y="65"/>
                    <a:pt x="339" y="65"/>
                  </a:cubicBezTo>
                  <a:cubicBezTo>
                    <a:pt x="311" y="140"/>
                    <a:pt x="311" y="140"/>
                    <a:pt x="311" y="140"/>
                  </a:cubicBezTo>
                  <a:cubicBezTo>
                    <a:pt x="309" y="146"/>
                    <a:pt x="312" y="152"/>
                    <a:pt x="319" y="152"/>
                  </a:cubicBezTo>
                  <a:cubicBezTo>
                    <a:pt x="334" y="152"/>
                    <a:pt x="359" y="137"/>
                    <a:pt x="368" y="116"/>
                  </a:cubicBezTo>
                  <a:cubicBezTo>
                    <a:pt x="363" y="116"/>
                    <a:pt x="363" y="116"/>
                    <a:pt x="363" y="116"/>
                  </a:cubicBezTo>
                  <a:cubicBezTo>
                    <a:pt x="356" y="123"/>
                    <a:pt x="343" y="133"/>
                    <a:pt x="332" y="135"/>
                  </a:cubicBezTo>
                  <a:cubicBezTo>
                    <a:pt x="357" y="65"/>
                    <a:pt x="357" y="65"/>
                    <a:pt x="357" y="65"/>
                  </a:cubicBezTo>
                  <a:cubicBezTo>
                    <a:pt x="382" y="65"/>
                    <a:pt x="382" y="65"/>
                    <a:pt x="382" y="65"/>
                  </a:cubicBezTo>
                  <a:cubicBezTo>
                    <a:pt x="385" y="55"/>
                    <a:pt x="385" y="55"/>
                    <a:pt x="385" y="55"/>
                  </a:cubicBezTo>
                  <a:cubicBezTo>
                    <a:pt x="361" y="55"/>
                    <a:pt x="361" y="55"/>
                    <a:pt x="361" y="55"/>
                  </a:cubicBezTo>
                  <a:cubicBezTo>
                    <a:pt x="370" y="28"/>
                    <a:pt x="370" y="28"/>
                    <a:pt x="370" y="28"/>
                  </a:cubicBezTo>
                  <a:cubicBezTo>
                    <a:pt x="360" y="28"/>
                    <a:pt x="360" y="28"/>
                    <a:pt x="360" y="28"/>
                  </a:cubicBezTo>
                  <a:cubicBezTo>
                    <a:pt x="342" y="55"/>
                    <a:pt x="342" y="55"/>
                    <a:pt x="342" y="55"/>
                  </a:cubicBezTo>
                  <a:cubicBezTo>
                    <a:pt x="321" y="58"/>
                    <a:pt x="321" y="58"/>
                    <a:pt x="321" y="58"/>
                  </a:cubicBezTo>
                  <a:lnTo>
                    <a:pt x="321" y="65"/>
                  </a:lnTo>
                  <a:close/>
                  <a:moveTo>
                    <a:pt x="443" y="116"/>
                  </a:moveTo>
                  <a:cubicBezTo>
                    <a:pt x="437" y="116"/>
                    <a:pt x="437" y="116"/>
                    <a:pt x="437" y="116"/>
                  </a:cubicBezTo>
                  <a:cubicBezTo>
                    <a:pt x="429" y="126"/>
                    <a:pt x="420" y="133"/>
                    <a:pt x="411" y="133"/>
                  </a:cubicBezTo>
                  <a:cubicBezTo>
                    <a:pt x="403" y="133"/>
                    <a:pt x="398" y="128"/>
                    <a:pt x="398" y="116"/>
                  </a:cubicBezTo>
                  <a:cubicBezTo>
                    <a:pt x="398" y="111"/>
                    <a:pt x="399" y="107"/>
                    <a:pt x="400" y="102"/>
                  </a:cubicBezTo>
                  <a:cubicBezTo>
                    <a:pt x="451" y="85"/>
                    <a:pt x="451" y="85"/>
                    <a:pt x="451" y="85"/>
                  </a:cubicBezTo>
                  <a:cubicBezTo>
                    <a:pt x="461" y="61"/>
                    <a:pt x="449" y="51"/>
                    <a:pt x="435" y="51"/>
                  </a:cubicBezTo>
                  <a:cubicBezTo>
                    <a:pt x="411" y="51"/>
                    <a:pt x="383" y="92"/>
                    <a:pt x="383" y="127"/>
                  </a:cubicBezTo>
                  <a:cubicBezTo>
                    <a:pt x="383" y="143"/>
                    <a:pt x="391" y="152"/>
                    <a:pt x="403" y="152"/>
                  </a:cubicBezTo>
                  <a:cubicBezTo>
                    <a:pt x="417" y="152"/>
                    <a:pt x="431" y="139"/>
                    <a:pt x="443" y="116"/>
                  </a:cubicBezTo>
                  <a:moveTo>
                    <a:pt x="425" y="65"/>
                  </a:moveTo>
                  <a:cubicBezTo>
                    <a:pt x="432" y="65"/>
                    <a:pt x="438" y="70"/>
                    <a:pt x="435" y="83"/>
                  </a:cubicBezTo>
                  <a:cubicBezTo>
                    <a:pt x="403" y="91"/>
                    <a:pt x="403" y="91"/>
                    <a:pt x="403" y="91"/>
                  </a:cubicBezTo>
                  <a:cubicBezTo>
                    <a:pt x="409" y="76"/>
                    <a:pt x="418" y="65"/>
                    <a:pt x="425" y="65"/>
                  </a:cubicBezTo>
                  <a:moveTo>
                    <a:pt x="539" y="74"/>
                  </a:moveTo>
                  <a:cubicBezTo>
                    <a:pt x="543" y="62"/>
                    <a:pt x="541" y="51"/>
                    <a:pt x="532" y="51"/>
                  </a:cubicBezTo>
                  <a:cubicBezTo>
                    <a:pt x="521" y="51"/>
                    <a:pt x="518" y="59"/>
                    <a:pt x="507" y="83"/>
                  </a:cubicBezTo>
                  <a:cubicBezTo>
                    <a:pt x="507" y="70"/>
                    <a:pt x="507" y="70"/>
                    <a:pt x="507" y="70"/>
                  </a:cubicBezTo>
                  <a:cubicBezTo>
                    <a:pt x="507" y="60"/>
                    <a:pt x="504" y="51"/>
                    <a:pt x="495" y="51"/>
                  </a:cubicBezTo>
                  <a:cubicBezTo>
                    <a:pt x="484" y="51"/>
                    <a:pt x="475" y="67"/>
                    <a:pt x="468" y="83"/>
                  </a:cubicBezTo>
                  <a:cubicBezTo>
                    <a:pt x="472" y="83"/>
                    <a:pt x="472" y="83"/>
                    <a:pt x="472" y="83"/>
                  </a:cubicBezTo>
                  <a:cubicBezTo>
                    <a:pt x="478" y="76"/>
                    <a:pt x="482" y="72"/>
                    <a:pt x="486" y="72"/>
                  </a:cubicBezTo>
                  <a:cubicBezTo>
                    <a:pt x="490" y="72"/>
                    <a:pt x="493" y="78"/>
                    <a:pt x="486" y="94"/>
                  </a:cubicBezTo>
                  <a:cubicBezTo>
                    <a:pt x="466" y="138"/>
                    <a:pt x="466" y="138"/>
                    <a:pt x="466" y="138"/>
                  </a:cubicBezTo>
                  <a:cubicBezTo>
                    <a:pt x="462" y="147"/>
                    <a:pt x="466" y="152"/>
                    <a:pt x="474" y="152"/>
                  </a:cubicBezTo>
                  <a:cubicBezTo>
                    <a:pt x="479" y="152"/>
                    <a:pt x="481" y="151"/>
                    <a:pt x="483" y="145"/>
                  </a:cubicBezTo>
                  <a:cubicBezTo>
                    <a:pt x="503" y="93"/>
                    <a:pt x="503" y="93"/>
                    <a:pt x="503" y="93"/>
                  </a:cubicBezTo>
                  <a:cubicBezTo>
                    <a:pt x="509" y="86"/>
                    <a:pt x="514" y="80"/>
                    <a:pt x="520" y="74"/>
                  </a:cubicBezTo>
                  <a:lnTo>
                    <a:pt x="539" y="74"/>
                  </a:lnTo>
                  <a:close/>
                  <a:moveTo>
                    <a:pt x="540" y="138"/>
                  </a:moveTo>
                  <a:cubicBezTo>
                    <a:pt x="536" y="147"/>
                    <a:pt x="540" y="152"/>
                    <a:pt x="548" y="152"/>
                  </a:cubicBezTo>
                  <a:cubicBezTo>
                    <a:pt x="553" y="152"/>
                    <a:pt x="555" y="151"/>
                    <a:pt x="557" y="145"/>
                  </a:cubicBezTo>
                  <a:cubicBezTo>
                    <a:pt x="577" y="93"/>
                    <a:pt x="577" y="93"/>
                    <a:pt x="577" y="93"/>
                  </a:cubicBezTo>
                  <a:cubicBezTo>
                    <a:pt x="586" y="82"/>
                    <a:pt x="605" y="70"/>
                    <a:pt x="613" y="70"/>
                  </a:cubicBezTo>
                  <a:cubicBezTo>
                    <a:pt x="618" y="70"/>
                    <a:pt x="617" y="75"/>
                    <a:pt x="614" y="81"/>
                  </a:cubicBezTo>
                  <a:cubicBezTo>
                    <a:pt x="583" y="140"/>
                    <a:pt x="583" y="140"/>
                    <a:pt x="583" y="140"/>
                  </a:cubicBezTo>
                  <a:cubicBezTo>
                    <a:pt x="580" y="145"/>
                    <a:pt x="584" y="152"/>
                    <a:pt x="591" y="152"/>
                  </a:cubicBezTo>
                  <a:cubicBezTo>
                    <a:pt x="606" y="152"/>
                    <a:pt x="623" y="139"/>
                    <a:pt x="630" y="120"/>
                  </a:cubicBezTo>
                  <a:cubicBezTo>
                    <a:pt x="626" y="120"/>
                    <a:pt x="626" y="120"/>
                    <a:pt x="626" y="120"/>
                  </a:cubicBezTo>
                  <a:cubicBezTo>
                    <a:pt x="621" y="127"/>
                    <a:pt x="613" y="134"/>
                    <a:pt x="605" y="136"/>
                  </a:cubicBezTo>
                  <a:cubicBezTo>
                    <a:pt x="631" y="83"/>
                    <a:pt x="631" y="83"/>
                    <a:pt x="631" y="83"/>
                  </a:cubicBezTo>
                  <a:cubicBezTo>
                    <a:pt x="634" y="76"/>
                    <a:pt x="636" y="70"/>
                    <a:pt x="636" y="65"/>
                  </a:cubicBezTo>
                  <a:cubicBezTo>
                    <a:pt x="636" y="57"/>
                    <a:pt x="631" y="51"/>
                    <a:pt x="622" y="51"/>
                  </a:cubicBezTo>
                  <a:cubicBezTo>
                    <a:pt x="609" y="51"/>
                    <a:pt x="596" y="65"/>
                    <a:pt x="581" y="83"/>
                  </a:cubicBezTo>
                  <a:cubicBezTo>
                    <a:pt x="581" y="70"/>
                    <a:pt x="581" y="70"/>
                    <a:pt x="581" y="70"/>
                  </a:cubicBezTo>
                  <a:cubicBezTo>
                    <a:pt x="581" y="60"/>
                    <a:pt x="578" y="51"/>
                    <a:pt x="569" y="51"/>
                  </a:cubicBezTo>
                  <a:cubicBezTo>
                    <a:pt x="563" y="51"/>
                    <a:pt x="558" y="56"/>
                    <a:pt x="553" y="63"/>
                  </a:cubicBezTo>
                  <a:cubicBezTo>
                    <a:pt x="553" y="65"/>
                    <a:pt x="553" y="65"/>
                    <a:pt x="553" y="65"/>
                  </a:cubicBezTo>
                  <a:cubicBezTo>
                    <a:pt x="562" y="64"/>
                    <a:pt x="567" y="78"/>
                    <a:pt x="560" y="94"/>
                  </a:cubicBezTo>
                  <a:lnTo>
                    <a:pt x="540" y="138"/>
                  </a:lnTo>
                  <a:close/>
                  <a:moveTo>
                    <a:pt x="704" y="25"/>
                  </a:moveTo>
                  <a:cubicBezTo>
                    <a:pt x="710" y="25"/>
                    <a:pt x="716" y="19"/>
                    <a:pt x="716" y="12"/>
                  </a:cubicBezTo>
                  <a:cubicBezTo>
                    <a:pt x="716" y="6"/>
                    <a:pt x="710" y="0"/>
                    <a:pt x="704" y="0"/>
                  </a:cubicBezTo>
                  <a:cubicBezTo>
                    <a:pt x="697" y="0"/>
                    <a:pt x="691" y="6"/>
                    <a:pt x="691" y="12"/>
                  </a:cubicBezTo>
                  <a:cubicBezTo>
                    <a:pt x="691" y="19"/>
                    <a:pt x="697" y="25"/>
                    <a:pt x="704" y="25"/>
                  </a:cubicBezTo>
                  <a:moveTo>
                    <a:pt x="698" y="62"/>
                  </a:moveTo>
                  <a:cubicBezTo>
                    <a:pt x="700" y="55"/>
                    <a:pt x="696" y="51"/>
                    <a:pt x="692" y="51"/>
                  </a:cubicBezTo>
                  <a:cubicBezTo>
                    <a:pt x="677" y="51"/>
                    <a:pt x="660" y="64"/>
                    <a:pt x="653" y="83"/>
                  </a:cubicBezTo>
                  <a:cubicBezTo>
                    <a:pt x="658" y="83"/>
                    <a:pt x="658" y="83"/>
                    <a:pt x="658" y="83"/>
                  </a:cubicBezTo>
                  <a:cubicBezTo>
                    <a:pt x="662" y="76"/>
                    <a:pt x="671" y="69"/>
                    <a:pt x="678" y="67"/>
                  </a:cubicBezTo>
                  <a:cubicBezTo>
                    <a:pt x="650" y="141"/>
                    <a:pt x="650" y="141"/>
                    <a:pt x="650" y="141"/>
                  </a:cubicBezTo>
                  <a:cubicBezTo>
                    <a:pt x="647" y="148"/>
                    <a:pt x="652" y="152"/>
                    <a:pt x="656" y="152"/>
                  </a:cubicBezTo>
                  <a:cubicBezTo>
                    <a:pt x="670" y="152"/>
                    <a:pt x="687" y="139"/>
                    <a:pt x="694" y="120"/>
                  </a:cubicBezTo>
                  <a:cubicBezTo>
                    <a:pt x="689" y="120"/>
                    <a:pt x="689" y="120"/>
                    <a:pt x="689" y="120"/>
                  </a:cubicBezTo>
                  <a:cubicBezTo>
                    <a:pt x="684" y="127"/>
                    <a:pt x="676" y="134"/>
                    <a:pt x="668" y="136"/>
                  </a:cubicBezTo>
                  <a:lnTo>
                    <a:pt x="698" y="62"/>
                  </a:lnTo>
                  <a:close/>
                  <a:moveTo>
                    <a:pt x="722" y="65"/>
                  </a:moveTo>
                  <a:cubicBezTo>
                    <a:pt x="739" y="65"/>
                    <a:pt x="739" y="65"/>
                    <a:pt x="739" y="65"/>
                  </a:cubicBezTo>
                  <a:cubicBezTo>
                    <a:pt x="711" y="140"/>
                    <a:pt x="711" y="140"/>
                    <a:pt x="711" y="140"/>
                  </a:cubicBezTo>
                  <a:cubicBezTo>
                    <a:pt x="709" y="146"/>
                    <a:pt x="712" y="152"/>
                    <a:pt x="719" y="152"/>
                  </a:cubicBezTo>
                  <a:cubicBezTo>
                    <a:pt x="734" y="152"/>
                    <a:pt x="759" y="137"/>
                    <a:pt x="768" y="116"/>
                  </a:cubicBezTo>
                  <a:cubicBezTo>
                    <a:pt x="763" y="116"/>
                    <a:pt x="763" y="116"/>
                    <a:pt x="763" y="116"/>
                  </a:cubicBezTo>
                  <a:cubicBezTo>
                    <a:pt x="756" y="123"/>
                    <a:pt x="743" y="133"/>
                    <a:pt x="732" y="135"/>
                  </a:cubicBezTo>
                  <a:cubicBezTo>
                    <a:pt x="757" y="65"/>
                    <a:pt x="757" y="65"/>
                    <a:pt x="757" y="65"/>
                  </a:cubicBezTo>
                  <a:cubicBezTo>
                    <a:pt x="782" y="65"/>
                    <a:pt x="782" y="65"/>
                    <a:pt x="782" y="65"/>
                  </a:cubicBezTo>
                  <a:cubicBezTo>
                    <a:pt x="785" y="55"/>
                    <a:pt x="785" y="55"/>
                    <a:pt x="785" y="55"/>
                  </a:cubicBezTo>
                  <a:cubicBezTo>
                    <a:pt x="761" y="55"/>
                    <a:pt x="761" y="55"/>
                    <a:pt x="761" y="55"/>
                  </a:cubicBezTo>
                  <a:cubicBezTo>
                    <a:pt x="770" y="28"/>
                    <a:pt x="770" y="28"/>
                    <a:pt x="770" y="28"/>
                  </a:cubicBezTo>
                  <a:cubicBezTo>
                    <a:pt x="760" y="28"/>
                    <a:pt x="760" y="28"/>
                    <a:pt x="760" y="28"/>
                  </a:cubicBezTo>
                  <a:cubicBezTo>
                    <a:pt x="743" y="55"/>
                    <a:pt x="743" y="55"/>
                    <a:pt x="743" y="55"/>
                  </a:cubicBezTo>
                  <a:cubicBezTo>
                    <a:pt x="722" y="58"/>
                    <a:pt x="722" y="58"/>
                    <a:pt x="722" y="58"/>
                  </a:cubicBezTo>
                  <a:lnTo>
                    <a:pt x="722" y="65"/>
                  </a:lnTo>
                  <a:close/>
                  <a:moveTo>
                    <a:pt x="833" y="41"/>
                  </a:moveTo>
                  <a:cubicBezTo>
                    <a:pt x="869" y="8"/>
                    <a:pt x="869" y="8"/>
                    <a:pt x="869" y="8"/>
                  </a:cubicBezTo>
                  <a:cubicBezTo>
                    <a:pt x="869" y="4"/>
                    <a:pt x="869" y="4"/>
                    <a:pt x="869" y="4"/>
                  </a:cubicBezTo>
                  <a:cubicBezTo>
                    <a:pt x="849" y="4"/>
                    <a:pt x="849" y="4"/>
                    <a:pt x="849" y="4"/>
                  </a:cubicBezTo>
                  <a:cubicBezTo>
                    <a:pt x="827" y="41"/>
                    <a:pt x="827" y="41"/>
                    <a:pt x="827" y="41"/>
                  </a:cubicBezTo>
                  <a:lnTo>
                    <a:pt x="833" y="41"/>
                  </a:lnTo>
                  <a:close/>
                  <a:moveTo>
                    <a:pt x="843" y="116"/>
                  </a:moveTo>
                  <a:cubicBezTo>
                    <a:pt x="837" y="116"/>
                    <a:pt x="837" y="116"/>
                    <a:pt x="837" y="116"/>
                  </a:cubicBezTo>
                  <a:cubicBezTo>
                    <a:pt x="829" y="126"/>
                    <a:pt x="820" y="133"/>
                    <a:pt x="812" y="133"/>
                  </a:cubicBezTo>
                  <a:cubicBezTo>
                    <a:pt x="803" y="133"/>
                    <a:pt x="798" y="128"/>
                    <a:pt x="798" y="116"/>
                  </a:cubicBezTo>
                  <a:cubicBezTo>
                    <a:pt x="798" y="111"/>
                    <a:pt x="799" y="107"/>
                    <a:pt x="800" y="102"/>
                  </a:cubicBezTo>
                  <a:cubicBezTo>
                    <a:pt x="851" y="85"/>
                    <a:pt x="851" y="85"/>
                    <a:pt x="851" y="85"/>
                  </a:cubicBezTo>
                  <a:cubicBezTo>
                    <a:pt x="861" y="61"/>
                    <a:pt x="849" y="51"/>
                    <a:pt x="835" y="51"/>
                  </a:cubicBezTo>
                  <a:cubicBezTo>
                    <a:pt x="811" y="51"/>
                    <a:pt x="783" y="92"/>
                    <a:pt x="783" y="127"/>
                  </a:cubicBezTo>
                  <a:cubicBezTo>
                    <a:pt x="783" y="143"/>
                    <a:pt x="791" y="152"/>
                    <a:pt x="803" y="152"/>
                  </a:cubicBezTo>
                  <a:cubicBezTo>
                    <a:pt x="817" y="152"/>
                    <a:pt x="831" y="139"/>
                    <a:pt x="843" y="116"/>
                  </a:cubicBezTo>
                  <a:moveTo>
                    <a:pt x="825" y="65"/>
                  </a:moveTo>
                  <a:cubicBezTo>
                    <a:pt x="832" y="65"/>
                    <a:pt x="838" y="70"/>
                    <a:pt x="835" y="83"/>
                  </a:cubicBezTo>
                  <a:cubicBezTo>
                    <a:pt x="803" y="91"/>
                    <a:pt x="803" y="91"/>
                    <a:pt x="803" y="91"/>
                  </a:cubicBezTo>
                  <a:cubicBezTo>
                    <a:pt x="809" y="76"/>
                    <a:pt x="818" y="65"/>
                    <a:pt x="825" y="6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5" name="Freeform 25">
              <a:extLst>
                <a:ext uri="{FF2B5EF4-FFF2-40B4-BE49-F238E27FC236}">
                  <a16:creationId xmlns:a16="http://schemas.microsoft.com/office/drawing/2014/main" id="{14C54019-6B19-43F4-A6BE-DE9B62A7A17A}"/>
                </a:ext>
              </a:extLst>
            </p:cNvPr>
            <p:cNvSpPr>
              <a:spLocks noEditPoints="1"/>
            </p:cNvSpPr>
            <p:nvPr/>
          </p:nvSpPr>
          <p:spPr bwMode="auto">
            <a:xfrm>
              <a:off x="2189163" y="5389563"/>
              <a:ext cx="2224088" cy="790575"/>
            </a:xfrm>
            <a:custGeom>
              <a:avLst/>
              <a:gdLst>
                <a:gd name="T0" fmla="*/ 146 w 620"/>
                <a:gd name="T1" fmla="*/ 0 h 220"/>
                <a:gd name="T2" fmla="*/ 110 w 620"/>
                <a:gd name="T3" fmla="*/ 29 h 220"/>
                <a:gd name="T4" fmla="*/ 113 w 620"/>
                <a:gd name="T5" fmla="*/ 125 h 220"/>
                <a:gd name="T6" fmla="*/ 98 w 620"/>
                <a:gd name="T7" fmla="*/ 99 h 220"/>
                <a:gd name="T8" fmla="*/ 108 w 620"/>
                <a:gd name="T9" fmla="*/ 47 h 220"/>
                <a:gd name="T10" fmla="*/ 146 w 620"/>
                <a:gd name="T11" fmla="*/ 69 h 220"/>
                <a:gd name="T12" fmla="*/ 47 w 620"/>
                <a:gd name="T13" fmla="*/ 44 h 220"/>
                <a:gd name="T14" fmla="*/ 1 w 620"/>
                <a:gd name="T15" fmla="*/ 168 h 220"/>
                <a:gd name="T16" fmla="*/ 134 w 620"/>
                <a:gd name="T17" fmla="*/ 142 h 220"/>
                <a:gd name="T18" fmla="*/ 57 w 620"/>
                <a:gd name="T19" fmla="*/ 137 h 220"/>
                <a:gd name="T20" fmla="*/ 225 w 620"/>
                <a:gd name="T21" fmla="*/ 187 h 220"/>
                <a:gd name="T22" fmla="*/ 185 w 620"/>
                <a:gd name="T23" fmla="*/ 143 h 220"/>
                <a:gd name="T24" fmla="*/ 244 w 620"/>
                <a:gd name="T25" fmla="*/ 91 h 220"/>
                <a:gd name="T26" fmla="*/ 201 w 620"/>
                <a:gd name="T27" fmla="*/ 76 h 220"/>
                <a:gd name="T28" fmla="*/ 159 w 620"/>
                <a:gd name="T29" fmla="*/ 161 h 220"/>
                <a:gd name="T30" fmla="*/ 162 w 620"/>
                <a:gd name="T31" fmla="*/ 220 h 220"/>
                <a:gd name="T32" fmla="*/ 176 w 620"/>
                <a:gd name="T33" fmla="*/ 124 h 220"/>
                <a:gd name="T34" fmla="*/ 185 w 620"/>
                <a:gd name="T35" fmla="*/ 136 h 220"/>
                <a:gd name="T36" fmla="*/ 189 w 620"/>
                <a:gd name="T37" fmla="*/ 182 h 220"/>
                <a:gd name="T38" fmla="*/ 146 w 620"/>
                <a:gd name="T39" fmla="*/ 196 h 220"/>
                <a:gd name="T40" fmla="*/ 319 w 620"/>
                <a:gd name="T41" fmla="*/ 80 h 220"/>
                <a:gd name="T42" fmla="*/ 253 w 620"/>
                <a:gd name="T43" fmla="*/ 178 h 220"/>
                <a:gd name="T44" fmla="*/ 299 w 620"/>
                <a:gd name="T45" fmla="*/ 178 h 220"/>
                <a:gd name="T46" fmla="*/ 308 w 620"/>
                <a:gd name="T47" fmla="*/ 157 h 220"/>
                <a:gd name="T48" fmla="*/ 257 w 620"/>
                <a:gd name="T49" fmla="*/ 149 h 220"/>
                <a:gd name="T50" fmla="*/ 291 w 620"/>
                <a:gd name="T51" fmla="*/ 135 h 220"/>
                <a:gd name="T52" fmla="*/ 356 w 620"/>
                <a:gd name="T53" fmla="*/ 161 h 220"/>
                <a:gd name="T54" fmla="*/ 373 w 620"/>
                <a:gd name="T55" fmla="*/ 27 h 220"/>
                <a:gd name="T56" fmla="*/ 378 w 620"/>
                <a:gd name="T57" fmla="*/ 58 h 220"/>
                <a:gd name="T58" fmla="*/ 383 w 620"/>
                <a:gd name="T59" fmla="*/ 145 h 220"/>
                <a:gd name="T60" fmla="*/ 455 w 620"/>
                <a:gd name="T61" fmla="*/ 50 h 220"/>
                <a:gd name="T62" fmla="*/ 442 w 620"/>
                <a:gd name="T63" fmla="*/ 38 h 220"/>
                <a:gd name="T64" fmla="*/ 443 w 620"/>
                <a:gd name="T65" fmla="*/ 76 h 220"/>
                <a:gd name="T66" fmla="*/ 429 w 620"/>
                <a:gd name="T67" fmla="*/ 93 h 220"/>
                <a:gd name="T68" fmla="*/ 445 w 620"/>
                <a:gd name="T69" fmla="*/ 145 h 220"/>
                <a:gd name="T70" fmla="*/ 449 w 620"/>
                <a:gd name="T71" fmla="*/ 87 h 220"/>
                <a:gd name="T72" fmla="*/ 462 w 620"/>
                <a:gd name="T73" fmla="*/ 165 h 220"/>
                <a:gd name="T74" fmla="*/ 514 w 620"/>
                <a:gd name="T75" fmla="*/ 142 h 220"/>
                <a:gd name="T76" fmla="*/ 533 w 620"/>
                <a:gd name="T77" fmla="*/ 91 h 220"/>
                <a:gd name="T78" fmla="*/ 521 w 620"/>
                <a:gd name="T79" fmla="*/ 53 h 220"/>
                <a:gd name="T80" fmla="*/ 472 w 620"/>
                <a:gd name="T81" fmla="*/ 83 h 220"/>
                <a:gd name="T82" fmla="*/ 620 w 620"/>
                <a:gd name="T83" fmla="*/ 33 h 220"/>
                <a:gd name="T84" fmla="*/ 578 w 620"/>
                <a:gd name="T85" fmla="*/ 67 h 220"/>
                <a:gd name="T86" fmla="*/ 588 w 620"/>
                <a:gd name="T87" fmla="*/ 142 h 220"/>
                <a:gd name="T88" fmla="*/ 551 w 620"/>
                <a:gd name="T89" fmla="*/ 128 h 220"/>
                <a:gd name="T90" fmla="*/ 534 w 620"/>
                <a:gd name="T91" fmla="*/ 153 h 220"/>
                <a:gd name="T92" fmla="*/ 576 w 620"/>
                <a:gd name="T93" fmla="*/ 90 h 220"/>
                <a:gd name="T94" fmla="*/ 576 w 620"/>
                <a:gd name="T95" fmla="*/ 9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0" h="220">
                  <a:moveTo>
                    <a:pt x="110" y="29"/>
                  </a:moveTo>
                  <a:cubicBezTo>
                    <a:pt x="146" y="4"/>
                    <a:pt x="146" y="4"/>
                    <a:pt x="146" y="4"/>
                  </a:cubicBezTo>
                  <a:cubicBezTo>
                    <a:pt x="146" y="0"/>
                    <a:pt x="146" y="0"/>
                    <a:pt x="146" y="0"/>
                  </a:cubicBezTo>
                  <a:cubicBezTo>
                    <a:pt x="124" y="0"/>
                    <a:pt x="124" y="0"/>
                    <a:pt x="124" y="0"/>
                  </a:cubicBezTo>
                  <a:cubicBezTo>
                    <a:pt x="104" y="29"/>
                    <a:pt x="104" y="29"/>
                    <a:pt x="104" y="29"/>
                  </a:cubicBezTo>
                  <a:lnTo>
                    <a:pt x="110" y="29"/>
                  </a:lnTo>
                  <a:close/>
                  <a:moveTo>
                    <a:pt x="95" y="107"/>
                  </a:moveTo>
                  <a:cubicBezTo>
                    <a:pt x="107" y="107"/>
                    <a:pt x="107" y="112"/>
                    <a:pt x="106" y="125"/>
                  </a:cubicBezTo>
                  <a:cubicBezTo>
                    <a:pt x="113" y="125"/>
                    <a:pt x="113" y="125"/>
                    <a:pt x="113" y="125"/>
                  </a:cubicBezTo>
                  <a:cubicBezTo>
                    <a:pt x="129" y="81"/>
                    <a:pt x="129" y="81"/>
                    <a:pt x="129" y="81"/>
                  </a:cubicBezTo>
                  <a:cubicBezTo>
                    <a:pt x="122" y="81"/>
                    <a:pt x="122" y="81"/>
                    <a:pt x="122" y="81"/>
                  </a:cubicBezTo>
                  <a:cubicBezTo>
                    <a:pt x="116" y="91"/>
                    <a:pt x="111" y="99"/>
                    <a:pt x="98" y="99"/>
                  </a:cubicBezTo>
                  <a:cubicBezTo>
                    <a:pt x="71" y="99"/>
                    <a:pt x="71" y="99"/>
                    <a:pt x="71" y="99"/>
                  </a:cubicBezTo>
                  <a:cubicBezTo>
                    <a:pt x="84" y="62"/>
                    <a:pt x="84" y="62"/>
                    <a:pt x="84" y="62"/>
                  </a:cubicBezTo>
                  <a:cubicBezTo>
                    <a:pt x="89" y="49"/>
                    <a:pt x="91" y="47"/>
                    <a:pt x="108" y="47"/>
                  </a:cubicBezTo>
                  <a:cubicBezTo>
                    <a:pt x="120" y="47"/>
                    <a:pt x="120" y="47"/>
                    <a:pt x="120" y="47"/>
                  </a:cubicBezTo>
                  <a:cubicBezTo>
                    <a:pt x="137" y="47"/>
                    <a:pt x="139" y="51"/>
                    <a:pt x="139" y="69"/>
                  </a:cubicBezTo>
                  <a:cubicBezTo>
                    <a:pt x="146" y="69"/>
                    <a:pt x="146" y="69"/>
                    <a:pt x="146" y="69"/>
                  </a:cubicBezTo>
                  <a:cubicBezTo>
                    <a:pt x="152" y="38"/>
                    <a:pt x="152" y="38"/>
                    <a:pt x="152" y="38"/>
                  </a:cubicBezTo>
                  <a:cubicBezTo>
                    <a:pt x="49" y="38"/>
                    <a:pt x="49" y="38"/>
                    <a:pt x="49" y="38"/>
                  </a:cubicBezTo>
                  <a:cubicBezTo>
                    <a:pt x="47" y="44"/>
                    <a:pt x="47" y="44"/>
                    <a:pt x="47" y="44"/>
                  </a:cubicBezTo>
                  <a:cubicBezTo>
                    <a:pt x="67" y="48"/>
                    <a:pt x="69" y="50"/>
                    <a:pt x="60" y="76"/>
                  </a:cubicBezTo>
                  <a:cubicBezTo>
                    <a:pt x="37" y="137"/>
                    <a:pt x="37" y="137"/>
                    <a:pt x="37" y="137"/>
                  </a:cubicBezTo>
                  <a:cubicBezTo>
                    <a:pt x="28" y="162"/>
                    <a:pt x="24" y="164"/>
                    <a:pt x="1" y="168"/>
                  </a:cubicBezTo>
                  <a:cubicBezTo>
                    <a:pt x="0" y="174"/>
                    <a:pt x="0" y="174"/>
                    <a:pt x="0" y="174"/>
                  </a:cubicBezTo>
                  <a:cubicBezTo>
                    <a:pt x="114" y="174"/>
                    <a:pt x="114" y="174"/>
                    <a:pt x="114" y="174"/>
                  </a:cubicBezTo>
                  <a:cubicBezTo>
                    <a:pt x="134" y="142"/>
                    <a:pt x="134" y="142"/>
                    <a:pt x="134" y="142"/>
                  </a:cubicBezTo>
                  <a:cubicBezTo>
                    <a:pt x="127" y="142"/>
                    <a:pt x="127" y="142"/>
                    <a:pt x="127" y="142"/>
                  </a:cubicBezTo>
                  <a:cubicBezTo>
                    <a:pt x="114" y="154"/>
                    <a:pt x="97" y="166"/>
                    <a:pt x="74" y="166"/>
                  </a:cubicBezTo>
                  <a:cubicBezTo>
                    <a:pt x="44" y="166"/>
                    <a:pt x="47" y="164"/>
                    <a:pt x="57" y="137"/>
                  </a:cubicBezTo>
                  <a:cubicBezTo>
                    <a:pt x="68" y="107"/>
                    <a:pt x="68" y="107"/>
                    <a:pt x="68" y="107"/>
                  </a:cubicBezTo>
                  <a:lnTo>
                    <a:pt x="95" y="107"/>
                  </a:lnTo>
                  <a:close/>
                  <a:moveTo>
                    <a:pt x="225" y="187"/>
                  </a:moveTo>
                  <a:cubicBezTo>
                    <a:pt x="225" y="175"/>
                    <a:pt x="214" y="170"/>
                    <a:pt x="197" y="165"/>
                  </a:cubicBezTo>
                  <a:cubicBezTo>
                    <a:pt x="182" y="161"/>
                    <a:pt x="175" y="159"/>
                    <a:pt x="175" y="155"/>
                  </a:cubicBezTo>
                  <a:cubicBezTo>
                    <a:pt x="175" y="151"/>
                    <a:pt x="179" y="146"/>
                    <a:pt x="185" y="143"/>
                  </a:cubicBezTo>
                  <a:cubicBezTo>
                    <a:pt x="209" y="141"/>
                    <a:pt x="225" y="119"/>
                    <a:pt x="225" y="101"/>
                  </a:cubicBezTo>
                  <a:cubicBezTo>
                    <a:pt x="225" y="97"/>
                    <a:pt x="224" y="94"/>
                    <a:pt x="223" y="91"/>
                  </a:cubicBezTo>
                  <a:cubicBezTo>
                    <a:pt x="244" y="91"/>
                    <a:pt x="244" y="91"/>
                    <a:pt x="244" y="91"/>
                  </a:cubicBezTo>
                  <a:cubicBezTo>
                    <a:pt x="247" y="80"/>
                    <a:pt x="247" y="80"/>
                    <a:pt x="247" y="80"/>
                  </a:cubicBezTo>
                  <a:cubicBezTo>
                    <a:pt x="214" y="80"/>
                    <a:pt x="214" y="80"/>
                    <a:pt x="214" y="80"/>
                  </a:cubicBezTo>
                  <a:cubicBezTo>
                    <a:pt x="210" y="78"/>
                    <a:pt x="206" y="76"/>
                    <a:pt x="201" y="76"/>
                  </a:cubicBezTo>
                  <a:cubicBezTo>
                    <a:pt x="175" y="76"/>
                    <a:pt x="158" y="99"/>
                    <a:pt x="158" y="118"/>
                  </a:cubicBezTo>
                  <a:cubicBezTo>
                    <a:pt x="158" y="132"/>
                    <a:pt x="167" y="140"/>
                    <a:pt x="178" y="142"/>
                  </a:cubicBezTo>
                  <a:cubicBezTo>
                    <a:pt x="166" y="148"/>
                    <a:pt x="159" y="154"/>
                    <a:pt x="159" y="161"/>
                  </a:cubicBezTo>
                  <a:cubicBezTo>
                    <a:pt x="159" y="166"/>
                    <a:pt x="161" y="169"/>
                    <a:pt x="164" y="172"/>
                  </a:cubicBezTo>
                  <a:cubicBezTo>
                    <a:pt x="136" y="180"/>
                    <a:pt x="125" y="189"/>
                    <a:pt x="125" y="202"/>
                  </a:cubicBezTo>
                  <a:cubicBezTo>
                    <a:pt x="125" y="215"/>
                    <a:pt x="142" y="220"/>
                    <a:pt x="162" y="220"/>
                  </a:cubicBezTo>
                  <a:cubicBezTo>
                    <a:pt x="197" y="220"/>
                    <a:pt x="225" y="202"/>
                    <a:pt x="225" y="187"/>
                  </a:cubicBezTo>
                  <a:moveTo>
                    <a:pt x="185" y="136"/>
                  </a:moveTo>
                  <a:cubicBezTo>
                    <a:pt x="178" y="136"/>
                    <a:pt x="176" y="130"/>
                    <a:pt x="176" y="124"/>
                  </a:cubicBezTo>
                  <a:cubicBezTo>
                    <a:pt x="176" y="108"/>
                    <a:pt x="185" y="84"/>
                    <a:pt x="199" y="84"/>
                  </a:cubicBezTo>
                  <a:cubicBezTo>
                    <a:pt x="205" y="84"/>
                    <a:pt x="207" y="89"/>
                    <a:pt x="207" y="95"/>
                  </a:cubicBezTo>
                  <a:cubicBezTo>
                    <a:pt x="207" y="111"/>
                    <a:pt x="199" y="136"/>
                    <a:pt x="185" y="136"/>
                  </a:cubicBezTo>
                  <a:moveTo>
                    <a:pt x="146" y="196"/>
                  </a:moveTo>
                  <a:cubicBezTo>
                    <a:pt x="146" y="186"/>
                    <a:pt x="156" y="180"/>
                    <a:pt x="169" y="174"/>
                  </a:cubicBezTo>
                  <a:cubicBezTo>
                    <a:pt x="174" y="177"/>
                    <a:pt x="180" y="179"/>
                    <a:pt x="189" y="182"/>
                  </a:cubicBezTo>
                  <a:cubicBezTo>
                    <a:pt x="203" y="187"/>
                    <a:pt x="209" y="188"/>
                    <a:pt x="209" y="193"/>
                  </a:cubicBezTo>
                  <a:cubicBezTo>
                    <a:pt x="209" y="202"/>
                    <a:pt x="193" y="209"/>
                    <a:pt x="172" y="209"/>
                  </a:cubicBezTo>
                  <a:cubicBezTo>
                    <a:pt x="155" y="209"/>
                    <a:pt x="146" y="205"/>
                    <a:pt x="146" y="196"/>
                  </a:cubicBezTo>
                  <a:moveTo>
                    <a:pt x="335" y="72"/>
                  </a:moveTo>
                  <a:cubicBezTo>
                    <a:pt x="328" y="72"/>
                    <a:pt x="328" y="72"/>
                    <a:pt x="328" y="72"/>
                  </a:cubicBezTo>
                  <a:cubicBezTo>
                    <a:pt x="319" y="80"/>
                    <a:pt x="319" y="80"/>
                    <a:pt x="319" y="80"/>
                  </a:cubicBezTo>
                  <a:cubicBezTo>
                    <a:pt x="317" y="80"/>
                    <a:pt x="317" y="80"/>
                    <a:pt x="317" y="80"/>
                  </a:cubicBezTo>
                  <a:cubicBezTo>
                    <a:pt x="275" y="80"/>
                    <a:pt x="238" y="128"/>
                    <a:pt x="238" y="162"/>
                  </a:cubicBezTo>
                  <a:cubicBezTo>
                    <a:pt x="238" y="172"/>
                    <a:pt x="244" y="178"/>
                    <a:pt x="253" y="178"/>
                  </a:cubicBezTo>
                  <a:cubicBezTo>
                    <a:pt x="264" y="178"/>
                    <a:pt x="275" y="162"/>
                    <a:pt x="287" y="145"/>
                  </a:cubicBezTo>
                  <a:cubicBezTo>
                    <a:pt x="287" y="151"/>
                    <a:pt x="287" y="151"/>
                    <a:pt x="287" y="151"/>
                  </a:cubicBezTo>
                  <a:cubicBezTo>
                    <a:pt x="285" y="168"/>
                    <a:pt x="290" y="178"/>
                    <a:pt x="299" y="178"/>
                  </a:cubicBezTo>
                  <a:cubicBezTo>
                    <a:pt x="310" y="178"/>
                    <a:pt x="319" y="161"/>
                    <a:pt x="326" y="145"/>
                  </a:cubicBezTo>
                  <a:cubicBezTo>
                    <a:pt x="321" y="145"/>
                    <a:pt x="321" y="145"/>
                    <a:pt x="321" y="145"/>
                  </a:cubicBezTo>
                  <a:cubicBezTo>
                    <a:pt x="316" y="153"/>
                    <a:pt x="312" y="157"/>
                    <a:pt x="308" y="157"/>
                  </a:cubicBezTo>
                  <a:cubicBezTo>
                    <a:pt x="304" y="157"/>
                    <a:pt x="301" y="150"/>
                    <a:pt x="308" y="135"/>
                  </a:cubicBezTo>
                  <a:lnTo>
                    <a:pt x="335" y="72"/>
                  </a:lnTo>
                  <a:close/>
                  <a:moveTo>
                    <a:pt x="257" y="149"/>
                  </a:moveTo>
                  <a:cubicBezTo>
                    <a:pt x="257" y="126"/>
                    <a:pt x="283" y="95"/>
                    <a:pt x="297" y="95"/>
                  </a:cubicBezTo>
                  <a:cubicBezTo>
                    <a:pt x="300" y="95"/>
                    <a:pt x="303" y="95"/>
                    <a:pt x="306" y="96"/>
                  </a:cubicBezTo>
                  <a:cubicBezTo>
                    <a:pt x="291" y="135"/>
                    <a:pt x="291" y="135"/>
                    <a:pt x="291" y="135"/>
                  </a:cubicBezTo>
                  <a:cubicBezTo>
                    <a:pt x="282" y="146"/>
                    <a:pt x="269" y="159"/>
                    <a:pt x="263" y="159"/>
                  </a:cubicBezTo>
                  <a:cubicBezTo>
                    <a:pt x="259" y="159"/>
                    <a:pt x="257" y="156"/>
                    <a:pt x="257" y="149"/>
                  </a:cubicBezTo>
                  <a:moveTo>
                    <a:pt x="356" y="161"/>
                  </a:moveTo>
                  <a:cubicBezTo>
                    <a:pt x="408" y="25"/>
                    <a:pt x="408" y="25"/>
                    <a:pt x="408" y="25"/>
                  </a:cubicBezTo>
                  <a:cubicBezTo>
                    <a:pt x="406" y="23"/>
                    <a:pt x="406" y="23"/>
                    <a:pt x="406" y="23"/>
                  </a:cubicBezTo>
                  <a:cubicBezTo>
                    <a:pt x="373" y="27"/>
                    <a:pt x="373" y="27"/>
                    <a:pt x="373" y="27"/>
                  </a:cubicBezTo>
                  <a:cubicBezTo>
                    <a:pt x="373" y="31"/>
                    <a:pt x="373" y="31"/>
                    <a:pt x="373" y="31"/>
                  </a:cubicBezTo>
                  <a:cubicBezTo>
                    <a:pt x="380" y="36"/>
                    <a:pt x="380" y="36"/>
                    <a:pt x="380" y="36"/>
                  </a:cubicBezTo>
                  <a:cubicBezTo>
                    <a:pt x="385" y="40"/>
                    <a:pt x="384" y="45"/>
                    <a:pt x="378" y="58"/>
                  </a:cubicBezTo>
                  <a:cubicBezTo>
                    <a:pt x="338" y="165"/>
                    <a:pt x="338" y="165"/>
                    <a:pt x="338" y="165"/>
                  </a:cubicBezTo>
                  <a:cubicBezTo>
                    <a:pt x="335" y="171"/>
                    <a:pt x="339" y="178"/>
                    <a:pt x="345" y="178"/>
                  </a:cubicBezTo>
                  <a:cubicBezTo>
                    <a:pt x="360" y="178"/>
                    <a:pt x="376" y="164"/>
                    <a:pt x="383" y="145"/>
                  </a:cubicBezTo>
                  <a:cubicBezTo>
                    <a:pt x="378" y="145"/>
                    <a:pt x="378" y="145"/>
                    <a:pt x="378" y="145"/>
                  </a:cubicBezTo>
                  <a:cubicBezTo>
                    <a:pt x="373" y="152"/>
                    <a:pt x="363" y="160"/>
                    <a:pt x="356" y="161"/>
                  </a:cubicBezTo>
                  <a:moveTo>
                    <a:pt x="455" y="50"/>
                  </a:moveTo>
                  <a:cubicBezTo>
                    <a:pt x="461" y="50"/>
                    <a:pt x="467" y="45"/>
                    <a:pt x="467" y="38"/>
                  </a:cubicBezTo>
                  <a:cubicBezTo>
                    <a:pt x="467" y="31"/>
                    <a:pt x="461" y="26"/>
                    <a:pt x="455" y="26"/>
                  </a:cubicBezTo>
                  <a:cubicBezTo>
                    <a:pt x="448" y="26"/>
                    <a:pt x="442" y="31"/>
                    <a:pt x="442" y="38"/>
                  </a:cubicBezTo>
                  <a:cubicBezTo>
                    <a:pt x="442" y="45"/>
                    <a:pt x="448" y="50"/>
                    <a:pt x="455" y="50"/>
                  </a:cubicBezTo>
                  <a:moveTo>
                    <a:pt x="449" y="87"/>
                  </a:moveTo>
                  <a:cubicBezTo>
                    <a:pt x="451" y="80"/>
                    <a:pt x="447" y="76"/>
                    <a:pt x="443" y="76"/>
                  </a:cubicBezTo>
                  <a:cubicBezTo>
                    <a:pt x="428" y="76"/>
                    <a:pt x="411" y="90"/>
                    <a:pt x="404" y="109"/>
                  </a:cubicBezTo>
                  <a:cubicBezTo>
                    <a:pt x="409" y="109"/>
                    <a:pt x="409" y="109"/>
                    <a:pt x="409" y="109"/>
                  </a:cubicBezTo>
                  <a:cubicBezTo>
                    <a:pt x="413" y="102"/>
                    <a:pt x="422" y="94"/>
                    <a:pt x="429" y="93"/>
                  </a:cubicBezTo>
                  <a:cubicBezTo>
                    <a:pt x="401" y="167"/>
                    <a:pt x="401" y="167"/>
                    <a:pt x="401" y="167"/>
                  </a:cubicBezTo>
                  <a:cubicBezTo>
                    <a:pt x="398" y="174"/>
                    <a:pt x="403" y="178"/>
                    <a:pt x="407" y="178"/>
                  </a:cubicBezTo>
                  <a:cubicBezTo>
                    <a:pt x="421" y="178"/>
                    <a:pt x="438" y="164"/>
                    <a:pt x="445" y="145"/>
                  </a:cubicBezTo>
                  <a:cubicBezTo>
                    <a:pt x="440" y="145"/>
                    <a:pt x="440" y="145"/>
                    <a:pt x="440" y="145"/>
                  </a:cubicBezTo>
                  <a:cubicBezTo>
                    <a:pt x="435" y="152"/>
                    <a:pt x="427" y="160"/>
                    <a:pt x="419" y="161"/>
                  </a:cubicBezTo>
                  <a:lnTo>
                    <a:pt x="449" y="87"/>
                  </a:lnTo>
                  <a:close/>
                  <a:moveTo>
                    <a:pt x="472" y="91"/>
                  </a:moveTo>
                  <a:cubicBezTo>
                    <a:pt x="490" y="91"/>
                    <a:pt x="490" y="91"/>
                    <a:pt x="490" y="91"/>
                  </a:cubicBezTo>
                  <a:cubicBezTo>
                    <a:pt x="462" y="165"/>
                    <a:pt x="462" y="165"/>
                    <a:pt x="462" y="165"/>
                  </a:cubicBezTo>
                  <a:cubicBezTo>
                    <a:pt x="460" y="171"/>
                    <a:pt x="463" y="178"/>
                    <a:pt x="470" y="178"/>
                  </a:cubicBezTo>
                  <a:cubicBezTo>
                    <a:pt x="485" y="178"/>
                    <a:pt x="510" y="162"/>
                    <a:pt x="519" y="142"/>
                  </a:cubicBezTo>
                  <a:cubicBezTo>
                    <a:pt x="514" y="142"/>
                    <a:pt x="514" y="142"/>
                    <a:pt x="514" y="142"/>
                  </a:cubicBezTo>
                  <a:cubicBezTo>
                    <a:pt x="507" y="149"/>
                    <a:pt x="494" y="159"/>
                    <a:pt x="483" y="161"/>
                  </a:cubicBezTo>
                  <a:cubicBezTo>
                    <a:pt x="508" y="91"/>
                    <a:pt x="508" y="91"/>
                    <a:pt x="508" y="91"/>
                  </a:cubicBezTo>
                  <a:cubicBezTo>
                    <a:pt x="533" y="91"/>
                    <a:pt x="533" y="91"/>
                    <a:pt x="533" y="91"/>
                  </a:cubicBezTo>
                  <a:cubicBezTo>
                    <a:pt x="536" y="80"/>
                    <a:pt x="536" y="80"/>
                    <a:pt x="536" y="80"/>
                  </a:cubicBezTo>
                  <a:cubicBezTo>
                    <a:pt x="512" y="80"/>
                    <a:pt x="512" y="80"/>
                    <a:pt x="512" y="80"/>
                  </a:cubicBezTo>
                  <a:cubicBezTo>
                    <a:pt x="521" y="53"/>
                    <a:pt x="521" y="53"/>
                    <a:pt x="521" y="53"/>
                  </a:cubicBezTo>
                  <a:cubicBezTo>
                    <a:pt x="511" y="53"/>
                    <a:pt x="511" y="53"/>
                    <a:pt x="511" y="53"/>
                  </a:cubicBezTo>
                  <a:cubicBezTo>
                    <a:pt x="494" y="80"/>
                    <a:pt x="494" y="80"/>
                    <a:pt x="494" y="80"/>
                  </a:cubicBezTo>
                  <a:cubicBezTo>
                    <a:pt x="472" y="83"/>
                    <a:pt x="472" y="83"/>
                    <a:pt x="472" y="83"/>
                  </a:cubicBezTo>
                  <a:lnTo>
                    <a:pt x="472" y="91"/>
                  </a:lnTo>
                  <a:close/>
                  <a:moveTo>
                    <a:pt x="584" y="67"/>
                  </a:moveTo>
                  <a:cubicBezTo>
                    <a:pt x="620" y="33"/>
                    <a:pt x="620" y="33"/>
                    <a:pt x="620" y="33"/>
                  </a:cubicBezTo>
                  <a:cubicBezTo>
                    <a:pt x="620" y="29"/>
                    <a:pt x="620" y="29"/>
                    <a:pt x="620" y="29"/>
                  </a:cubicBezTo>
                  <a:cubicBezTo>
                    <a:pt x="600" y="29"/>
                    <a:pt x="600" y="29"/>
                    <a:pt x="600" y="29"/>
                  </a:cubicBezTo>
                  <a:cubicBezTo>
                    <a:pt x="578" y="67"/>
                    <a:pt x="578" y="67"/>
                    <a:pt x="578" y="67"/>
                  </a:cubicBezTo>
                  <a:lnTo>
                    <a:pt x="584" y="67"/>
                  </a:lnTo>
                  <a:close/>
                  <a:moveTo>
                    <a:pt x="594" y="142"/>
                  </a:moveTo>
                  <a:cubicBezTo>
                    <a:pt x="588" y="142"/>
                    <a:pt x="588" y="142"/>
                    <a:pt x="588" y="142"/>
                  </a:cubicBezTo>
                  <a:cubicBezTo>
                    <a:pt x="580" y="151"/>
                    <a:pt x="571" y="159"/>
                    <a:pt x="562" y="159"/>
                  </a:cubicBezTo>
                  <a:cubicBezTo>
                    <a:pt x="554" y="159"/>
                    <a:pt x="549" y="153"/>
                    <a:pt x="549" y="142"/>
                  </a:cubicBezTo>
                  <a:cubicBezTo>
                    <a:pt x="549" y="137"/>
                    <a:pt x="550" y="132"/>
                    <a:pt x="551" y="128"/>
                  </a:cubicBezTo>
                  <a:cubicBezTo>
                    <a:pt x="602" y="111"/>
                    <a:pt x="602" y="111"/>
                    <a:pt x="602" y="111"/>
                  </a:cubicBezTo>
                  <a:cubicBezTo>
                    <a:pt x="612" y="87"/>
                    <a:pt x="600" y="76"/>
                    <a:pt x="586" y="76"/>
                  </a:cubicBezTo>
                  <a:cubicBezTo>
                    <a:pt x="562" y="76"/>
                    <a:pt x="534" y="117"/>
                    <a:pt x="534" y="153"/>
                  </a:cubicBezTo>
                  <a:cubicBezTo>
                    <a:pt x="534" y="169"/>
                    <a:pt x="542" y="178"/>
                    <a:pt x="554" y="178"/>
                  </a:cubicBezTo>
                  <a:cubicBezTo>
                    <a:pt x="568" y="178"/>
                    <a:pt x="582" y="164"/>
                    <a:pt x="594" y="142"/>
                  </a:cubicBezTo>
                  <a:moveTo>
                    <a:pt x="576" y="90"/>
                  </a:moveTo>
                  <a:cubicBezTo>
                    <a:pt x="583" y="90"/>
                    <a:pt x="589" y="95"/>
                    <a:pt x="586" y="109"/>
                  </a:cubicBezTo>
                  <a:cubicBezTo>
                    <a:pt x="554" y="116"/>
                    <a:pt x="554" y="116"/>
                    <a:pt x="554" y="116"/>
                  </a:cubicBezTo>
                  <a:cubicBezTo>
                    <a:pt x="560" y="101"/>
                    <a:pt x="569" y="90"/>
                    <a:pt x="576" y="9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6" name="Freeform 26">
              <a:extLst>
                <a:ext uri="{FF2B5EF4-FFF2-40B4-BE49-F238E27FC236}">
                  <a16:creationId xmlns:a16="http://schemas.microsoft.com/office/drawing/2014/main" id="{2C1E05C7-8250-4501-8D65-48FA339553FB}"/>
                </a:ext>
              </a:extLst>
            </p:cNvPr>
            <p:cNvSpPr>
              <a:spLocks noEditPoints="1"/>
            </p:cNvSpPr>
            <p:nvPr/>
          </p:nvSpPr>
          <p:spPr bwMode="auto">
            <a:xfrm>
              <a:off x="2189163" y="4640263"/>
              <a:ext cx="2181225" cy="552450"/>
            </a:xfrm>
            <a:custGeom>
              <a:avLst/>
              <a:gdLst>
                <a:gd name="T0" fmla="*/ 49 w 608"/>
                <a:gd name="T1" fmla="*/ 15 h 154"/>
                <a:gd name="T2" fmla="*/ 59 w 608"/>
                <a:gd name="T3" fmla="*/ 52 h 154"/>
                <a:gd name="T4" fmla="*/ 1 w 608"/>
                <a:gd name="T5" fmla="*/ 145 h 154"/>
                <a:gd name="T6" fmla="*/ 103 w 608"/>
                <a:gd name="T7" fmla="*/ 150 h 154"/>
                <a:gd name="T8" fmla="*/ 117 w 608"/>
                <a:gd name="T9" fmla="*/ 111 h 154"/>
                <a:gd name="T10" fmla="*/ 57 w 608"/>
                <a:gd name="T11" fmla="*/ 113 h 154"/>
                <a:gd name="T12" fmla="*/ 115 w 608"/>
                <a:gd name="T13" fmla="*/ 20 h 154"/>
                <a:gd name="T14" fmla="*/ 191 w 608"/>
                <a:gd name="T15" fmla="*/ 27 h 154"/>
                <a:gd name="T16" fmla="*/ 191 w 608"/>
                <a:gd name="T17" fmla="*/ 2 h 154"/>
                <a:gd name="T18" fmla="*/ 191 w 608"/>
                <a:gd name="T19" fmla="*/ 27 h 154"/>
                <a:gd name="T20" fmla="*/ 180 w 608"/>
                <a:gd name="T21" fmla="*/ 53 h 154"/>
                <a:gd name="T22" fmla="*/ 145 w 608"/>
                <a:gd name="T23" fmla="*/ 85 h 154"/>
                <a:gd name="T24" fmla="*/ 138 w 608"/>
                <a:gd name="T25" fmla="*/ 143 h 154"/>
                <a:gd name="T26" fmla="*/ 181 w 608"/>
                <a:gd name="T27" fmla="*/ 122 h 154"/>
                <a:gd name="T28" fmla="*/ 156 w 608"/>
                <a:gd name="T29" fmla="*/ 138 h 154"/>
                <a:gd name="T30" fmla="*/ 287 w 608"/>
                <a:gd name="T31" fmla="*/ 74 h 154"/>
                <a:gd name="T32" fmla="*/ 234 w 608"/>
                <a:gd name="T33" fmla="*/ 84 h 154"/>
                <a:gd name="T34" fmla="*/ 263 w 608"/>
                <a:gd name="T35" fmla="*/ 0 h 154"/>
                <a:gd name="T36" fmla="*/ 231 w 608"/>
                <a:gd name="T37" fmla="*/ 7 h 154"/>
                <a:gd name="T38" fmla="*/ 236 w 608"/>
                <a:gd name="T39" fmla="*/ 35 h 154"/>
                <a:gd name="T40" fmla="*/ 197 w 608"/>
                <a:gd name="T41" fmla="*/ 137 h 154"/>
                <a:gd name="T42" fmla="*/ 287 w 608"/>
                <a:gd name="T43" fmla="*/ 74 h 154"/>
                <a:gd name="T44" fmla="*/ 217 w 608"/>
                <a:gd name="T45" fmla="*/ 130 h 154"/>
                <a:gd name="T46" fmla="*/ 230 w 608"/>
                <a:gd name="T47" fmla="*/ 94 h 154"/>
                <a:gd name="T48" fmla="*/ 268 w 608"/>
                <a:gd name="T49" fmla="*/ 82 h 154"/>
                <a:gd name="T50" fmla="*/ 355 w 608"/>
                <a:gd name="T51" fmla="*/ 118 h 154"/>
                <a:gd name="T52" fmla="*/ 324 w 608"/>
                <a:gd name="T53" fmla="*/ 135 h 154"/>
                <a:gd name="T54" fmla="*/ 312 w 608"/>
                <a:gd name="T55" fmla="*/ 104 h 154"/>
                <a:gd name="T56" fmla="*/ 347 w 608"/>
                <a:gd name="T57" fmla="*/ 53 h 154"/>
                <a:gd name="T58" fmla="*/ 315 w 608"/>
                <a:gd name="T59" fmla="*/ 154 h 154"/>
                <a:gd name="T60" fmla="*/ 337 w 608"/>
                <a:gd name="T61" fmla="*/ 67 h 154"/>
                <a:gd name="T62" fmla="*/ 315 w 608"/>
                <a:gd name="T63" fmla="*/ 93 h 154"/>
                <a:gd name="T64" fmla="*/ 452 w 608"/>
                <a:gd name="T65" fmla="*/ 76 h 154"/>
                <a:gd name="T66" fmla="*/ 419 w 608"/>
                <a:gd name="T67" fmla="*/ 85 h 154"/>
                <a:gd name="T68" fmla="*/ 407 w 608"/>
                <a:gd name="T69" fmla="*/ 53 h 154"/>
                <a:gd name="T70" fmla="*/ 385 w 608"/>
                <a:gd name="T71" fmla="*/ 85 h 154"/>
                <a:gd name="T72" fmla="*/ 398 w 608"/>
                <a:gd name="T73" fmla="*/ 96 h 154"/>
                <a:gd name="T74" fmla="*/ 386 w 608"/>
                <a:gd name="T75" fmla="*/ 154 h 154"/>
                <a:gd name="T76" fmla="*/ 415 w 608"/>
                <a:gd name="T77" fmla="*/ 95 h 154"/>
                <a:gd name="T78" fmla="*/ 452 w 608"/>
                <a:gd name="T79" fmla="*/ 76 h 154"/>
                <a:gd name="T80" fmla="*/ 479 w 608"/>
                <a:gd name="T81" fmla="*/ 67 h 154"/>
                <a:gd name="T82" fmla="*/ 459 w 608"/>
                <a:gd name="T83" fmla="*/ 154 h 154"/>
                <a:gd name="T84" fmla="*/ 503 w 608"/>
                <a:gd name="T85" fmla="*/ 118 h 154"/>
                <a:gd name="T86" fmla="*/ 497 w 608"/>
                <a:gd name="T87" fmla="*/ 67 h 154"/>
                <a:gd name="T88" fmla="*/ 525 w 608"/>
                <a:gd name="T89" fmla="*/ 57 h 154"/>
                <a:gd name="T90" fmla="*/ 510 w 608"/>
                <a:gd name="T91" fmla="*/ 30 h 154"/>
                <a:gd name="T92" fmla="*/ 483 w 608"/>
                <a:gd name="T93" fmla="*/ 57 h 154"/>
                <a:gd name="T94" fmla="*/ 465 w 608"/>
                <a:gd name="T95" fmla="*/ 67 h 154"/>
                <a:gd name="T96" fmla="*/ 608 w 608"/>
                <a:gd name="T97" fmla="*/ 10 h 154"/>
                <a:gd name="T98" fmla="*/ 588 w 608"/>
                <a:gd name="T99" fmla="*/ 6 h 154"/>
                <a:gd name="T100" fmla="*/ 572 w 608"/>
                <a:gd name="T101" fmla="*/ 44 h 154"/>
                <a:gd name="T102" fmla="*/ 576 w 608"/>
                <a:gd name="T103" fmla="*/ 118 h 154"/>
                <a:gd name="T104" fmla="*/ 537 w 608"/>
                <a:gd name="T105" fmla="*/ 118 h 154"/>
                <a:gd name="T106" fmla="*/ 590 w 608"/>
                <a:gd name="T107" fmla="*/ 87 h 154"/>
                <a:gd name="T108" fmla="*/ 522 w 608"/>
                <a:gd name="T109" fmla="*/ 129 h 154"/>
                <a:gd name="T110" fmla="*/ 582 w 608"/>
                <a:gd name="T111" fmla="*/ 118 h 154"/>
                <a:gd name="T112" fmla="*/ 574 w 608"/>
                <a:gd name="T113" fmla="*/ 85 h 154"/>
                <a:gd name="T114" fmla="*/ 564 w 608"/>
                <a:gd name="T115" fmla="*/ 6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8" h="154">
                  <a:moveTo>
                    <a:pt x="117" y="15"/>
                  </a:moveTo>
                  <a:cubicBezTo>
                    <a:pt x="49" y="15"/>
                    <a:pt x="49" y="15"/>
                    <a:pt x="49" y="15"/>
                  </a:cubicBezTo>
                  <a:cubicBezTo>
                    <a:pt x="47" y="20"/>
                    <a:pt x="47" y="20"/>
                    <a:pt x="47" y="20"/>
                  </a:cubicBezTo>
                  <a:cubicBezTo>
                    <a:pt x="67" y="25"/>
                    <a:pt x="69" y="26"/>
                    <a:pt x="59" y="52"/>
                  </a:cubicBezTo>
                  <a:cubicBezTo>
                    <a:pt x="37" y="113"/>
                    <a:pt x="37" y="113"/>
                    <a:pt x="37" y="113"/>
                  </a:cubicBezTo>
                  <a:cubicBezTo>
                    <a:pt x="28" y="139"/>
                    <a:pt x="24" y="141"/>
                    <a:pt x="1" y="145"/>
                  </a:cubicBezTo>
                  <a:cubicBezTo>
                    <a:pt x="0" y="150"/>
                    <a:pt x="0" y="150"/>
                    <a:pt x="0" y="150"/>
                  </a:cubicBezTo>
                  <a:cubicBezTo>
                    <a:pt x="103" y="150"/>
                    <a:pt x="103" y="150"/>
                    <a:pt x="103" y="150"/>
                  </a:cubicBezTo>
                  <a:cubicBezTo>
                    <a:pt x="125" y="111"/>
                    <a:pt x="125" y="111"/>
                    <a:pt x="125" y="111"/>
                  </a:cubicBezTo>
                  <a:cubicBezTo>
                    <a:pt x="117" y="111"/>
                    <a:pt x="117" y="111"/>
                    <a:pt x="117" y="111"/>
                  </a:cubicBezTo>
                  <a:cubicBezTo>
                    <a:pt x="105" y="125"/>
                    <a:pt x="90" y="142"/>
                    <a:pt x="67" y="142"/>
                  </a:cubicBezTo>
                  <a:cubicBezTo>
                    <a:pt x="50" y="142"/>
                    <a:pt x="48" y="139"/>
                    <a:pt x="57" y="113"/>
                  </a:cubicBezTo>
                  <a:cubicBezTo>
                    <a:pt x="79" y="52"/>
                    <a:pt x="79" y="52"/>
                    <a:pt x="79" y="52"/>
                  </a:cubicBezTo>
                  <a:cubicBezTo>
                    <a:pt x="88" y="27"/>
                    <a:pt x="92" y="25"/>
                    <a:pt x="115" y="20"/>
                  </a:cubicBezTo>
                  <a:lnTo>
                    <a:pt x="117" y="15"/>
                  </a:lnTo>
                  <a:close/>
                  <a:moveTo>
                    <a:pt x="191" y="27"/>
                  </a:moveTo>
                  <a:cubicBezTo>
                    <a:pt x="198" y="27"/>
                    <a:pt x="204" y="21"/>
                    <a:pt x="204" y="14"/>
                  </a:cubicBezTo>
                  <a:cubicBezTo>
                    <a:pt x="204" y="8"/>
                    <a:pt x="198" y="2"/>
                    <a:pt x="191" y="2"/>
                  </a:cubicBezTo>
                  <a:cubicBezTo>
                    <a:pt x="185" y="2"/>
                    <a:pt x="179" y="8"/>
                    <a:pt x="179" y="14"/>
                  </a:cubicBezTo>
                  <a:cubicBezTo>
                    <a:pt x="179" y="21"/>
                    <a:pt x="185" y="27"/>
                    <a:pt x="191" y="27"/>
                  </a:cubicBezTo>
                  <a:moveTo>
                    <a:pt x="186" y="64"/>
                  </a:moveTo>
                  <a:cubicBezTo>
                    <a:pt x="188" y="57"/>
                    <a:pt x="184" y="53"/>
                    <a:pt x="180" y="53"/>
                  </a:cubicBezTo>
                  <a:cubicBezTo>
                    <a:pt x="165" y="53"/>
                    <a:pt x="148" y="66"/>
                    <a:pt x="141" y="85"/>
                  </a:cubicBezTo>
                  <a:cubicBezTo>
                    <a:pt x="145" y="85"/>
                    <a:pt x="145" y="85"/>
                    <a:pt x="145" y="85"/>
                  </a:cubicBezTo>
                  <a:cubicBezTo>
                    <a:pt x="150" y="78"/>
                    <a:pt x="158" y="71"/>
                    <a:pt x="166" y="69"/>
                  </a:cubicBezTo>
                  <a:cubicBezTo>
                    <a:pt x="138" y="143"/>
                    <a:pt x="138" y="143"/>
                    <a:pt x="138" y="143"/>
                  </a:cubicBezTo>
                  <a:cubicBezTo>
                    <a:pt x="135" y="150"/>
                    <a:pt x="140" y="154"/>
                    <a:pt x="144" y="154"/>
                  </a:cubicBezTo>
                  <a:cubicBezTo>
                    <a:pt x="158" y="154"/>
                    <a:pt x="174" y="141"/>
                    <a:pt x="181" y="122"/>
                  </a:cubicBezTo>
                  <a:cubicBezTo>
                    <a:pt x="177" y="122"/>
                    <a:pt x="177" y="122"/>
                    <a:pt x="177" y="122"/>
                  </a:cubicBezTo>
                  <a:cubicBezTo>
                    <a:pt x="172" y="129"/>
                    <a:pt x="164" y="137"/>
                    <a:pt x="156" y="138"/>
                  </a:cubicBezTo>
                  <a:lnTo>
                    <a:pt x="186" y="64"/>
                  </a:lnTo>
                  <a:close/>
                  <a:moveTo>
                    <a:pt x="287" y="74"/>
                  </a:moveTo>
                  <a:cubicBezTo>
                    <a:pt x="287" y="59"/>
                    <a:pt x="282" y="53"/>
                    <a:pt x="271" y="53"/>
                  </a:cubicBezTo>
                  <a:cubicBezTo>
                    <a:pt x="258" y="53"/>
                    <a:pt x="246" y="67"/>
                    <a:pt x="234" y="84"/>
                  </a:cubicBezTo>
                  <a:cubicBezTo>
                    <a:pt x="265" y="2"/>
                    <a:pt x="265" y="2"/>
                    <a:pt x="265" y="2"/>
                  </a:cubicBezTo>
                  <a:cubicBezTo>
                    <a:pt x="263" y="0"/>
                    <a:pt x="263" y="0"/>
                    <a:pt x="263" y="0"/>
                  </a:cubicBezTo>
                  <a:cubicBezTo>
                    <a:pt x="231" y="4"/>
                    <a:pt x="231" y="4"/>
                    <a:pt x="231" y="4"/>
                  </a:cubicBezTo>
                  <a:cubicBezTo>
                    <a:pt x="231" y="7"/>
                    <a:pt x="231" y="7"/>
                    <a:pt x="231" y="7"/>
                  </a:cubicBezTo>
                  <a:cubicBezTo>
                    <a:pt x="237" y="12"/>
                    <a:pt x="237" y="12"/>
                    <a:pt x="237" y="12"/>
                  </a:cubicBezTo>
                  <a:cubicBezTo>
                    <a:pt x="243" y="17"/>
                    <a:pt x="241" y="21"/>
                    <a:pt x="236" y="35"/>
                  </a:cubicBezTo>
                  <a:cubicBezTo>
                    <a:pt x="202" y="121"/>
                    <a:pt x="202" y="121"/>
                    <a:pt x="202" y="121"/>
                  </a:cubicBezTo>
                  <a:cubicBezTo>
                    <a:pt x="200" y="127"/>
                    <a:pt x="197" y="135"/>
                    <a:pt x="197" y="137"/>
                  </a:cubicBezTo>
                  <a:cubicBezTo>
                    <a:pt x="197" y="146"/>
                    <a:pt x="209" y="154"/>
                    <a:pt x="220" y="154"/>
                  </a:cubicBezTo>
                  <a:cubicBezTo>
                    <a:pt x="245" y="154"/>
                    <a:pt x="287" y="109"/>
                    <a:pt x="287" y="74"/>
                  </a:cubicBezTo>
                  <a:moveTo>
                    <a:pt x="229" y="139"/>
                  </a:moveTo>
                  <a:cubicBezTo>
                    <a:pt x="224" y="139"/>
                    <a:pt x="217" y="134"/>
                    <a:pt x="217" y="130"/>
                  </a:cubicBezTo>
                  <a:cubicBezTo>
                    <a:pt x="217" y="129"/>
                    <a:pt x="219" y="123"/>
                    <a:pt x="222" y="116"/>
                  </a:cubicBezTo>
                  <a:cubicBezTo>
                    <a:pt x="230" y="94"/>
                    <a:pt x="230" y="94"/>
                    <a:pt x="230" y="94"/>
                  </a:cubicBezTo>
                  <a:cubicBezTo>
                    <a:pt x="239" y="83"/>
                    <a:pt x="252" y="72"/>
                    <a:pt x="260" y="72"/>
                  </a:cubicBezTo>
                  <a:cubicBezTo>
                    <a:pt x="265" y="72"/>
                    <a:pt x="268" y="75"/>
                    <a:pt x="268" y="82"/>
                  </a:cubicBezTo>
                  <a:cubicBezTo>
                    <a:pt x="268" y="102"/>
                    <a:pt x="249" y="139"/>
                    <a:pt x="229" y="139"/>
                  </a:cubicBezTo>
                  <a:moveTo>
                    <a:pt x="355" y="118"/>
                  </a:moveTo>
                  <a:cubicBezTo>
                    <a:pt x="349" y="118"/>
                    <a:pt x="349" y="118"/>
                    <a:pt x="349" y="118"/>
                  </a:cubicBezTo>
                  <a:cubicBezTo>
                    <a:pt x="341" y="128"/>
                    <a:pt x="332" y="135"/>
                    <a:pt x="324" y="135"/>
                  </a:cubicBezTo>
                  <a:cubicBezTo>
                    <a:pt x="315" y="135"/>
                    <a:pt x="310" y="130"/>
                    <a:pt x="310" y="118"/>
                  </a:cubicBezTo>
                  <a:cubicBezTo>
                    <a:pt x="310" y="113"/>
                    <a:pt x="311" y="109"/>
                    <a:pt x="312" y="104"/>
                  </a:cubicBezTo>
                  <a:cubicBezTo>
                    <a:pt x="363" y="87"/>
                    <a:pt x="363" y="87"/>
                    <a:pt x="363" y="87"/>
                  </a:cubicBezTo>
                  <a:cubicBezTo>
                    <a:pt x="374" y="63"/>
                    <a:pt x="361" y="53"/>
                    <a:pt x="347" y="53"/>
                  </a:cubicBezTo>
                  <a:cubicBezTo>
                    <a:pt x="323" y="53"/>
                    <a:pt x="295" y="94"/>
                    <a:pt x="295" y="129"/>
                  </a:cubicBezTo>
                  <a:cubicBezTo>
                    <a:pt x="295" y="145"/>
                    <a:pt x="303" y="154"/>
                    <a:pt x="315" y="154"/>
                  </a:cubicBezTo>
                  <a:cubicBezTo>
                    <a:pt x="329" y="154"/>
                    <a:pt x="343" y="141"/>
                    <a:pt x="355" y="118"/>
                  </a:cubicBezTo>
                  <a:moveTo>
                    <a:pt x="337" y="67"/>
                  </a:moveTo>
                  <a:cubicBezTo>
                    <a:pt x="344" y="67"/>
                    <a:pt x="350" y="72"/>
                    <a:pt x="347" y="85"/>
                  </a:cubicBezTo>
                  <a:cubicBezTo>
                    <a:pt x="315" y="93"/>
                    <a:pt x="315" y="93"/>
                    <a:pt x="315" y="93"/>
                  </a:cubicBezTo>
                  <a:cubicBezTo>
                    <a:pt x="321" y="78"/>
                    <a:pt x="330" y="67"/>
                    <a:pt x="337" y="67"/>
                  </a:cubicBezTo>
                  <a:moveTo>
                    <a:pt x="452" y="76"/>
                  </a:moveTo>
                  <a:cubicBezTo>
                    <a:pt x="455" y="64"/>
                    <a:pt x="453" y="53"/>
                    <a:pt x="444" y="53"/>
                  </a:cubicBezTo>
                  <a:cubicBezTo>
                    <a:pt x="433" y="53"/>
                    <a:pt x="430" y="61"/>
                    <a:pt x="419" y="85"/>
                  </a:cubicBezTo>
                  <a:cubicBezTo>
                    <a:pt x="419" y="72"/>
                    <a:pt x="419" y="72"/>
                    <a:pt x="419" y="72"/>
                  </a:cubicBezTo>
                  <a:cubicBezTo>
                    <a:pt x="419" y="62"/>
                    <a:pt x="416" y="53"/>
                    <a:pt x="407" y="53"/>
                  </a:cubicBezTo>
                  <a:cubicBezTo>
                    <a:pt x="397" y="53"/>
                    <a:pt x="387" y="69"/>
                    <a:pt x="380" y="85"/>
                  </a:cubicBezTo>
                  <a:cubicBezTo>
                    <a:pt x="385" y="85"/>
                    <a:pt x="385" y="85"/>
                    <a:pt x="385" y="85"/>
                  </a:cubicBezTo>
                  <a:cubicBezTo>
                    <a:pt x="390" y="78"/>
                    <a:pt x="394" y="74"/>
                    <a:pt x="398" y="74"/>
                  </a:cubicBezTo>
                  <a:cubicBezTo>
                    <a:pt x="403" y="74"/>
                    <a:pt x="405" y="81"/>
                    <a:pt x="398" y="96"/>
                  </a:cubicBezTo>
                  <a:cubicBezTo>
                    <a:pt x="378" y="140"/>
                    <a:pt x="378" y="140"/>
                    <a:pt x="378" y="140"/>
                  </a:cubicBezTo>
                  <a:cubicBezTo>
                    <a:pt x="374" y="149"/>
                    <a:pt x="378" y="154"/>
                    <a:pt x="386" y="154"/>
                  </a:cubicBezTo>
                  <a:cubicBezTo>
                    <a:pt x="391" y="154"/>
                    <a:pt x="394" y="153"/>
                    <a:pt x="396" y="147"/>
                  </a:cubicBezTo>
                  <a:cubicBezTo>
                    <a:pt x="415" y="95"/>
                    <a:pt x="415" y="95"/>
                    <a:pt x="415" y="95"/>
                  </a:cubicBezTo>
                  <a:cubicBezTo>
                    <a:pt x="421" y="88"/>
                    <a:pt x="426" y="82"/>
                    <a:pt x="432" y="76"/>
                  </a:cubicBezTo>
                  <a:lnTo>
                    <a:pt x="452" y="76"/>
                  </a:lnTo>
                  <a:close/>
                  <a:moveTo>
                    <a:pt x="465" y="67"/>
                  </a:moveTo>
                  <a:cubicBezTo>
                    <a:pt x="479" y="67"/>
                    <a:pt x="479" y="67"/>
                    <a:pt x="479" y="67"/>
                  </a:cubicBezTo>
                  <a:cubicBezTo>
                    <a:pt x="451" y="142"/>
                    <a:pt x="451" y="142"/>
                    <a:pt x="451" y="142"/>
                  </a:cubicBezTo>
                  <a:cubicBezTo>
                    <a:pt x="449" y="148"/>
                    <a:pt x="452" y="154"/>
                    <a:pt x="459" y="154"/>
                  </a:cubicBezTo>
                  <a:cubicBezTo>
                    <a:pt x="474" y="154"/>
                    <a:pt x="499" y="139"/>
                    <a:pt x="508" y="118"/>
                  </a:cubicBezTo>
                  <a:cubicBezTo>
                    <a:pt x="503" y="118"/>
                    <a:pt x="503" y="118"/>
                    <a:pt x="503" y="118"/>
                  </a:cubicBezTo>
                  <a:cubicBezTo>
                    <a:pt x="496" y="125"/>
                    <a:pt x="483" y="135"/>
                    <a:pt x="472" y="137"/>
                  </a:cubicBezTo>
                  <a:cubicBezTo>
                    <a:pt x="497" y="67"/>
                    <a:pt x="497" y="67"/>
                    <a:pt x="497" y="67"/>
                  </a:cubicBezTo>
                  <a:cubicBezTo>
                    <a:pt x="522" y="67"/>
                    <a:pt x="522" y="67"/>
                    <a:pt x="522" y="67"/>
                  </a:cubicBezTo>
                  <a:cubicBezTo>
                    <a:pt x="525" y="57"/>
                    <a:pt x="525" y="57"/>
                    <a:pt x="525" y="57"/>
                  </a:cubicBezTo>
                  <a:cubicBezTo>
                    <a:pt x="501" y="57"/>
                    <a:pt x="501" y="57"/>
                    <a:pt x="501" y="57"/>
                  </a:cubicBezTo>
                  <a:cubicBezTo>
                    <a:pt x="510" y="30"/>
                    <a:pt x="510" y="30"/>
                    <a:pt x="510" y="30"/>
                  </a:cubicBezTo>
                  <a:cubicBezTo>
                    <a:pt x="500" y="30"/>
                    <a:pt x="500" y="30"/>
                    <a:pt x="500" y="30"/>
                  </a:cubicBezTo>
                  <a:cubicBezTo>
                    <a:pt x="483" y="57"/>
                    <a:pt x="483" y="57"/>
                    <a:pt x="483" y="57"/>
                  </a:cubicBezTo>
                  <a:cubicBezTo>
                    <a:pt x="465" y="60"/>
                    <a:pt x="465" y="60"/>
                    <a:pt x="465" y="60"/>
                  </a:cubicBezTo>
                  <a:lnTo>
                    <a:pt x="465" y="67"/>
                  </a:lnTo>
                  <a:close/>
                  <a:moveTo>
                    <a:pt x="572" y="44"/>
                  </a:moveTo>
                  <a:cubicBezTo>
                    <a:pt x="608" y="10"/>
                    <a:pt x="608" y="10"/>
                    <a:pt x="608" y="10"/>
                  </a:cubicBezTo>
                  <a:cubicBezTo>
                    <a:pt x="608" y="6"/>
                    <a:pt x="608" y="6"/>
                    <a:pt x="608" y="6"/>
                  </a:cubicBezTo>
                  <a:cubicBezTo>
                    <a:pt x="588" y="6"/>
                    <a:pt x="588" y="6"/>
                    <a:pt x="588" y="6"/>
                  </a:cubicBezTo>
                  <a:cubicBezTo>
                    <a:pt x="566" y="44"/>
                    <a:pt x="566" y="44"/>
                    <a:pt x="566" y="44"/>
                  </a:cubicBezTo>
                  <a:lnTo>
                    <a:pt x="572" y="44"/>
                  </a:lnTo>
                  <a:close/>
                  <a:moveTo>
                    <a:pt x="582" y="118"/>
                  </a:moveTo>
                  <a:cubicBezTo>
                    <a:pt x="576" y="118"/>
                    <a:pt x="576" y="118"/>
                    <a:pt x="576" y="118"/>
                  </a:cubicBezTo>
                  <a:cubicBezTo>
                    <a:pt x="568" y="128"/>
                    <a:pt x="559" y="135"/>
                    <a:pt x="550" y="135"/>
                  </a:cubicBezTo>
                  <a:cubicBezTo>
                    <a:pt x="542" y="135"/>
                    <a:pt x="537" y="130"/>
                    <a:pt x="537" y="118"/>
                  </a:cubicBezTo>
                  <a:cubicBezTo>
                    <a:pt x="537" y="113"/>
                    <a:pt x="538" y="109"/>
                    <a:pt x="539" y="104"/>
                  </a:cubicBezTo>
                  <a:cubicBezTo>
                    <a:pt x="590" y="87"/>
                    <a:pt x="590" y="87"/>
                    <a:pt x="590" y="87"/>
                  </a:cubicBezTo>
                  <a:cubicBezTo>
                    <a:pt x="600" y="63"/>
                    <a:pt x="588" y="53"/>
                    <a:pt x="574" y="53"/>
                  </a:cubicBezTo>
                  <a:cubicBezTo>
                    <a:pt x="550" y="53"/>
                    <a:pt x="522" y="94"/>
                    <a:pt x="522" y="129"/>
                  </a:cubicBezTo>
                  <a:cubicBezTo>
                    <a:pt x="522" y="145"/>
                    <a:pt x="530" y="154"/>
                    <a:pt x="541" y="154"/>
                  </a:cubicBezTo>
                  <a:cubicBezTo>
                    <a:pt x="555" y="154"/>
                    <a:pt x="570" y="141"/>
                    <a:pt x="582" y="118"/>
                  </a:cubicBezTo>
                  <a:moveTo>
                    <a:pt x="564" y="67"/>
                  </a:moveTo>
                  <a:cubicBezTo>
                    <a:pt x="571" y="67"/>
                    <a:pt x="577" y="72"/>
                    <a:pt x="574" y="85"/>
                  </a:cubicBezTo>
                  <a:cubicBezTo>
                    <a:pt x="542" y="93"/>
                    <a:pt x="542" y="93"/>
                    <a:pt x="542" y="93"/>
                  </a:cubicBezTo>
                  <a:cubicBezTo>
                    <a:pt x="547" y="78"/>
                    <a:pt x="557" y="67"/>
                    <a:pt x="564" y="6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7" name="Freeform 27">
              <a:extLst>
                <a:ext uri="{FF2B5EF4-FFF2-40B4-BE49-F238E27FC236}">
                  <a16:creationId xmlns:a16="http://schemas.microsoft.com/office/drawing/2014/main" id="{7F0B0E94-D828-4A03-91EC-3C51FD3D01A3}"/>
                </a:ext>
              </a:extLst>
            </p:cNvPr>
            <p:cNvSpPr>
              <a:spLocks noEditPoints="1"/>
            </p:cNvSpPr>
            <p:nvPr/>
          </p:nvSpPr>
          <p:spPr bwMode="auto">
            <a:xfrm>
              <a:off x="2185988" y="0"/>
              <a:ext cx="1566863" cy="1209675"/>
            </a:xfrm>
            <a:custGeom>
              <a:avLst/>
              <a:gdLst>
                <a:gd name="T0" fmla="*/ 258 w 437"/>
                <a:gd name="T1" fmla="*/ 241 h 337"/>
                <a:gd name="T2" fmla="*/ 228 w 437"/>
                <a:gd name="T3" fmla="*/ 251 h 337"/>
                <a:gd name="T4" fmla="*/ 257 w 437"/>
                <a:gd name="T5" fmla="*/ 217 h 337"/>
                <a:gd name="T6" fmla="*/ 263 w 437"/>
                <a:gd name="T7" fmla="*/ 208 h 337"/>
                <a:gd name="T8" fmla="*/ 277 w 437"/>
                <a:gd name="T9" fmla="*/ 198 h 337"/>
                <a:gd name="T10" fmla="*/ 292 w 437"/>
                <a:gd name="T11" fmla="*/ 238 h 337"/>
                <a:gd name="T12" fmla="*/ 259 w 437"/>
                <a:gd name="T13" fmla="*/ 285 h 337"/>
                <a:gd name="T14" fmla="*/ 242 w 437"/>
                <a:gd name="T15" fmla="*/ 294 h 337"/>
                <a:gd name="T16" fmla="*/ 233 w 437"/>
                <a:gd name="T17" fmla="*/ 301 h 337"/>
                <a:gd name="T18" fmla="*/ 230 w 437"/>
                <a:gd name="T19" fmla="*/ 303 h 337"/>
                <a:gd name="T20" fmla="*/ 227 w 437"/>
                <a:gd name="T21" fmla="*/ 304 h 337"/>
                <a:gd name="T22" fmla="*/ 220 w 437"/>
                <a:gd name="T23" fmla="*/ 310 h 337"/>
                <a:gd name="T24" fmla="*/ 219 w 437"/>
                <a:gd name="T25" fmla="*/ 311 h 337"/>
                <a:gd name="T26" fmla="*/ 218 w 437"/>
                <a:gd name="T27" fmla="*/ 309 h 337"/>
                <a:gd name="T28" fmla="*/ 222 w 437"/>
                <a:gd name="T29" fmla="*/ 304 h 337"/>
                <a:gd name="T30" fmla="*/ 226 w 437"/>
                <a:gd name="T31" fmla="*/ 298 h 337"/>
                <a:gd name="T32" fmla="*/ 227 w 437"/>
                <a:gd name="T33" fmla="*/ 296 h 337"/>
                <a:gd name="T34" fmla="*/ 227 w 437"/>
                <a:gd name="T35" fmla="*/ 294 h 337"/>
                <a:gd name="T36" fmla="*/ 228 w 437"/>
                <a:gd name="T37" fmla="*/ 290 h 337"/>
                <a:gd name="T38" fmla="*/ 235 w 437"/>
                <a:gd name="T39" fmla="*/ 284 h 337"/>
                <a:gd name="T40" fmla="*/ 259 w 437"/>
                <a:gd name="T41" fmla="*/ 285 h 337"/>
                <a:gd name="T42" fmla="*/ 264 w 437"/>
                <a:gd name="T43" fmla="*/ 297 h 337"/>
                <a:gd name="T44" fmla="*/ 267 w 437"/>
                <a:gd name="T45" fmla="*/ 290 h 337"/>
                <a:gd name="T46" fmla="*/ 235 w 437"/>
                <a:gd name="T47" fmla="*/ 200 h 337"/>
                <a:gd name="T48" fmla="*/ 207 w 437"/>
                <a:gd name="T49" fmla="*/ 203 h 337"/>
                <a:gd name="T50" fmla="*/ 272 w 437"/>
                <a:gd name="T51" fmla="*/ 161 h 337"/>
                <a:gd name="T52" fmla="*/ 188 w 437"/>
                <a:gd name="T53" fmla="*/ 237 h 337"/>
                <a:gd name="T54" fmla="*/ 298 w 437"/>
                <a:gd name="T55" fmla="*/ 247 h 337"/>
                <a:gd name="T56" fmla="*/ 415 w 437"/>
                <a:gd name="T57" fmla="*/ 264 h 337"/>
                <a:gd name="T58" fmla="*/ 421 w 437"/>
                <a:gd name="T59" fmla="*/ 254 h 337"/>
                <a:gd name="T60" fmla="*/ 370 w 437"/>
                <a:gd name="T61" fmla="*/ 277 h 337"/>
                <a:gd name="T62" fmla="*/ 319 w 437"/>
                <a:gd name="T63" fmla="*/ 285 h 337"/>
                <a:gd name="T64" fmla="*/ 291 w 437"/>
                <a:gd name="T65" fmla="*/ 304 h 337"/>
                <a:gd name="T66" fmla="*/ 278 w 437"/>
                <a:gd name="T67" fmla="*/ 313 h 337"/>
                <a:gd name="T68" fmla="*/ 284 w 437"/>
                <a:gd name="T69" fmla="*/ 303 h 337"/>
                <a:gd name="T70" fmla="*/ 295 w 437"/>
                <a:gd name="T71" fmla="*/ 292 h 337"/>
                <a:gd name="T72" fmla="*/ 285 w 437"/>
                <a:gd name="T73" fmla="*/ 297 h 337"/>
                <a:gd name="T74" fmla="*/ 286 w 437"/>
                <a:gd name="T75" fmla="*/ 295 h 337"/>
                <a:gd name="T76" fmla="*/ 288 w 437"/>
                <a:gd name="T77" fmla="*/ 291 h 337"/>
                <a:gd name="T78" fmla="*/ 299 w 437"/>
                <a:gd name="T79" fmla="*/ 281 h 337"/>
                <a:gd name="T80" fmla="*/ 288 w 437"/>
                <a:gd name="T81" fmla="*/ 285 h 337"/>
                <a:gd name="T82" fmla="*/ 380 w 437"/>
                <a:gd name="T83" fmla="*/ 252 h 337"/>
                <a:gd name="T84" fmla="*/ 323 w 437"/>
                <a:gd name="T85" fmla="*/ 263 h 337"/>
                <a:gd name="T86" fmla="*/ 323 w 437"/>
                <a:gd name="T87" fmla="*/ 258 h 337"/>
                <a:gd name="T88" fmla="*/ 351 w 437"/>
                <a:gd name="T89" fmla="*/ 237 h 337"/>
                <a:gd name="T90" fmla="*/ 368 w 437"/>
                <a:gd name="T91" fmla="*/ 223 h 337"/>
                <a:gd name="T92" fmla="*/ 379 w 437"/>
                <a:gd name="T93" fmla="*/ 215 h 337"/>
                <a:gd name="T94" fmla="*/ 381 w 437"/>
                <a:gd name="T95" fmla="*/ 195 h 337"/>
                <a:gd name="T96" fmla="*/ 333 w 437"/>
                <a:gd name="T97" fmla="*/ 201 h 337"/>
                <a:gd name="T98" fmla="*/ 317 w 437"/>
                <a:gd name="T99" fmla="*/ 174 h 337"/>
                <a:gd name="T100" fmla="*/ 285 w 437"/>
                <a:gd name="T101" fmla="*/ 169 h 337"/>
                <a:gd name="T102" fmla="*/ 361 w 437"/>
                <a:gd name="T103" fmla="*/ 179 h 337"/>
                <a:gd name="T104" fmla="*/ 388 w 437"/>
                <a:gd name="T105" fmla="*/ 176 h 337"/>
                <a:gd name="T106" fmla="*/ 368 w 437"/>
                <a:gd name="T107" fmla="*/ 145 h 337"/>
                <a:gd name="T108" fmla="*/ 388 w 437"/>
                <a:gd name="T109" fmla="*/ 39 h 337"/>
                <a:gd name="T110" fmla="*/ 0 w 437"/>
                <a:gd name="T11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7" h="337">
                  <a:moveTo>
                    <a:pt x="272" y="241"/>
                  </a:moveTo>
                  <a:cubicBezTo>
                    <a:pt x="271" y="240"/>
                    <a:pt x="274" y="241"/>
                    <a:pt x="274" y="240"/>
                  </a:cubicBezTo>
                  <a:cubicBezTo>
                    <a:pt x="269" y="240"/>
                    <a:pt x="269" y="240"/>
                    <a:pt x="269" y="240"/>
                  </a:cubicBezTo>
                  <a:cubicBezTo>
                    <a:pt x="269" y="240"/>
                    <a:pt x="269" y="239"/>
                    <a:pt x="269" y="238"/>
                  </a:cubicBezTo>
                  <a:cubicBezTo>
                    <a:pt x="265" y="239"/>
                    <a:pt x="262" y="240"/>
                    <a:pt x="258" y="241"/>
                  </a:cubicBezTo>
                  <a:cubicBezTo>
                    <a:pt x="254" y="242"/>
                    <a:pt x="250" y="245"/>
                    <a:pt x="245" y="247"/>
                  </a:cubicBezTo>
                  <a:cubicBezTo>
                    <a:pt x="238" y="249"/>
                    <a:pt x="232" y="255"/>
                    <a:pt x="225" y="258"/>
                  </a:cubicBezTo>
                  <a:cubicBezTo>
                    <a:pt x="224" y="258"/>
                    <a:pt x="224" y="257"/>
                    <a:pt x="224" y="256"/>
                  </a:cubicBezTo>
                  <a:cubicBezTo>
                    <a:pt x="225" y="254"/>
                    <a:pt x="227" y="254"/>
                    <a:pt x="228" y="252"/>
                  </a:cubicBezTo>
                  <a:cubicBezTo>
                    <a:pt x="228" y="251"/>
                    <a:pt x="228" y="251"/>
                    <a:pt x="228" y="251"/>
                  </a:cubicBezTo>
                  <a:cubicBezTo>
                    <a:pt x="233" y="244"/>
                    <a:pt x="240" y="240"/>
                    <a:pt x="246" y="234"/>
                  </a:cubicBezTo>
                  <a:cubicBezTo>
                    <a:pt x="246" y="232"/>
                    <a:pt x="246" y="232"/>
                    <a:pt x="246" y="232"/>
                  </a:cubicBezTo>
                  <a:cubicBezTo>
                    <a:pt x="248" y="230"/>
                    <a:pt x="251" y="228"/>
                    <a:pt x="253" y="225"/>
                  </a:cubicBezTo>
                  <a:cubicBezTo>
                    <a:pt x="253" y="223"/>
                    <a:pt x="256" y="221"/>
                    <a:pt x="259" y="219"/>
                  </a:cubicBezTo>
                  <a:cubicBezTo>
                    <a:pt x="258" y="219"/>
                    <a:pt x="257" y="219"/>
                    <a:pt x="257" y="217"/>
                  </a:cubicBezTo>
                  <a:cubicBezTo>
                    <a:pt x="254" y="217"/>
                    <a:pt x="252" y="219"/>
                    <a:pt x="249" y="217"/>
                  </a:cubicBezTo>
                  <a:cubicBezTo>
                    <a:pt x="251" y="216"/>
                    <a:pt x="252" y="215"/>
                    <a:pt x="253" y="215"/>
                  </a:cubicBezTo>
                  <a:cubicBezTo>
                    <a:pt x="253" y="214"/>
                    <a:pt x="252" y="214"/>
                    <a:pt x="252" y="214"/>
                  </a:cubicBezTo>
                  <a:cubicBezTo>
                    <a:pt x="251" y="212"/>
                    <a:pt x="253" y="211"/>
                    <a:pt x="255" y="210"/>
                  </a:cubicBezTo>
                  <a:cubicBezTo>
                    <a:pt x="258" y="210"/>
                    <a:pt x="261" y="210"/>
                    <a:pt x="263" y="208"/>
                  </a:cubicBezTo>
                  <a:cubicBezTo>
                    <a:pt x="258" y="207"/>
                    <a:pt x="253" y="209"/>
                    <a:pt x="249" y="207"/>
                  </a:cubicBezTo>
                  <a:cubicBezTo>
                    <a:pt x="252" y="198"/>
                    <a:pt x="257" y="191"/>
                    <a:pt x="265" y="188"/>
                  </a:cubicBezTo>
                  <a:cubicBezTo>
                    <a:pt x="265" y="188"/>
                    <a:pt x="267" y="188"/>
                    <a:pt x="267" y="188"/>
                  </a:cubicBezTo>
                  <a:cubicBezTo>
                    <a:pt x="267" y="191"/>
                    <a:pt x="265" y="194"/>
                    <a:pt x="262" y="195"/>
                  </a:cubicBezTo>
                  <a:cubicBezTo>
                    <a:pt x="267" y="196"/>
                    <a:pt x="272" y="196"/>
                    <a:pt x="277" y="198"/>
                  </a:cubicBezTo>
                  <a:cubicBezTo>
                    <a:pt x="276" y="200"/>
                    <a:pt x="275" y="199"/>
                    <a:pt x="274" y="199"/>
                  </a:cubicBezTo>
                  <a:cubicBezTo>
                    <a:pt x="277" y="201"/>
                    <a:pt x="281" y="200"/>
                    <a:pt x="284" y="202"/>
                  </a:cubicBezTo>
                  <a:cubicBezTo>
                    <a:pt x="283" y="204"/>
                    <a:pt x="281" y="202"/>
                    <a:pt x="279" y="202"/>
                  </a:cubicBezTo>
                  <a:cubicBezTo>
                    <a:pt x="298" y="208"/>
                    <a:pt x="319" y="212"/>
                    <a:pt x="336" y="225"/>
                  </a:cubicBezTo>
                  <a:cubicBezTo>
                    <a:pt x="322" y="232"/>
                    <a:pt x="307" y="235"/>
                    <a:pt x="292" y="238"/>
                  </a:cubicBezTo>
                  <a:cubicBezTo>
                    <a:pt x="290" y="238"/>
                    <a:pt x="289" y="238"/>
                    <a:pt x="287" y="238"/>
                  </a:cubicBezTo>
                  <a:cubicBezTo>
                    <a:pt x="287" y="238"/>
                    <a:pt x="287" y="240"/>
                    <a:pt x="286" y="240"/>
                  </a:cubicBezTo>
                  <a:cubicBezTo>
                    <a:pt x="284" y="240"/>
                    <a:pt x="282" y="240"/>
                    <a:pt x="280" y="241"/>
                  </a:cubicBezTo>
                  <a:cubicBezTo>
                    <a:pt x="277" y="242"/>
                    <a:pt x="274" y="243"/>
                    <a:pt x="272" y="241"/>
                  </a:cubicBezTo>
                  <a:moveTo>
                    <a:pt x="259" y="285"/>
                  </a:moveTo>
                  <a:cubicBezTo>
                    <a:pt x="259" y="285"/>
                    <a:pt x="259" y="285"/>
                    <a:pt x="258" y="285"/>
                  </a:cubicBezTo>
                  <a:cubicBezTo>
                    <a:pt x="256" y="287"/>
                    <a:pt x="254" y="289"/>
                    <a:pt x="251" y="290"/>
                  </a:cubicBezTo>
                  <a:cubicBezTo>
                    <a:pt x="249" y="292"/>
                    <a:pt x="246" y="293"/>
                    <a:pt x="243" y="294"/>
                  </a:cubicBezTo>
                  <a:cubicBezTo>
                    <a:pt x="243" y="294"/>
                    <a:pt x="243" y="294"/>
                    <a:pt x="243" y="294"/>
                  </a:cubicBezTo>
                  <a:cubicBezTo>
                    <a:pt x="243" y="294"/>
                    <a:pt x="242" y="294"/>
                    <a:pt x="242" y="294"/>
                  </a:cubicBezTo>
                  <a:cubicBezTo>
                    <a:pt x="239" y="295"/>
                    <a:pt x="237" y="297"/>
                    <a:pt x="235" y="299"/>
                  </a:cubicBezTo>
                  <a:cubicBezTo>
                    <a:pt x="235" y="299"/>
                    <a:pt x="235" y="299"/>
                    <a:pt x="234" y="300"/>
                  </a:cubicBezTo>
                  <a:cubicBezTo>
                    <a:pt x="234" y="300"/>
                    <a:pt x="234" y="300"/>
                    <a:pt x="234" y="300"/>
                  </a:cubicBezTo>
                  <a:cubicBezTo>
                    <a:pt x="234" y="300"/>
                    <a:pt x="234" y="300"/>
                    <a:pt x="234" y="300"/>
                  </a:cubicBezTo>
                  <a:cubicBezTo>
                    <a:pt x="234" y="300"/>
                    <a:pt x="234" y="300"/>
                    <a:pt x="233" y="301"/>
                  </a:cubicBezTo>
                  <a:cubicBezTo>
                    <a:pt x="233" y="301"/>
                    <a:pt x="233" y="301"/>
                    <a:pt x="233" y="301"/>
                  </a:cubicBezTo>
                  <a:cubicBezTo>
                    <a:pt x="233" y="301"/>
                    <a:pt x="233" y="301"/>
                    <a:pt x="233" y="301"/>
                  </a:cubicBezTo>
                  <a:cubicBezTo>
                    <a:pt x="233" y="301"/>
                    <a:pt x="232" y="302"/>
                    <a:pt x="232" y="302"/>
                  </a:cubicBezTo>
                  <a:cubicBezTo>
                    <a:pt x="232" y="303"/>
                    <a:pt x="231" y="303"/>
                    <a:pt x="231" y="303"/>
                  </a:cubicBezTo>
                  <a:cubicBezTo>
                    <a:pt x="231" y="304"/>
                    <a:pt x="230" y="304"/>
                    <a:pt x="230" y="303"/>
                  </a:cubicBezTo>
                  <a:cubicBezTo>
                    <a:pt x="230" y="303"/>
                    <a:pt x="230" y="303"/>
                    <a:pt x="230" y="303"/>
                  </a:cubicBezTo>
                  <a:cubicBezTo>
                    <a:pt x="229" y="303"/>
                    <a:pt x="229" y="303"/>
                    <a:pt x="228" y="303"/>
                  </a:cubicBezTo>
                  <a:cubicBezTo>
                    <a:pt x="228" y="303"/>
                    <a:pt x="228" y="304"/>
                    <a:pt x="227" y="304"/>
                  </a:cubicBezTo>
                  <a:cubicBezTo>
                    <a:pt x="227" y="304"/>
                    <a:pt x="227" y="304"/>
                    <a:pt x="227" y="304"/>
                  </a:cubicBezTo>
                  <a:cubicBezTo>
                    <a:pt x="227" y="304"/>
                    <a:pt x="227" y="304"/>
                    <a:pt x="227" y="304"/>
                  </a:cubicBezTo>
                  <a:cubicBezTo>
                    <a:pt x="226" y="304"/>
                    <a:pt x="225" y="305"/>
                    <a:pt x="224" y="306"/>
                  </a:cubicBezTo>
                  <a:cubicBezTo>
                    <a:pt x="223" y="307"/>
                    <a:pt x="222" y="308"/>
                    <a:pt x="221" y="310"/>
                  </a:cubicBezTo>
                  <a:cubicBezTo>
                    <a:pt x="221" y="310"/>
                    <a:pt x="221" y="310"/>
                    <a:pt x="221" y="310"/>
                  </a:cubicBezTo>
                  <a:cubicBezTo>
                    <a:pt x="220" y="310"/>
                    <a:pt x="220" y="310"/>
                    <a:pt x="220" y="310"/>
                  </a:cubicBezTo>
                  <a:cubicBezTo>
                    <a:pt x="220" y="310"/>
                    <a:pt x="220" y="310"/>
                    <a:pt x="220" y="310"/>
                  </a:cubicBezTo>
                  <a:cubicBezTo>
                    <a:pt x="220" y="310"/>
                    <a:pt x="220" y="310"/>
                    <a:pt x="220" y="310"/>
                  </a:cubicBezTo>
                  <a:cubicBezTo>
                    <a:pt x="220" y="310"/>
                    <a:pt x="220" y="311"/>
                    <a:pt x="220" y="311"/>
                  </a:cubicBezTo>
                  <a:cubicBezTo>
                    <a:pt x="220" y="311"/>
                    <a:pt x="220" y="311"/>
                    <a:pt x="220" y="311"/>
                  </a:cubicBezTo>
                  <a:cubicBezTo>
                    <a:pt x="220" y="311"/>
                    <a:pt x="220" y="311"/>
                    <a:pt x="220" y="311"/>
                  </a:cubicBezTo>
                  <a:cubicBezTo>
                    <a:pt x="219" y="311"/>
                    <a:pt x="219" y="311"/>
                    <a:pt x="219" y="311"/>
                  </a:cubicBezTo>
                  <a:cubicBezTo>
                    <a:pt x="219" y="311"/>
                    <a:pt x="219" y="311"/>
                    <a:pt x="219" y="311"/>
                  </a:cubicBezTo>
                  <a:cubicBezTo>
                    <a:pt x="219" y="311"/>
                    <a:pt x="219" y="311"/>
                    <a:pt x="219" y="311"/>
                  </a:cubicBezTo>
                  <a:cubicBezTo>
                    <a:pt x="218" y="310"/>
                    <a:pt x="218" y="310"/>
                    <a:pt x="218" y="310"/>
                  </a:cubicBezTo>
                  <a:cubicBezTo>
                    <a:pt x="218" y="310"/>
                    <a:pt x="218" y="310"/>
                    <a:pt x="218" y="310"/>
                  </a:cubicBezTo>
                  <a:cubicBezTo>
                    <a:pt x="218" y="310"/>
                    <a:pt x="218" y="310"/>
                    <a:pt x="218" y="309"/>
                  </a:cubicBezTo>
                  <a:cubicBezTo>
                    <a:pt x="219" y="309"/>
                    <a:pt x="219" y="308"/>
                    <a:pt x="220" y="307"/>
                  </a:cubicBezTo>
                  <a:cubicBezTo>
                    <a:pt x="220" y="307"/>
                    <a:pt x="220" y="307"/>
                    <a:pt x="220" y="307"/>
                  </a:cubicBezTo>
                  <a:cubicBezTo>
                    <a:pt x="220" y="307"/>
                    <a:pt x="220" y="306"/>
                    <a:pt x="221" y="306"/>
                  </a:cubicBezTo>
                  <a:cubicBezTo>
                    <a:pt x="221" y="306"/>
                    <a:pt x="221" y="305"/>
                    <a:pt x="222" y="305"/>
                  </a:cubicBezTo>
                  <a:cubicBezTo>
                    <a:pt x="222" y="305"/>
                    <a:pt x="222" y="304"/>
                    <a:pt x="222" y="304"/>
                  </a:cubicBezTo>
                  <a:cubicBezTo>
                    <a:pt x="223" y="303"/>
                    <a:pt x="223" y="302"/>
                    <a:pt x="224" y="302"/>
                  </a:cubicBezTo>
                  <a:cubicBezTo>
                    <a:pt x="224" y="302"/>
                    <a:pt x="224" y="302"/>
                    <a:pt x="224" y="302"/>
                  </a:cubicBezTo>
                  <a:cubicBezTo>
                    <a:pt x="224" y="301"/>
                    <a:pt x="224" y="301"/>
                    <a:pt x="224" y="301"/>
                  </a:cubicBezTo>
                  <a:cubicBezTo>
                    <a:pt x="225" y="301"/>
                    <a:pt x="225" y="300"/>
                    <a:pt x="225" y="300"/>
                  </a:cubicBezTo>
                  <a:cubicBezTo>
                    <a:pt x="226" y="299"/>
                    <a:pt x="226" y="299"/>
                    <a:pt x="226" y="298"/>
                  </a:cubicBezTo>
                  <a:cubicBezTo>
                    <a:pt x="226" y="298"/>
                    <a:pt x="226" y="298"/>
                    <a:pt x="226" y="298"/>
                  </a:cubicBezTo>
                  <a:cubicBezTo>
                    <a:pt x="226" y="298"/>
                    <a:pt x="226" y="298"/>
                    <a:pt x="226" y="298"/>
                  </a:cubicBezTo>
                  <a:cubicBezTo>
                    <a:pt x="226" y="298"/>
                    <a:pt x="226" y="298"/>
                    <a:pt x="226" y="298"/>
                  </a:cubicBezTo>
                  <a:cubicBezTo>
                    <a:pt x="226" y="298"/>
                    <a:pt x="227" y="297"/>
                    <a:pt x="227" y="297"/>
                  </a:cubicBezTo>
                  <a:cubicBezTo>
                    <a:pt x="227" y="296"/>
                    <a:pt x="227" y="296"/>
                    <a:pt x="227" y="296"/>
                  </a:cubicBezTo>
                  <a:cubicBezTo>
                    <a:pt x="227" y="296"/>
                    <a:pt x="227" y="296"/>
                    <a:pt x="227" y="296"/>
                  </a:cubicBezTo>
                  <a:cubicBezTo>
                    <a:pt x="227" y="296"/>
                    <a:pt x="227" y="295"/>
                    <a:pt x="227" y="295"/>
                  </a:cubicBezTo>
                  <a:cubicBezTo>
                    <a:pt x="227" y="295"/>
                    <a:pt x="227" y="295"/>
                    <a:pt x="227" y="295"/>
                  </a:cubicBezTo>
                  <a:cubicBezTo>
                    <a:pt x="227" y="295"/>
                    <a:pt x="227" y="294"/>
                    <a:pt x="227" y="294"/>
                  </a:cubicBezTo>
                  <a:cubicBezTo>
                    <a:pt x="227" y="294"/>
                    <a:pt x="227" y="294"/>
                    <a:pt x="227" y="294"/>
                  </a:cubicBezTo>
                  <a:cubicBezTo>
                    <a:pt x="228" y="293"/>
                    <a:pt x="229" y="291"/>
                    <a:pt x="230" y="290"/>
                  </a:cubicBezTo>
                  <a:cubicBezTo>
                    <a:pt x="230" y="290"/>
                    <a:pt x="230" y="290"/>
                    <a:pt x="230" y="290"/>
                  </a:cubicBezTo>
                  <a:cubicBezTo>
                    <a:pt x="229" y="291"/>
                    <a:pt x="228" y="292"/>
                    <a:pt x="227" y="292"/>
                  </a:cubicBezTo>
                  <a:cubicBezTo>
                    <a:pt x="227" y="293"/>
                    <a:pt x="225" y="292"/>
                    <a:pt x="226" y="292"/>
                  </a:cubicBezTo>
                  <a:cubicBezTo>
                    <a:pt x="227" y="291"/>
                    <a:pt x="227" y="291"/>
                    <a:pt x="228" y="290"/>
                  </a:cubicBezTo>
                  <a:cubicBezTo>
                    <a:pt x="228" y="290"/>
                    <a:pt x="228" y="290"/>
                    <a:pt x="228" y="290"/>
                  </a:cubicBezTo>
                  <a:cubicBezTo>
                    <a:pt x="229" y="289"/>
                    <a:pt x="230" y="288"/>
                    <a:pt x="231" y="287"/>
                  </a:cubicBezTo>
                  <a:cubicBezTo>
                    <a:pt x="232" y="286"/>
                    <a:pt x="232" y="286"/>
                    <a:pt x="233" y="285"/>
                  </a:cubicBezTo>
                  <a:cubicBezTo>
                    <a:pt x="233" y="285"/>
                    <a:pt x="233" y="285"/>
                    <a:pt x="233" y="285"/>
                  </a:cubicBezTo>
                  <a:cubicBezTo>
                    <a:pt x="234" y="285"/>
                    <a:pt x="234" y="284"/>
                    <a:pt x="235" y="284"/>
                  </a:cubicBezTo>
                  <a:cubicBezTo>
                    <a:pt x="235" y="284"/>
                    <a:pt x="235" y="284"/>
                    <a:pt x="235" y="283"/>
                  </a:cubicBezTo>
                  <a:cubicBezTo>
                    <a:pt x="241" y="278"/>
                    <a:pt x="251" y="278"/>
                    <a:pt x="259" y="274"/>
                  </a:cubicBezTo>
                  <a:cubicBezTo>
                    <a:pt x="262" y="273"/>
                    <a:pt x="266" y="275"/>
                    <a:pt x="269" y="274"/>
                  </a:cubicBezTo>
                  <a:cubicBezTo>
                    <a:pt x="271" y="274"/>
                    <a:pt x="273" y="274"/>
                    <a:pt x="275" y="275"/>
                  </a:cubicBezTo>
                  <a:cubicBezTo>
                    <a:pt x="269" y="278"/>
                    <a:pt x="264" y="282"/>
                    <a:pt x="259" y="285"/>
                  </a:cubicBezTo>
                  <a:moveTo>
                    <a:pt x="270" y="291"/>
                  </a:moveTo>
                  <a:cubicBezTo>
                    <a:pt x="270" y="291"/>
                    <a:pt x="269" y="292"/>
                    <a:pt x="268" y="292"/>
                  </a:cubicBezTo>
                  <a:cubicBezTo>
                    <a:pt x="269" y="293"/>
                    <a:pt x="270" y="293"/>
                    <a:pt x="269" y="293"/>
                  </a:cubicBezTo>
                  <a:cubicBezTo>
                    <a:pt x="268" y="295"/>
                    <a:pt x="266" y="296"/>
                    <a:pt x="265" y="297"/>
                  </a:cubicBezTo>
                  <a:cubicBezTo>
                    <a:pt x="264" y="297"/>
                    <a:pt x="264" y="297"/>
                    <a:pt x="264" y="297"/>
                  </a:cubicBezTo>
                  <a:cubicBezTo>
                    <a:pt x="263" y="298"/>
                    <a:pt x="262" y="298"/>
                    <a:pt x="261" y="299"/>
                  </a:cubicBezTo>
                  <a:cubicBezTo>
                    <a:pt x="260" y="300"/>
                    <a:pt x="257" y="299"/>
                    <a:pt x="258" y="298"/>
                  </a:cubicBezTo>
                  <a:cubicBezTo>
                    <a:pt x="260" y="297"/>
                    <a:pt x="261" y="295"/>
                    <a:pt x="263" y="294"/>
                  </a:cubicBezTo>
                  <a:cubicBezTo>
                    <a:pt x="264" y="293"/>
                    <a:pt x="265" y="292"/>
                    <a:pt x="265" y="291"/>
                  </a:cubicBezTo>
                  <a:cubicBezTo>
                    <a:pt x="266" y="291"/>
                    <a:pt x="266" y="290"/>
                    <a:pt x="267" y="290"/>
                  </a:cubicBezTo>
                  <a:cubicBezTo>
                    <a:pt x="267" y="290"/>
                    <a:pt x="271" y="289"/>
                    <a:pt x="270" y="291"/>
                  </a:cubicBezTo>
                  <a:moveTo>
                    <a:pt x="240" y="195"/>
                  </a:moveTo>
                  <a:cubicBezTo>
                    <a:pt x="240" y="196"/>
                    <a:pt x="239" y="197"/>
                    <a:pt x="239" y="198"/>
                  </a:cubicBezTo>
                  <a:cubicBezTo>
                    <a:pt x="238" y="199"/>
                    <a:pt x="237" y="200"/>
                    <a:pt x="236" y="200"/>
                  </a:cubicBezTo>
                  <a:cubicBezTo>
                    <a:pt x="235" y="200"/>
                    <a:pt x="235" y="200"/>
                    <a:pt x="235" y="200"/>
                  </a:cubicBezTo>
                  <a:cubicBezTo>
                    <a:pt x="235" y="197"/>
                    <a:pt x="237" y="195"/>
                    <a:pt x="240" y="194"/>
                  </a:cubicBezTo>
                  <a:cubicBezTo>
                    <a:pt x="240" y="194"/>
                    <a:pt x="240" y="195"/>
                    <a:pt x="240" y="195"/>
                  </a:cubicBezTo>
                  <a:moveTo>
                    <a:pt x="188" y="237"/>
                  </a:moveTo>
                  <a:cubicBezTo>
                    <a:pt x="188" y="237"/>
                    <a:pt x="187" y="237"/>
                    <a:pt x="187" y="236"/>
                  </a:cubicBezTo>
                  <a:cubicBezTo>
                    <a:pt x="195" y="225"/>
                    <a:pt x="202" y="215"/>
                    <a:pt x="207" y="203"/>
                  </a:cubicBezTo>
                  <a:cubicBezTo>
                    <a:pt x="216" y="199"/>
                    <a:pt x="223" y="193"/>
                    <a:pt x="229" y="186"/>
                  </a:cubicBezTo>
                  <a:cubicBezTo>
                    <a:pt x="240" y="174"/>
                    <a:pt x="251" y="164"/>
                    <a:pt x="265" y="158"/>
                  </a:cubicBezTo>
                  <a:cubicBezTo>
                    <a:pt x="270" y="156"/>
                    <a:pt x="276" y="156"/>
                    <a:pt x="281" y="158"/>
                  </a:cubicBezTo>
                  <a:cubicBezTo>
                    <a:pt x="279" y="161"/>
                    <a:pt x="276" y="160"/>
                    <a:pt x="274" y="162"/>
                  </a:cubicBezTo>
                  <a:cubicBezTo>
                    <a:pt x="273" y="162"/>
                    <a:pt x="272" y="162"/>
                    <a:pt x="272" y="161"/>
                  </a:cubicBezTo>
                  <a:cubicBezTo>
                    <a:pt x="272" y="161"/>
                    <a:pt x="272" y="160"/>
                    <a:pt x="272" y="160"/>
                  </a:cubicBezTo>
                  <a:cubicBezTo>
                    <a:pt x="266" y="167"/>
                    <a:pt x="257" y="170"/>
                    <a:pt x="252" y="178"/>
                  </a:cubicBezTo>
                  <a:cubicBezTo>
                    <a:pt x="248" y="184"/>
                    <a:pt x="246" y="193"/>
                    <a:pt x="237" y="195"/>
                  </a:cubicBezTo>
                  <a:cubicBezTo>
                    <a:pt x="235" y="195"/>
                    <a:pt x="238" y="193"/>
                    <a:pt x="237" y="193"/>
                  </a:cubicBezTo>
                  <a:cubicBezTo>
                    <a:pt x="217" y="205"/>
                    <a:pt x="203" y="220"/>
                    <a:pt x="188" y="237"/>
                  </a:cubicBezTo>
                  <a:moveTo>
                    <a:pt x="285" y="251"/>
                  </a:moveTo>
                  <a:cubicBezTo>
                    <a:pt x="284" y="251"/>
                    <a:pt x="281" y="252"/>
                    <a:pt x="282" y="251"/>
                  </a:cubicBezTo>
                  <a:cubicBezTo>
                    <a:pt x="283" y="247"/>
                    <a:pt x="287" y="247"/>
                    <a:pt x="290" y="246"/>
                  </a:cubicBezTo>
                  <a:cubicBezTo>
                    <a:pt x="291" y="245"/>
                    <a:pt x="293" y="244"/>
                    <a:pt x="294" y="245"/>
                  </a:cubicBezTo>
                  <a:cubicBezTo>
                    <a:pt x="295" y="247"/>
                    <a:pt x="297" y="246"/>
                    <a:pt x="298" y="247"/>
                  </a:cubicBezTo>
                  <a:cubicBezTo>
                    <a:pt x="295" y="251"/>
                    <a:pt x="290" y="249"/>
                    <a:pt x="285" y="251"/>
                  </a:cubicBezTo>
                  <a:moveTo>
                    <a:pt x="383" y="297"/>
                  </a:moveTo>
                  <a:cubicBezTo>
                    <a:pt x="387" y="293"/>
                    <a:pt x="390" y="289"/>
                    <a:pt x="394" y="285"/>
                  </a:cubicBezTo>
                  <a:cubicBezTo>
                    <a:pt x="394" y="285"/>
                    <a:pt x="394" y="285"/>
                    <a:pt x="394" y="285"/>
                  </a:cubicBezTo>
                  <a:cubicBezTo>
                    <a:pt x="401" y="278"/>
                    <a:pt x="407" y="270"/>
                    <a:pt x="415" y="264"/>
                  </a:cubicBezTo>
                  <a:cubicBezTo>
                    <a:pt x="417" y="262"/>
                    <a:pt x="420" y="260"/>
                    <a:pt x="422" y="258"/>
                  </a:cubicBezTo>
                  <a:cubicBezTo>
                    <a:pt x="423" y="258"/>
                    <a:pt x="423" y="256"/>
                    <a:pt x="423" y="256"/>
                  </a:cubicBezTo>
                  <a:cubicBezTo>
                    <a:pt x="420" y="257"/>
                    <a:pt x="418" y="259"/>
                    <a:pt x="415" y="261"/>
                  </a:cubicBezTo>
                  <a:cubicBezTo>
                    <a:pt x="414" y="261"/>
                    <a:pt x="414" y="260"/>
                    <a:pt x="414" y="259"/>
                  </a:cubicBezTo>
                  <a:cubicBezTo>
                    <a:pt x="417" y="258"/>
                    <a:pt x="419" y="256"/>
                    <a:pt x="421" y="254"/>
                  </a:cubicBezTo>
                  <a:cubicBezTo>
                    <a:pt x="421" y="254"/>
                    <a:pt x="421" y="254"/>
                    <a:pt x="421" y="254"/>
                  </a:cubicBezTo>
                  <a:cubicBezTo>
                    <a:pt x="420" y="254"/>
                    <a:pt x="420" y="254"/>
                    <a:pt x="420" y="253"/>
                  </a:cubicBezTo>
                  <a:cubicBezTo>
                    <a:pt x="412" y="252"/>
                    <a:pt x="405" y="258"/>
                    <a:pt x="400" y="263"/>
                  </a:cubicBezTo>
                  <a:cubicBezTo>
                    <a:pt x="398" y="263"/>
                    <a:pt x="397" y="262"/>
                    <a:pt x="396" y="262"/>
                  </a:cubicBezTo>
                  <a:cubicBezTo>
                    <a:pt x="387" y="265"/>
                    <a:pt x="380" y="273"/>
                    <a:pt x="370" y="277"/>
                  </a:cubicBezTo>
                  <a:cubicBezTo>
                    <a:pt x="370" y="276"/>
                    <a:pt x="370" y="276"/>
                    <a:pt x="370" y="276"/>
                  </a:cubicBezTo>
                  <a:cubicBezTo>
                    <a:pt x="367" y="277"/>
                    <a:pt x="363" y="280"/>
                    <a:pt x="359" y="280"/>
                  </a:cubicBezTo>
                  <a:cubicBezTo>
                    <a:pt x="353" y="282"/>
                    <a:pt x="348" y="281"/>
                    <a:pt x="343" y="281"/>
                  </a:cubicBezTo>
                  <a:cubicBezTo>
                    <a:pt x="335" y="282"/>
                    <a:pt x="328" y="284"/>
                    <a:pt x="320" y="285"/>
                  </a:cubicBezTo>
                  <a:cubicBezTo>
                    <a:pt x="320" y="285"/>
                    <a:pt x="319" y="285"/>
                    <a:pt x="319" y="285"/>
                  </a:cubicBezTo>
                  <a:cubicBezTo>
                    <a:pt x="315" y="287"/>
                    <a:pt x="311" y="288"/>
                    <a:pt x="307" y="290"/>
                  </a:cubicBezTo>
                  <a:cubicBezTo>
                    <a:pt x="307" y="290"/>
                    <a:pt x="307" y="290"/>
                    <a:pt x="307" y="290"/>
                  </a:cubicBezTo>
                  <a:cubicBezTo>
                    <a:pt x="307" y="291"/>
                    <a:pt x="306" y="291"/>
                    <a:pt x="306" y="292"/>
                  </a:cubicBezTo>
                  <a:cubicBezTo>
                    <a:pt x="305" y="293"/>
                    <a:pt x="303" y="294"/>
                    <a:pt x="302" y="295"/>
                  </a:cubicBezTo>
                  <a:cubicBezTo>
                    <a:pt x="298" y="297"/>
                    <a:pt x="294" y="301"/>
                    <a:pt x="291" y="304"/>
                  </a:cubicBezTo>
                  <a:cubicBezTo>
                    <a:pt x="291" y="304"/>
                    <a:pt x="290" y="304"/>
                    <a:pt x="290" y="304"/>
                  </a:cubicBezTo>
                  <a:cubicBezTo>
                    <a:pt x="287" y="307"/>
                    <a:pt x="283" y="311"/>
                    <a:pt x="280" y="314"/>
                  </a:cubicBezTo>
                  <a:cubicBezTo>
                    <a:pt x="280" y="314"/>
                    <a:pt x="279" y="314"/>
                    <a:pt x="278" y="314"/>
                  </a:cubicBezTo>
                  <a:cubicBezTo>
                    <a:pt x="278" y="314"/>
                    <a:pt x="278" y="314"/>
                    <a:pt x="278" y="314"/>
                  </a:cubicBezTo>
                  <a:cubicBezTo>
                    <a:pt x="278" y="314"/>
                    <a:pt x="278" y="314"/>
                    <a:pt x="278" y="313"/>
                  </a:cubicBezTo>
                  <a:cubicBezTo>
                    <a:pt x="279" y="312"/>
                    <a:pt x="279" y="312"/>
                    <a:pt x="280" y="311"/>
                  </a:cubicBezTo>
                  <a:cubicBezTo>
                    <a:pt x="280" y="310"/>
                    <a:pt x="281" y="309"/>
                    <a:pt x="282" y="308"/>
                  </a:cubicBezTo>
                  <a:cubicBezTo>
                    <a:pt x="283" y="306"/>
                    <a:pt x="284" y="305"/>
                    <a:pt x="284" y="304"/>
                  </a:cubicBezTo>
                  <a:cubicBezTo>
                    <a:pt x="285" y="303"/>
                    <a:pt x="285" y="303"/>
                    <a:pt x="284" y="303"/>
                  </a:cubicBezTo>
                  <a:cubicBezTo>
                    <a:pt x="284" y="303"/>
                    <a:pt x="284" y="303"/>
                    <a:pt x="284" y="303"/>
                  </a:cubicBezTo>
                  <a:cubicBezTo>
                    <a:pt x="287" y="300"/>
                    <a:pt x="290" y="297"/>
                    <a:pt x="294" y="295"/>
                  </a:cubicBezTo>
                  <a:cubicBezTo>
                    <a:pt x="294" y="295"/>
                    <a:pt x="294" y="295"/>
                    <a:pt x="294" y="295"/>
                  </a:cubicBezTo>
                  <a:cubicBezTo>
                    <a:pt x="294" y="295"/>
                    <a:pt x="293" y="294"/>
                    <a:pt x="294" y="294"/>
                  </a:cubicBezTo>
                  <a:cubicBezTo>
                    <a:pt x="294" y="293"/>
                    <a:pt x="294" y="293"/>
                    <a:pt x="295" y="292"/>
                  </a:cubicBezTo>
                  <a:cubicBezTo>
                    <a:pt x="295" y="292"/>
                    <a:pt x="295" y="292"/>
                    <a:pt x="295" y="292"/>
                  </a:cubicBezTo>
                  <a:cubicBezTo>
                    <a:pt x="295" y="291"/>
                    <a:pt x="294" y="291"/>
                    <a:pt x="294" y="291"/>
                  </a:cubicBezTo>
                  <a:cubicBezTo>
                    <a:pt x="293" y="292"/>
                    <a:pt x="292" y="292"/>
                    <a:pt x="291" y="293"/>
                  </a:cubicBezTo>
                  <a:cubicBezTo>
                    <a:pt x="290" y="295"/>
                    <a:pt x="289" y="297"/>
                    <a:pt x="286" y="297"/>
                  </a:cubicBezTo>
                  <a:cubicBezTo>
                    <a:pt x="286" y="297"/>
                    <a:pt x="286" y="297"/>
                    <a:pt x="285" y="297"/>
                  </a:cubicBezTo>
                  <a:cubicBezTo>
                    <a:pt x="285" y="297"/>
                    <a:pt x="285" y="297"/>
                    <a:pt x="285" y="297"/>
                  </a:cubicBezTo>
                  <a:cubicBezTo>
                    <a:pt x="285" y="297"/>
                    <a:pt x="285" y="297"/>
                    <a:pt x="285" y="297"/>
                  </a:cubicBezTo>
                  <a:cubicBezTo>
                    <a:pt x="285" y="297"/>
                    <a:pt x="285" y="297"/>
                    <a:pt x="285" y="297"/>
                  </a:cubicBezTo>
                  <a:cubicBezTo>
                    <a:pt x="285" y="297"/>
                    <a:pt x="285" y="297"/>
                    <a:pt x="285" y="296"/>
                  </a:cubicBezTo>
                  <a:cubicBezTo>
                    <a:pt x="285" y="296"/>
                    <a:pt x="285" y="296"/>
                    <a:pt x="285" y="296"/>
                  </a:cubicBezTo>
                  <a:cubicBezTo>
                    <a:pt x="285" y="296"/>
                    <a:pt x="285" y="296"/>
                    <a:pt x="286" y="295"/>
                  </a:cubicBezTo>
                  <a:cubicBezTo>
                    <a:pt x="286" y="295"/>
                    <a:pt x="286" y="295"/>
                    <a:pt x="286" y="295"/>
                  </a:cubicBezTo>
                  <a:cubicBezTo>
                    <a:pt x="286" y="295"/>
                    <a:pt x="286" y="294"/>
                    <a:pt x="286" y="294"/>
                  </a:cubicBezTo>
                  <a:cubicBezTo>
                    <a:pt x="286" y="294"/>
                    <a:pt x="286" y="294"/>
                    <a:pt x="287" y="294"/>
                  </a:cubicBezTo>
                  <a:cubicBezTo>
                    <a:pt x="287" y="293"/>
                    <a:pt x="287" y="293"/>
                    <a:pt x="287" y="292"/>
                  </a:cubicBezTo>
                  <a:cubicBezTo>
                    <a:pt x="288" y="292"/>
                    <a:pt x="288" y="292"/>
                    <a:pt x="288" y="291"/>
                  </a:cubicBezTo>
                  <a:cubicBezTo>
                    <a:pt x="288" y="291"/>
                    <a:pt x="288" y="291"/>
                    <a:pt x="288" y="290"/>
                  </a:cubicBezTo>
                  <a:cubicBezTo>
                    <a:pt x="289" y="290"/>
                    <a:pt x="288" y="289"/>
                    <a:pt x="288" y="289"/>
                  </a:cubicBezTo>
                  <a:cubicBezTo>
                    <a:pt x="289" y="288"/>
                    <a:pt x="291" y="286"/>
                    <a:pt x="292" y="285"/>
                  </a:cubicBezTo>
                  <a:cubicBezTo>
                    <a:pt x="292" y="285"/>
                    <a:pt x="292" y="285"/>
                    <a:pt x="292" y="285"/>
                  </a:cubicBezTo>
                  <a:cubicBezTo>
                    <a:pt x="295" y="284"/>
                    <a:pt x="297" y="283"/>
                    <a:pt x="299" y="281"/>
                  </a:cubicBezTo>
                  <a:cubicBezTo>
                    <a:pt x="300" y="281"/>
                    <a:pt x="300" y="281"/>
                    <a:pt x="301" y="280"/>
                  </a:cubicBezTo>
                  <a:cubicBezTo>
                    <a:pt x="297" y="282"/>
                    <a:pt x="294" y="283"/>
                    <a:pt x="290" y="285"/>
                  </a:cubicBezTo>
                  <a:cubicBezTo>
                    <a:pt x="290" y="285"/>
                    <a:pt x="290" y="286"/>
                    <a:pt x="289" y="286"/>
                  </a:cubicBezTo>
                  <a:cubicBezTo>
                    <a:pt x="289" y="286"/>
                    <a:pt x="289" y="286"/>
                    <a:pt x="288" y="285"/>
                  </a:cubicBezTo>
                  <a:cubicBezTo>
                    <a:pt x="288" y="285"/>
                    <a:pt x="288" y="285"/>
                    <a:pt x="288" y="285"/>
                  </a:cubicBezTo>
                  <a:cubicBezTo>
                    <a:pt x="288" y="284"/>
                    <a:pt x="290" y="283"/>
                    <a:pt x="291" y="282"/>
                  </a:cubicBezTo>
                  <a:cubicBezTo>
                    <a:pt x="292" y="282"/>
                    <a:pt x="293" y="282"/>
                    <a:pt x="293" y="282"/>
                  </a:cubicBezTo>
                  <a:cubicBezTo>
                    <a:pt x="313" y="266"/>
                    <a:pt x="341" y="270"/>
                    <a:pt x="365" y="262"/>
                  </a:cubicBezTo>
                  <a:cubicBezTo>
                    <a:pt x="367" y="261"/>
                    <a:pt x="368" y="259"/>
                    <a:pt x="370" y="258"/>
                  </a:cubicBezTo>
                  <a:cubicBezTo>
                    <a:pt x="374" y="257"/>
                    <a:pt x="376" y="254"/>
                    <a:pt x="380" y="252"/>
                  </a:cubicBezTo>
                  <a:cubicBezTo>
                    <a:pt x="385" y="248"/>
                    <a:pt x="389" y="244"/>
                    <a:pt x="391" y="237"/>
                  </a:cubicBezTo>
                  <a:cubicBezTo>
                    <a:pt x="391" y="237"/>
                    <a:pt x="390" y="236"/>
                    <a:pt x="390" y="236"/>
                  </a:cubicBezTo>
                  <a:cubicBezTo>
                    <a:pt x="382" y="245"/>
                    <a:pt x="372" y="252"/>
                    <a:pt x="362" y="257"/>
                  </a:cubicBezTo>
                  <a:cubicBezTo>
                    <a:pt x="349" y="264"/>
                    <a:pt x="334" y="263"/>
                    <a:pt x="320" y="265"/>
                  </a:cubicBezTo>
                  <a:cubicBezTo>
                    <a:pt x="321" y="263"/>
                    <a:pt x="322" y="263"/>
                    <a:pt x="323" y="263"/>
                  </a:cubicBezTo>
                  <a:cubicBezTo>
                    <a:pt x="323" y="261"/>
                    <a:pt x="325" y="261"/>
                    <a:pt x="326" y="259"/>
                  </a:cubicBezTo>
                  <a:cubicBezTo>
                    <a:pt x="328" y="259"/>
                    <a:pt x="328" y="259"/>
                    <a:pt x="328" y="259"/>
                  </a:cubicBezTo>
                  <a:cubicBezTo>
                    <a:pt x="328" y="259"/>
                    <a:pt x="328" y="258"/>
                    <a:pt x="329" y="258"/>
                  </a:cubicBezTo>
                  <a:cubicBezTo>
                    <a:pt x="330" y="258"/>
                    <a:pt x="332" y="258"/>
                    <a:pt x="332" y="258"/>
                  </a:cubicBezTo>
                  <a:cubicBezTo>
                    <a:pt x="330" y="255"/>
                    <a:pt x="326" y="259"/>
                    <a:pt x="323" y="258"/>
                  </a:cubicBezTo>
                  <a:cubicBezTo>
                    <a:pt x="324" y="256"/>
                    <a:pt x="323" y="254"/>
                    <a:pt x="325" y="254"/>
                  </a:cubicBezTo>
                  <a:cubicBezTo>
                    <a:pt x="327" y="254"/>
                    <a:pt x="327" y="254"/>
                    <a:pt x="327" y="254"/>
                  </a:cubicBezTo>
                  <a:cubicBezTo>
                    <a:pt x="327" y="252"/>
                    <a:pt x="328" y="251"/>
                    <a:pt x="328" y="251"/>
                  </a:cubicBezTo>
                  <a:cubicBezTo>
                    <a:pt x="338" y="245"/>
                    <a:pt x="347" y="241"/>
                    <a:pt x="356" y="236"/>
                  </a:cubicBezTo>
                  <a:cubicBezTo>
                    <a:pt x="354" y="236"/>
                    <a:pt x="353" y="238"/>
                    <a:pt x="351" y="237"/>
                  </a:cubicBezTo>
                  <a:cubicBezTo>
                    <a:pt x="352" y="237"/>
                    <a:pt x="351" y="235"/>
                    <a:pt x="352" y="235"/>
                  </a:cubicBezTo>
                  <a:cubicBezTo>
                    <a:pt x="359" y="233"/>
                    <a:pt x="365" y="229"/>
                    <a:pt x="372" y="226"/>
                  </a:cubicBezTo>
                  <a:cubicBezTo>
                    <a:pt x="369" y="226"/>
                    <a:pt x="367" y="228"/>
                    <a:pt x="365" y="226"/>
                  </a:cubicBezTo>
                  <a:cubicBezTo>
                    <a:pt x="366" y="226"/>
                    <a:pt x="367" y="224"/>
                    <a:pt x="368" y="224"/>
                  </a:cubicBezTo>
                  <a:cubicBezTo>
                    <a:pt x="368" y="223"/>
                    <a:pt x="368" y="223"/>
                    <a:pt x="368" y="223"/>
                  </a:cubicBezTo>
                  <a:cubicBezTo>
                    <a:pt x="368" y="222"/>
                    <a:pt x="369" y="222"/>
                    <a:pt x="370" y="222"/>
                  </a:cubicBezTo>
                  <a:cubicBezTo>
                    <a:pt x="369" y="222"/>
                    <a:pt x="368" y="221"/>
                    <a:pt x="368" y="221"/>
                  </a:cubicBezTo>
                  <a:cubicBezTo>
                    <a:pt x="369" y="220"/>
                    <a:pt x="371" y="221"/>
                    <a:pt x="372" y="219"/>
                  </a:cubicBezTo>
                  <a:cubicBezTo>
                    <a:pt x="372" y="219"/>
                    <a:pt x="370" y="219"/>
                    <a:pt x="370" y="219"/>
                  </a:cubicBezTo>
                  <a:cubicBezTo>
                    <a:pt x="372" y="216"/>
                    <a:pt x="375" y="216"/>
                    <a:pt x="379" y="215"/>
                  </a:cubicBezTo>
                  <a:cubicBezTo>
                    <a:pt x="378" y="214"/>
                    <a:pt x="376" y="215"/>
                    <a:pt x="376" y="214"/>
                  </a:cubicBezTo>
                  <a:cubicBezTo>
                    <a:pt x="376" y="213"/>
                    <a:pt x="377" y="213"/>
                    <a:pt x="377" y="213"/>
                  </a:cubicBezTo>
                  <a:cubicBezTo>
                    <a:pt x="376" y="213"/>
                    <a:pt x="376" y="213"/>
                    <a:pt x="376" y="213"/>
                  </a:cubicBezTo>
                  <a:cubicBezTo>
                    <a:pt x="375" y="212"/>
                    <a:pt x="375" y="211"/>
                    <a:pt x="375" y="210"/>
                  </a:cubicBezTo>
                  <a:cubicBezTo>
                    <a:pt x="379" y="206"/>
                    <a:pt x="379" y="200"/>
                    <a:pt x="381" y="195"/>
                  </a:cubicBezTo>
                  <a:cubicBezTo>
                    <a:pt x="381" y="195"/>
                    <a:pt x="380" y="195"/>
                    <a:pt x="380" y="195"/>
                  </a:cubicBezTo>
                  <a:cubicBezTo>
                    <a:pt x="374" y="202"/>
                    <a:pt x="363" y="204"/>
                    <a:pt x="354" y="207"/>
                  </a:cubicBezTo>
                  <a:cubicBezTo>
                    <a:pt x="351" y="207"/>
                    <a:pt x="351" y="207"/>
                    <a:pt x="351" y="207"/>
                  </a:cubicBezTo>
                  <a:cubicBezTo>
                    <a:pt x="347" y="208"/>
                    <a:pt x="343" y="208"/>
                    <a:pt x="340" y="206"/>
                  </a:cubicBezTo>
                  <a:cubicBezTo>
                    <a:pt x="337" y="205"/>
                    <a:pt x="336" y="203"/>
                    <a:pt x="333" y="201"/>
                  </a:cubicBezTo>
                  <a:cubicBezTo>
                    <a:pt x="328" y="198"/>
                    <a:pt x="323" y="195"/>
                    <a:pt x="318" y="193"/>
                  </a:cubicBezTo>
                  <a:cubicBezTo>
                    <a:pt x="302" y="188"/>
                    <a:pt x="285" y="186"/>
                    <a:pt x="269" y="186"/>
                  </a:cubicBezTo>
                  <a:cubicBezTo>
                    <a:pt x="276" y="182"/>
                    <a:pt x="283" y="182"/>
                    <a:pt x="291" y="180"/>
                  </a:cubicBezTo>
                  <a:cubicBezTo>
                    <a:pt x="302" y="177"/>
                    <a:pt x="312" y="173"/>
                    <a:pt x="323" y="174"/>
                  </a:cubicBezTo>
                  <a:cubicBezTo>
                    <a:pt x="321" y="173"/>
                    <a:pt x="319" y="174"/>
                    <a:pt x="317" y="174"/>
                  </a:cubicBezTo>
                  <a:cubicBezTo>
                    <a:pt x="308" y="173"/>
                    <a:pt x="299" y="175"/>
                    <a:pt x="290" y="177"/>
                  </a:cubicBezTo>
                  <a:cubicBezTo>
                    <a:pt x="283" y="179"/>
                    <a:pt x="277" y="181"/>
                    <a:pt x="271" y="182"/>
                  </a:cubicBezTo>
                  <a:cubicBezTo>
                    <a:pt x="267" y="184"/>
                    <a:pt x="265" y="188"/>
                    <a:pt x="261" y="187"/>
                  </a:cubicBezTo>
                  <a:cubicBezTo>
                    <a:pt x="261" y="185"/>
                    <a:pt x="261" y="185"/>
                    <a:pt x="261" y="185"/>
                  </a:cubicBezTo>
                  <a:cubicBezTo>
                    <a:pt x="267" y="177"/>
                    <a:pt x="275" y="170"/>
                    <a:pt x="285" y="169"/>
                  </a:cubicBezTo>
                  <a:cubicBezTo>
                    <a:pt x="297" y="167"/>
                    <a:pt x="307" y="169"/>
                    <a:pt x="319" y="170"/>
                  </a:cubicBezTo>
                  <a:cubicBezTo>
                    <a:pt x="327" y="171"/>
                    <a:pt x="335" y="173"/>
                    <a:pt x="343" y="175"/>
                  </a:cubicBezTo>
                  <a:cubicBezTo>
                    <a:pt x="346" y="175"/>
                    <a:pt x="347" y="180"/>
                    <a:pt x="349" y="181"/>
                  </a:cubicBezTo>
                  <a:cubicBezTo>
                    <a:pt x="353" y="182"/>
                    <a:pt x="357" y="181"/>
                    <a:pt x="361" y="183"/>
                  </a:cubicBezTo>
                  <a:cubicBezTo>
                    <a:pt x="361" y="182"/>
                    <a:pt x="360" y="181"/>
                    <a:pt x="361" y="179"/>
                  </a:cubicBezTo>
                  <a:cubicBezTo>
                    <a:pt x="363" y="177"/>
                    <a:pt x="367" y="180"/>
                    <a:pt x="369" y="179"/>
                  </a:cubicBezTo>
                  <a:cubicBezTo>
                    <a:pt x="374" y="175"/>
                    <a:pt x="365" y="170"/>
                    <a:pt x="362" y="165"/>
                  </a:cubicBezTo>
                  <a:cubicBezTo>
                    <a:pt x="362" y="165"/>
                    <a:pt x="363" y="164"/>
                    <a:pt x="363" y="164"/>
                  </a:cubicBezTo>
                  <a:cubicBezTo>
                    <a:pt x="368" y="168"/>
                    <a:pt x="372" y="174"/>
                    <a:pt x="378" y="177"/>
                  </a:cubicBezTo>
                  <a:cubicBezTo>
                    <a:pt x="381" y="178"/>
                    <a:pt x="389" y="180"/>
                    <a:pt x="388" y="176"/>
                  </a:cubicBezTo>
                  <a:cubicBezTo>
                    <a:pt x="384" y="169"/>
                    <a:pt x="378" y="163"/>
                    <a:pt x="373" y="157"/>
                  </a:cubicBezTo>
                  <a:cubicBezTo>
                    <a:pt x="373" y="154"/>
                    <a:pt x="373" y="154"/>
                    <a:pt x="373" y="154"/>
                  </a:cubicBezTo>
                  <a:cubicBezTo>
                    <a:pt x="372" y="154"/>
                    <a:pt x="372" y="154"/>
                    <a:pt x="371" y="153"/>
                  </a:cubicBezTo>
                  <a:cubicBezTo>
                    <a:pt x="371" y="151"/>
                    <a:pt x="371" y="151"/>
                    <a:pt x="371" y="151"/>
                  </a:cubicBezTo>
                  <a:cubicBezTo>
                    <a:pt x="368" y="149"/>
                    <a:pt x="369" y="147"/>
                    <a:pt x="368" y="145"/>
                  </a:cubicBezTo>
                  <a:cubicBezTo>
                    <a:pt x="366" y="142"/>
                    <a:pt x="367" y="137"/>
                    <a:pt x="366" y="133"/>
                  </a:cubicBezTo>
                  <a:cubicBezTo>
                    <a:pt x="365" y="130"/>
                    <a:pt x="364" y="126"/>
                    <a:pt x="363" y="123"/>
                  </a:cubicBezTo>
                  <a:cubicBezTo>
                    <a:pt x="361" y="112"/>
                    <a:pt x="359" y="102"/>
                    <a:pt x="358" y="92"/>
                  </a:cubicBezTo>
                  <a:cubicBezTo>
                    <a:pt x="356" y="80"/>
                    <a:pt x="365" y="70"/>
                    <a:pt x="370" y="60"/>
                  </a:cubicBezTo>
                  <a:cubicBezTo>
                    <a:pt x="375" y="52"/>
                    <a:pt x="380" y="44"/>
                    <a:pt x="388" y="39"/>
                  </a:cubicBezTo>
                  <a:cubicBezTo>
                    <a:pt x="390" y="32"/>
                    <a:pt x="395" y="25"/>
                    <a:pt x="400" y="19"/>
                  </a:cubicBezTo>
                  <a:cubicBezTo>
                    <a:pt x="405" y="13"/>
                    <a:pt x="414" y="9"/>
                    <a:pt x="420" y="6"/>
                  </a:cubicBezTo>
                  <a:cubicBezTo>
                    <a:pt x="429" y="2"/>
                    <a:pt x="437" y="0"/>
                    <a:pt x="437" y="0"/>
                  </a:cubicBezTo>
                  <a:cubicBezTo>
                    <a:pt x="0" y="0"/>
                    <a:pt x="0" y="0"/>
                    <a:pt x="0" y="0"/>
                  </a:cubicBezTo>
                  <a:cubicBezTo>
                    <a:pt x="0" y="337"/>
                    <a:pt x="0" y="337"/>
                    <a:pt x="0" y="337"/>
                  </a:cubicBezTo>
                  <a:cubicBezTo>
                    <a:pt x="309" y="337"/>
                    <a:pt x="309" y="337"/>
                    <a:pt x="309" y="337"/>
                  </a:cubicBezTo>
                  <a:cubicBezTo>
                    <a:pt x="321" y="328"/>
                    <a:pt x="334" y="324"/>
                    <a:pt x="350" y="315"/>
                  </a:cubicBezTo>
                  <a:cubicBezTo>
                    <a:pt x="358" y="311"/>
                    <a:pt x="377" y="303"/>
                    <a:pt x="383" y="297"/>
                  </a:cubicBezTo>
                </a:path>
              </a:pathLst>
            </a:custGeom>
            <a:solidFill>
              <a:srgbClr val="060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8" name="Freeform 28">
              <a:extLst>
                <a:ext uri="{FF2B5EF4-FFF2-40B4-BE49-F238E27FC236}">
                  <a16:creationId xmlns:a16="http://schemas.microsoft.com/office/drawing/2014/main" id="{A9FE07DC-52BD-4703-8E3B-F8EA59571DEC}"/>
                </a:ext>
              </a:extLst>
            </p:cNvPr>
            <p:cNvSpPr>
              <a:spLocks/>
            </p:cNvSpPr>
            <p:nvPr/>
          </p:nvSpPr>
          <p:spPr bwMode="auto">
            <a:xfrm>
              <a:off x="4033838" y="0"/>
              <a:ext cx="1473200" cy="1209675"/>
            </a:xfrm>
            <a:custGeom>
              <a:avLst/>
              <a:gdLst>
                <a:gd name="T0" fmla="*/ 411 w 411"/>
                <a:gd name="T1" fmla="*/ 0 h 337"/>
                <a:gd name="T2" fmla="*/ 49 w 411"/>
                <a:gd name="T3" fmla="*/ 0 h 337"/>
                <a:gd name="T4" fmla="*/ 52 w 411"/>
                <a:gd name="T5" fmla="*/ 1 h 337"/>
                <a:gd name="T6" fmla="*/ 62 w 411"/>
                <a:gd name="T7" fmla="*/ 6 h 337"/>
                <a:gd name="T8" fmla="*/ 74 w 411"/>
                <a:gd name="T9" fmla="*/ 16 h 337"/>
                <a:gd name="T10" fmla="*/ 76 w 411"/>
                <a:gd name="T11" fmla="*/ 25 h 337"/>
                <a:gd name="T12" fmla="*/ 70 w 411"/>
                <a:gd name="T13" fmla="*/ 34 h 337"/>
                <a:gd name="T14" fmla="*/ 57 w 411"/>
                <a:gd name="T15" fmla="*/ 35 h 337"/>
                <a:gd name="T16" fmla="*/ 49 w 411"/>
                <a:gd name="T17" fmla="*/ 34 h 337"/>
                <a:gd name="T18" fmla="*/ 74 w 411"/>
                <a:gd name="T19" fmla="*/ 51 h 337"/>
                <a:gd name="T20" fmla="*/ 80 w 411"/>
                <a:gd name="T21" fmla="*/ 53 h 337"/>
                <a:gd name="T22" fmla="*/ 81 w 411"/>
                <a:gd name="T23" fmla="*/ 55 h 337"/>
                <a:gd name="T24" fmla="*/ 79 w 411"/>
                <a:gd name="T25" fmla="*/ 59 h 337"/>
                <a:gd name="T26" fmla="*/ 81 w 411"/>
                <a:gd name="T27" fmla="*/ 59 h 337"/>
                <a:gd name="T28" fmla="*/ 88 w 411"/>
                <a:gd name="T29" fmla="*/ 53 h 337"/>
                <a:gd name="T30" fmla="*/ 90 w 411"/>
                <a:gd name="T31" fmla="*/ 63 h 337"/>
                <a:gd name="T32" fmla="*/ 83 w 411"/>
                <a:gd name="T33" fmla="*/ 69 h 337"/>
                <a:gd name="T34" fmla="*/ 83 w 411"/>
                <a:gd name="T35" fmla="*/ 74 h 337"/>
                <a:gd name="T36" fmla="*/ 86 w 411"/>
                <a:gd name="T37" fmla="*/ 81 h 337"/>
                <a:gd name="T38" fmla="*/ 90 w 411"/>
                <a:gd name="T39" fmla="*/ 95 h 337"/>
                <a:gd name="T40" fmla="*/ 95 w 411"/>
                <a:gd name="T41" fmla="*/ 124 h 337"/>
                <a:gd name="T42" fmla="*/ 94 w 411"/>
                <a:gd name="T43" fmla="*/ 139 h 337"/>
                <a:gd name="T44" fmla="*/ 101 w 411"/>
                <a:gd name="T45" fmla="*/ 152 h 337"/>
                <a:gd name="T46" fmla="*/ 108 w 411"/>
                <a:gd name="T47" fmla="*/ 162 h 337"/>
                <a:gd name="T48" fmla="*/ 116 w 411"/>
                <a:gd name="T49" fmla="*/ 182 h 337"/>
                <a:gd name="T50" fmla="*/ 102 w 411"/>
                <a:gd name="T51" fmla="*/ 189 h 337"/>
                <a:gd name="T52" fmla="*/ 104 w 411"/>
                <a:gd name="T53" fmla="*/ 200 h 337"/>
                <a:gd name="T54" fmla="*/ 95 w 411"/>
                <a:gd name="T55" fmla="*/ 212 h 337"/>
                <a:gd name="T56" fmla="*/ 100 w 411"/>
                <a:gd name="T57" fmla="*/ 214 h 337"/>
                <a:gd name="T58" fmla="*/ 102 w 411"/>
                <a:gd name="T59" fmla="*/ 223 h 337"/>
                <a:gd name="T60" fmla="*/ 95 w 411"/>
                <a:gd name="T61" fmla="*/ 234 h 337"/>
                <a:gd name="T62" fmla="*/ 95 w 411"/>
                <a:gd name="T63" fmla="*/ 248 h 337"/>
                <a:gd name="T64" fmla="*/ 83 w 411"/>
                <a:gd name="T65" fmla="*/ 258 h 337"/>
                <a:gd name="T66" fmla="*/ 71 w 411"/>
                <a:gd name="T67" fmla="*/ 258 h 337"/>
                <a:gd name="T68" fmla="*/ 67 w 411"/>
                <a:gd name="T69" fmla="*/ 257 h 337"/>
                <a:gd name="T70" fmla="*/ 35 w 411"/>
                <a:gd name="T71" fmla="*/ 252 h 337"/>
                <a:gd name="T72" fmla="*/ 26 w 411"/>
                <a:gd name="T73" fmla="*/ 255 h 337"/>
                <a:gd name="T74" fmla="*/ 18 w 411"/>
                <a:gd name="T75" fmla="*/ 262 h 337"/>
                <a:gd name="T76" fmla="*/ 18 w 411"/>
                <a:gd name="T77" fmla="*/ 262 h 337"/>
                <a:gd name="T78" fmla="*/ 17 w 411"/>
                <a:gd name="T79" fmla="*/ 263 h 337"/>
                <a:gd name="T80" fmla="*/ 16 w 411"/>
                <a:gd name="T81" fmla="*/ 264 h 337"/>
                <a:gd name="T82" fmla="*/ 15 w 411"/>
                <a:gd name="T83" fmla="*/ 265 h 337"/>
                <a:gd name="T84" fmla="*/ 10 w 411"/>
                <a:gd name="T85" fmla="*/ 272 h 337"/>
                <a:gd name="T86" fmla="*/ 10 w 411"/>
                <a:gd name="T87" fmla="*/ 273 h 337"/>
                <a:gd name="T88" fmla="*/ 10 w 411"/>
                <a:gd name="T89" fmla="*/ 274 h 337"/>
                <a:gd name="T90" fmla="*/ 5 w 411"/>
                <a:gd name="T91" fmla="*/ 285 h 337"/>
                <a:gd name="T92" fmla="*/ 5 w 411"/>
                <a:gd name="T93" fmla="*/ 316 h 337"/>
                <a:gd name="T94" fmla="*/ 40 w 411"/>
                <a:gd name="T95" fmla="*/ 329 h 337"/>
                <a:gd name="T96" fmla="*/ 55 w 411"/>
                <a:gd name="T97" fmla="*/ 337 h 337"/>
                <a:gd name="T98" fmla="*/ 411 w 411"/>
                <a:gd name="T99" fmla="*/ 337 h 337"/>
                <a:gd name="T100" fmla="*/ 411 w 411"/>
                <a:gd name="T101"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1" h="337">
                  <a:moveTo>
                    <a:pt x="411" y="0"/>
                  </a:moveTo>
                  <a:cubicBezTo>
                    <a:pt x="49" y="0"/>
                    <a:pt x="49" y="0"/>
                    <a:pt x="49" y="0"/>
                  </a:cubicBezTo>
                  <a:cubicBezTo>
                    <a:pt x="49" y="0"/>
                    <a:pt x="50" y="0"/>
                    <a:pt x="52" y="1"/>
                  </a:cubicBezTo>
                  <a:cubicBezTo>
                    <a:pt x="55" y="3"/>
                    <a:pt x="59" y="5"/>
                    <a:pt x="62" y="6"/>
                  </a:cubicBezTo>
                  <a:cubicBezTo>
                    <a:pt x="66" y="9"/>
                    <a:pt x="71" y="12"/>
                    <a:pt x="74" y="16"/>
                  </a:cubicBezTo>
                  <a:cubicBezTo>
                    <a:pt x="75" y="18"/>
                    <a:pt x="77" y="22"/>
                    <a:pt x="76" y="25"/>
                  </a:cubicBezTo>
                  <a:cubicBezTo>
                    <a:pt x="74" y="28"/>
                    <a:pt x="74" y="33"/>
                    <a:pt x="70" y="34"/>
                  </a:cubicBezTo>
                  <a:cubicBezTo>
                    <a:pt x="67" y="36"/>
                    <a:pt x="62" y="36"/>
                    <a:pt x="57" y="35"/>
                  </a:cubicBezTo>
                  <a:cubicBezTo>
                    <a:pt x="55" y="35"/>
                    <a:pt x="52" y="35"/>
                    <a:pt x="49" y="34"/>
                  </a:cubicBezTo>
                  <a:cubicBezTo>
                    <a:pt x="59" y="38"/>
                    <a:pt x="68" y="42"/>
                    <a:pt x="74" y="51"/>
                  </a:cubicBezTo>
                  <a:cubicBezTo>
                    <a:pt x="75" y="53"/>
                    <a:pt x="77" y="53"/>
                    <a:pt x="80" y="53"/>
                  </a:cubicBezTo>
                  <a:cubicBezTo>
                    <a:pt x="81" y="53"/>
                    <a:pt x="81" y="55"/>
                    <a:pt x="81" y="55"/>
                  </a:cubicBezTo>
                  <a:cubicBezTo>
                    <a:pt x="79" y="56"/>
                    <a:pt x="78" y="57"/>
                    <a:pt x="79" y="59"/>
                  </a:cubicBezTo>
                  <a:cubicBezTo>
                    <a:pt x="81" y="59"/>
                    <a:pt x="81" y="59"/>
                    <a:pt x="81" y="59"/>
                  </a:cubicBezTo>
                  <a:cubicBezTo>
                    <a:pt x="84" y="58"/>
                    <a:pt x="83" y="51"/>
                    <a:pt x="88" y="53"/>
                  </a:cubicBezTo>
                  <a:cubicBezTo>
                    <a:pt x="91" y="55"/>
                    <a:pt x="92" y="60"/>
                    <a:pt x="90" y="63"/>
                  </a:cubicBezTo>
                  <a:cubicBezTo>
                    <a:pt x="88" y="65"/>
                    <a:pt x="85" y="67"/>
                    <a:pt x="83" y="69"/>
                  </a:cubicBezTo>
                  <a:cubicBezTo>
                    <a:pt x="82" y="70"/>
                    <a:pt x="82" y="72"/>
                    <a:pt x="83" y="74"/>
                  </a:cubicBezTo>
                  <a:cubicBezTo>
                    <a:pt x="84" y="76"/>
                    <a:pt x="85" y="79"/>
                    <a:pt x="86" y="81"/>
                  </a:cubicBezTo>
                  <a:cubicBezTo>
                    <a:pt x="88" y="86"/>
                    <a:pt x="88" y="91"/>
                    <a:pt x="90" y="95"/>
                  </a:cubicBezTo>
                  <a:cubicBezTo>
                    <a:pt x="93" y="105"/>
                    <a:pt x="95" y="114"/>
                    <a:pt x="95" y="124"/>
                  </a:cubicBezTo>
                  <a:cubicBezTo>
                    <a:pt x="95" y="129"/>
                    <a:pt x="92" y="133"/>
                    <a:pt x="94" y="139"/>
                  </a:cubicBezTo>
                  <a:cubicBezTo>
                    <a:pt x="95" y="144"/>
                    <a:pt x="98" y="147"/>
                    <a:pt x="101" y="152"/>
                  </a:cubicBezTo>
                  <a:cubicBezTo>
                    <a:pt x="104" y="156"/>
                    <a:pt x="106" y="158"/>
                    <a:pt x="108" y="162"/>
                  </a:cubicBezTo>
                  <a:cubicBezTo>
                    <a:pt x="112" y="168"/>
                    <a:pt x="119" y="175"/>
                    <a:pt x="116" y="182"/>
                  </a:cubicBezTo>
                  <a:cubicBezTo>
                    <a:pt x="114" y="187"/>
                    <a:pt x="107" y="186"/>
                    <a:pt x="102" y="189"/>
                  </a:cubicBezTo>
                  <a:cubicBezTo>
                    <a:pt x="98" y="192"/>
                    <a:pt x="102" y="197"/>
                    <a:pt x="104" y="200"/>
                  </a:cubicBezTo>
                  <a:cubicBezTo>
                    <a:pt x="107" y="206"/>
                    <a:pt x="100" y="210"/>
                    <a:pt x="95" y="212"/>
                  </a:cubicBezTo>
                  <a:cubicBezTo>
                    <a:pt x="97" y="214"/>
                    <a:pt x="99" y="213"/>
                    <a:pt x="100" y="214"/>
                  </a:cubicBezTo>
                  <a:cubicBezTo>
                    <a:pt x="100" y="217"/>
                    <a:pt x="104" y="219"/>
                    <a:pt x="102" y="223"/>
                  </a:cubicBezTo>
                  <a:cubicBezTo>
                    <a:pt x="99" y="226"/>
                    <a:pt x="91" y="228"/>
                    <a:pt x="95" y="234"/>
                  </a:cubicBezTo>
                  <a:cubicBezTo>
                    <a:pt x="98" y="238"/>
                    <a:pt x="96" y="243"/>
                    <a:pt x="95" y="248"/>
                  </a:cubicBezTo>
                  <a:cubicBezTo>
                    <a:pt x="93" y="254"/>
                    <a:pt x="88" y="256"/>
                    <a:pt x="83" y="258"/>
                  </a:cubicBezTo>
                  <a:cubicBezTo>
                    <a:pt x="79" y="259"/>
                    <a:pt x="75" y="259"/>
                    <a:pt x="71" y="258"/>
                  </a:cubicBezTo>
                  <a:cubicBezTo>
                    <a:pt x="70" y="258"/>
                    <a:pt x="69" y="257"/>
                    <a:pt x="67" y="257"/>
                  </a:cubicBezTo>
                  <a:cubicBezTo>
                    <a:pt x="56" y="256"/>
                    <a:pt x="46" y="252"/>
                    <a:pt x="35" y="252"/>
                  </a:cubicBezTo>
                  <a:cubicBezTo>
                    <a:pt x="32" y="253"/>
                    <a:pt x="28" y="254"/>
                    <a:pt x="26" y="255"/>
                  </a:cubicBezTo>
                  <a:cubicBezTo>
                    <a:pt x="23" y="257"/>
                    <a:pt x="20" y="259"/>
                    <a:pt x="18" y="262"/>
                  </a:cubicBezTo>
                  <a:cubicBezTo>
                    <a:pt x="18" y="262"/>
                    <a:pt x="18" y="262"/>
                    <a:pt x="18" y="262"/>
                  </a:cubicBezTo>
                  <a:cubicBezTo>
                    <a:pt x="18" y="262"/>
                    <a:pt x="17" y="263"/>
                    <a:pt x="17" y="263"/>
                  </a:cubicBezTo>
                  <a:cubicBezTo>
                    <a:pt x="16" y="264"/>
                    <a:pt x="16" y="264"/>
                    <a:pt x="16" y="264"/>
                  </a:cubicBezTo>
                  <a:cubicBezTo>
                    <a:pt x="16" y="265"/>
                    <a:pt x="16" y="265"/>
                    <a:pt x="15" y="265"/>
                  </a:cubicBezTo>
                  <a:cubicBezTo>
                    <a:pt x="14" y="267"/>
                    <a:pt x="12" y="270"/>
                    <a:pt x="10" y="272"/>
                  </a:cubicBezTo>
                  <a:cubicBezTo>
                    <a:pt x="10" y="273"/>
                    <a:pt x="10" y="273"/>
                    <a:pt x="10" y="273"/>
                  </a:cubicBezTo>
                  <a:cubicBezTo>
                    <a:pt x="10" y="273"/>
                    <a:pt x="10" y="274"/>
                    <a:pt x="10" y="274"/>
                  </a:cubicBezTo>
                  <a:cubicBezTo>
                    <a:pt x="8" y="278"/>
                    <a:pt x="6" y="282"/>
                    <a:pt x="5" y="285"/>
                  </a:cubicBezTo>
                  <a:cubicBezTo>
                    <a:pt x="0" y="300"/>
                    <a:pt x="2" y="313"/>
                    <a:pt x="5" y="316"/>
                  </a:cubicBezTo>
                  <a:cubicBezTo>
                    <a:pt x="6" y="316"/>
                    <a:pt x="26" y="323"/>
                    <a:pt x="40" y="329"/>
                  </a:cubicBezTo>
                  <a:cubicBezTo>
                    <a:pt x="47" y="332"/>
                    <a:pt x="52" y="334"/>
                    <a:pt x="55" y="337"/>
                  </a:cubicBezTo>
                  <a:cubicBezTo>
                    <a:pt x="411" y="337"/>
                    <a:pt x="411" y="337"/>
                    <a:pt x="411" y="337"/>
                  </a:cubicBezTo>
                  <a:lnTo>
                    <a:pt x="411" y="0"/>
                  </a:lnTo>
                  <a:close/>
                </a:path>
              </a:pathLst>
            </a:custGeom>
            <a:solidFill>
              <a:srgbClr val="E22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9" name="Freeform 29">
              <a:extLst>
                <a:ext uri="{FF2B5EF4-FFF2-40B4-BE49-F238E27FC236}">
                  <a16:creationId xmlns:a16="http://schemas.microsoft.com/office/drawing/2014/main" id="{BBE32313-7031-48BE-8F22-ACF6BC42F4E6}"/>
                </a:ext>
              </a:extLst>
            </p:cNvPr>
            <p:cNvSpPr>
              <a:spLocks/>
            </p:cNvSpPr>
            <p:nvPr/>
          </p:nvSpPr>
          <p:spPr bwMode="auto">
            <a:xfrm>
              <a:off x="4198938" y="415925"/>
              <a:ext cx="149225" cy="133350"/>
            </a:xfrm>
            <a:custGeom>
              <a:avLst/>
              <a:gdLst>
                <a:gd name="T0" fmla="*/ 24 w 42"/>
                <a:gd name="T1" fmla="*/ 7 h 37"/>
                <a:gd name="T2" fmla="*/ 31 w 42"/>
                <a:gd name="T3" fmla="*/ 8 h 37"/>
                <a:gd name="T4" fmla="*/ 18 w 42"/>
                <a:gd name="T5" fmla="*/ 20 h 37"/>
                <a:gd name="T6" fmla="*/ 16 w 42"/>
                <a:gd name="T7" fmla="*/ 20 h 37"/>
                <a:gd name="T8" fmla="*/ 13 w 42"/>
                <a:gd name="T9" fmla="*/ 24 h 37"/>
                <a:gd name="T10" fmla="*/ 7 w 42"/>
                <a:gd name="T11" fmla="*/ 25 h 37"/>
                <a:gd name="T12" fmla="*/ 17 w 42"/>
                <a:gd name="T13" fmla="*/ 29 h 37"/>
                <a:gd name="T14" fmla="*/ 19 w 42"/>
                <a:gd name="T15" fmla="*/ 31 h 37"/>
                <a:gd name="T16" fmla="*/ 20 w 42"/>
                <a:gd name="T17" fmla="*/ 31 h 37"/>
                <a:gd name="T18" fmla="*/ 21 w 42"/>
                <a:gd name="T19" fmla="*/ 31 h 37"/>
                <a:gd name="T20" fmla="*/ 21 w 42"/>
                <a:gd name="T21" fmla="*/ 34 h 37"/>
                <a:gd name="T22" fmla="*/ 14 w 42"/>
                <a:gd name="T23" fmla="*/ 36 h 37"/>
                <a:gd name="T24" fmla="*/ 28 w 42"/>
                <a:gd name="T25" fmla="*/ 36 h 37"/>
                <a:gd name="T26" fmla="*/ 31 w 42"/>
                <a:gd name="T27" fmla="*/ 25 h 37"/>
                <a:gd name="T28" fmla="*/ 30 w 42"/>
                <a:gd name="T29" fmla="*/ 23 h 37"/>
                <a:gd name="T30" fmla="*/ 33 w 42"/>
                <a:gd name="T31" fmla="*/ 19 h 37"/>
                <a:gd name="T32" fmla="*/ 37 w 42"/>
                <a:gd name="T33" fmla="*/ 17 h 37"/>
                <a:gd name="T34" fmla="*/ 35 w 42"/>
                <a:gd name="T35" fmla="*/ 14 h 37"/>
                <a:gd name="T36" fmla="*/ 41 w 42"/>
                <a:gd name="T37" fmla="*/ 4 h 37"/>
                <a:gd name="T38" fmla="*/ 32 w 42"/>
                <a:gd name="T39" fmla="*/ 1 h 37"/>
                <a:gd name="T40" fmla="*/ 21 w 42"/>
                <a:gd name="T41" fmla="*/ 1 h 37"/>
                <a:gd name="T42" fmla="*/ 12 w 42"/>
                <a:gd name="T43" fmla="*/ 4 h 37"/>
                <a:gd name="T44" fmla="*/ 0 w 42"/>
                <a:gd name="T45" fmla="*/ 10 h 37"/>
                <a:gd name="T46" fmla="*/ 14 w 42"/>
                <a:gd name="T47" fmla="*/ 7 h 37"/>
                <a:gd name="T48" fmla="*/ 24 w 42"/>
                <a:gd name="T49"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37">
                  <a:moveTo>
                    <a:pt x="24" y="7"/>
                  </a:moveTo>
                  <a:cubicBezTo>
                    <a:pt x="27" y="7"/>
                    <a:pt x="31" y="7"/>
                    <a:pt x="31" y="8"/>
                  </a:cubicBezTo>
                  <a:cubicBezTo>
                    <a:pt x="30" y="14"/>
                    <a:pt x="22" y="15"/>
                    <a:pt x="18" y="20"/>
                  </a:cubicBezTo>
                  <a:cubicBezTo>
                    <a:pt x="16" y="20"/>
                    <a:pt x="16" y="20"/>
                    <a:pt x="16" y="20"/>
                  </a:cubicBezTo>
                  <a:cubicBezTo>
                    <a:pt x="14" y="21"/>
                    <a:pt x="15" y="24"/>
                    <a:pt x="13" y="24"/>
                  </a:cubicBezTo>
                  <a:cubicBezTo>
                    <a:pt x="11" y="24"/>
                    <a:pt x="9" y="24"/>
                    <a:pt x="7" y="25"/>
                  </a:cubicBezTo>
                  <a:cubicBezTo>
                    <a:pt x="10" y="28"/>
                    <a:pt x="13" y="29"/>
                    <a:pt x="17" y="29"/>
                  </a:cubicBezTo>
                  <a:cubicBezTo>
                    <a:pt x="17" y="29"/>
                    <a:pt x="19" y="30"/>
                    <a:pt x="19" y="31"/>
                  </a:cubicBezTo>
                  <a:cubicBezTo>
                    <a:pt x="19" y="31"/>
                    <a:pt x="19" y="31"/>
                    <a:pt x="20" y="31"/>
                  </a:cubicBezTo>
                  <a:cubicBezTo>
                    <a:pt x="21" y="31"/>
                    <a:pt x="21" y="31"/>
                    <a:pt x="21" y="31"/>
                  </a:cubicBezTo>
                  <a:cubicBezTo>
                    <a:pt x="21" y="34"/>
                    <a:pt x="21" y="34"/>
                    <a:pt x="21" y="34"/>
                  </a:cubicBezTo>
                  <a:cubicBezTo>
                    <a:pt x="19" y="36"/>
                    <a:pt x="16" y="35"/>
                    <a:pt x="14" y="36"/>
                  </a:cubicBezTo>
                  <a:cubicBezTo>
                    <a:pt x="19" y="37"/>
                    <a:pt x="24" y="37"/>
                    <a:pt x="28" y="36"/>
                  </a:cubicBezTo>
                  <a:cubicBezTo>
                    <a:pt x="32" y="35"/>
                    <a:pt x="28" y="28"/>
                    <a:pt x="31" y="25"/>
                  </a:cubicBezTo>
                  <a:cubicBezTo>
                    <a:pt x="30" y="25"/>
                    <a:pt x="31" y="23"/>
                    <a:pt x="30" y="23"/>
                  </a:cubicBezTo>
                  <a:cubicBezTo>
                    <a:pt x="31" y="22"/>
                    <a:pt x="32" y="20"/>
                    <a:pt x="33" y="19"/>
                  </a:cubicBezTo>
                  <a:cubicBezTo>
                    <a:pt x="35" y="19"/>
                    <a:pt x="37" y="19"/>
                    <a:pt x="37" y="17"/>
                  </a:cubicBezTo>
                  <a:cubicBezTo>
                    <a:pt x="37" y="16"/>
                    <a:pt x="35" y="15"/>
                    <a:pt x="35" y="14"/>
                  </a:cubicBezTo>
                  <a:cubicBezTo>
                    <a:pt x="39" y="12"/>
                    <a:pt x="42" y="8"/>
                    <a:pt x="41" y="4"/>
                  </a:cubicBezTo>
                  <a:cubicBezTo>
                    <a:pt x="40" y="2"/>
                    <a:pt x="35" y="2"/>
                    <a:pt x="32" y="1"/>
                  </a:cubicBezTo>
                  <a:cubicBezTo>
                    <a:pt x="29" y="0"/>
                    <a:pt x="25" y="1"/>
                    <a:pt x="21" y="1"/>
                  </a:cubicBezTo>
                  <a:cubicBezTo>
                    <a:pt x="18" y="1"/>
                    <a:pt x="15" y="3"/>
                    <a:pt x="12" y="4"/>
                  </a:cubicBezTo>
                  <a:cubicBezTo>
                    <a:pt x="7" y="5"/>
                    <a:pt x="3" y="8"/>
                    <a:pt x="0" y="10"/>
                  </a:cubicBezTo>
                  <a:cubicBezTo>
                    <a:pt x="4" y="8"/>
                    <a:pt x="9" y="8"/>
                    <a:pt x="14" y="7"/>
                  </a:cubicBezTo>
                  <a:cubicBezTo>
                    <a:pt x="17" y="7"/>
                    <a:pt x="21" y="6"/>
                    <a:pt x="24" y="7"/>
                  </a:cubicBezTo>
                </a:path>
              </a:pathLst>
            </a:custGeom>
            <a:solidFill>
              <a:srgbClr val="9D9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grpSp>
      <p:cxnSp>
        <p:nvCxnSpPr>
          <p:cNvPr id="33" name="Connecteur droit 32">
            <a:extLst>
              <a:ext uri="{FF2B5EF4-FFF2-40B4-BE49-F238E27FC236}">
                <a16:creationId xmlns:a16="http://schemas.microsoft.com/office/drawing/2014/main" id="{180F8CF1-1D45-42A8-A66F-09CA87FECA69}"/>
              </a:ext>
            </a:extLst>
          </p:cNvPr>
          <p:cNvCxnSpPr>
            <a:cxnSpLocks/>
          </p:cNvCxnSpPr>
          <p:nvPr userDrawn="1"/>
        </p:nvCxnSpPr>
        <p:spPr>
          <a:xfrm>
            <a:off x="503400" y="6381268"/>
            <a:ext cx="1118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Espace réservé du pied de page 33">
            <a:extLst>
              <a:ext uri="{FF2B5EF4-FFF2-40B4-BE49-F238E27FC236}">
                <a16:creationId xmlns:a16="http://schemas.microsoft.com/office/drawing/2014/main" id="{19AF3169-1B63-4492-BCE2-6CC41A9A8970}"/>
              </a:ext>
            </a:extLst>
          </p:cNvPr>
          <p:cNvSpPr>
            <a:spLocks noGrp="1"/>
          </p:cNvSpPr>
          <p:nvPr>
            <p:ph type="ftr" sz="quarter" idx="3"/>
          </p:nvPr>
        </p:nvSpPr>
        <p:spPr>
          <a:xfrm>
            <a:off x="502288" y="6575144"/>
            <a:ext cx="1415452" cy="107722"/>
          </a:xfrm>
          <a:prstGeom prst="rect">
            <a:avLst/>
          </a:prstGeom>
        </p:spPr>
        <p:txBody>
          <a:bodyPr vert="horz" wrap="none" lIns="0" tIns="0" rIns="0" bIns="0" rtlCol="0" anchor="ctr">
            <a:spAutoFit/>
          </a:bodyPr>
          <a:lstStyle>
            <a:lvl1pPr algn="l">
              <a:defRPr sz="700" cap="all" spc="50" baseline="0">
                <a:solidFill>
                  <a:srgbClr val="000000"/>
                </a:solidFill>
              </a:defRPr>
            </a:lvl1pPr>
          </a:lstStyle>
          <a:p>
            <a:r>
              <a:rPr lang="fr-FR" noProof="0" smtClean="0"/>
              <a:t>Les effets d'aubaine des contrats aidés - JMS 2022</a:t>
            </a:r>
            <a:endParaRPr lang="fr-FR" noProof="0" dirty="0"/>
          </a:p>
        </p:txBody>
      </p:sp>
      <p:sp>
        <p:nvSpPr>
          <p:cNvPr id="35" name="Espace réservé du numéro de diapositive 34">
            <a:extLst>
              <a:ext uri="{FF2B5EF4-FFF2-40B4-BE49-F238E27FC236}">
                <a16:creationId xmlns:a16="http://schemas.microsoft.com/office/drawing/2014/main" id="{6322BE47-8DA5-4CED-91D3-4B9624FB0BE0}"/>
              </a:ext>
            </a:extLst>
          </p:cNvPr>
          <p:cNvSpPr>
            <a:spLocks noGrp="1"/>
          </p:cNvSpPr>
          <p:nvPr>
            <p:ph type="sldNum" sz="quarter" idx="4"/>
          </p:nvPr>
        </p:nvSpPr>
        <p:spPr>
          <a:xfrm>
            <a:off x="11527700" y="6575144"/>
            <a:ext cx="160300" cy="107722"/>
          </a:xfrm>
          <a:prstGeom prst="rect">
            <a:avLst/>
          </a:prstGeom>
        </p:spPr>
        <p:txBody>
          <a:bodyPr vert="horz" wrap="none" lIns="0" tIns="0" rIns="0" bIns="0" rtlCol="0" anchor="ctr">
            <a:spAutoFit/>
          </a:bodyPr>
          <a:lstStyle>
            <a:lvl1pPr algn="r">
              <a:defRPr sz="700">
                <a:solidFill>
                  <a:srgbClr val="000000"/>
                </a:solidFill>
              </a:defRPr>
            </a:lvl1pPr>
          </a:lstStyle>
          <a:p>
            <a:fld id="{DA76BCB4-0E47-4ECE-B552-0D112F3A1392}" type="slidenum">
              <a:rPr lang="fr-FR" smtClean="0"/>
              <a:pPr/>
              <a:t>‹N°›</a:t>
            </a:fld>
            <a:endParaRPr lang="fr-FR" dirty="0"/>
          </a:p>
        </p:txBody>
      </p:sp>
      <p:pic>
        <p:nvPicPr>
          <p:cNvPr id="211" name="Image 210">
            <a:extLst>
              <a:ext uri="{FF2B5EF4-FFF2-40B4-BE49-F238E27FC236}">
                <a16:creationId xmlns:a16="http://schemas.microsoft.com/office/drawing/2014/main" id="{9BE3FCA0-773E-47FC-A79B-12AE14B432CA}"/>
              </a:ext>
            </a:extLst>
          </p:cNvPr>
          <p:cNvPicPr>
            <a:picLocks noChangeAspect="1"/>
          </p:cNvPicPr>
          <p:nvPr userDrawn="1"/>
        </p:nvPicPr>
        <p:blipFill>
          <a:blip r:embed="rId14"/>
          <a:stretch>
            <a:fillRect/>
          </a:stretch>
        </p:blipFill>
        <p:spPr>
          <a:xfrm>
            <a:off x="1476960" y="238833"/>
            <a:ext cx="713790" cy="482149"/>
          </a:xfrm>
          <a:prstGeom prst="rect">
            <a:avLst/>
          </a:prstGeom>
        </p:spPr>
      </p:pic>
    </p:spTree>
    <p:extLst>
      <p:ext uri="{BB962C8B-B14F-4D97-AF65-F5344CB8AC3E}">
        <p14:creationId xmlns:p14="http://schemas.microsoft.com/office/powerpoint/2010/main" val="3297539"/>
      </p:ext>
    </p:extLst>
  </p:cSld>
  <p:clrMap bg1="lt1" tx1="dk1" bg2="lt2" tx2="dk2" accent1="accent1" accent2="accent2" accent3="accent3" accent4="accent4" accent5="accent5" accent6="accent6" hlink="hlink" folHlink="folHlink"/>
  <p:sldLayoutIdLst>
    <p:sldLayoutId id="2147483655" r:id="rId1"/>
    <p:sldLayoutId id="2147483659" r:id="rId2"/>
    <p:sldLayoutId id="2147483660" r:id="rId3"/>
    <p:sldLayoutId id="2147483686" r:id="rId4"/>
    <p:sldLayoutId id="2147483685" r:id="rId5"/>
    <p:sldLayoutId id="2147483684" r:id="rId6"/>
    <p:sldLayoutId id="2147483664" r:id="rId7"/>
    <p:sldLayoutId id="2147483679" r:id="rId8"/>
    <p:sldLayoutId id="2147483680" r:id="rId9"/>
    <p:sldLayoutId id="2147483678" r:id="rId10"/>
    <p:sldLayoutId id="2147483665" r:id="rId11"/>
    <p:sldLayoutId id="214748368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500" b="1" kern="1200">
          <a:solidFill>
            <a:srgbClr val="000000"/>
          </a:solidFill>
          <a:latin typeface="+mj-lt"/>
          <a:ea typeface="+mj-ea"/>
          <a:cs typeface="+mj-cs"/>
        </a:defRPr>
      </a:lvl1pPr>
    </p:titleStyle>
    <p:bodyStyle>
      <a:lvl1pPr marL="0" indent="0" algn="l" defTabSz="685800" rtl="0" eaLnBrk="1" latinLnBrk="0" hangingPunct="1">
        <a:lnSpc>
          <a:spcPct val="100000"/>
        </a:lnSpc>
        <a:spcBef>
          <a:spcPts val="600"/>
        </a:spcBef>
        <a:buFont typeface="Arial" panose="020B0604020202020204" pitchFamily="34" charset="0"/>
        <a:buNone/>
        <a:defRPr sz="2500" b="0" kern="1200">
          <a:solidFill>
            <a:schemeClr val="tx1"/>
          </a:solidFill>
          <a:latin typeface="+mn-lt"/>
          <a:ea typeface="+mn-ea"/>
          <a:cs typeface="+mn-cs"/>
        </a:defRPr>
      </a:lvl1pPr>
      <a:lvl2pPr marL="0" indent="0" algn="l" defTabSz="685800" rtl="0" eaLnBrk="1" latinLnBrk="0" hangingPunct="1">
        <a:lnSpc>
          <a:spcPct val="100000"/>
        </a:lnSpc>
        <a:spcBef>
          <a:spcPts val="600"/>
        </a:spcBef>
        <a:buFont typeface="Arial" panose="020B0604020202020204" pitchFamily="34" charset="0"/>
        <a:buNone/>
        <a:defRPr sz="2500" kern="1200">
          <a:solidFill>
            <a:schemeClr val="tx1"/>
          </a:solidFill>
          <a:latin typeface="+mn-lt"/>
          <a:ea typeface="+mn-ea"/>
          <a:cs typeface="+mn-cs"/>
        </a:defRPr>
      </a:lvl2pPr>
      <a:lvl3pPr marL="180975"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9525" indent="0" algn="l" defTabSz="6858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4pPr>
      <a:lvl5pPr marL="9525" indent="0" algn="l" defTabSz="6858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6" orient="horz" pos="3818" userDrawn="1">
          <p15:clr>
            <a:srgbClr val="A4A3A4"/>
          </p15:clr>
        </p15:guide>
        <p15:guide id="7" pos="3689" userDrawn="1">
          <p15:clr>
            <a:srgbClr val="A4A3A4"/>
          </p15:clr>
        </p15:guide>
        <p15:guide id="8" pos="3990" userDrawn="1">
          <p15:clr>
            <a:srgbClr val="A4A3A4"/>
          </p15:clr>
        </p15:guide>
        <p15:guide id="9" pos="7362" userDrawn="1">
          <p15:clr>
            <a:srgbClr val="A4A3A4"/>
          </p15:clr>
        </p15:guide>
        <p15:guide id="10" pos="317"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03400" y="1121025"/>
            <a:ext cx="11185200" cy="883436"/>
          </a:xfrm>
          <a:prstGeom prst="rect">
            <a:avLst/>
          </a:prstGeom>
        </p:spPr>
        <p:txBody>
          <a:bodyPr vert="horz" wrap="square" lIns="0" tIns="0" rIns="0" bIns="0" rtlCol="0" anchor="t">
            <a:normAutofit/>
          </a:bodyPr>
          <a:lstStyle/>
          <a:p>
            <a:r>
              <a:rPr lang="fr-FR" noProof="0" dirty="0"/>
              <a:t>Titre niveau 1 éventuel</a:t>
            </a:r>
          </a:p>
        </p:txBody>
      </p:sp>
      <p:sp>
        <p:nvSpPr>
          <p:cNvPr id="3" name="Espace réservé du texte 2"/>
          <p:cNvSpPr>
            <a:spLocks noGrp="1"/>
          </p:cNvSpPr>
          <p:nvPr>
            <p:ph type="body" idx="1"/>
          </p:nvPr>
        </p:nvSpPr>
        <p:spPr>
          <a:xfrm>
            <a:off x="503238" y="2067124"/>
            <a:ext cx="11184762" cy="1969770"/>
          </a:xfrm>
          <a:prstGeom prst="rect">
            <a:avLst/>
          </a:prstGeom>
        </p:spPr>
        <p:txBody>
          <a:bodyPr vert="horz" wrap="square" lIns="0" tIns="0" rIns="0" bIns="0" rtlCol="0">
            <a:noAutofit/>
          </a:bodyPr>
          <a:lstStyle/>
          <a:p>
            <a:pPr lvl="0"/>
            <a:r>
              <a:rPr lang="fr-FR" noProof="0" dirty="0"/>
              <a:t>Modifiez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grpSp>
        <p:nvGrpSpPr>
          <p:cNvPr id="4" name="Groupe 3">
            <a:extLst>
              <a:ext uri="{FF2B5EF4-FFF2-40B4-BE49-F238E27FC236}">
                <a16:creationId xmlns:a16="http://schemas.microsoft.com/office/drawing/2014/main" id="{54B1E10E-39FE-4123-BF3D-448221547FAA}"/>
              </a:ext>
            </a:extLst>
          </p:cNvPr>
          <p:cNvGrpSpPr/>
          <p:nvPr userDrawn="1"/>
        </p:nvGrpSpPr>
        <p:grpSpPr>
          <a:xfrm>
            <a:off x="502288" y="242008"/>
            <a:ext cx="528791" cy="464331"/>
            <a:chOff x="2185988" y="0"/>
            <a:chExt cx="7813676" cy="6861176"/>
          </a:xfrm>
        </p:grpSpPr>
        <p:sp>
          <p:nvSpPr>
            <p:cNvPr id="5" name="Freeform 5">
              <a:extLst>
                <a:ext uri="{FF2B5EF4-FFF2-40B4-BE49-F238E27FC236}">
                  <a16:creationId xmlns:a16="http://schemas.microsoft.com/office/drawing/2014/main" id="{7358B401-E416-4737-BBD8-0D1263D98549}"/>
                </a:ext>
              </a:extLst>
            </p:cNvPr>
            <p:cNvSpPr>
              <a:spLocks noEditPoints="1"/>
            </p:cNvSpPr>
            <p:nvPr/>
          </p:nvSpPr>
          <p:spPr bwMode="auto">
            <a:xfrm>
              <a:off x="2189163" y="1812925"/>
              <a:ext cx="742950" cy="911225"/>
            </a:xfrm>
            <a:custGeom>
              <a:avLst/>
              <a:gdLst>
                <a:gd name="T0" fmla="*/ 51 w 207"/>
                <a:gd name="T1" fmla="*/ 44 h 254"/>
                <a:gd name="T2" fmla="*/ 51 w 207"/>
                <a:gd name="T3" fmla="*/ 107 h 254"/>
                <a:gd name="T4" fmla="*/ 80 w 207"/>
                <a:gd name="T5" fmla="*/ 107 h 254"/>
                <a:gd name="T6" fmla="*/ 115 w 207"/>
                <a:gd name="T7" fmla="*/ 75 h 254"/>
                <a:gd name="T8" fmla="*/ 80 w 207"/>
                <a:gd name="T9" fmla="*/ 44 h 254"/>
                <a:gd name="T10" fmla="*/ 51 w 207"/>
                <a:gd name="T11" fmla="*/ 44 h 254"/>
                <a:gd name="T12" fmla="*/ 0 w 207"/>
                <a:gd name="T13" fmla="*/ 0 h 254"/>
                <a:gd name="T14" fmla="*/ 77 w 207"/>
                <a:gd name="T15" fmla="*/ 0 h 254"/>
                <a:gd name="T16" fmla="*/ 168 w 207"/>
                <a:gd name="T17" fmla="*/ 76 h 254"/>
                <a:gd name="T18" fmla="*/ 127 w 207"/>
                <a:gd name="T19" fmla="*/ 141 h 254"/>
                <a:gd name="T20" fmla="*/ 207 w 207"/>
                <a:gd name="T21" fmla="*/ 254 h 254"/>
                <a:gd name="T22" fmla="*/ 145 w 207"/>
                <a:gd name="T23" fmla="*/ 254 h 254"/>
                <a:gd name="T24" fmla="*/ 78 w 207"/>
                <a:gd name="T25" fmla="*/ 151 h 254"/>
                <a:gd name="T26" fmla="*/ 51 w 207"/>
                <a:gd name="T27" fmla="*/ 151 h 254"/>
                <a:gd name="T28" fmla="*/ 51 w 207"/>
                <a:gd name="T29" fmla="*/ 254 h 254"/>
                <a:gd name="T30" fmla="*/ 0 w 207"/>
                <a:gd name="T31" fmla="*/ 254 h 254"/>
                <a:gd name="T32" fmla="*/ 0 w 207"/>
                <a:gd name="T3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4">
                  <a:moveTo>
                    <a:pt x="51" y="44"/>
                  </a:moveTo>
                  <a:cubicBezTo>
                    <a:pt x="51" y="107"/>
                    <a:pt x="51" y="107"/>
                    <a:pt x="51" y="107"/>
                  </a:cubicBezTo>
                  <a:cubicBezTo>
                    <a:pt x="80" y="107"/>
                    <a:pt x="80" y="107"/>
                    <a:pt x="80" y="107"/>
                  </a:cubicBezTo>
                  <a:cubicBezTo>
                    <a:pt x="102" y="107"/>
                    <a:pt x="115" y="96"/>
                    <a:pt x="115" y="75"/>
                  </a:cubicBezTo>
                  <a:cubicBezTo>
                    <a:pt x="115" y="56"/>
                    <a:pt x="102" y="44"/>
                    <a:pt x="80" y="44"/>
                  </a:cubicBezTo>
                  <a:lnTo>
                    <a:pt x="51" y="44"/>
                  </a:lnTo>
                  <a:close/>
                  <a:moveTo>
                    <a:pt x="0" y="0"/>
                  </a:moveTo>
                  <a:cubicBezTo>
                    <a:pt x="77" y="0"/>
                    <a:pt x="77" y="0"/>
                    <a:pt x="77" y="0"/>
                  </a:cubicBezTo>
                  <a:cubicBezTo>
                    <a:pt x="133" y="0"/>
                    <a:pt x="168" y="29"/>
                    <a:pt x="168" y="76"/>
                  </a:cubicBezTo>
                  <a:cubicBezTo>
                    <a:pt x="168" y="106"/>
                    <a:pt x="153" y="129"/>
                    <a:pt x="127" y="141"/>
                  </a:cubicBezTo>
                  <a:cubicBezTo>
                    <a:pt x="207" y="254"/>
                    <a:pt x="207" y="254"/>
                    <a:pt x="207" y="254"/>
                  </a:cubicBezTo>
                  <a:cubicBezTo>
                    <a:pt x="145" y="254"/>
                    <a:pt x="145" y="254"/>
                    <a:pt x="145" y="254"/>
                  </a:cubicBezTo>
                  <a:cubicBezTo>
                    <a:pt x="78" y="151"/>
                    <a:pt x="78" y="151"/>
                    <a:pt x="78" y="151"/>
                  </a:cubicBezTo>
                  <a:cubicBezTo>
                    <a:pt x="51" y="151"/>
                    <a:pt x="51" y="151"/>
                    <a:pt x="51" y="151"/>
                  </a:cubicBezTo>
                  <a:cubicBezTo>
                    <a:pt x="51" y="254"/>
                    <a:pt x="51" y="254"/>
                    <a:pt x="51"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6" name="Freeform 6">
              <a:extLst>
                <a:ext uri="{FF2B5EF4-FFF2-40B4-BE49-F238E27FC236}">
                  <a16:creationId xmlns:a16="http://schemas.microsoft.com/office/drawing/2014/main" id="{E8130D9D-2E8F-445E-A951-9719709EBE62}"/>
                </a:ext>
              </a:extLst>
            </p:cNvPr>
            <p:cNvSpPr>
              <a:spLocks noEditPoints="1"/>
            </p:cNvSpPr>
            <p:nvPr/>
          </p:nvSpPr>
          <p:spPr bwMode="auto">
            <a:xfrm>
              <a:off x="3046413" y="1557338"/>
              <a:ext cx="531813" cy="1166813"/>
            </a:xfrm>
            <a:custGeom>
              <a:avLst/>
              <a:gdLst>
                <a:gd name="T0" fmla="*/ 113 w 335"/>
                <a:gd name="T1" fmla="*/ 111 h 735"/>
                <a:gd name="T2" fmla="*/ 206 w 335"/>
                <a:gd name="T3" fmla="*/ 0 h 735"/>
                <a:gd name="T4" fmla="*/ 326 w 335"/>
                <a:gd name="T5" fmla="*/ 0 h 735"/>
                <a:gd name="T6" fmla="*/ 217 w 335"/>
                <a:gd name="T7" fmla="*/ 111 h 735"/>
                <a:gd name="T8" fmla="*/ 113 w 335"/>
                <a:gd name="T9" fmla="*/ 111 h 735"/>
                <a:gd name="T10" fmla="*/ 0 w 335"/>
                <a:gd name="T11" fmla="*/ 161 h 735"/>
                <a:gd name="T12" fmla="*/ 335 w 335"/>
                <a:gd name="T13" fmla="*/ 161 h 735"/>
                <a:gd name="T14" fmla="*/ 335 w 335"/>
                <a:gd name="T15" fmla="*/ 260 h 735"/>
                <a:gd name="T16" fmla="*/ 115 w 335"/>
                <a:gd name="T17" fmla="*/ 260 h 735"/>
                <a:gd name="T18" fmla="*/ 115 w 335"/>
                <a:gd name="T19" fmla="*/ 391 h 735"/>
                <a:gd name="T20" fmla="*/ 301 w 335"/>
                <a:gd name="T21" fmla="*/ 391 h 735"/>
                <a:gd name="T22" fmla="*/ 301 w 335"/>
                <a:gd name="T23" fmla="*/ 491 h 735"/>
                <a:gd name="T24" fmla="*/ 115 w 335"/>
                <a:gd name="T25" fmla="*/ 491 h 735"/>
                <a:gd name="T26" fmla="*/ 115 w 335"/>
                <a:gd name="T27" fmla="*/ 635 h 735"/>
                <a:gd name="T28" fmla="*/ 335 w 335"/>
                <a:gd name="T29" fmla="*/ 635 h 735"/>
                <a:gd name="T30" fmla="*/ 335 w 335"/>
                <a:gd name="T31" fmla="*/ 735 h 735"/>
                <a:gd name="T32" fmla="*/ 0 w 335"/>
                <a:gd name="T33" fmla="*/ 735 h 735"/>
                <a:gd name="T34" fmla="*/ 0 w 335"/>
                <a:gd name="T35" fmla="*/ 161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5" h="735">
                  <a:moveTo>
                    <a:pt x="113" y="111"/>
                  </a:moveTo>
                  <a:lnTo>
                    <a:pt x="206" y="0"/>
                  </a:lnTo>
                  <a:lnTo>
                    <a:pt x="326" y="0"/>
                  </a:lnTo>
                  <a:lnTo>
                    <a:pt x="217" y="111"/>
                  </a:lnTo>
                  <a:lnTo>
                    <a:pt x="113" y="111"/>
                  </a:lnTo>
                  <a:close/>
                  <a:moveTo>
                    <a:pt x="0" y="161"/>
                  </a:moveTo>
                  <a:lnTo>
                    <a:pt x="335" y="161"/>
                  </a:lnTo>
                  <a:lnTo>
                    <a:pt x="335" y="260"/>
                  </a:lnTo>
                  <a:lnTo>
                    <a:pt x="115" y="260"/>
                  </a:lnTo>
                  <a:lnTo>
                    <a:pt x="115" y="391"/>
                  </a:lnTo>
                  <a:lnTo>
                    <a:pt x="301" y="391"/>
                  </a:lnTo>
                  <a:lnTo>
                    <a:pt x="301" y="491"/>
                  </a:lnTo>
                  <a:lnTo>
                    <a:pt x="115" y="491"/>
                  </a:lnTo>
                  <a:lnTo>
                    <a:pt x="115" y="635"/>
                  </a:lnTo>
                  <a:lnTo>
                    <a:pt x="335" y="635"/>
                  </a:lnTo>
                  <a:lnTo>
                    <a:pt x="335" y="735"/>
                  </a:lnTo>
                  <a:lnTo>
                    <a:pt x="0" y="735"/>
                  </a:lnTo>
                  <a:lnTo>
                    <a:pt x="0"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7" name="Freeform 7">
              <a:extLst>
                <a:ext uri="{FF2B5EF4-FFF2-40B4-BE49-F238E27FC236}">
                  <a16:creationId xmlns:a16="http://schemas.microsoft.com/office/drawing/2014/main" id="{BAD09135-BEE1-4B9C-9695-2559250B0D87}"/>
                </a:ext>
              </a:extLst>
            </p:cNvPr>
            <p:cNvSpPr>
              <a:spLocks noEditPoints="1"/>
            </p:cNvSpPr>
            <p:nvPr/>
          </p:nvSpPr>
          <p:spPr bwMode="auto">
            <a:xfrm>
              <a:off x="3789363" y="1812925"/>
              <a:ext cx="623888" cy="911225"/>
            </a:xfrm>
            <a:custGeom>
              <a:avLst/>
              <a:gdLst>
                <a:gd name="T0" fmla="*/ 52 w 174"/>
                <a:gd name="T1" fmla="*/ 44 h 254"/>
                <a:gd name="T2" fmla="*/ 52 w 174"/>
                <a:gd name="T3" fmla="*/ 107 h 254"/>
                <a:gd name="T4" fmla="*/ 86 w 174"/>
                <a:gd name="T5" fmla="*/ 107 h 254"/>
                <a:gd name="T6" fmla="*/ 121 w 174"/>
                <a:gd name="T7" fmla="*/ 75 h 254"/>
                <a:gd name="T8" fmla="*/ 86 w 174"/>
                <a:gd name="T9" fmla="*/ 44 h 254"/>
                <a:gd name="T10" fmla="*/ 52 w 174"/>
                <a:gd name="T11" fmla="*/ 44 h 254"/>
                <a:gd name="T12" fmla="*/ 0 w 174"/>
                <a:gd name="T13" fmla="*/ 0 h 254"/>
                <a:gd name="T14" fmla="*/ 84 w 174"/>
                <a:gd name="T15" fmla="*/ 0 h 254"/>
                <a:gd name="T16" fmla="*/ 174 w 174"/>
                <a:gd name="T17" fmla="*/ 76 h 254"/>
                <a:gd name="T18" fmla="*/ 84 w 174"/>
                <a:gd name="T19" fmla="*/ 151 h 254"/>
                <a:gd name="T20" fmla="*/ 52 w 174"/>
                <a:gd name="T21" fmla="*/ 151 h 254"/>
                <a:gd name="T22" fmla="*/ 52 w 174"/>
                <a:gd name="T23" fmla="*/ 254 h 254"/>
                <a:gd name="T24" fmla="*/ 0 w 174"/>
                <a:gd name="T25" fmla="*/ 254 h 254"/>
                <a:gd name="T26" fmla="*/ 0 w 174"/>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 h="254">
                  <a:moveTo>
                    <a:pt x="52" y="44"/>
                  </a:moveTo>
                  <a:cubicBezTo>
                    <a:pt x="52" y="107"/>
                    <a:pt x="52" y="107"/>
                    <a:pt x="52" y="107"/>
                  </a:cubicBezTo>
                  <a:cubicBezTo>
                    <a:pt x="86" y="107"/>
                    <a:pt x="86" y="107"/>
                    <a:pt x="86" y="107"/>
                  </a:cubicBezTo>
                  <a:cubicBezTo>
                    <a:pt x="108" y="107"/>
                    <a:pt x="121" y="96"/>
                    <a:pt x="121" y="75"/>
                  </a:cubicBezTo>
                  <a:cubicBezTo>
                    <a:pt x="121" y="56"/>
                    <a:pt x="108" y="44"/>
                    <a:pt x="86" y="44"/>
                  </a:cubicBezTo>
                  <a:lnTo>
                    <a:pt x="52" y="44"/>
                  </a:lnTo>
                  <a:close/>
                  <a:moveTo>
                    <a:pt x="0" y="0"/>
                  </a:moveTo>
                  <a:cubicBezTo>
                    <a:pt x="84" y="0"/>
                    <a:pt x="84" y="0"/>
                    <a:pt x="84" y="0"/>
                  </a:cubicBezTo>
                  <a:cubicBezTo>
                    <a:pt x="140" y="0"/>
                    <a:pt x="174" y="29"/>
                    <a:pt x="174" y="76"/>
                  </a:cubicBezTo>
                  <a:cubicBezTo>
                    <a:pt x="174" y="122"/>
                    <a:pt x="140" y="151"/>
                    <a:pt x="84" y="151"/>
                  </a:cubicBezTo>
                  <a:cubicBezTo>
                    <a:pt x="52" y="151"/>
                    <a:pt x="52" y="151"/>
                    <a:pt x="52" y="151"/>
                  </a:cubicBezTo>
                  <a:cubicBezTo>
                    <a:pt x="52" y="254"/>
                    <a:pt x="52" y="254"/>
                    <a:pt x="52"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 name="Freeform 8">
              <a:extLst>
                <a:ext uri="{FF2B5EF4-FFF2-40B4-BE49-F238E27FC236}">
                  <a16:creationId xmlns:a16="http://schemas.microsoft.com/office/drawing/2014/main" id="{E818B9F6-87BF-4EE4-AB0D-441DFE245137}"/>
                </a:ext>
              </a:extLst>
            </p:cNvPr>
            <p:cNvSpPr>
              <a:spLocks/>
            </p:cNvSpPr>
            <p:nvPr/>
          </p:nvSpPr>
          <p:spPr bwMode="auto">
            <a:xfrm>
              <a:off x="4549776" y="1812925"/>
              <a:ext cx="735013" cy="936625"/>
            </a:xfrm>
            <a:custGeom>
              <a:avLst/>
              <a:gdLst>
                <a:gd name="T0" fmla="*/ 154 w 205"/>
                <a:gd name="T1" fmla="*/ 0 h 261"/>
                <a:gd name="T2" fmla="*/ 205 w 205"/>
                <a:gd name="T3" fmla="*/ 0 h 261"/>
                <a:gd name="T4" fmla="*/ 205 w 205"/>
                <a:gd name="T5" fmla="*/ 154 h 261"/>
                <a:gd name="T6" fmla="*/ 103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3"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1"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9" name="Freeform 9">
              <a:extLst>
                <a:ext uri="{FF2B5EF4-FFF2-40B4-BE49-F238E27FC236}">
                  <a16:creationId xmlns:a16="http://schemas.microsoft.com/office/drawing/2014/main" id="{4DFAE7B5-3A93-4C9A-8C3D-BFAB0F8ED032}"/>
                </a:ext>
              </a:extLst>
            </p:cNvPr>
            <p:cNvSpPr>
              <a:spLocks noEditPoints="1"/>
            </p:cNvSpPr>
            <p:nvPr/>
          </p:nvSpPr>
          <p:spPr bwMode="auto">
            <a:xfrm>
              <a:off x="5514976" y="1812925"/>
              <a:ext cx="617538" cy="911225"/>
            </a:xfrm>
            <a:custGeom>
              <a:avLst/>
              <a:gdLst>
                <a:gd name="T0" fmla="*/ 52 w 172"/>
                <a:gd name="T1" fmla="*/ 143 h 254"/>
                <a:gd name="T2" fmla="*/ 52 w 172"/>
                <a:gd name="T3" fmla="*/ 210 h 254"/>
                <a:gd name="T4" fmla="*/ 81 w 172"/>
                <a:gd name="T5" fmla="*/ 210 h 254"/>
                <a:gd name="T6" fmla="*/ 119 w 172"/>
                <a:gd name="T7" fmla="*/ 176 h 254"/>
                <a:gd name="T8" fmla="*/ 81 w 172"/>
                <a:gd name="T9" fmla="*/ 143 h 254"/>
                <a:gd name="T10" fmla="*/ 52 w 172"/>
                <a:gd name="T11" fmla="*/ 143 h 254"/>
                <a:gd name="T12" fmla="*/ 52 w 172"/>
                <a:gd name="T13" fmla="*/ 44 h 254"/>
                <a:gd name="T14" fmla="*/ 52 w 172"/>
                <a:gd name="T15" fmla="*/ 99 h 254"/>
                <a:gd name="T16" fmla="*/ 73 w 172"/>
                <a:gd name="T17" fmla="*/ 99 h 254"/>
                <a:gd name="T18" fmla="*/ 104 w 172"/>
                <a:gd name="T19" fmla="*/ 71 h 254"/>
                <a:gd name="T20" fmla="*/ 73 w 172"/>
                <a:gd name="T21" fmla="*/ 44 h 254"/>
                <a:gd name="T22" fmla="*/ 52 w 172"/>
                <a:gd name="T23" fmla="*/ 44 h 254"/>
                <a:gd name="T24" fmla="*/ 0 w 172"/>
                <a:gd name="T25" fmla="*/ 0 h 254"/>
                <a:gd name="T26" fmla="*/ 72 w 172"/>
                <a:gd name="T27" fmla="*/ 0 h 254"/>
                <a:gd name="T28" fmla="*/ 157 w 172"/>
                <a:gd name="T29" fmla="*/ 69 h 254"/>
                <a:gd name="T30" fmla="*/ 130 w 172"/>
                <a:gd name="T31" fmla="*/ 119 h 254"/>
                <a:gd name="T32" fmla="*/ 172 w 172"/>
                <a:gd name="T33" fmla="*/ 179 h 254"/>
                <a:gd name="T34" fmla="*/ 78 w 172"/>
                <a:gd name="T35" fmla="*/ 254 h 254"/>
                <a:gd name="T36" fmla="*/ 0 w 172"/>
                <a:gd name="T37" fmla="*/ 254 h 254"/>
                <a:gd name="T38" fmla="*/ 0 w 172"/>
                <a:gd name="T3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254">
                  <a:moveTo>
                    <a:pt x="52" y="143"/>
                  </a:moveTo>
                  <a:cubicBezTo>
                    <a:pt x="52" y="210"/>
                    <a:pt x="52" y="210"/>
                    <a:pt x="52" y="210"/>
                  </a:cubicBezTo>
                  <a:cubicBezTo>
                    <a:pt x="81" y="210"/>
                    <a:pt x="81" y="210"/>
                    <a:pt x="81" y="210"/>
                  </a:cubicBezTo>
                  <a:cubicBezTo>
                    <a:pt x="105" y="210"/>
                    <a:pt x="119" y="197"/>
                    <a:pt x="119" y="176"/>
                  </a:cubicBezTo>
                  <a:cubicBezTo>
                    <a:pt x="119" y="155"/>
                    <a:pt x="105" y="143"/>
                    <a:pt x="81" y="143"/>
                  </a:cubicBezTo>
                  <a:lnTo>
                    <a:pt x="52" y="143"/>
                  </a:lnTo>
                  <a:close/>
                  <a:moveTo>
                    <a:pt x="52" y="44"/>
                  </a:moveTo>
                  <a:cubicBezTo>
                    <a:pt x="52" y="99"/>
                    <a:pt x="52" y="99"/>
                    <a:pt x="52" y="99"/>
                  </a:cubicBezTo>
                  <a:cubicBezTo>
                    <a:pt x="73" y="99"/>
                    <a:pt x="73" y="99"/>
                    <a:pt x="73" y="99"/>
                  </a:cubicBezTo>
                  <a:cubicBezTo>
                    <a:pt x="93" y="99"/>
                    <a:pt x="104" y="89"/>
                    <a:pt x="104" y="71"/>
                  </a:cubicBezTo>
                  <a:cubicBezTo>
                    <a:pt x="104" y="54"/>
                    <a:pt x="93" y="44"/>
                    <a:pt x="73" y="44"/>
                  </a:cubicBezTo>
                  <a:lnTo>
                    <a:pt x="52" y="44"/>
                  </a:lnTo>
                  <a:close/>
                  <a:moveTo>
                    <a:pt x="0" y="0"/>
                  </a:moveTo>
                  <a:cubicBezTo>
                    <a:pt x="72" y="0"/>
                    <a:pt x="72" y="0"/>
                    <a:pt x="72" y="0"/>
                  </a:cubicBezTo>
                  <a:cubicBezTo>
                    <a:pt x="125" y="0"/>
                    <a:pt x="157" y="26"/>
                    <a:pt x="157" y="69"/>
                  </a:cubicBezTo>
                  <a:cubicBezTo>
                    <a:pt x="157" y="89"/>
                    <a:pt x="148" y="107"/>
                    <a:pt x="130" y="119"/>
                  </a:cubicBezTo>
                  <a:cubicBezTo>
                    <a:pt x="157" y="131"/>
                    <a:pt x="172" y="152"/>
                    <a:pt x="172" y="179"/>
                  </a:cubicBezTo>
                  <a:cubicBezTo>
                    <a:pt x="172" y="225"/>
                    <a:pt x="136" y="254"/>
                    <a:pt x="78"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0" name="Freeform 10">
              <a:extLst>
                <a:ext uri="{FF2B5EF4-FFF2-40B4-BE49-F238E27FC236}">
                  <a16:creationId xmlns:a16="http://schemas.microsoft.com/office/drawing/2014/main" id="{DAEF4443-1E7C-47F1-92FE-81B81CBCC148}"/>
                </a:ext>
              </a:extLst>
            </p:cNvPr>
            <p:cNvSpPr>
              <a:spLocks/>
            </p:cNvSpPr>
            <p:nvPr/>
          </p:nvSpPr>
          <p:spPr bwMode="auto">
            <a:xfrm>
              <a:off x="6321426" y="1812925"/>
              <a:ext cx="528638" cy="911225"/>
            </a:xfrm>
            <a:custGeom>
              <a:avLst/>
              <a:gdLst>
                <a:gd name="T0" fmla="*/ 0 w 333"/>
                <a:gd name="T1" fmla="*/ 0 h 574"/>
                <a:gd name="T2" fmla="*/ 116 w 333"/>
                <a:gd name="T3" fmla="*/ 0 h 574"/>
                <a:gd name="T4" fmla="*/ 116 w 333"/>
                <a:gd name="T5" fmla="*/ 468 h 574"/>
                <a:gd name="T6" fmla="*/ 333 w 333"/>
                <a:gd name="T7" fmla="*/ 468 h 574"/>
                <a:gd name="T8" fmla="*/ 333 w 333"/>
                <a:gd name="T9" fmla="*/ 574 h 574"/>
                <a:gd name="T10" fmla="*/ 0 w 333"/>
                <a:gd name="T11" fmla="*/ 574 h 574"/>
                <a:gd name="T12" fmla="*/ 0 w 333"/>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333" h="574">
                  <a:moveTo>
                    <a:pt x="0" y="0"/>
                  </a:moveTo>
                  <a:lnTo>
                    <a:pt x="116" y="0"/>
                  </a:lnTo>
                  <a:lnTo>
                    <a:pt x="116" y="468"/>
                  </a:lnTo>
                  <a:lnTo>
                    <a:pt x="333" y="468"/>
                  </a:lnTo>
                  <a:lnTo>
                    <a:pt x="333" y="574"/>
                  </a:lnTo>
                  <a:lnTo>
                    <a:pt x="0" y="5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1" name="Rectangle 10">
              <a:extLst>
                <a:ext uri="{FF2B5EF4-FFF2-40B4-BE49-F238E27FC236}">
                  <a16:creationId xmlns:a16="http://schemas.microsoft.com/office/drawing/2014/main" id="{A3F6994C-AE51-4F3A-9AA4-710C2C5B8CA1}"/>
                </a:ext>
              </a:extLst>
            </p:cNvPr>
            <p:cNvSpPr>
              <a:spLocks noChangeArrowheads="1"/>
            </p:cNvSpPr>
            <p:nvPr/>
          </p:nvSpPr>
          <p:spPr bwMode="auto">
            <a:xfrm>
              <a:off x="7015163" y="1812925"/>
              <a:ext cx="182563" cy="911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2" name="Freeform 12">
              <a:extLst>
                <a:ext uri="{FF2B5EF4-FFF2-40B4-BE49-F238E27FC236}">
                  <a16:creationId xmlns:a16="http://schemas.microsoft.com/office/drawing/2014/main" id="{97176A66-DF57-4707-B6B5-F5F170889B3B}"/>
                </a:ext>
              </a:extLst>
            </p:cNvPr>
            <p:cNvSpPr>
              <a:spLocks noEditPoints="1"/>
            </p:cNvSpPr>
            <p:nvPr/>
          </p:nvSpPr>
          <p:spPr bwMode="auto">
            <a:xfrm>
              <a:off x="7373938" y="1787525"/>
              <a:ext cx="1096963" cy="1162050"/>
            </a:xfrm>
            <a:custGeom>
              <a:avLst/>
              <a:gdLst>
                <a:gd name="T0" fmla="*/ 217 w 306"/>
                <a:gd name="T1" fmla="*/ 134 h 324"/>
                <a:gd name="T2" fmla="*/ 135 w 306"/>
                <a:gd name="T3" fmla="*/ 48 h 324"/>
                <a:gd name="T4" fmla="*/ 53 w 306"/>
                <a:gd name="T5" fmla="*/ 134 h 324"/>
                <a:gd name="T6" fmla="*/ 135 w 306"/>
                <a:gd name="T7" fmla="*/ 220 h 324"/>
                <a:gd name="T8" fmla="*/ 217 w 306"/>
                <a:gd name="T9" fmla="*/ 134 h 324"/>
                <a:gd name="T10" fmla="*/ 288 w 306"/>
                <a:gd name="T11" fmla="*/ 278 h 324"/>
                <a:gd name="T12" fmla="*/ 306 w 306"/>
                <a:gd name="T13" fmla="*/ 275 h 324"/>
                <a:gd name="T14" fmla="*/ 306 w 306"/>
                <a:gd name="T15" fmla="*/ 319 h 324"/>
                <a:gd name="T16" fmla="*/ 279 w 306"/>
                <a:gd name="T17" fmla="*/ 324 h 324"/>
                <a:gd name="T18" fmla="*/ 200 w 306"/>
                <a:gd name="T19" fmla="*/ 290 h 324"/>
                <a:gd name="T20" fmla="*/ 170 w 306"/>
                <a:gd name="T21" fmla="*/ 263 h 324"/>
                <a:gd name="T22" fmla="*/ 135 w 306"/>
                <a:gd name="T23" fmla="*/ 268 h 324"/>
                <a:gd name="T24" fmla="*/ 0 w 306"/>
                <a:gd name="T25" fmla="*/ 134 h 324"/>
                <a:gd name="T26" fmla="*/ 135 w 306"/>
                <a:gd name="T27" fmla="*/ 0 h 324"/>
                <a:gd name="T28" fmla="*/ 270 w 306"/>
                <a:gd name="T29" fmla="*/ 134 h 324"/>
                <a:gd name="T30" fmla="*/ 220 w 306"/>
                <a:gd name="T31" fmla="*/ 240 h 324"/>
                <a:gd name="T32" fmla="*/ 235 w 306"/>
                <a:gd name="T33" fmla="*/ 254 h 324"/>
                <a:gd name="T34" fmla="*/ 288 w 306"/>
                <a:gd name="T35" fmla="*/ 27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24">
                  <a:moveTo>
                    <a:pt x="217" y="134"/>
                  </a:moveTo>
                  <a:cubicBezTo>
                    <a:pt x="217" y="85"/>
                    <a:pt x="183" y="48"/>
                    <a:pt x="135" y="48"/>
                  </a:cubicBezTo>
                  <a:cubicBezTo>
                    <a:pt x="87" y="48"/>
                    <a:pt x="53" y="85"/>
                    <a:pt x="53" y="134"/>
                  </a:cubicBezTo>
                  <a:cubicBezTo>
                    <a:pt x="53" y="182"/>
                    <a:pt x="87" y="220"/>
                    <a:pt x="135" y="220"/>
                  </a:cubicBezTo>
                  <a:cubicBezTo>
                    <a:pt x="183" y="220"/>
                    <a:pt x="217" y="182"/>
                    <a:pt x="217" y="134"/>
                  </a:cubicBezTo>
                  <a:moveTo>
                    <a:pt x="288" y="278"/>
                  </a:moveTo>
                  <a:cubicBezTo>
                    <a:pt x="294" y="278"/>
                    <a:pt x="301" y="278"/>
                    <a:pt x="306" y="275"/>
                  </a:cubicBezTo>
                  <a:cubicBezTo>
                    <a:pt x="306" y="319"/>
                    <a:pt x="306" y="319"/>
                    <a:pt x="306" y="319"/>
                  </a:cubicBezTo>
                  <a:cubicBezTo>
                    <a:pt x="298" y="322"/>
                    <a:pt x="291" y="324"/>
                    <a:pt x="279" y="324"/>
                  </a:cubicBezTo>
                  <a:cubicBezTo>
                    <a:pt x="251" y="324"/>
                    <a:pt x="225" y="312"/>
                    <a:pt x="200" y="290"/>
                  </a:cubicBezTo>
                  <a:cubicBezTo>
                    <a:pt x="170" y="263"/>
                    <a:pt x="170" y="263"/>
                    <a:pt x="170" y="263"/>
                  </a:cubicBezTo>
                  <a:cubicBezTo>
                    <a:pt x="159" y="266"/>
                    <a:pt x="148" y="268"/>
                    <a:pt x="135" y="268"/>
                  </a:cubicBezTo>
                  <a:cubicBezTo>
                    <a:pt x="55" y="268"/>
                    <a:pt x="0" y="206"/>
                    <a:pt x="0" y="134"/>
                  </a:cubicBezTo>
                  <a:cubicBezTo>
                    <a:pt x="0" y="61"/>
                    <a:pt x="55" y="0"/>
                    <a:pt x="135" y="0"/>
                  </a:cubicBezTo>
                  <a:cubicBezTo>
                    <a:pt x="215" y="0"/>
                    <a:pt x="270" y="61"/>
                    <a:pt x="270" y="134"/>
                  </a:cubicBezTo>
                  <a:cubicBezTo>
                    <a:pt x="270" y="176"/>
                    <a:pt x="251" y="215"/>
                    <a:pt x="220" y="240"/>
                  </a:cubicBezTo>
                  <a:cubicBezTo>
                    <a:pt x="235" y="254"/>
                    <a:pt x="235" y="254"/>
                    <a:pt x="235" y="254"/>
                  </a:cubicBezTo>
                  <a:cubicBezTo>
                    <a:pt x="254" y="272"/>
                    <a:pt x="272" y="278"/>
                    <a:pt x="288" y="2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3" name="Freeform 13">
              <a:extLst>
                <a:ext uri="{FF2B5EF4-FFF2-40B4-BE49-F238E27FC236}">
                  <a16:creationId xmlns:a16="http://schemas.microsoft.com/office/drawing/2014/main" id="{D08D0255-2D9B-4947-96E2-DFF89EDCE647}"/>
                </a:ext>
              </a:extLst>
            </p:cNvPr>
            <p:cNvSpPr>
              <a:spLocks/>
            </p:cNvSpPr>
            <p:nvPr/>
          </p:nvSpPr>
          <p:spPr bwMode="auto">
            <a:xfrm>
              <a:off x="8502651" y="1812925"/>
              <a:ext cx="736600" cy="936625"/>
            </a:xfrm>
            <a:custGeom>
              <a:avLst/>
              <a:gdLst>
                <a:gd name="T0" fmla="*/ 154 w 205"/>
                <a:gd name="T1" fmla="*/ 0 h 261"/>
                <a:gd name="T2" fmla="*/ 205 w 205"/>
                <a:gd name="T3" fmla="*/ 0 h 261"/>
                <a:gd name="T4" fmla="*/ 205 w 205"/>
                <a:gd name="T5" fmla="*/ 154 h 261"/>
                <a:gd name="T6" fmla="*/ 102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2"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0"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4" name="Freeform 14">
              <a:extLst>
                <a:ext uri="{FF2B5EF4-FFF2-40B4-BE49-F238E27FC236}">
                  <a16:creationId xmlns:a16="http://schemas.microsoft.com/office/drawing/2014/main" id="{E4CC766A-9B55-4DEC-B0FA-D1EEC38434DA}"/>
                </a:ext>
              </a:extLst>
            </p:cNvPr>
            <p:cNvSpPr>
              <a:spLocks/>
            </p:cNvSpPr>
            <p:nvPr/>
          </p:nvSpPr>
          <p:spPr bwMode="auto">
            <a:xfrm>
              <a:off x="9467851" y="1812925"/>
              <a:ext cx="531813" cy="911225"/>
            </a:xfrm>
            <a:custGeom>
              <a:avLst/>
              <a:gdLst>
                <a:gd name="T0" fmla="*/ 0 w 335"/>
                <a:gd name="T1" fmla="*/ 0 h 574"/>
                <a:gd name="T2" fmla="*/ 0 w 335"/>
                <a:gd name="T3" fmla="*/ 574 h 574"/>
                <a:gd name="T4" fmla="*/ 335 w 335"/>
                <a:gd name="T5" fmla="*/ 574 h 574"/>
                <a:gd name="T6" fmla="*/ 335 w 335"/>
                <a:gd name="T7" fmla="*/ 474 h 574"/>
                <a:gd name="T8" fmla="*/ 116 w 335"/>
                <a:gd name="T9" fmla="*/ 474 h 574"/>
                <a:gd name="T10" fmla="*/ 116 w 335"/>
                <a:gd name="T11" fmla="*/ 330 h 574"/>
                <a:gd name="T12" fmla="*/ 301 w 335"/>
                <a:gd name="T13" fmla="*/ 330 h 574"/>
                <a:gd name="T14" fmla="*/ 301 w 335"/>
                <a:gd name="T15" fmla="*/ 230 h 574"/>
                <a:gd name="T16" fmla="*/ 116 w 335"/>
                <a:gd name="T17" fmla="*/ 230 h 574"/>
                <a:gd name="T18" fmla="*/ 116 w 335"/>
                <a:gd name="T19" fmla="*/ 99 h 574"/>
                <a:gd name="T20" fmla="*/ 335 w 335"/>
                <a:gd name="T21" fmla="*/ 99 h 574"/>
                <a:gd name="T22" fmla="*/ 335 w 335"/>
                <a:gd name="T23" fmla="*/ 0 h 574"/>
                <a:gd name="T24" fmla="*/ 0 w 335"/>
                <a:gd name="T25"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5" h="574">
                  <a:moveTo>
                    <a:pt x="0" y="0"/>
                  </a:moveTo>
                  <a:lnTo>
                    <a:pt x="0" y="574"/>
                  </a:lnTo>
                  <a:lnTo>
                    <a:pt x="335" y="574"/>
                  </a:lnTo>
                  <a:lnTo>
                    <a:pt x="335" y="474"/>
                  </a:lnTo>
                  <a:lnTo>
                    <a:pt x="116" y="474"/>
                  </a:lnTo>
                  <a:lnTo>
                    <a:pt x="116" y="330"/>
                  </a:lnTo>
                  <a:lnTo>
                    <a:pt x="301" y="330"/>
                  </a:lnTo>
                  <a:lnTo>
                    <a:pt x="301" y="230"/>
                  </a:lnTo>
                  <a:lnTo>
                    <a:pt x="116" y="230"/>
                  </a:lnTo>
                  <a:lnTo>
                    <a:pt x="116" y="99"/>
                  </a:lnTo>
                  <a:lnTo>
                    <a:pt x="335" y="99"/>
                  </a:lnTo>
                  <a:lnTo>
                    <a:pt x="33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5" name="Freeform 15">
              <a:extLst>
                <a:ext uri="{FF2B5EF4-FFF2-40B4-BE49-F238E27FC236}">
                  <a16:creationId xmlns:a16="http://schemas.microsoft.com/office/drawing/2014/main" id="{60C6977D-81A5-48F4-9CF0-201E485A434A}"/>
                </a:ext>
              </a:extLst>
            </p:cNvPr>
            <p:cNvSpPr>
              <a:spLocks/>
            </p:cNvSpPr>
            <p:nvPr/>
          </p:nvSpPr>
          <p:spPr bwMode="auto">
            <a:xfrm>
              <a:off x="2189163" y="3125788"/>
              <a:ext cx="530225" cy="908050"/>
            </a:xfrm>
            <a:custGeom>
              <a:avLst/>
              <a:gdLst>
                <a:gd name="T0" fmla="*/ 0 w 334"/>
                <a:gd name="T1" fmla="*/ 0 h 572"/>
                <a:gd name="T2" fmla="*/ 0 w 334"/>
                <a:gd name="T3" fmla="*/ 572 h 572"/>
                <a:gd name="T4" fmla="*/ 115 w 334"/>
                <a:gd name="T5" fmla="*/ 572 h 572"/>
                <a:gd name="T6" fmla="*/ 115 w 334"/>
                <a:gd name="T7" fmla="*/ 330 h 572"/>
                <a:gd name="T8" fmla="*/ 301 w 334"/>
                <a:gd name="T9" fmla="*/ 330 h 572"/>
                <a:gd name="T10" fmla="*/ 301 w 334"/>
                <a:gd name="T11" fmla="*/ 231 h 572"/>
                <a:gd name="T12" fmla="*/ 115 w 334"/>
                <a:gd name="T13" fmla="*/ 231 h 572"/>
                <a:gd name="T14" fmla="*/ 115 w 334"/>
                <a:gd name="T15" fmla="*/ 99 h 572"/>
                <a:gd name="T16" fmla="*/ 334 w 334"/>
                <a:gd name="T17" fmla="*/ 99 h 572"/>
                <a:gd name="T18" fmla="*/ 334 w 334"/>
                <a:gd name="T19" fmla="*/ 0 h 572"/>
                <a:gd name="T20" fmla="*/ 0 w 334"/>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572">
                  <a:moveTo>
                    <a:pt x="0" y="0"/>
                  </a:moveTo>
                  <a:lnTo>
                    <a:pt x="0" y="572"/>
                  </a:lnTo>
                  <a:lnTo>
                    <a:pt x="115" y="572"/>
                  </a:lnTo>
                  <a:lnTo>
                    <a:pt x="115" y="330"/>
                  </a:lnTo>
                  <a:lnTo>
                    <a:pt x="301" y="330"/>
                  </a:lnTo>
                  <a:lnTo>
                    <a:pt x="301" y="231"/>
                  </a:lnTo>
                  <a:lnTo>
                    <a:pt x="115" y="231"/>
                  </a:lnTo>
                  <a:lnTo>
                    <a:pt x="115" y="99"/>
                  </a:lnTo>
                  <a:lnTo>
                    <a:pt x="334" y="99"/>
                  </a:lnTo>
                  <a:lnTo>
                    <a:pt x="3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6" name="Freeform 16">
              <a:extLst>
                <a:ext uri="{FF2B5EF4-FFF2-40B4-BE49-F238E27FC236}">
                  <a16:creationId xmlns:a16="http://schemas.microsoft.com/office/drawing/2014/main" id="{B5938197-1FC3-48DA-A909-65102F7B7D29}"/>
                </a:ext>
              </a:extLst>
            </p:cNvPr>
            <p:cNvSpPr>
              <a:spLocks noEditPoints="1"/>
            </p:cNvSpPr>
            <p:nvPr/>
          </p:nvSpPr>
          <p:spPr bwMode="auto">
            <a:xfrm>
              <a:off x="2881313" y="3125788"/>
              <a:ext cx="742950" cy="908050"/>
            </a:xfrm>
            <a:custGeom>
              <a:avLst/>
              <a:gdLst>
                <a:gd name="T0" fmla="*/ 51 w 207"/>
                <a:gd name="T1" fmla="*/ 44 h 253"/>
                <a:gd name="T2" fmla="*/ 51 w 207"/>
                <a:gd name="T3" fmla="*/ 107 h 253"/>
                <a:gd name="T4" fmla="*/ 80 w 207"/>
                <a:gd name="T5" fmla="*/ 107 h 253"/>
                <a:gd name="T6" fmla="*/ 115 w 207"/>
                <a:gd name="T7" fmla="*/ 75 h 253"/>
                <a:gd name="T8" fmla="*/ 80 w 207"/>
                <a:gd name="T9" fmla="*/ 44 h 253"/>
                <a:gd name="T10" fmla="*/ 51 w 207"/>
                <a:gd name="T11" fmla="*/ 44 h 253"/>
                <a:gd name="T12" fmla="*/ 0 w 207"/>
                <a:gd name="T13" fmla="*/ 0 h 253"/>
                <a:gd name="T14" fmla="*/ 78 w 207"/>
                <a:gd name="T15" fmla="*/ 0 h 253"/>
                <a:gd name="T16" fmla="*/ 168 w 207"/>
                <a:gd name="T17" fmla="*/ 75 h 253"/>
                <a:gd name="T18" fmla="*/ 127 w 207"/>
                <a:gd name="T19" fmla="*/ 141 h 253"/>
                <a:gd name="T20" fmla="*/ 207 w 207"/>
                <a:gd name="T21" fmla="*/ 253 h 253"/>
                <a:gd name="T22" fmla="*/ 145 w 207"/>
                <a:gd name="T23" fmla="*/ 253 h 253"/>
                <a:gd name="T24" fmla="*/ 78 w 207"/>
                <a:gd name="T25" fmla="*/ 151 h 253"/>
                <a:gd name="T26" fmla="*/ 51 w 207"/>
                <a:gd name="T27" fmla="*/ 151 h 253"/>
                <a:gd name="T28" fmla="*/ 51 w 207"/>
                <a:gd name="T29" fmla="*/ 253 h 253"/>
                <a:gd name="T30" fmla="*/ 0 w 207"/>
                <a:gd name="T31" fmla="*/ 253 h 253"/>
                <a:gd name="T32" fmla="*/ 0 w 207"/>
                <a:gd name="T3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3">
                  <a:moveTo>
                    <a:pt x="51" y="44"/>
                  </a:moveTo>
                  <a:cubicBezTo>
                    <a:pt x="51" y="107"/>
                    <a:pt x="51" y="107"/>
                    <a:pt x="51" y="107"/>
                  </a:cubicBezTo>
                  <a:cubicBezTo>
                    <a:pt x="80" y="107"/>
                    <a:pt x="80" y="107"/>
                    <a:pt x="80" y="107"/>
                  </a:cubicBezTo>
                  <a:cubicBezTo>
                    <a:pt x="102" y="107"/>
                    <a:pt x="115" y="95"/>
                    <a:pt x="115" y="75"/>
                  </a:cubicBezTo>
                  <a:cubicBezTo>
                    <a:pt x="115" y="55"/>
                    <a:pt x="102" y="44"/>
                    <a:pt x="80" y="44"/>
                  </a:cubicBezTo>
                  <a:lnTo>
                    <a:pt x="51" y="44"/>
                  </a:lnTo>
                  <a:close/>
                  <a:moveTo>
                    <a:pt x="0" y="0"/>
                  </a:moveTo>
                  <a:cubicBezTo>
                    <a:pt x="78" y="0"/>
                    <a:pt x="78" y="0"/>
                    <a:pt x="78" y="0"/>
                  </a:cubicBezTo>
                  <a:cubicBezTo>
                    <a:pt x="133" y="0"/>
                    <a:pt x="168" y="28"/>
                    <a:pt x="168" y="75"/>
                  </a:cubicBezTo>
                  <a:cubicBezTo>
                    <a:pt x="168" y="106"/>
                    <a:pt x="153" y="129"/>
                    <a:pt x="127" y="141"/>
                  </a:cubicBezTo>
                  <a:cubicBezTo>
                    <a:pt x="207" y="253"/>
                    <a:pt x="207" y="253"/>
                    <a:pt x="207" y="253"/>
                  </a:cubicBezTo>
                  <a:cubicBezTo>
                    <a:pt x="145" y="253"/>
                    <a:pt x="145" y="253"/>
                    <a:pt x="145" y="253"/>
                  </a:cubicBezTo>
                  <a:cubicBezTo>
                    <a:pt x="78" y="151"/>
                    <a:pt x="78" y="151"/>
                    <a:pt x="78" y="151"/>
                  </a:cubicBezTo>
                  <a:cubicBezTo>
                    <a:pt x="51" y="151"/>
                    <a:pt x="51" y="151"/>
                    <a:pt x="51" y="151"/>
                  </a:cubicBezTo>
                  <a:cubicBezTo>
                    <a:pt x="51" y="253"/>
                    <a:pt x="51" y="253"/>
                    <a:pt x="51" y="253"/>
                  </a:cubicBezTo>
                  <a:cubicBezTo>
                    <a:pt x="0" y="253"/>
                    <a:pt x="0" y="253"/>
                    <a:pt x="0" y="25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7" name="Freeform 17">
              <a:extLst>
                <a:ext uri="{FF2B5EF4-FFF2-40B4-BE49-F238E27FC236}">
                  <a16:creationId xmlns:a16="http://schemas.microsoft.com/office/drawing/2014/main" id="{8B7B6383-EBE3-4D1F-88C5-966F08318CB9}"/>
                </a:ext>
              </a:extLst>
            </p:cNvPr>
            <p:cNvSpPr>
              <a:spLocks noEditPoints="1"/>
            </p:cNvSpPr>
            <p:nvPr/>
          </p:nvSpPr>
          <p:spPr bwMode="auto">
            <a:xfrm>
              <a:off x="3663951" y="3125788"/>
              <a:ext cx="928688" cy="908050"/>
            </a:xfrm>
            <a:custGeom>
              <a:avLst/>
              <a:gdLst>
                <a:gd name="T0" fmla="*/ 370 w 585"/>
                <a:gd name="T1" fmla="*/ 326 h 572"/>
                <a:gd name="T2" fmla="*/ 294 w 585"/>
                <a:gd name="T3" fmla="*/ 108 h 572"/>
                <a:gd name="T4" fmla="*/ 214 w 585"/>
                <a:gd name="T5" fmla="*/ 326 h 572"/>
                <a:gd name="T6" fmla="*/ 370 w 585"/>
                <a:gd name="T7" fmla="*/ 326 h 572"/>
                <a:gd name="T8" fmla="*/ 217 w 585"/>
                <a:gd name="T9" fmla="*/ 0 h 572"/>
                <a:gd name="T10" fmla="*/ 368 w 585"/>
                <a:gd name="T11" fmla="*/ 0 h 572"/>
                <a:gd name="T12" fmla="*/ 585 w 585"/>
                <a:gd name="T13" fmla="*/ 572 h 572"/>
                <a:gd name="T14" fmla="*/ 463 w 585"/>
                <a:gd name="T15" fmla="*/ 572 h 572"/>
                <a:gd name="T16" fmla="*/ 407 w 585"/>
                <a:gd name="T17" fmla="*/ 423 h 572"/>
                <a:gd name="T18" fmla="*/ 178 w 585"/>
                <a:gd name="T19" fmla="*/ 423 h 572"/>
                <a:gd name="T20" fmla="*/ 124 w 585"/>
                <a:gd name="T21" fmla="*/ 572 h 572"/>
                <a:gd name="T22" fmla="*/ 0 w 585"/>
                <a:gd name="T23" fmla="*/ 572 h 572"/>
                <a:gd name="T24" fmla="*/ 217 w 585"/>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5" h="572">
                  <a:moveTo>
                    <a:pt x="370" y="326"/>
                  </a:moveTo>
                  <a:lnTo>
                    <a:pt x="294" y="108"/>
                  </a:lnTo>
                  <a:lnTo>
                    <a:pt x="214" y="326"/>
                  </a:lnTo>
                  <a:lnTo>
                    <a:pt x="370" y="326"/>
                  </a:lnTo>
                  <a:close/>
                  <a:moveTo>
                    <a:pt x="217" y="0"/>
                  </a:moveTo>
                  <a:lnTo>
                    <a:pt x="368" y="0"/>
                  </a:lnTo>
                  <a:lnTo>
                    <a:pt x="585" y="572"/>
                  </a:lnTo>
                  <a:lnTo>
                    <a:pt x="463" y="572"/>
                  </a:lnTo>
                  <a:lnTo>
                    <a:pt x="407"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8" name="Freeform 18">
              <a:extLst>
                <a:ext uri="{FF2B5EF4-FFF2-40B4-BE49-F238E27FC236}">
                  <a16:creationId xmlns:a16="http://schemas.microsoft.com/office/drawing/2014/main" id="{9EDE49F3-E2E0-4A8D-8E0B-0F2F5123243A}"/>
                </a:ext>
              </a:extLst>
            </p:cNvPr>
            <p:cNvSpPr>
              <a:spLocks/>
            </p:cNvSpPr>
            <p:nvPr/>
          </p:nvSpPr>
          <p:spPr bwMode="auto">
            <a:xfrm>
              <a:off x="4732338" y="3125788"/>
              <a:ext cx="828675" cy="908050"/>
            </a:xfrm>
            <a:custGeom>
              <a:avLst/>
              <a:gdLst>
                <a:gd name="T0" fmla="*/ 0 w 522"/>
                <a:gd name="T1" fmla="*/ 0 h 572"/>
                <a:gd name="T2" fmla="*/ 149 w 522"/>
                <a:gd name="T3" fmla="*/ 0 h 572"/>
                <a:gd name="T4" fmla="*/ 407 w 522"/>
                <a:gd name="T5" fmla="*/ 409 h 572"/>
                <a:gd name="T6" fmla="*/ 407 w 522"/>
                <a:gd name="T7" fmla="*/ 0 h 572"/>
                <a:gd name="T8" fmla="*/ 522 w 522"/>
                <a:gd name="T9" fmla="*/ 0 h 572"/>
                <a:gd name="T10" fmla="*/ 522 w 522"/>
                <a:gd name="T11" fmla="*/ 572 h 572"/>
                <a:gd name="T12" fmla="*/ 373 w 522"/>
                <a:gd name="T13" fmla="*/ 572 h 572"/>
                <a:gd name="T14" fmla="*/ 118 w 522"/>
                <a:gd name="T15" fmla="*/ 160 h 572"/>
                <a:gd name="T16" fmla="*/ 118 w 522"/>
                <a:gd name="T17" fmla="*/ 572 h 572"/>
                <a:gd name="T18" fmla="*/ 0 w 522"/>
                <a:gd name="T19" fmla="*/ 572 h 572"/>
                <a:gd name="T20" fmla="*/ 0 w 522"/>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572">
                  <a:moveTo>
                    <a:pt x="0" y="0"/>
                  </a:moveTo>
                  <a:lnTo>
                    <a:pt x="149" y="0"/>
                  </a:lnTo>
                  <a:lnTo>
                    <a:pt x="407" y="409"/>
                  </a:lnTo>
                  <a:lnTo>
                    <a:pt x="407" y="0"/>
                  </a:lnTo>
                  <a:lnTo>
                    <a:pt x="522" y="0"/>
                  </a:lnTo>
                  <a:lnTo>
                    <a:pt x="522" y="572"/>
                  </a:lnTo>
                  <a:lnTo>
                    <a:pt x="373" y="572"/>
                  </a:lnTo>
                  <a:lnTo>
                    <a:pt x="118" y="160"/>
                  </a:lnTo>
                  <a:lnTo>
                    <a:pt x="118"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9" name="Freeform 19">
              <a:extLst>
                <a:ext uri="{FF2B5EF4-FFF2-40B4-BE49-F238E27FC236}">
                  <a16:creationId xmlns:a16="http://schemas.microsoft.com/office/drawing/2014/main" id="{12134A19-1074-4F43-904C-8458720F2866}"/>
                </a:ext>
              </a:extLst>
            </p:cNvPr>
            <p:cNvSpPr>
              <a:spLocks/>
            </p:cNvSpPr>
            <p:nvPr/>
          </p:nvSpPr>
          <p:spPr bwMode="auto">
            <a:xfrm>
              <a:off x="5740401" y="3097213"/>
              <a:ext cx="865188" cy="1147763"/>
            </a:xfrm>
            <a:custGeom>
              <a:avLst/>
              <a:gdLst>
                <a:gd name="T0" fmla="*/ 201 w 241"/>
                <a:gd name="T1" fmla="*/ 186 h 320"/>
                <a:gd name="T2" fmla="*/ 241 w 241"/>
                <a:gd name="T3" fmla="*/ 217 h 320"/>
                <a:gd name="T4" fmla="*/ 154 w 241"/>
                <a:gd name="T5" fmla="*/ 267 h 320"/>
                <a:gd name="T6" fmla="*/ 123 w 241"/>
                <a:gd name="T7" fmla="*/ 320 h 320"/>
                <a:gd name="T8" fmla="*/ 77 w 241"/>
                <a:gd name="T9" fmla="*/ 320 h 320"/>
                <a:gd name="T10" fmla="*/ 109 w 241"/>
                <a:gd name="T11" fmla="*/ 266 h 320"/>
                <a:gd name="T12" fmla="*/ 0 w 241"/>
                <a:gd name="T13" fmla="*/ 134 h 320"/>
                <a:gd name="T14" fmla="*/ 134 w 241"/>
                <a:gd name="T15" fmla="*/ 0 h 320"/>
                <a:gd name="T16" fmla="*/ 241 w 241"/>
                <a:gd name="T17" fmla="*/ 52 h 320"/>
                <a:gd name="T18" fmla="*/ 201 w 241"/>
                <a:gd name="T19" fmla="*/ 83 h 320"/>
                <a:gd name="T20" fmla="*/ 134 w 241"/>
                <a:gd name="T21" fmla="*/ 49 h 320"/>
                <a:gd name="T22" fmla="*/ 52 w 241"/>
                <a:gd name="T23" fmla="*/ 134 h 320"/>
                <a:gd name="T24" fmla="*/ 134 w 241"/>
                <a:gd name="T25" fmla="*/ 220 h 320"/>
                <a:gd name="T26" fmla="*/ 201 w 241"/>
                <a:gd name="T27" fmla="*/ 18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320">
                  <a:moveTo>
                    <a:pt x="201" y="186"/>
                  </a:moveTo>
                  <a:cubicBezTo>
                    <a:pt x="241" y="217"/>
                    <a:pt x="241" y="217"/>
                    <a:pt x="241" y="217"/>
                  </a:cubicBezTo>
                  <a:cubicBezTo>
                    <a:pt x="222" y="244"/>
                    <a:pt x="191" y="262"/>
                    <a:pt x="154" y="267"/>
                  </a:cubicBezTo>
                  <a:cubicBezTo>
                    <a:pt x="123" y="320"/>
                    <a:pt x="123" y="320"/>
                    <a:pt x="123" y="320"/>
                  </a:cubicBezTo>
                  <a:cubicBezTo>
                    <a:pt x="77" y="320"/>
                    <a:pt x="77" y="320"/>
                    <a:pt x="77" y="320"/>
                  </a:cubicBezTo>
                  <a:cubicBezTo>
                    <a:pt x="109" y="266"/>
                    <a:pt x="109" y="266"/>
                    <a:pt x="109" y="266"/>
                  </a:cubicBezTo>
                  <a:cubicBezTo>
                    <a:pt x="43" y="255"/>
                    <a:pt x="0" y="199"/>
                    <a:pt x="0" y="134"/>
                  </a:cubicBezTo>
                  <a:cubicBezTo>
                    <a:pt x="0" y="62"/>
                    <a:pt x="54" y="0"/>
                    <a:pt x="134" y="0"/>
                  </a:cubicBezTo>
                  <a:cubicBezTo>
                    <a:pt x="180" y="0"/>
                    <a:pt x="218" y="21"/>
                    <a:pt x="241" y="52"/>
                  </a:cubicBezTo>
                  <a:cubicBezTo>
                    <a:pt x="201" y="83"/>
                    <a:pt x="201" y="83"/>
                    <a:pt x="201" y="83"/>
                  </a:cubicBezTo>
                  <a:cubicBezTo>
                    <a:pt x="186" y="63"/>
                    <a:pt x="163" y="49"/>
                    <a:pt x="134" y="49"/>
                  </a:cubicBezTo>
                  <a:cubicBezTo>
                    <a:pt x="87" y="49"/>
                    <a:pt x="52" y="86"/>
                    <a:pt x="52" y="134"/>
                  </a:cubicBezTo>
                  <a:cubicBezTo>
                    <a:pt x="52" y="183"/>
                    <a:pt x="87" y="220"/>
                    <a:pt x="134" y="220"/>
                  </a:cubicBezTo>
                  <a:cubicBezTo>
                    <a:pt x="163" y="220"/>
                    <a:pt x="186" y="206"/>
                    <a:pt x="201" y="18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0" name="Freeform 20">
              <a:extLst>
                <a:ext uri="{FF2B5EF4-FFF2-40B4-BE49-F238E27FC236}">
                  <a16:creationId xmlns:a16="http://schemas.microsoft.com/office/drawing/2014/main" id="{43C90796-5F7C-49C8-A2AF-68330181B1BF}"/>
                </a:ext>
              </a:extLst>
            </p:cNvPr>
            <p:cNvSpPr>
              <a:spLocks noEditPoints="1"/>
            </p:cNvSpPr>
            <p:nvPr/>
          </p:nvSpPr>
          <p:spPr bwMode="auto">
            <a:xfrm>
              <a:off x="6645276" y="3125788"/>
              <a:ext cx="931863" cy="908050"/>
            </a:xfrm>
            <a:custGeom>
              <a:avLst/>
              <a:gdLst>
                <a:gd name="T0" fmla="*/ 373 w 587"/>
                <a:gd name="T1" fmla="*/ 326 h 572"/>
                <a:gd name="T2" fmla="*/ 294 w 587"/>
                <a:gd name="T3" fmla="*/ 108 h 572"/>
                <a:gd name="T4" fmla="*/ 214 w 587"/>
                <a:gd name="T5" fmla="*/ 326 h 572"/>
                <a:gd name="T6" fmla="*/ 373 w 587"/>
                <a:gd name="T7" fmla="*/ 326 h 572"/>
                <a:gd name="T8" fmla="*/ 217 w 587"/>
                <a:gd name="T9" fmla="*/ 0 h 572"/>
                <a:gd name="T10" fmla="*/ 370 w 587"/>
                <a:gd name="T11" fmla="*/ 0 h 572"/>
                <a:gd name="T12" fmla="*/ 587 w 587"/>
                <a:gd name="T13" fmla="*/ 572 h 572"/>
                <a:gd name="T14" fmla="*/ 463 w 587"/>
                <a:gd name="T15" fmla="*/ 572 h 572"/>
                <a:gd name="T16" fmla="*/ 409 w 587"/>
                <a:gd name="T17" fmla="*/ 423 h 572"/>
                <a:gd name="T18" fmla="*/ 178 w 587"/>
                <a:gd name="T19" fmla="*/ 423 h 572"/>
                <a:gd name="T20" fmla="*/ 124 w 587"/>
                <a:gd name="T21" fmla="*/ 572 h 572"/>
                <a:gd name="T22" fmla="*/ 0 w 587"/>
                <a:gd name="T23" fmla="*/ 572 h 572"/>
                <a:gd name="T24" fmla="*/ 217 w 587"/>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72">
                  <a:moveTo>
                    <a:pt x="373" y="326"/>
                  </a:moveTo>
                  <a:lnTo>
                    <a:pt x="294" y="108"/>
                  </a:lnTo>
                  <a:lnTo>
                    <a:pt x="214" y="326"/>
                  </a:lnTo>
                  <a:lnTo>
                    <a:pt x="373" y="326"/>
                  </a:lnTo>
                  <a:close/>
                  <a:moveTo>
                    <a:pt x="217" y="0"/>
                  </a:moveTo>
                  <a:lnTo>
                    <a:pt x="370" y="0"/>
                  </a:lnTo>
                  <a:lnTo>
                    <a:pt x="587" y="572"/>
                  </a:lnTo>
                  <a:lnTo>
                    <a:pt x="463" y="572"/>
                  </a:lnTo>
                  <a:lnTo>
                    <a:pt x="409"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1" name="Rectangle 20">
              <a:extLst>
                <a:ext uri="{FF2B5EF4-FFF2-40B4-BE49-F238E27FC236}">
                  <a16:creationId xmlns:a16="http://schemas.microsoft.com/office/drawing/2014/main" id="{6B6E23E7-1CBC-48AD-884D-4F72DDA73C68}"/>
                </a:ext>
              </a:extLst>
            </p:cNvPr>
            <p:cNvSpPr>
              <a:spLocks noChangeArrowheads="1"/>
            </p:cNvSpPr>
            <p:nvPr/>
          </p:nvSpPr>
          <p:spPr bwMode="auto">
            <a:xfrm>
              <a:off x="7718426" y="3125788"/>
              <a:ext cx="182563" cy="908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2" name="Freeform 22">
              <a:extLst>
                <a:ext uri="{FF2B5EF4-FFF2-40B4-BE49-F238E27FC236}">
                  <a16:creationId xmlns:a16="http://schemas.microsoft.com/office/drawing/2014/main" id="{51AFC652-4D94-4C27-A0D9-5E2203033573}"/>
                </a:ext>
              </a:extLst>
            </p:cNvPr>
            <p:cNvSpPr>
              <a:spLocks/>
            </p:cNvSpPr>
            <p:nvPr/>
          </p:nvSpPr>
          <p:spPr bwMode="auto">
            <a:xfrm>
              <a:off x="8072438" y="3097213"/>
              <a:ext cx="646113" cy="965200"/>
            </a:xfrm>
            <a:custGeom>
              <a:avLst/>
              <a:gdLst>
                <a:gd name="T0" fmla="*/ 38 w 180"/>
                <a:gd name="T1" fmla="*/ 192 h 269"/>
                <a:gd name="T2" fmla="*/ 94 w 180"/>
                <a:gd name="T3" fmla="*/ 223 h 269"/>
                <a:gd name="T4" fmla="*/ 126 w 180"/>
                <a:gd name="T5" fmla="*/ 194 h 269"/>
                <a:gd name="T6" fmla="*/ 11 w 180"/>
                <a:gd name="T7" fmla="*/ 74 h 269"/>
                <a:gd name="T8" fmla="*/ 92 w 180"/>
                <a:gd name="T9" fmla="*/ 0 h 269"/>
                <a:gd name="T10" fmla="*/ 180 w 180"/>
                <a:gd name="T11" fmla="*/ 43 h 269"/>
                <a:gd name="T12" fmla="*/ 143 w 180"/>
                <a:gd name="T13" fmla="*/ 77 h 269"/>
                <a:gd name="T14" fmla="*/ 92 w 180"/>
                <a:gd name="T15" fmla="*/ 45 h 269"/>
                <a:gd name="T16" fmla="*/ 63 w 180"/>
                <a:gd name="T17" fmla="*/ 72 h 269"/>
                <a:gd name="T18" fmla="*/ 179 w 180"/>
                <a:gd name="T19" fmla="*/ 192 h 269"/>
                <a:gd name="T20" fmla="*/ 95 w 180"/>
                <a:gd name="T21" fmla="*/ 269 h 269"/>
                <a:gd name="T22" fmla="*/ 0 w 180"/>
                <a:gd name="T23" fmla="*/ 226 h 269"/>
                <a:gd name="T24" fmla="*/ 38 w 180"/>
                <a:gd name="T25" fmla="*/ 19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269">
                  <a:moveTo>
                    <a:pt x="38" y="192"/>
                  </a:moveTo>
                  <a:cubicBezTo>
                    <a:pt x="53" y="211"/>
                    <a:pt x="73" y="223"/>
                    <a:pt x="94" y="223"/>
                  </a:cubicBezTo>
                  <a:cubicBezTo>
                    <a:pt x="114" y="223"/>
                    <a:pt x="126" y="212"/>
                    <a:pt x="126" y="194"/>
                  </a:cubicBezTo>
                  <a:cubicBezTo>
                    <a:pt x="126" y="148"/>
                    <a:pt x="11" y="158"/>
                    <a:pt x="11" y="74"/>
                  </a:cubicBezTo>
                  <a:cubicBezTo>
                    <a:pt x="11" y="34"/>
                    <a:pt x="43" y="0"/>
                    <a:pt x="92" y="0"/>
                  </a:cubicBezTo>
                  <a:cubicBezTo>
                    <a:pt x="130" y="0"/>
                    <a:pt x="159" y="17"/>
                    <a:pt x="180" y="43"/>
                  </a:cubicBezTo>
                  <a:cubicBezTo>
                    <a:pt x="143" y="77"/>
                    <a:pt x="143" y="77"/>
                    <a:pt x="143" y="77"/>
                  </a:cubicBezTo>
                  <a:cubicBezTo>
                    <a:pt x="128" y="58"/>
                    <a:pt x="111" y="45"/>
                    <a:pt x="92" y="45"/>
                  </a:cubicBezTo>
                  <a:cubicBezTo>
                    <a:pt x="74" y="45"/>
                    <a:pt x="63" y="57"/>
                    <a:pt x="63" y="72"/>
                  </a:cubicBezTo>
                  <a:cubicBezTo>
                    <a:pt x="63" y="117"/>
                    <a:pt x="179" y="107"/>
                    <a:pt x="179" y="192"/>
                  </a:cubicBezTo>
                  <a:cubicBezTo>
                    <a:pt x="178" y="240"/>
                    <a:pt x="141" y="269"/>
                    <a:pt x="95" y="269"/>
                  </a:cubicBezTo>
                  <a:cubicBezTo>
                    <a:pt x="52" y="269"/>
                    <a:pt x="23" y="253"/>
                    <a:pt x="0" y="226"/>
                  </a:cubicBezTo>
                  <a:lnTo>
                    <a:pt x="38"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3" name="Freeform 23">
              <a:extLst>
                <a:ext uri="{FF2B5EF4-FFF2-40B4-BE49-F238E27FC236}">
                  <a16:creationId xmlns:a16="http://schemas.microsoft.com/office/drawing/2014/main" id="{3F2EB7E9-00FF-449D-B38C-EF1B5BDDF128}"/>
                </a:ext>
              </a:extLst>
            </p:cNvPr>
            <p:cNvSpPr>
              <a:spLocks/>
            </p:cNvSpPr>
            <p:nvPr/>
          </p:nvSpPr>
          <p:spPr bwMode="auto">
            <a:xfrm>
              <a:off x="8909051" y="3125788"/>
              <a:ext cx="530225" cy="908050"/>
            </a:xfrm>
            <a:custGeom>
              <a:avLst/>
              <a:gdLst>
                <a:gd name="T0" fmla="*/ 0 w 334"/>
                <a:gd name="T1" fmla="*/ 0 h 572"/>
                <a:gd name="T2" fmla="*/ 334 w 334"/>
                <a:gd name="T3" fmla="*/ 0 h 572"/>
                <a:gd name="T4" fmla="*/ 334 w 334"/>
                <a:gd name="T5" fmla="*/ 99 h 572"/>
                <a:gd name="T6" fmla="*/ 115 w 334"/>
                <a:gd name="T7" fmla="*/ 99 h 572"/>
                <a:gd name="T8" fmla="*/ 115 w 334"/>
                <a:gd name="T9" fmla="*/ 231 h 572"/>
                <a:gd name="T10" fmla="*/ 300 w 334"/>
                <a:gd name="T11" fmla="*/ 231 h 572"/>
                <a:gd name="T12" fmla="*/ 300 w 334"/>
                <a:gd name="T13" fmla="*/ 330 h 572"/>
                <a:gd name="T14" fmla="*/ 115 w 334"/>
                <a:gd name="T15" fmla="*/ 330 h 572"/>
                <a:gd name="T16" fmla="*/ 115 w 334"/>
                <a:gd name="T17" fmla="*/ 472 h 572"/>
                <a:gd name="T18" fmla="*/ 334 w 334"/>
                <a:gd name="T19" fmla="*/ 472 h 572"/>
                <a:gd name="T20" fmla="*/ 334 w 334"/>
                <a:gd name="T21" fmla="*/ 572 h 572"/>
                <a:gd name="T22" fmla="*/ 0 w 334"/>
                <a:gd name="T23" fmla="*/ 572 h 572"/>
                <a:gd name="T24" fmla="*/ 0 w 334"/>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572">
                  <a:moveTo>
                    <a:pt x="0" y="0"/>
                  </a:moveTo>
                  <a:lnTo>
                    <a:pt x="334" y="0"/>
                  </a:lnTo>
                  <a:lnTo>
                    <a:pt x="334" y="99"/>
                  </a:lnTo>
                  <a:lnTo>
                    <a:pt x="115" y="99"/>
                  </a:lnTo>
                  <a:lnTo>
                    <a:pt x="115" y="231"/>
                  </a:lnTo>
                  <a:lnTo>
                    <a:pt x="300" y="231"/>
                  </a:lnTo>
                  <a:lnTo>
                    <a:pt x="300" y="330"/>
                  </a:lnTo>
                  <a:lnTo>
                    <a:pt x="115" y="330"/>
                  </a:lnTo>
                  <a:lnTo>
                    <a:pt x="115" y="472"/>
                  </a:lnTo>
                  <a:lnTo>
                    <a:pt x="334" y="472"/>
                  </a:lnTo>
                  <a:lnTo>
                    <a:pt x="334"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4" name="Freeform 24">
              <a:extLst>
                <a:ext uri="{FF2B5EF4-FFF2-40B4-BE49-F238E27FC236}">
                  <a16:creationId xmlns:a16="http://schemas.microsoft.com/office/drawing/2014/main" id="{5BD2E55F-365B-4274-A371-B0C894812CDE}"/>
                </a:ext>
              </a:extLst>
            </p:cNvPr>
            <p:cNvSpPr>
              <a:spLocks noEditPoints="1"/>
            </p:cNvSpPr>
            <p:nvPr/>
          </p:nvSpPr>
          <p:spPr bwMode="auto">
            <a:xfrm>
              <a:off x="2189163" y="6316663"/>
              <a:ext cx="3117850" cy="544513"/>
            </a:xfrm>
            <a:custGeom>
              <a:avLst/>
              <a:gdLst>
                <a:gd name="T0" fmla="*/ 57 w 869"/>
                <a:gd name="T1" fmla="*/ 111 h 152"/>
                <a:gd name="T2" fmla="*/ 105 w 869"/>
                <a:gd name="T3" fmla="*/ 102 h 152"/>
                <a:gd name="T4" fmla="*/ 121 w 869"/>
                <a:gd name="T5" fmla="*/ 57 h 152"/>
                <a:gd name="T6" fmla="*/ 84 w 869"/>
                <a:gd name="T7" fmla="*/ 36 h 152"/>
                <a:gd name="T8" fmla="*/ 139 w 869"/>
                <a:gd name="T9" fmla="*/ 43 h 152"/>
                <a:gd name="T10" fmla="*/ 49 w 869"/>
                <a:gd name="T11" fmla="*/ 13 h 152"/>
                <a:gd name="T12" fmla="*/ 37 w 869"/>
                <a:gd name="T13" fmla="*/ 111 h 152"/>
                <a:gd name="T14" fmla="*/ 73 w 869"/>
                <a:gd name="T15" fmla="*/ 148 h 152"/>
                <a:gd name="T16" fmla="*/ 183 w 869"/>
                <a:gd name="T17" fmla="*/ 83 h 152"/>
                <a:gd name="T18" fmla="*/ 144 w 869"/>
                <a:gd name="T19" fmla="*/ 83 h 152"/>
                <a:gd name="T20" fmla="*/ 162 w 869"/>
                <a:gd name="T21" fmla="*/ 94 h 152"/>
                <a:gd name="T22" fmla="*/ 159 w 869"/>
                <a:gd name="T23" fmla="*/ 145 h 152"/>
                <a:gd name="T24" fmla="*/ 215 w 869"/>
                <a:gd name="T25" fmla="*/ 74 h 152"/>
                <a:gd name="T26" fmla="*/ 289 w 869"/>
                <a:gd name="T27" fmla="*/ 55 h 152"/>
                <a:gd name="T28" fmla="*/ 224 w 869"/>
                <a:gd name="T29" fmla="*/ 152 h 152"/>
                <a:gd name="T30" fmla="*/ 270 w 869"/>
                <a:gd name="T31" fmla="*/ 152 h 152"/>
                <a:gd name="T32" fmla="*/ 279 w 869"/>
                <a:gd name="T33" fmla="*/ 131 h 152"/>
                <a:gd name="T34" fmla="*/ 228 w 869"/>
                <a:gd name="T35" fmla="*/ 123 h 152"/>
                <a:gd name="T36" fmla="*/ 261 w 869"/>
                <a:gd name="T37" fmla="*/ 110 h 152"/>
                <a:gd name="T38" fmla="*/ 321 w 869"/>
                <a:gd name="T39" fmla="*/ 65 h 152"/>
                <a:gd name="T40" fmla="*/ 319 w 869"/>
                <a:gd name="T41" fmla="*/ 152 h 152"/>
                <a:gd name="T42" fmla="*/ 332 w 869"/>
                <a:gd name="T43" fmla="*/ 135 h 152"/>
                <a:gd name="T44" fmla="*/ 385 w 869"/>
                <a:gd name="T45" fmla="*/ 55 h 152"/>
                <a:gd name="T46" fmla="*/ 360 w 869"/>
                <a:gd name="T47" fmla="*/ 28 h 152"/>
                <a:gd name="T48" fmla="*/ 321 w 869"/>
                <a:gd name="T49" fmla="*/ 65 h 152"/>
                <a:gd name="T50" fmla="*/ 411 w 869"/>
                <a:gd name="T51" fmla="*/ 133 h 152"/>
                <a:gd name="T52" fmla="*/ 451 w 869"/>
                <a:gd name="T53" fmla="*/ 85 h 152"/>
                <a:gd name="T54" fmla="*/ 403 w 869"/>
                <a:gd name="T55" fmla="*/ 152 h 152"/>
                <a:gd name="T56" fmla="*/ 435 w 869"/>
                <a:gd name="T57" fmla="*/ 83 h 152"/>
                <a:gd name="T58" fmla="*/ 539 w 869"/>
                <a:gd name="T59" fmla="*/ 74 h 152"/>
                <a:gd name="T60" fmla="*/ 507 w 869"/>
                <a:gd name="T61" fmla="*/ 70 h 152"/>
                <a:gd name="T62" fmla="*/ 472 w 869"/>
                <a:gd name="T63" fmla="*/ 83 h 152"/>
                <a:gd name="T64" fmla="*/ 466 w 869"/>
                <a:gd name="T65" fmla="*/ 138 h 152"/>
                <a:gd name="T66" fmla="*/ 503 w 869"/>
                <a:gd name="T67" fmla="*/ 93 h 152"/>
                <a:gd name="T68" fmla="*/ 540 w 869"/>
                <a:gd name="T69" fmla="*/ 138 h 152"/>
                <a:gd name="T70" fmla="*/ 577 w 869"/>
                <a:gd name="T71" fmla="*/ 93 h 152"/>
                <a:gd name="T72" fmla="*/ 583 w 869"/>
                <a:gd name="T73" fmla="*/ 140 h 152"/>
                <a:gd name="T74" fmla="*/ 626 w 869"/>
                <a:gd name="T75" fmla="*/ 120 h 152"/>
                <a:gd name="T76" fmla="*/ 636 w 869"/>
                <a:gd name="T77" fmla="*/ 65 h 152"/>
                <a:gd name="T78" fmla="*/ 581 w 869"/>
                <a:gd name="T79" fmla="*/ 70 h 152"/>
                <a:gd name="T80" fmla="*/ 553 w 869"/>
                <a:gd name="T81" fmla="*/ 65 h 152"/>
                <a:gd name="T82" fmla="*/ 704 w 869"/>
                <a:gd name="T83" fmla="*/ 25 h 152"/>
                <a:gd name="T84" fmla="*/ 691 w 869"/>
                <a:gd name="T85" fmla="*/ 12 h 152"/>
                <a:gd name="T86" fmla="*/ 692 w 869"/>
                <a:gd name="T87" fmla="*/ 51 h 152"/>
                <a:gd name="T88" fmla="*/ 678 w 869"/>
                <a:gd name="T89" fmla="*/ 67 h 152"/>
                <a:gd name="T90" fmla="*/ 694 w 869"/>
                <a:gd name="T91" fmla="*/ 120 h 152"/>
                <a:gd name="T92" fmla="*/ 698 w 869"/>
                <a:gd name="T93" fmla="*/ 62 h 152"/>
                <a:gd name="T94" fmla="*/ 711 w 869"/>
                <a:gd name="T95" fmla="*/ 140 h 152"/>
                <a:gd name="T96" fmla="*/ 763 w 869"/>
                <a:gd name="T97" fmla="*/ 116 h 152"/>
                <a:gd name="T98" fmla="*/ 782 w 869"/>
                <a:gd name="T99" fmla="*/ 65 h 152"/>
                <a:gd name="T100" fmla="*/ 770 w 869"/>
                <a:gd name="T101" fmla="*/ 28 h 152"/>
                <a:gd name="T102" fmla="*/ 722 w 869"/>
                <a:gd name="T103" fmla="*/ 58 h 152"/>
                <a:gd name="T104" fmla="*/ 869 w 869"/>
                <a:gd name="T105" fmla="*/ 8 h 152"/>
                <a:gd name="T106" fmla="*/ 827 w 869"/>
                <a:gd name="T107" fmla="*/ 41 h 152"/>
                <a:gd name="T108" fmla="*/ 837 w 869"/>
                <a:gd name="T109" fmla="*/ 116 h 152"/>
                <a:gd name="T110" fmla="*/ 800 w 869"/>
                <a:gd name="T111" fmla="*/ 102 h 152"/>
                <a:gd name="T112" fmla="*/ 783 w 869"/>
                <a:gd name="T113" fmla="*/ 127 h 152"/>
                <a:gd name="T114" fmla="*/ 825 w 869"/>
                <a:gd name="T115" fmla="*/ 65 h 152"/>
                <a:gd name="T116" fmla="*/ 825 w 869"/>
                <a:gd name="T117" fmla="*/ 6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9" h="152">
                  <a:moveTo>
                    <a:pt x="73" y="148"/>
                  </a:moveTo>
                  <a:cubicBezTo>
                    <a:pt x="75" y="143"/>
                    <a:pt x="75" y="143"/>
                    <a:pt x="75" y="143"/>
                  </a:cubicBezTo>
                  <a:cubicBezTo>
                    <a:pt x="50" y="138"/>
                    <a:pt x="47" y="138"/>
                    <a:pt x="57" y="111"/>
                  </a:cubicBezTo>
                  <a:cubicBezTo>
                    <a:pt x="67" y="83"/>
                    <a:pt x="67" y="83"/>
                    <a:pt x="67" y="83"/>
                  </a:cubicBezTo>
                  <a:cubicBezTo>
                    <a:pt x="94" y="83"/>
                    <a:pt x="94" y="83"/>
                    <a:pt x="94" y="83"/>
                  </a:cubicBezTo>
                  <a:cubicBezTo>
                    <a:pt x="106" y="83"/>
                    <a:pt x="107" y="88"/>
                    <a:pt x="105" y="102"/>
                  </a:cubicBezTo>
                  <a:cubicBezTo>
                    <a:pt x="112" y="102"/>
                    <a:pt x="112" y="102"/>
                    <a:pt x="112" y="102"/>
                  </a:cubicBezTo>
                  <a:cubicBezTo>
                    <a:pt x="128" y="57"/>
                    <a:pt x="128" y="57"/>
                    <a:pt x="128" y="57"/>
                  </a:cubicBezTo>
                  <a:cubicBezTo>
                    <a:pt x="121" y="57"/>
                    <a:pt x="121" y="57"/>
                    <a:pt x="121" y="57"/>
                  </a:cubicBezTo>
                  <a:cubicBezTo>
                    <a:pt x="115" y="68"/>
                    <a:pt x="110" y="75"/>
                    <a:pt x="97" y="75"/>
                  </a:cubicBezTo>
                  <a:cubicBezTo>
                    <a:pt x="70" y="75"/>
                    <a:pt x="70" y="75"/>
                    <a:pt x="70" y="75"/>
                  </a:cubicBezTo>
                  <a:cubicBezTo>
                    <a:pt x="84" y="36"/>
                    <a:pt x="84" y="36"/>
                    <a:pt x="84" y="36"/>
                  </a:cubicBezTo>
                  <a:cubicBezTo>
                    <a:pt x="89" y="24"/>
                    <a:pt x="91" y="21"/>
                    <a:pt x="108" y="21"/>
                  </a:cubicBezTo>
                  <a:cubicBezTo>
                    <a:pt x="120" y="21"/>
                    <a:pt x="120" y="21"/>
                    <a:pt x="120" y="21"/>
                  </a:cubicBezTo>
                  <a:cubicBezTo>
                    <a:pt x="137" y="21"/>
                    <a:pt x="139" y="26"/>
                    <a:pt x="139" y="43"/>
                  </a:cubicBezTo>
                  <a:cubicBezTo>
                    <a:pt x="146" y="43"/>
                    <a:pt x="146" y="43"/>
                    <a:pt x="146" y="43"/>
                  </a:cubicBezTo>
                  <a:cubicBezTo>
                    <a:pt x="152" y="13"/>
                    <a:pt x="152" y="13"/>
                    <a:pt x="152" y="13"/>
                  </a:cubicBezTo>
                  <a:cubicBezTo>
                    <a:pt x="49" y="13"/>
                    <a:pt x="49" y="13"/>
                    <a:pt x="49" y="13"/>
                  </a:cubicBezTo>
                  <a:cubicBezTo>
                    <a:pt x="47" y="18"/>
                    <a:pt x="47" y="18"/>
                    <a:pt x="47" y="18"/>
                  </a:cubicBezTo>
                  <a:cubicBezTo>
                    <a:pt x="67" y="23"/>
                    <a:pt x="69" y="24"/>
                    <a:pt x="60" y="50"/>
                  </a:cubicBezTo>
                  <a:cubicBezTo>
                    <a:pt x="37" y="111"/>
                    <a:pt x="37" y="111"/>
                    <a:pt x="37" y="111"/>
                  </a:cubicBezTo>
                  <a:cubicBezTo>
                    <a:pt x="28" y="137"/>
                    <a:pt x="24" y="139"/>
                    <a:pt x="1" y="143"/>
                  </a:cubicBezTo>
                  <a:cubicBezTo>
                    <a:pt x="0" y="148"/>
                    <a:pt x="0" y="148"/>
                    <a:pt x="0" y="148"/>
                  </a:cubicBezTo>
                  <a:lnTo>
                    <a:pt x="73" y="148"/>
                  </a:lnTo>
                  <a:close/>
                  <a:moveTo>
                    <a:pt x="215" y="74"/>
                  </a:moveTo>
                  <a:cubicBezTo>
                    <a:pt x="219" y="62"/>
                    <a:pt x="217" y="51"/>
                    <a:pt x="208" y="51"/>
                  </a:cubicBezTo>
                  <a:cubicBezTo>
                    <a:pt x="197" y="51"/>
                    <a:pt x="194" y="59"/>
                    <a:pt x="183" y="83"/>
                  </a:cubicBezTo>
                  <a:cubicBezTo>
                    <a:pt x="183" y="70"/>
                    <a:pt x="183" y="70"/>
                    <a:pt x="183" y="70"/>
                  </a:cubicBezTo>
                  <a:cubicBezTo>
                    <a:pt x="183" y="60"/>
                    <a:pt x="180" y="51"/>
                    <a:pt x="171" y="51"/>
                  </a:cubicBezTo>
                  <a:cubicBezTo>
                    <a:pt x="160" y="51"/>
                    <a:pt x="151" y="67"/>
                    <a:pt x="144" y="83"/>
                  </a:cubicBezTo>
                  <a:cubicBezTo>
                    <a:pt x="149" y="83"/>
                    <a:pt x="149" y="83"/>
                    <a:pt x="149" y="83"/>
                  </a:cubicBezTo>
                  <a:cubicBezTo>
                    <a:pt x="154" y="76"/>
                    <a:pt x="158" y="72"/>
                    <a:pt x="162" y="72"/>
                  </a:cubicBezTo>
                  <a:cubicBezTo>
                    <a:pt x="166" y="72"/>
                    <a:pt x="169" y="78"/>
                    <a:pt x="162" y="94"/>
                  </a:cubicBezTo>
                  <a:cubicBezTo>
                    <a:pt x="142" y="138"/>
                    <a:pt x="142" y="138"/>
                    <a:pt x="142" y="138"/>
                  </a:cubicBezTo>
                  <a:cubicBezTo>
                    <a:pt x="138" y="147"/>
                    <a:pt x="142" y="152"/>
                    <a:pt x="150" y="152"/>
                  </a:cubicBezTo>
                  <a:cubicBezTo>
                    <a:pt x="155" y="152"/>
                    <a:pt x="157" y="151"/>
                    <a:pt x="159" y="145"/>
                  </a:cubicBezTo>
                  <a:cubicBezTo>
                    <a:pt x="179" y="93"/>
                    <a:pt x="179" y="93"/>
                    <a:pt x="179" y="93"/>
                  </a:cubicBezTo>
                  <a:cubicBezTo>
                    <a:pt x="185" y="86"/>
                    <a:pt x="190" y="80"/>
                    <a:pt x="196" y="74"/>
                  </a:cubicBezTo>
                  <a:lnTo>
                    <a:pt x="215" y="74"/>
                  </a:lnTo>
                  <a:close/>
                  <a:moveTo>
                    <a:pt x="306" y="47"/>
                  </a:moveTo>
                  <a:cubicBezTo>
                    <a:pt x="298" y="46"/>
                    <a:pt x="298" y="46"/>
                    <a:pt x="298" y="46"/>
                  </a:cubicBezTo>
                  <a:cubicBezTo>
                    <a:pt x="289" y="55"/>
                    <a:pt x="289" y="55"/>
                    <a:pt x="289" y="55"/>
                  </a:cubicBezTo>
                  <a:cubicBezTo>
                    <a:pt x="287" y="55"/>
                    <a:pt x="287" y="55"/>
                    <a:pt x="287" y="55"/>
                  </a:cubicBezTo>
                  <a:cubicBezTo>
                    <a:pt x="245" y="55"/>
                    <a:pt x="208" y="102"/>
                    <a:pt x="208" y="137"/>
                  </a:cubicBezTo>
                  <a:cubicBezTo>
                    <a:pt x="208" y="147"/>
                    <a:pt x="214" y="152"/>
                    <a:pt x="224" y="152"/>
                  </a:cubicBezTo>
                  <a:cubicBezTo>
                    <a:pt x="235" y="152"/>
                    <a:pt x="245" y="137"/>
                    <a:pt x="257" y="120"/>
                  </a:cubicBezTo>
                  <a:cubicBezTo>
                    <a:pt x="257" y="126"/>
                    <a:pt x="257" y="126"/>
                    <a:pt x="257" y="126"/>
                  </a:cubicBezTo>
                  <a:cubicBezTo>
                    <a:pt x="255" y="143"/>
                    <a:pt x="261" y="152"/>
                    <a:pt x="270" y="152"/>
                  </a:cubicBezTo>
                  <a:cubicBezTo>
                    <a:pt x="280" y="152"/>
                    <a:pt x="289" y="136"/>
                    <a:pt x="297" y="120"/>
                  </a:cubicBezTo>
                  <a:cubicBezTo>
                    <a:pt x="292" y="120"/>
                    <a:pt x="292" y="120"/>
                    <a:pt x="292" y="120"/>
                  </a:cubicBezTo>
                  <a:cubicBezTo>
                    <a:pt x="287" y="127"/>
                    <a:pt x="282" y="131"/>
                    <a:pt x="279" y="131"/>
                  </a:cubicBezTo>
                  <a:cubicBezTo>
                    <a:pt x="275" y="131"/>
                    <a:pt x="272" y="124"/>
                    <a:pt x="279" y="109"/>
                  </a:cubicBezTo>
                  <a:lnTo>
                    <a:pt x="306" y="47"/>
                  </a:lnTo>
                  <a:close/>
                  <a:moveTo>
                    <a:pt x="228" y="123"/>
                  </a:moveTo>
                  <a:cubicBezTo>
                    <a:pt x="228" y="100"/>
                    <a:pt x="253" y="69"/>
                    <a:pt x="267" y="69"/>
                  </a:cubicBezTo>
                  <a:cubicBezTo>
                    <a:pt x="271" y="69"/>
                    <a:pt x="273" y="70"/>
                    <a:pt x="276" y="70"/>
                  </a:cubicBezTo>
                  <a:cubicBezTo>
                    <a:pt x="261" y="110"/>
                    <a:pt x="261" y="110"/>
                    <a:pt x="261" y="110"/>
                  </a:cubicBezTo>
                  <a:cubicBezTo>
                    <a:pt x="253" y="120"/>
                    <a:pt x="239" y="133"/>
                    <a:pt x="233" y="133"/>
                  </a:cubicBezTo>
                  <a:cubicBezTo>
                    <a:pt x="230" y="133"/>
                    <a:pt x="228" y="130"/>
                    <a:pt x="228" y="123"/>
                  </a:cubicBezTo>
                  <a:moveTo>
                    <a:pt x="321" y="65"/>
                  </a:moveTo>
                  <a:cubicBezTo>
                    <a:pt x="339" y="65"/>
                    <a:pt x="339" y="65"/>
                    <a:pt x="339" y="65"/>
                  </a:cubicBezTo>
                  <a:cubicBezTo>
                    <a:pt x="311" y="140"/>
                    <a:pt x="311" y="140"/>
                    <a:pt x="311" y="140"/>
                  </a:cubicBezTo>
                  <a:cubicBezTo>
                    <a:pt x="309" y="146"/>
                    <a:pt x="312" y="152"/>
                    <a:pt x="319" y="152"/>
                  </a:cubicBezTo>
                  <a:cubicBezTo>
                    <a:pt x="334" y="152"/>
                    <a:pt x="359" y="137"/>
                    <a:pt x="368" y="116"/>
                  </a:cubicBezTo>
                  <a:cubicBezTo>
                    <a:pt x="363" y="116"/>
                    <a:pt x="363" y="116"/>
                    <a:pt x="363" y="116"/>
                  </a:cubicBezTo>
                  <a:cubicBezTo>
                    <a:pt x="356" y="123"/>
                    <a:pt x="343" y="133"/>
                    <a:pt x="332" y="135"/>
                  </a:cubicBezTo>
                  <a:cubicBezTo>
                    <a:pt x="357" y="65"/>
                    <a:pt x="357" y="65"/>
                    <a:pt x="357" y="65"/>
                  </a:cubicBezTo>
                  <a:cubicBezTo>
                    <a:pt x="382" y="65"/>
                    <a:pt x="382" y="65"/>
                    <a:pt x="382" y="65"/>
                  </a:cubicBezTo>
                  <a:cubicBezTo>
                    <a:pt x="385" y="55"/>
                    <a:pt x="385" y="55"/>
                    <a:pt x="385" y="55"/>
                  </a:cubicBezTo>
                  <a:cubicBezTo>
                    <a:pt x="361" y="55"/>
                    <a:pt x="361" y="55"/>
                    <a:pt x="361" y="55"/>
                  </a:cubicBezTo>
                  <a:cubicBezTo>
                    <a:pt x="370" y="28"/>
                    <a:pt x="370" y="28"/>
                    <a:pt x="370" y="28"/>
                  </a:cubicBezTo>
                  <a:cubicBezTo>
                    <a:pt x="360" y="28"/>
                    <a:pt x="360" y="28"/>
                    <a:pt x="360" y="28"/>
                  </a:cubicBezTo>
                  <a:cubicBezTo>
                    <a:pt x="342" y="55"/>
                    <a:pt x="342" y="55"/>
                    <a:pt x="342" y="55"/>
                  </a:cubicBezTo>
                  <a:cubicBezTo>
                    <a:pt x="321" y="58"/>
                    <a:pt x="321" y="58"/>
                    <a:pt x="321" y="58"/>
                  </a:cubicBezTo>
                  <a:lnTo>
                    <a:pt x="321" y="65"/>
                  </a:lnTo>
                  <a:close/>
                  <a:moveTo>
                    <a:pt x="443" y="116"/>
                  </a:moveTo>
                  <a:cubicBezTo>
                    <a:pt x="437" y="116"/>
                    <a:pt x="437" y="116"/>
                    <a:pt x="437" y="116"/>
                  </a:cubicBezTo>
                  <a:cubicBezTo>
                    <a:pt x="429" y="126"/>
                    <a:pt x="420" y="133"/>
                    <a:pt x="411" y="133"/>
                  </a:cubicBezTo>
                  <a:cubicBezTo>
                    <a:pt x="403" y="133"/>
                    <a:pt x="398" y="128"/>
                    <a:pt x="398" y="116"/>
                  </a:cubicBezTo>
                  <a:cubicBezTo>
                    <a:pt x="398" y="111"/>
                    <a:pt x="399" y="107"/>
                    <a:pt x="400" y="102"/>
                  </a:cubicBezTo>
                  <a:cubicBezTo>
                    <a:pt x="451" y="85"/>
                    <a:pt x="451" y="85"/>
                    <a:pt x="451" y="85"/>
                  </a:cubicBezTo>
                  <a:cubicBezTo>
                    <a:pt x="461" y="61"/>
                    <a:pt x="449" y="51"/>
                    <a:pt x="435" y="51"/>
                  </a:cubicBezTo>
                  <a:cubicBezTo>
                    <a:pt x="411" y="51"/>
                    <a:pt x="383" y="92"/>
                    <a:pt x="383" y="127"/>
                  </a:cubicBezTo>
                  <a:cubicBezTo>
                    <a:pt x="383" y="143"/>
                    <a:pt x="391" y="152"/>
                    <a:pt x="403" y="152"/>
                  </a:cubicBezTo>
                  <a:cubicBezTo>
                    <a:pt x="417" y="152"/>
                    <a:pt x="431" y="139"/>
                    <a:pt x="443" y="116"/>
                  </a:cubicBezTo>
                  <a:moveTo>
                    <a:pt x="425" y="65"/>
                  </a:moveTo>
                  <a:cubicBezTo>
                    <a:pt x="432" y="65"/>
                    <a:pt x="438" y="70"/>
                    <a:pt x="435" y="83"/>
                  </a:cubicBezTo>
                  <a:cubicBezTo>
                    <a:pt x="403" y="91"/>
                    <a:pt x="403" y="91"/>
                    <a:pt x="403" y="91"/>
                  </a:cubicBezTo>
                  <a:cubicBezTo>
                    <a:pt x="409" y="76"/>
                    <a:pt x="418" y="65"/>
                    <a:pt x="425" y="65"/>
                  </a:cubicBezTo>
                  <a:moveTo>
                    <a:pt x="539" y="74"/>
                  </a:moveTo>
                  <a:cubicBezTo>
                    <a:pt x="543" y="62"/>
                    <a:pt x="541" y="51"/>
                    <a:pt x="532" y="51"/>
                  </a:cubicBezTo>
                  <a:cubicBezTo>
                    <a:pt x="521" y="51"/>
                    <a:pt x="518" y="59"/>
                    <a:pt x="507" y="83"/>
                  </a:cubicBezTo>
                  <a:cubicBezTo>
                    <a:pt x="507" y="70"/>
                    <a:pt x="507" y="70"/>
                    <a:pt x="507" y="70"/>
                  </a:cubicBezTo>
                  <a:cubicBezTo>
                    <a:pt x="507" y="60"/>
                    <a:pt x="504" y="51"/>
                    <a:pt x="495" y="51"/>
                  </a:cubicBezTo>
                  <a:cubicBezTo>
                    <a:pt x="484" y="51"/>
                    <a:pt x="475" y="67"/>
                    <a:pt x="468" y="83"/>
                  </a:cubicBezTo>
                  <a:cubicBezTo>
                    <a:pt x="472" y="83"/>
                    <a:pt x="472" y="83"/>
                    <a:pt x="472" y="83"/>
                  </a:cubicBezTo>
                  <a:cubicBezTo>
                    <a:pt x="478" y="76"/>
                    <a:pt x="482" y="72"/>
                    <a:pt x="486" y="72"/>
                  </a:cubicBezTo>
                  <a:cubicBezTo>
                    <a:pt x="490" y="72"/>
                    <a:pt x="493" y="78"/>
                    <a:pt x="486" y="94"/>
                  </a:cubicBezTo>
                  <a:cubicBezTo>
                    <a:pt x="466" y="138"/>
                    <a:pt x="466" y="138"/>
                    <a:pt x="466" y="138"/>
                  </a:cubicBezTo>
                  <a:cubicBezTo>
                    <a:pt x="462" y="147"/>
                    <a:pt x="466" y="152"/>
                    <a:pt x="474" y="152"/>
                  </a:cubicBezTo>
                  <a:cubicBezTo>
                    <a:pt x="479" y="152"/>
                    <a:pt x="481" y="151"/>
                    <a:pt x="483" y="145"/>
                  </a:cubicBezTo>
                  <a:cubicBezTo>
                    <a:pt x="503" y="93"/>
                    <a:pt x="503" y="93"/>
                    <a:pt x="503" y="93"/>
                  </a:cubicBezTo>
                  <a:cubicBezTo>
                    <a:pt x="509" y="86"/>
                    <a:pt x="514" y="80"/>
                    <a:pt x="520" y="74"/>
                  </a:cubicBezTo>
                  <a:lnTo>
                    <a:pt x="539" y="74"/>
                  </a:lnTo>
                  <a:close/>
                  <a:moveTo>
                    <a:pt x="540" y="138"/>
                  </a:moveTo>
                  <a:cubicBezTo>
                    <a:pt x="536" y="147"/>
                    <a:pt x="540" y="152"/>
                    <a:pt x="548" y="152"/>
                  </a:cubicBezTo>
                  <a:cubicBezTo>
                    <a:pt x="553" y="152"/>
                    <a:pt x="555" y="151"/>
                    <a:pt x="557" y="145"/>
                  </a:cubicBezTo>
                  <a:cubicBezTo>
                    <a:pt x="577" y="93"/>
                    <a:pt x="577" y="93"/>
                    <a:pt x="577" y="93"/>
                  </a:cubicBezTo>
                  <a:cubicBezTo>
                    <a:pt x="586" y="82"/>
                    <a:pt x="605" y="70"/>
                    <a:pt x="613" y="70"/>
                  </a:cubicBezTo>
                  <a:cubicBezTo>
                    <a:pt x="618" y="70"/>
                    <a:pt x="617" y="75"/>
                    <a:pt x="614" y="81"/>
                  </a:cubicBezTo>
                  <a:cubicBezTo>
                    <a:pt x="583" y="140"/>
                    <a:pt x="583" y="140"/>
                    <a:pt x="583" y="140"/>
                  </a:cubicBezTo>
                  <a:cubicBezTo>
                    <a:pt x="580" y="145"/>
                    <a:pt x="584" y="152"/>
                    <a:pt x="591" y="152"/>
                  </a:cubicBezTo>
                  <a:cubicBezTo>
                    <a:pt x="606" y="152"/>
                    <a:pt x="623" y="139"/>
                    <a:pt x="630" y="120"/>
                  </a:cubicBezTo>
                  <a:cubicBezTo>
                    <a:pt x="626" y="120"/>
                    <a:pt x="626" y="120"/>
                    <a:pt x="626" y="120"/>
                  </a:cubicBezTo>
                  <a:cubicBezTo>
                    <a:pt x="621" y="127"/>
                    <a:pt x="613" y="134"/>
                    <a:pt x="605" y="136"/>
                  </a:cubicBezTo>
                  <a:cubicBezTo>
                    <a:pt x="631" y="83"/>
                    <a:pt x="631" y="83"/>
                    <a:pt x="631" y="83"/>
                  </a:cubicBezTo>
                  <a:cubicBezTo>
                    <a:pt x="634" y="76"/>
                    <a:pt x="636" y="70"/>
                    <a:pt x="636" y="65"/>
                  </a:cubicBezTo>
                  <a:cubicBezTo>
                    <a:pt x="636" y="57"/>
                    <a:pt x="631" y="51"/>
                    <a:pt x="622" y="51"/>
                  </a:cubicBezTo>
                  <a:cubicBezTo>
                    <a:pt x="609" y="51"/>
                    <a:pt x="596" y="65"/>
                    <a:pt x="581" y="83"/>
                  </a:cubicBezTo>
                  <a:cubicBezTo>
                    <a:pt x="581" y="70"/>
                    <a:pt x="581" y="70"/>
                    <a:pt x="581" y="70"/>
                  </a:cubicBezTo>
                  <a:cubicBezTo>
                    <a:pt x="581" y="60"/>
                    <a:pt x="578" y="51"/>
                    <a:pt x="569" y="51"/>
                  </a:cubicBezTo>
                  <a:cubicBezTo>
                    <a:pt x="563" y="51"/>
                    <a:pt x="558" y="56"/>
                    <a:pt x="553" y="63"/>
                  </a:cubicBezTo>
                  <a:cubicBezTo>
                    <a:pt x="553" y="65"/>
                    <a:pt x="553" y="65"/>
                    <a:pt x="553" y="65"/>
                  </a:cubicBezTo>
                  <a:cubicBezTo>
                    <a:pt x="562" y="64"/>
                    <a:pt x="567" y="78"/>
                    <a:pt x="560" y="94"/>
                  </a:cubicBezTo>
                  <a:lnTo>
                    <a:pt x="540" y="138"/>
                  </a:lnTo>
                  <a:close/>
                  <a:moveTo>
                    <a:pt x="704" y="25"/>
                  </a:moveTo>
                  <a:cubicBezTo>
                    <a:pt x="710" y="25"/>
                    <a:pt x="716" y="19"/>
                    <a:pt x="716" y="12"/>
                  </a:cubicBezTo>
                  <a:cubicBezTo>
                    <a:pt x="716" y="6"/>
                    <a:pt x="710" y="0"/>
                    <a:pt x="704" y="0"/>
                  </a:cubicBezTo>
                  <a:cubicBezTo>
                    <a:pt x="697" y="0"/>
                    <a:pt x="691" y="6"/>
                    <a:pt x="691" y="12"/>
                  </a:cubicBezTo>
                  <a:cubicBezTo>
                    <a:pt x="691" y="19"/>
                    <a:pt x="697" y="25"/>
                    <a:pt x="704" y="25"/>
                  </a:cubicBezTo>
                  <a:moveTo>
                    <a:pt x="698" y="62"/>
                  </a:moveTo>
                  <a:cubicBezTo>
                    <a:pt x="700" y="55"/>
                    <a:pt x="696" y="51"/>
                    <a:pt x="692" y="51"/>
                  </a:cubicBezTo>
                  <a:cubicBezTo>
                    <a:pt x="677" y="51"/>
                    <a:pt x="660" y="64"/>
                    <a:pt x="653" y="83"/>
                  </a:cubicBezTo>
                  <a:cubicBezTo>
                    <a:pt x="658" y="83"/>
                    <a:pt x="658" y="83"/>
                    <a:pt x="658" y="83"/>
                  </a:cubicBezTo>
                  <a:cubicBezTo>
                    <a:pt x="662" y="76"/>
                    <a:pt x="671" y="69"/>
                    <a:pt x="678" y="67"/>
                  </a:cubicBezTo>
                  <a:cubicBezTo>
                    <a:pt x="650" y="141"/>
                    <a:pt x="650" y="141"/>
                    <a:pt x="650" y="141"/>
                  </a:cubicBezTo>
                  <a:cubicBezTo>
                    <a:pt x="647" y="148"/>
                    <a:pt x="652" y="152"/>
                    <a:pt x="656" y="152"/>
                  </a:cubicBezTo>
                  <a:cubicBezTo>
                    <a:pt x="670" y="152"/>
                    <a:pt x="687" y="139"/>
                    <a:pt x="694" y="120"/>
                  </a:cubicBezTo>
                  <a:cubicBezTo>
                    <a:pt x="689" y="120"/>
                    <a:pt x="689" y="120"/>
                    <a:pt x="689" y="120"/>
                  </a:cubicBezTo>
                  <a:cubicBezTo>
                    <a:pt x="684" y="127"/>
                    <a:pt x="676" y="134"/>
                    <a:pt x="668" y="136"/>
                  </a:cubicBezTo>
                  <a:lnTo>
                    <a:pt x="698" y="62"/>
                  </a:lnTo>
                  <a:close/>
                  <a:moveTo>
                    <a:pt x="722" y="65"/>
                  </a:moveTo>
                  <a:cubicBezTo>
                    <a:pt x="739" y="65"/>
                    <a:pt x="739" y="65"/>
                    <a:pt x="739" y="65"/>
                  </a:cubicBezTo>
                  <a:cubicBezTo>
                    <a:pt x="711" y="140"/>
                    <a:pt x="711" y="140"/>
                    <a:pt x="711" y="140"/>
                  </a:cubicBezTo>
                  <a:cubicBezTo>
                    <a:pt x="709" y="146"/>
                    <a:pt x="712" y="152"/>
                    <a:pt x="719" y="152"/>
                  </a:cubicBezTo>
                  <a:cubicBezTo>
                    <a:pt x="734" y="152"/>
                    <a:pt x="759" y="137"/>
                    <a:pt x="768" y="116"/>
                  </a:cubicBezTo>
                  <a:cubicBezTo>
                    <a:pt x="763" y="116"/>
                    <a:pt x="763" y="116"/>
                    <a:pt x="763" y="116"/>
                  </a:cubicBezTo>
                  <a:cubicBezTo>
                    <a:pt x="756" y="123"/>
                    <a:pt x="743" y="133"/>
                    <a:pt x="732" y="135"/>
                  </a:cubicBezTo>
                  <a:cubicBezTo>
                    <a:pt x="757" y="65"/>
                    <a:pt x="757" y="65"/>
                    <a:pt x="757" y="65"/>
                  </a:cubicBezTo>
                  <a:cubicBezTo>
                    <a:pt x="782" y="65"/>
                    <a:pt x="782" y="65"/>
                    <a:pt x="782" y="65"/>
                  </a:cubicBezTo>
                  <a:cubicBezTo>
                    <a:pt x="785" y="55"/>
                    <a:pt x="785" y="55"/>
                    <a:pt x="785" y="55"/>
                  </a:cubicBezTo>
                  <a:cubicBezTo>
                    <a:pt x="761" y="55"/>
                    <a:pt x="761" y="55"/>
                    <a:pt x="761" y="55"/>
                  </a:cubicBezTo>
                  <a:cubicBezTo>
                    <a:pt x="770" y="28"/>
                    <a:pt x="770" y="28"/>
                    <a:pt x="770" y="28"/>
                  </a:cubicBezTo>
                  <a:cubicBezTo>
                    <a:pt x="760" y="28"/>
                    <a:pt x="760" y="28"/>
                    <a:pt x="760" y="28"/>
                  </a:cubicBezTo>
                  <a:cubicBezTo>
                    <a:pt x="743" y="55"/>
                    <a:pt x="743" y="55"/>
                    <a:pt x="743" y="55"/>
                  </a:cubicBezTo>
                  <a:cubicBezTo>
                    <a:pt x="722" y="58"/>
                    <a:pt x="722" y="58"/>
                    <a:pt x="722" y="58"/>
                  </a:cubicBezTo>
                  <a:lnTo>
                    <a:pt x="722" y="65"/>
                  </a:lnTo>
                  <a:close/>
                  <a:moveTo>
                    <a:pt x="833" y="41"/>
                  </a:moveTo>
                  <a:cubicBezTo>
                    <a:pt x="869" y="8"/>
                    <a:pt x="869" y="8"/>
                    <a:pt x="869" y="8"/>
                  </a:cubicBezTo>
                  <a:cubicBezTo>
                    <a:pt x="869" y="4"/>
                    <a:pt x="869" y="4"/>
                    <a:pt x="869" y="4"/>
                  </a:cubicBezTo>
                  <a:cubicBezTo>
                    <a:pt x="849" y="4"/>
                    <a:pt x="849" y="4"/>
                    <a:pt x="849" y="4"/>
                  </a:cubicBezTo>
                  <a:cubicBezTo>
                    <a:pt x="827" y="41"/>
                    <a:pt x="827" y="41"/>
                    <a:pt x="827" y="41"/>
                  </a:cubicBezTo>
                  <a:lnTo>
                    <a:pt x="833" y="41"/>
                  </a:lnTo>
                  <a:close/>
                  <a:moveTo>
                    <a:pt x="843" y="116"/>
                  </a:moveTo>
                  <a:cubicBezTo>
                    <a:pt x="837" y="116"/>
                    <a:pt x="837" y="116"/>
                    <a:pt x="837" y="116"/>
                  </a:cubicBezTo>
                  <a:cubicBezTo>
                    <a:pt x="829" y="126"/>
                    <a:pt x="820" y="133"/>
                    <a:pt x="812" y="133"/>
                  </a:cubicBezTo>
                  <a:cubicBezTo>
                    <a:pt x="803" y="133"/>
                    <a:pt x="798" y="128"/>
                    <a:pt x="798" y="116"/>
                  </a:cubicBezTo>
                  <a:cubicBezTo>
                    <a:pt x="798" y="111"/>
                    <a:pt x="799" y="107"/>
                    <a:pt x="800" y="102"/>
                  </a:cubicBezTo>
                  <a:cubicBezTo>
                    <a:pt x="851" y="85"/>
                    <a:pt x="851" y="85"/>
                    <a:pt x="851" y="85"/>
                  </a:cubicBezTo>
                  <a:cubicBezTo>
                    <a:pt x="861" y="61"/>
                    <a:pt x="849" y="51"/>
                    <a:pt x="835" y="51"/>
                  </a:cubicBezTo>
                  <a:cubicBezTo>
                    <a:pt x="811" y="51"/>
                    <a:pt x="783" y="92"/>
                    <a:pt x="783" y="127"/>
                  </a:cubicBezTo>
                  <a:cubicBezTo>
                    <a:pt x="783" y="143"/>
                    <a:pt x="791" y="152"/>
                    <a:pt x="803" y="152"/>
                  </a:cubicBezTo>
                  <a:cubicBezTo>
                    <a:pt x="817" y="152"/>
                    <a:pt x="831" y="139"/>
                    <a:pt x="843" y="116"/>
                  </a:cubicBezTo>
                  <a:moveTo>
                    <a:pt x="825" y="65"/>
                  </a:moveTo>
                  <a:cubicBezTo>
                    <a:pt x="832" y="65"/>
                    <a:pt x="838" y="70"/>
                    <a:pt x="835" y="83"/>
                  </a:cubicBezTo>
                  <a:cubicBezTo>
                    <a:pt x="803" y="91"/>
                    <a:pt x="803" y="91"/>
                    <a:pt x="803" y="91"/>
                  </a:cubicBezTo>
                  <a:cubicBezTo>
                    <a:pt x="809" y="76"/>
                    <a:pt x="818" y="65"/>
                    <a:pt x="825" y="6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5" name="Freeform 25">
              <a:extLst>
                <a:ext uri="{FF2B5EF4-FFF2-40B4-BE49-F238E27FC236}">
                  <a16:creationId xmlns:a16="http://schemas.microsoft.com/office/drawing/2014/main" id="{14C54019-6B19-43F4-A6BE-DE9B62A7A17A}"/>
                </a:ext>
              </a:extLst>
            </p:cNvPr>
            <p:cNvSpPr>
              <a:spLocks noEditPoints="1"/>
            </p:cNvSpPr>
            <p:nvPr/>
          </p:nvSpPr>
          <p:spPr bwMode="auto">
            <a:xfrm>
              <a:off x="2189163" y="5389563"/>
              <a:ext cx="2224088" cy="790575"/>
            </a:xfrm>
            <a:custGeom>
              <a:avLst/>
              <a:gdLst>
                <a:gd name="T0" fmla="*/ 146 w 620"/>
                <a:gd name="T1" fmla="*/ 0 h 220"/>
                <a:gd name="T2" fmla="*/ 110 w 620"/>
                <a:gd name="T3" fmla="*/ 29 h 220"/>
                <a:gd name="T4" fmla="*/ 113 w 620"/>
                <a:gd name="T5" fmla="*/ 125 h 220"/>
                <a:gd name="T6" fmla="*/ 98 w 620"/>
                <a:gd name="T7" fmla="*/ 99 h 220"/>
                <a:gd name="T8" fmla="*/ 108 w 620"/>
                <a:gd name="T9" fmla="*/ 47 h 220"/>
                <a:gd name="T10" fmla="*/ 146 w 620"/>
                <a:gd name="T11" fmla="*/ 69 h 220"/>
                <a:gd name="T12" fmla="*/ 47 w 620"/>
                <a:gd name="T13" fmla="*/ 44 h 220"/>
                <a:gd name="T14" fmla="*/ 1 w 620"/>
                <a:gd name="T15" fmla="*/ 168 h 220"/>
                <a:gd name="T16" fmla="*/ 134 w 620"/>
                <a:gd name="T17" fmla="*/ 142 h 220"/>
                <a:gd name="T18" fmla="*/ 57 w 620"/>
                <a:gd name="T19" fmla="*/ 137 h 220"/>
                <a:gd name="T20" fmla="*/ 225 w 620"/>
                <a:gd name="T21" fmla="*/ 187 h 220"/>
                <a:gd name="T22" fmla="*/ 185 w 620"/>
                <a:gd name="T23" fmla="*/ 143 h 220"/>
                <a:gd name="T24" fmla="*/ 244 w 620"/>
                <a:gd name="T25" fmla="*/ 91 h 220"/>
                <a:gd name="T26" fmla="*/ 201 w 620"/>
                <a:gd name="T27" fmla="*/ 76 h 220"/>
                <a:gd name="T28" fmla="*/ 159 w 620"/>
                <a:gd name="T29" fmla="*/ 161 h 220"/>
                <a:gd name="T30" fmla="*/ 162 w 620"/>
                <a:gd name="T31" fmla="*/ 220 h 220"/>
                <a:gd name="T32" fmla="*/ 176 w 620"/>
                <a:gd name="T33" fmla="*/ 124 h 220"/>
                <a:gd name="T34" fmla="*/ 185 w 620"/>
                <a:gd name="T35" fmla="*/ 136 h 220"/>
                <a:gd name="T36" fmla="*/ 189 w 620"/>
                <a:gd name="T37" fmla="*/ 182 h 220"/>
                <a:gd name="T38" fmla="*/ 146 w 620"/>
                <a:gd name="T39" fmla="*/ 196 h 220"/>
                <a:gd name="T40" fmla="*/ 319 w 620"/>
                <a:gd name="T41" fmla="*/ 80 h 220"/>
                <a:gd name="T42" fmla="*/ 253 w 620"/>
                <a:gd name="T43" fmla="*/ 178 h 220"/>
                <a:gd name="T44" fmla="*/ 299 w 620"/>
                <a:gd name="T45" fmla="*/ 178 h 220"/>
                <a:gd name="T46" fmla="*/ 308 w 620"/>
                <a:gd name="T47" fmla="*/ 157 h 220"/>
                <a:gd name="T48" fmla="*/ 257 w 620"/>
                <a:gd name="T49" fmla="*/ 149 h 220"/>
                <a:gd name="T50" fmla="*/ 291 w 620"/>
                <a:gd name="T51" fmla="*/ 135 h 220"/>
                <a:gd name="T52" fmla="*/ 356 w 620"/>
                <a:gd name="T53" fmla="*/ 161 h 220"/>
                <a:gd name="T54" fmla="*/ 373 w 620"/>
                <a:gd name="T55" fmla="*/ 27 h 220"/>
                <a:gd name="T56" fmla="*/ 378 w 620"/>
                <a:gd name="T57" fmla="*/ 58 h 220"/>
                <a:gd name="T58" fmla="*/ 383 w 620"/>
                <a:gd name="T59" fmla="*/ 145 h 220"/>
                <a:gd name="T60" fmla="*/ 455 w 620"/>
                <a:gd name="T61" fmla="*/ 50 h 220"/>
                <a:gd name="T62" fmla="*/ 442 w 620"/>
                <a:gd name="T63" fmla="*/ 38 h 220"/>
                <a:gd name="T64" fmla="*/ 443 w 620"/>
                <a:gd name="T65" fmla="*/ 76 h 220"/>
                <a:gd name="T66" fmla="*/ 429 w 620"/>
                <a:gd name="T67" fmla="*/ 93 h 220"/>
                <a:gd name="T68" fmla="*/ 445 w 620"/>
                <a:gd name="T69" fmla="*/ 145 h 220"/>
                <a:gd name="T70" fmla="*/ 449 w 620"/>
                <a:gd name="T71" fmla="*/ 87 h 220"/>
                <a:gd name="T72" fmla="*/ 462 w 620"/>
                <a:gd name="T73" fmla="*/ 165 h 220"/>
                <a:gd name="T74" fmla="*/ 514 w 620"/>
                <a:gd name="T75" fmla="*/ 142 h 220"/>
                <a:gd name="T76" fmla="*/ 533 w 620"/>
                <a:gd name="T77" fmla="*/ 91 h 220"/>
                <a:gd name="T78" fmla="*/ 521 w 620"/>
                <a:gd name="T79" fmla="*/ 53 h 220"/>
                <a:gd name="T80" fmla="*/ 472 w 620"/>
                <a:gd name="T81" fmla="*/ 83 h 220"/>
                <a:gd name="T82" fmla="*/ 620 w 620"/>
                <a:gd name="T83" fmla="*/ 33 h 220"/>
                <a:gd name="T84" fmla="*/ 578 w 620"/>
                <a:gd name="T85" fmla="*/ 67 h 220"/>
                <a:gd name="T86" fmla="*/ 588 w 620"/>
                <a:gd name="T87" fmla="*/ 142 h 220"/>
                <a:gd name="T88" fmla="*/ 551 w 620"/>
                <a:gd name="T89" fmla="*/ 128 h 220"/>
                <a:gd name="T90" fmla="*/ 534 w 620"/>
                <a:gd name="T91" fmla="*/ 153 h 220"/>
                <a:gd name="T92" fmla="*/ 576 w 620"/>
                <a:gd name="T93" fmla="*/ 90 h 220"/>
                <a:gd name="T94" fmla="*/ 576 w 620"/>
                <a:gd name="T95" fmla="*/ 9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0" h="220">
                  <a:moveTo>
                    <a:pt x="110" y="29"/>
                  </a:moveTo>
                  <a:cubicBezTo>
                    <a:pt x="146" y="4"/>
                    <a:pt x="146" y="4"/>
                    <a:pt x="146" y="4"/>
                  </a:cubicBezTo>
                  <a:cubicBezTo>
                    <a:pt x="146" y="0"/>
                    <a:pt x="146" y="0"/>
                    <a:pt x="146" y="0"/>
                  </a:cubicBezTo>
                  <a:cubicBezTo>
                    <a:pt x="124" y="0"/>
                    <a:pt x="124" y="0"/>
                    <a:pt x="124" y="0"/>
                  </a:cubicBezTo>
                  <a:cubicBezTo>
                    <a:pt x="104" y="29"/>
                    <a:pt x="104" y="29"/>
                    <a:pt x="104" y="29"/>
                  </a:cubicBezTo>
                  <a:lnTo>
                    <a:pt x="110" y="29"/>
                  </a:lnTo>
                  <a:close/>
                  <a:moveTo>
                    <a:pt x="95" y="107"/>
                  </a:moveTo>
                  <a:cubicBezTo>
                    <a:pt x="107" y="107"/>
                    <a:pt x="107" y="112"/>
                    <a:pt x="106" y="125"/>
                  </a:cubicBezTo>
                  <a:cubicBezTo>
                    <a:pt x="113" y="125"/>
                    <a:pt x="113" y="125"/>
                    <a:pt x="113" y="125"/>
                  </a:cubicBezTo>
                  <a:cubicBezTo>
                    <a:pt x="129" y="81"/>
                    <a:pt x="129" y="81"/>
                    <a:pt x="129" y="81"/>
                  </a:cubicBezTo>
                  <a:cubicBezTo>
                    <a:pt x="122" y="81"/>
                    <a:pt x="122" y="81"/>
                    <a:pt x="122" y="81"/>
                  </a:cubicBezTo>
                  <a:cubicBezTo>
                    <a:pt x="116" y="91"/>
                    <a:pt x="111" y="99"/>
                    <a:pt x="98" y="99"/>
                  </a:cubicBezTo>
                  <a:cubicBezTo>
                    <a:pt x="71" y="99"/>
                    <a:pt x="71" y="99"/>
                    <a:pt x="71" y="99"/>
                  </a:cubicBezTo>
                  <a:cubicBezTo>
                    <a:pt x="84" y="62"/>
                    <a:pt x="84" y="62"/>
                    <a:pt x="84" y="62"/>
                  </a:cubicBezTo>
                  <a:cubicBezTo>
                    <a:pt x="89" y="49"/>
                    <a:pt x="91" y="47"/>
                    <a:pt x="108" y="47"/>
                  </a:cubicBezTo>
                  <a:cubicBezTo>
                    <a:pt x="120" y="47"/>
                    <a:pt x="120" y="47"/>
                    <a:pt x="120" y="47"/>
                  </a:cubicBezTo>
                  <a:cubicBezTo>
                    <a:pt x="137" y="47"/>
                    <a:pt x="139" y="51"/>
                    <a:pt x="139" y="69"/>
                  </a:cubicBezTo>
                  <a:cubicBezTo>
                    <a:pt x="146" y="69"/>
                    <a:pt x="146" y="69"/>
                    <a:pt x="146" y="69"/>
                  </a:cubicBezTo>
                  <a:cubicBezTo>
                    <a:pt x="152" y="38"/>
                    <a:pt x="152" y="38"/>
                    <a:pt x="152" y="38"/>
                  </a:cubicBezTo>
                  <a:cubicBezTo>
                    <a:pt x="49" y="38"/>
                    <a:pt x="49" y="38"/>
                    <a:pt x="49" y="38"/>
                  </a:cubicBezTo>
                  <a:cubicBezTo>
                    <a:pt x="47" y="44"/>
                    <a:pt x="47" y="44"/>
                    <a:pt x="47" y="44"/>
                  </a:cubicBezTo>
                  <a:cubicBezTo>
                    <a:pt x="67" y="48"/>
                    <a:pt x="69" y="50"/>
                    <a:pt x="60" y="76"/>
                  </a:cubicBezTo>
                  <a:cubicBezTo>
                    <a:pt x="37" y="137"/>
                    <a:pt x="37" y="137"/>
                    <a:pt x="37" y="137"/>
                  </a:cubicBezTo>
                  <a:cubicBezTo>
                    <a:pt x="28" y="162"/>
                    <a:pt x="24" y="164"/>
                    <a:pt x="1" y="168"/>
                  </a:cubicBezTo>
                  <a:cubicBezTo>
                    <a:pt x="0" y="174"/>
                    <a:pt x="0" y="174"/>
                    <a:pt x="0" y="174"/>
                  </a:cubicBezTo>
                  <a:cubicBezTo>
                    <a:pt x="114" y="174"/>
                    <a:pt x="114" y="174"/>
                    <a:pt x="114" y="174"/>
                  </a:cubicBezTo>
                  <a:cubicBezTo>
                    <a:pt x="134" y="142"/>
                    <a:pt x="134" y="142"/>
                    <a:pt x="134" y="142"/>
                  </a:cubicBezTo>
                  <a:cubicBezTo>
                    <a:pt x="127" y="142"/>
                    <a:pt x="127" y="142"/>
                    <a:pt x="127" y="142"/>
                  </a:cubicBezTo>
                  <a:cubicBezTo>
                    <a:pt x="114" y="154"/>
                    <a:pt x="97" y="166"/>
                    <a:pt x="74" y="166"/>
                  </a:cubicBezTo>
                  <a:cubicBezTo>
                    <a:pt x="44" y="166"/>
                    <a:pt x="47" y="164"/>
                    <a:pt x="57" y="137"/>
                  </a:cubicBezTo>
                  <a:cubicBezTo>
                    <a:pt x="68" y="107"/>
                    <a:pt x="68" y="107"/>
                    <a:pt x="68" y="107"/>
                  </a:cubicBezTo>
                  <a:lnTo>
                    <a:pt x="95" y="107"/>
                  </a:lnTo>
                  <a:close/>
                  <a:moveTo>
                    <a:pt x="225" y="187"/>
                  </a:moveTo>
                  <a:cubicBezTo>
                    <a:pt x="225" y="175"/>
                    <a:pt x="214" y="170"/>
                    <a:pt x="197" y="165"/>
                  </a:cubicBezTo>
                  <a:cubicBezTo>
                    <a:pt x="182" y="161"/>
                    <a:pt x="175" y="159"/>
                    <a:pt x="175" y="155"/>
                  </a:cubicBezTo>
                  <a:cubicBezTo>
                    <a:pt x="175" y="151"/>
                    <a:pt x="179" y="146"/>
                    <a:pt x="185" y="143"/>
                  </a:cubicBezTo>
                  <a:cubicBezTo>
                    <a:pt x="209" y="141"/>
                    <a:pt x="225" y="119"/>
                    <a:pt x="225" y="101"/>
                  </a:cubicBezTo>
                  <a:cubicBezTo>
                    <a:pt x="225" y="97"/>
                    <a:pt x="224" y="94"/>
                    <a:pt x="223" y="91"/>
                  </a:cubicBezTo>
                  <a:cubicBezTo>
                    <a:pt x="244" y="91"/>
                    <a:pt x="244" y="91"/>
                    <a:pt x="244" y="91"/>
                  </a:cubicBezTo>
                  <a:cubicBezTo>
                    <a:pt x="247" y="80"/>
                    <a:pt x="247" y="80"/>
                    <a:pt x="247" y="80"/>
                  </a:cubicBezTo>
                  <a:cubicBezTo>
                    <a:pt x="214" y="80"/>
                    <a:pt x="214" y="80"/>
                    <a:pt x="214" y="80"/>
                  </a:cubicBezTo>
                  <a:cubicBezTo>
                    <a:pt x="210" y="78"/>
                    <a:pt x="206" y="76"/>
                    <a:pt x="201" y="76"/>
                  </a:cubicBezTo>
                  <a:cubicBezTo>
                    <a:pt x="175" y="76"/>
                    <a:pt x="158" y="99"/>
                    <a:pt x="158" y="118"/>
                  </a:cubicBezTo>
                  <a:cubicBezTo>
                    <a:pt x="158" y="132"/>
                    <a:pt x="167" y="140"/>
                    <a:pt x="178" y="142"/>
                  </a:cubicBezTo>
                  <a:cubicBezTo>
                    <a:pt x="166" y="148"/>
                    <a:pt x="159" y="154"/>
                    <a:pt x="159" y="161"/>
                  </a:cubicBezTo>
                  <a:cubicBezTo>
                    <a:pt x="159" y="166"/>
                    <a:pt x="161" y="169"/>
                    <a:pt x="164" y="172"/>
                  </a:cubicBezTo>
                  <a:cubicBezTo>
                    <a:pt x="136" y="180"/>
                    <a:pt x="125" y="189"/>
                    <a:pt x="125" y="202"/>
                  </a:cubicBezTo>
                  <a:cubicBezTo>
                    <a:pt x="125" y="215"/>
                    <a:pt x="142" y="220"/>
                    <a:pt x="162" y="220"/>
                  </a:cubicBezTo>
                  <a:cubicBezTo>
                    <a:pt x="197" y="220"/>
                    <a:pt x="225" y="202"/>
                    <a:pt x="225" y="187"/>
                  </a:cubicBezTo>
                  <a:moveTo>
                    <a:pt x="185" y="136"/>
                  </a:moveTo>
                  <a:cubicBezTo>
                    <a:pt x="178" y="136"/>
                    <a:pt x="176" y="130"/>
                    <a:pt x="176" y="124"/>
                  </a:cubicBezTo>
                  <a:cubicBezTo>
                    <a:pt x="176" y="108"/>
                    <a:pt x="185" y="84"/>
                    <a:pt x="199" y="84"/>
                  </a:cubicBezTo>
                  <a:cubicBezTo>
                    <a:pt x="205" y="84"/>
                    <a:pt x="207" y="89"/>
                    <a:pt x="207" y="95"/>
                  </a:cubicBezTo>
                  <a:cubicBezTo>
                    <a:pt x="207" y="111"/>
                    <a:pt x="199" y="136"/>
                    <a:pt x="185" y="136"/>
                  </a:cubicBezTo>
                  <a:moveTo>
                    <a:pt x="146" y="196"/>
                  </a:moveTo>
                  <a:cubicBezTo>
                    <a:pt x="146" y="186"/>
                    <a:pt x="156" y="180"/>
                    <a:pt x="169" y="174"/>
                  </a:cubicBezTo>
                  <a:cubicBezTo>
                    <a:pt x="174" y="177"/>
                    <a:pt x="180" y="179"/>
                    <a:pt x="189" y="182"/>
                  </a:cubicBezTo>
                  <a:cubicBezTo>
                    <a:pt x="203" y="187"/>
                    <a:pt x="209" y="188"/>
                    <a:pt x="209" y="193"/>
                  </a:cubicBezTo>
                  <a:cubicBezTo>
                    <a:pt x="209" y="202"/>
                    <a:pt x="193" y="209"/>
                    <a:pt x="172" y="209"/>
                  </a:cubicBezTo>
                  <a:cubicBezTo>
                    <a:pt x="155" y="209"/>
                    <a:pt x="146" y="205"/>
                    <a:pt x="146" y="196"/>
                  </a:cubicBezTo>
                  <a:moveTo>
                    <a:pt x="335" y="72"/>
                  </a:moveTo>
                  <a:cubicBezTo>
                    <a:pt x="328" y="72"/>
                    <a:pt x="328" y="72"/>
                    <a:pt x="328" y="72"/>
                  </a:cubicBezTo>
                  <a:cubicBezTo>
                    <a:pt x="319" y="80"/>
                    <a:pt x="319" y="80"/>
                    <a:pt x="319" y="80"/>
                  </a:cubicBezTo>
                  <a:cubicBezTo>
                    <a:pt x="317" y="80"/>
                    <a:pt x="317" y="80"/>
                    <a:pt x="317" y="80"/>
                  </a:cubicBezTo>
                  <a:cubicBezTo>
                    <a:pt x="275" y="80"/>
                    <a:pt x="238" y="128"/>
                    <a:pt x="238" y="162"/>
                  </a:cubicBezTo>
                  <a:cubicBezTo>
                    <a:pt x="238" y="172"/>
                    <a:pt x="244" y="178"/>
                    <a:pt x="253" y="178"/>
                  </a:cubicBezTo>
                  <a:cubicBezTo>
                    <a:pt x="264" y="178"/>
                    <a:pt x="275" y="162"/>
                    <a:pt x="287" y="145"/>
                  </a:cubicBezTo>
                  <a:cubicBezTo>
                    <a:pt x="287" y="151"/>
                    <a:pt x="287" y="151"/>
                    <a:pt x="287" y="151"/>
                  </a:cubicBezTo>
                  <a:cubicBezTo>
                    <a:pt x="285" y="168"/>
                    <a:pt x="290" y="178"/>
                    <a:pt x="299" y="178"/>
                  </a:cubicBezTo>
                  <a:cubicBezTo>
                    <a:pt x="310" y="178"/>
                    <a:pt x="319" y="161"/>
                    <a:pt x="326" y="145"/>
                  </a:cubicBezTo>
                  <a:cubicBezTo>
                    <a:pt x="321" y="145"/>
                    <a:pt x="321" y="145"/>
                    <a:pt x="321" y="145"/>
                  </a:cubicBezTo>
                  <a:cubicBezTo>
                    <a:pt x="316" y="153"/>
                    <a:pt x="312" y="157"/>
                    <a:pt x="308" y="157"/>
                  </a:cubicBezTo>
                  <a:cubicBezTo>
                    <a:pt x="304" y="157"/>
                    <a:pt x="301" y="150"/>
                    <a:pt x="308" y="135"/>
                  </a:cubicBezTo>
                  <a:lnTo>
                    <a:pt x="335" y="72"/>
                  </a:lnTo>
                  <a:close/>
                  <a:moveTo>
                    <a:pt x="257" y="149"/>
                  </a:moveTo>
                  <a:cubicBezTo>
                    <a:pt x="257" y="126"/>
                    <a:pt x="283" y="95"/>
                    <a:pt x="297" y="95"/>
                  </a:cubicBezTo>
                  <a:cubicBezTo>
                    <a:pt x="300" y="95"/>
                    <a:pt x="303" y="95"/>
                    <a:pt x="306" y="96"/>
                  </a:cubicBezTo>
                  <a:cubicBezTo>
                    <a:pt x="291" y="135"/>
                    <a:pt x="291" y="135"/>
                    <a:pt x="291" y="135"/>
                  </a:cubicBezTo>
                  <a:cubicBezTo>
                    <a:pt x="282" y="146"/>
                    <a:pt x="269" y="159"/>
                    <a:pt x="263" y="159"/>
                  </a:cubicBezTo>
                  <a:cubicBezTo>
                    <a:pt x="259" y="159"/>
                    <a:pt x="257" y="156"/>
                    <a:pt x="257" y="149"/>
                  </a:cubicBezTo>
                  <a:moveTo>
                    <a:pt x="356" y="161"/>
                  </a:moveTo>
                  <a:cubicBezTo>
                    <a:pt x="408" y="25"/>
                    <a:pt x="408" y="25"/>
                    <a:pt x="408" y="25"/>
                  </a:cubicBezTo>
                  <a:cubicBezTo>
                    <a:pt x="406" y="23"/>
                    <a:pt x="406" y="23"/>
                    <a:pt x="406" y="23"/>
                  </a:cubicBezTo>
                  <a:cubicBezTo>
                    <a:pt x="373" y="27"/>
                    <a:pt x="373" y="27"/>
                    <a:pt x="373" y="27"/>
                  </a:cubicBezTo>
                  <a:cubicBezTo>
                    <a:pt x="373" y="31"/>
                    <a:pt x="373" y="31"/>
                    <a:pt x="373" y="31"/>
                  </a:cubicBezTo>
                  <a:cubicBezTo>
                    <a:pt x="380" y="36"/>
                    <a:pt x="380" y="36"/>
                    <a:pt x="380" y="36"/>
                  </a:cubicBezTo>
                  <a:cubicBezTo>
                    <a:pt x="385" y="40"/>
                    <a:pt x="384" y="45"/>
                    <a:pt x="378" y="58"/>
                  </a:cubicBezTo>
                  <a:cubicBezTo>
                    <a:pt x="338" y="165"/>
                    <a:pt x="338" y="165"/>
                    <a:pt x="338" y="165"/>
                  </a:cubicBezTo>
                  <a:cubicBezTo>
                    <a:pt x="335" y="171"/>
                    <a:pt x="339" y="178"/>
                    <a:pt x="345" y="178"/>
                  </a:cubicBezTo>
                  <a:cubicBezTo>
                    <a:pt x="360" y="178"/>
                    <a:pt x="376" y="164"/>
                    <a:pt x="383" y="145"/>
                  </a:cubicBezTo>
                  <a:cubicBezTo>
                    <a:pt x="378" y="145"/>
                    <a:pt x="378" y="145"/>
                    <a:pt x="378" y="145"/>
                  </a:cubicBezTo>
                  <a:cubicBezTo>
                    <a:pt x="373" y="152"/>
                    <a:pt x="363" y="160"/>
                    <a:pt x="356" y="161"/>
                  </a:cubicBezTo>
                  <a:moveTo>
                    <a:pt x="455" y="50"/>
                  </a:moveTo>
                  <a:cubicBezTo>
                    <a:pt x="461" y="50"/>
                    <a:pt x="467" y="45"/>
                    <a:pt x="467" y="38"/>
                  </a:cubicBezTo>
                  <a:cubicBezTo>
                    <a:pt x="467" y="31"/>
                    <a:pt x="461" y="26"/>
                    <a:pt x="455" y="26"/>
                  </a:cubicBezTo>
                  <a:cubicBezTo>
                    <a:pt x="448" y="26"/>
                    <a:pt x="442" y="31"/>
                    <a:pt x="442" y="38"/>
                  </a:cubicBezTo>
                  <a:cubicBezTo>
                    <a:pt x="442" y="45"/>
                    <a:pt x="448" y="50"/>
                    <a:pt x="455" y="50"/>
                  </a:cubicBezTo>
                  <a:moveTo>
                    <a:pt x="449" y="87"/>
                  </a:moveTo>
                  <a:cubicBezTo>
                    <a:pt x="451" y="80"/>
                    <a:pt x="447" y="76"/>
                    <a:pt x="443" y="76"/>
                  </a:cubicBezTo>
                  <a:cubicBezTo>
                    <a:pt x="428" y="76"/>
                    <a:pt x="411" y="90"/>
                    <a:pt x="404" y="109"/>
                  </a:cubicBezTo>
                  <a:cubicBezTo>
                    <a:pt x="409" y="109"/>
                    <a:pt x="409" y="109"/>
                    <a:pt x="409" y="109"/>
                  </a:cubicBezTo>
                  <a:cubicBezTo>
                    <a:pt x="413" y="102"/>
                    <a:pt x="422" y="94"/>
                    <a:pt x="429" y="93"/>
                  </a:cubicBezTo>
                  <a:cubicBezTo>
                    <a:pt x="401" y="167"/>
                    <a:pt x="401" y="167"/>
                    <a:pt x="401" y="167"/>
                  </a:cubicBezTo>
                  <a:cubicBezTo>
                    <a:pt x="398" y="174"/>
                    <a:pt x="403" y="178"/>
                    <a:pt x="407" y="178"/>
                  </a:cubicBezTo>
                  <a:cubicBezTo>
                    <a:pt x="421" y="178"/>
                    <a:pt x="438" y="164"/>
                    <a:pt x="445" y="145"/>
                  </a:cubicBezTo>
                  <a:cubicBezTo>
                    <a:pt x="440" y="145"/>
                    <a:pt x="440" y="145"/>
                    <a:pt x="440" y="145"/>
                  </a:cubicBezTo>
                  <a:cubicBezTo>
                    <a:pt x="435" y="152"/>
                    <a:pt x="427" y="160"/>
                    <a:pt x="419" y="161"/>
                  </a:cubicBezTo>
                  <a:lnTo>
                    <a:pt x="449" y="87"/>
                  </a:lnTo>
                  <a:close/>
                  <a:moveTo>
                    <a:pt x="472" y="91"/>
                  </a:moveTo>
                  <a:cubicBezTo>
                    <a:pt x="490" y="91"/>
                    <a:pt x="490" y="91"/>
                    <a:pt x="490" y="91"/>
                  </a:cubicBezTo>
                  <a:cubicBezTo>
                    <a:pt x="462" y="165"/>
                    <a:pt x="462" y="165"/>
                    <a:pt x="462" y="165"/>
                  </a:cubicBezTo>
                  <a:cubicBezTo>
                    <a:pt x="460" y="171"/>
                    <a:pt x="463" y="178"/>
                    <a:pt x="470" y="178"/>
                  </a:cubicBezTo>
                  <a:cubicBezTo>
                    <a:pt x="485" y="178"/>
                    <a:pt x="510" y="162"/>
                    <a:pt x="519" y="142"/>
                  </a:cubicBezTo>
                  <a:cubicBezTo>
                    <a:pt x="514" y="142"/>
                    <a:pt x="514" y="142"/>
                    <a:pt x="514" y="142"/>
                  </a:cubicBezTo>
                  <a:cubicBezTo>
                    <a:pt x="507" y="149"/>
                    <a:pt x="494" y="159"/>
                    <a:pt x="483" y="161"/>
                  </a:cubicBezTo>
                  <a:cubicBezTo>
                    <a:pt x="508" y="91"/>
                    <a:pt x="508" y="91"/>
                    <a:pt x="508" y="91"/>
                  </a:cubicBezTo>
                  <a:cubicBezTo>
                    <a:pt x="533" y="91"/>
                    <a:pt x="533" y="91"/>
                    <a:pt x="533" y="91"/>
                  </a:cubicBezTo>
                  <a:cubicBezTo>
                    <a:pt x="536" y="80"/>
                    <a:pt x="536" y="80"/>
                    <a:pt x="536" y="80"/>
                  </a:cubicBezTo>
                  <a:cubicBezTo>
                    <a:pt x="512" y="80"/>
                    <a:pt x="512" y="80"/>
                    <a:pt x="512" y="80"/>
                  </a:cubicBezTo>
                  <a:cubicBezTo>
                    <a:pt x="521" y="53"/>
                    <a:pt x="521" y="53"/>
                    <a:pt x="521" y="53"/>
                  </a:cubicBezTo>
                  <a:cubicBezTo>
                    <a:pt x="511" y="53"/>
                    <a:pt x="511" y="53"/>
                    <a:pt x="511" y="53"/>
                  </a:cubicBezTo>
                  <a:cubicBezTo>
                    <a:pt x="494" y="80"/>
                    <a:pt x="494" y="80"/>
                    <a:pt x="494" y="80"/>
                  </a:cubicBezTo>
                  <a:cubicBezTo>
                    <a:pt x="472" y="83"/>
                    <a:pt x="472" y="83"/>
                    <a:pt x="472" y="83"/>
                  </a:cubicBezTo>
                  <a:lnTo>
                    <a:pt x="472" y="91"/>
                  </a:lnTo>
                  <a:close/>
                  <a:moveTo>
                    <a:pt x="584" y="67"/>
                  </a:moveTo>
                  <a:cubicBezTo>
                    <a:pt x="620" y="33"/>
                    <a:pt x="620" y="33"/>
                    <a:pt x="620" y="33"/>
                  </a:cubicBezTo>
                  <a:cubicBezTo>
                    <a:pt x="620" y="29"/>
                    <a:pt x="620" y="29"/>
                    <a:pt x="620" y="29"/>
                  </a:cubicBezTo>
                  <a:cubicBezTo>
                    <a:pt x="600" y="29"/>
                    <a:pt x="600" y="29"/>
                    <a:pt x="600" y="29"/>
                  </a:cubicBezTo>
                  <a:cubicBezTo>
                    <a:pt x="578" y="67"/>
                    <a:pt x="578" y="67"/>
                    <a:pt x="578" y="67"/>
                  </a:cubicBezTo>
                  <a:lnTo>
                    <a:pt x="584" y="67"/>
                  </a:lnTo>
                  <a:close/>
                  <a:moveTo>
                    <a:pt x="594" y="142"/>
                  </a:moveTo>
                  <a:cubicBezTo>
                    <a:pt x="588" y="142"/>
                    <a:pt x="588" y="142"/>
                    <a:pt x="588" y="142"/>
                  </a:cubicBezTo>
                  <a:cubicBezTo>
                    <a:pt x="580" y="151"/>
                    <a:pt x="571" y="159"/>
                    <a:pt x="562" y="159"/>
                  </a:cubicBezTo>
                  <a:cubicBezTo>
                    <a:pt x="554" y="159"/>
                    <a:pt x="549" y="153"/>
                    <a:pt x="549" y="142"/>
                  </a:cubicBezTo>
                  <a:cubicBezTo>
                    <a:pt x="549" y="137"/>
                    <a:pt x="550" y="132"/>
                    <a:pt x="551" y="128"/>
                  </a:cubicBezTo>
                  <a:cubicBezTo>
                    <a:pt x="602" y="111"/>
                    <a:pt x="602" y="111"/>
                    <a:pt x="602" y="111"/>
                  </a:cubicBezTo>
                  <a:cubicBezTo>
                    <a:pt x="612" y="87"/>
                    <a:pt x="600" y="76"/>
                    <a:pt x="586" y="76"/>
                  </a:cubicBezTo>
                  <a:cubicBezTo>
                    <a:pt x="562" y="76"/>
                    <a:pt x="534" y="117"/>
                    <a:pt x="534" y="153"/>
                  </a:cubicBezTo>
                  <a:cubicBezTo>
                    <a:pt x="534" y="169"/>
                    <a:pt x="542" y="178"/>
                    <a:pt x="554" y="178"/>
                  </a:cubicBezTo>
                  <a:cubicBezTo>
                    <a:pt x="568" y="178"/>
                    <a:pt x="582" y="164"/>
                    <a:pt x="594" y="142"/>
                  </a:cubicBezTo>
                  <a:moveTo>
                    <a:pt x="576" y="90"/>
                  </a:moveTo>
                  <a:cubicBezTo>
                    <a:pt x="583" y="90"/>
                    <a:pt x="589" y="95"/>
                    <a:pt x="586" y="109"/>
                  </a:cubicBezTo>
                  <a:cubicBezTo>
                    <a:pt x="554" y="116"/>
                    <a:pt x="554" y="116"/>
                    <a:pt x="554" y="116"/>
                  </a:cubicBezTo>
                  <a:cubicBezTo>
                    <a:pt x="560" y="101"/>
                    <a:pt x="569" y="90"/>
                    <a:pt x="576" y="9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6" name="Freeform 26">
              <a:extLst>
                <a:ext uri="{FF2B5EF4-FFF2-40B4-BE49-F238E27FC236}">
                  <a16:creationId xmlns:a16="http://schemas.microsoft.com/office/drawing/2014/main" id="{2C1E05C7-8250-4501-8D65-48FA339553FB}"/>
                </a:ext>
              </a:extLst>
            </p:cNvPr>
            <p:cNvSpPr>
              <a:spLocks noEditPoints="1"/>
            </p:cNvSpPr>
            <p:nvPr/>
          </p:nvSpPr>
          <p:spPr bwMode="auto">
            <a:xfrm>
              <a:off x="2189163" y="4640263"/>
              <a:ext cx="2181225" cy="552450"/>
            </a:xfrm>
            <a:custGeom>
              <a:avLst/>
              <a:gdLst>
                <a:gd name="T0" fmla="*/ 49 w 608"/>
                <a:gd name="T1" fmla="*/ 15 h 154"/>
                <a:gd name="T2" fmla="*/ 59 w 608"/>
                <a:gd name="T3" fmla="*/ 52 h 154"/>
                <a:gd name="T4" fmla="*/ 1 w 608"/>
                <a:gd name="T5" fmla="*/ 145 h 154"/>
                <a:gd name="T6" fmla="*/ 103 w 608"/>
                <a:gd name="T7" fmla="*/ 150 h 154"/>
                <a:gd name="T8" fmla="*/ 117 w 608"/>
                <a:gd name="T9" fmla="*/ 111 h 154"/>
                <a:gd name="T10" fmla="*/ 57 w 608"/>
                <a:gd name="T11" fmla="*/ 113 h 154"/>
                <a:gd name="T12" fmla="*/ 115 w 608"/>
                <a:gd name="T13" fmla="*/ 20 h 154"/>
                <a:gd name="T14" fmla="*/ 191 w 608"/>
                <a:gd name="T15" fmla="*/ 27 h 154"/>
                <a:gd name="T16" fmla="*/ 191 w 608"/>
                <a:gd name="T17" fmla="*/ 2 h 154"/>
                <a:gd name="T18" fmla="*/ 191 w 608"/>
                <a:gd name="T19" fmla="*/ 27 h 154"/>
                <a:gd name="T20" fmla="*/ 180 w 608"/>
                <a:gd name="T21" fmla="*/ 53 h 154"/>
                <a:gd name="T22" fmla="*/ 145 w 608"/>
                <a:gd name="T23" fmla="*/ 85 h 154"/>
                <a:gd name="T24" fmla="*/ 138 w 608"/>
                <a:gd name="T25" fmla="*/ 143 h 154"/>
                <a:gd name="T26" fmla="*/ 181 w 608"/>
                <a:gd name="T27" fmla="*/ 122 h 154"/>
                <a:gd name="T28" fmla="*/ 156 w 608"/>
                <a:gd name="T29" fmla="*/ 138 h 154"/>
                <a:gd name="T30" fmla="*/ 287 w 608"/>
                <a:gd name="T31" fmla="*/ 74 h 154"/>
                <a:gd name="T32" fmla="*/ 234 w 608"/>
                <a:gd name="T33" fmla="*/ 84 h 154"/>
                <a:gd name="T34" fmla="*/ 263 w 608"/>
                <a:gd name="T35" fmla="*/ 0 h 154"/>
                <a:gd name="T36" fmla="*/ 231 w 608"/>
                <a:gd name="T37" fmla="*/ 7 h 154"/>
                <a:gd name="T38" fmla="*/ 236 w 608"/>
                <a:gd name="T39" fmla="*/ 35 h 154"/>
                <a:gd name="T40" fmla="*/ 197 w 608"/>
                <a:gd name="T41" fmla="*/ 137 h 154"/>
                <a:gd name="T42" fmla="*/ 287 w 608"/>
                <a:gd name="T43" fmla="*/ 74 h 154"/>
                <a:gd name="T44" fmla="*/ 217 w 608"/>
                <a:gd name="T45" fmla="*/ 130 h 154"/>
                <a:gd name="T46" fmla="*/ 230 w 608"/>
                <a:gd name="T47" fmla="*/ 94 h 154"/>
                <a:gd name="T48" fmla="*/ 268 w 608"/>
                <a:gd name="T49" fmla="*/ 82 h 154"/>
                <a:gd name="T50" fmla="*/ 355 w 608"/>
                <a:gd name="T51" fmla="*/ 118 h 154"/>
                <a:gd name="T52" fmla="*/ 324 w 608"/>
                <a:gd name="T53" fmla="*/ 135 h 154"/>
                <a:gd name="T54" fmla="*/ 312 w 608"/>
                <a:gd name="T55" fmla="*/ 104 h 154"/>
                <a:gd name="T56" fmla="*/ 347 w 608"/>
                <a:gd name="T57" fmla="*/ 53 h 154"/>
                <a:gd name="T58" fmla="*/ 315 w 608"/>
                <a:gd name="T59" fmla="*/ 154 h 154"/>
                <a:gd name="T60" fmla="*/ 337 w 608"/>
                <a:gd name="T61" fmla="*/ 67 h 154"/>
                <a:gd name="T62" fmla="*/ 315 w 608"/>
                <a:gd name="T63" fmla="*/ 93 h 154"/>
                <a:gd name="T64" fmla="*/ 452 w 608"/>
                <a:gd name="T65" fmla="*/ 76 h 154"/>
                <a:gd name="T66" fmla="*/ 419 w 608"/>
                <a:gd name="T67" fmla="*/ 85 h 154"/>
                <a:gd name="T68" fmla="*/ 407 w 608"/>
                <a:gd name="T69" fmla="*/ 53 h 154"/>
                <a:gd name="T70" fmla="*/ 385 w 608"/>
                <a:gd name="T71" fmla="*/ 85 h 154"/>
                <a:gd name="T72" fmla="*/ 398 w 608"/>
                <a:gd name="T73" fmla="*/ 96 h 154"/>
                <a:gd name="T74" fmla="*/ 386 w 608"/>
                <a:gd name="T75" fmla="*/ 154 h 154"/>
                <a:gd name="T76" fmla="*/ 415 w 608"/>
                <a:gd name="T77" fmla="*/ 95 h 154"/>
                <a:gd name="T78" fmla="*/ 452 w 608"/>
                <a:gd name="T79" fmla="*/ 76 h 154"/>
                <a:gd name="T80" fmla="*/ 479 w 608"/>
                <a:gd name="T81" fmla="*/ 67 h 154"/>
                <a:gd name="T82" fmla="*/ 459 w 608"/>
                <a:gd name="T83" fmla="*/ 154 h 154"/>
                <a:gd name="T84" fmla="*/ 503 w 608"/>
                <a:gd name="T85" fmla="*/ 118 h 154"/>
                <a:gd name="T86" fmla="*/ 497 w 608"/>
                <a:gd name="T87" fmla="*/ 67 h 154"/>
                <a:gd name="T88" fmla="*/ 525 w 608"/>
                <a:gd name="T89" fmla="*/ 57 h 154"/>
                <a:gd name="T90" fmla="*/ 510 w 608"/>
                <a:gd name="T91" fmla="*/ 30 h 154"/>
                <a:gd name="T92" fmla="*/ 483 w 608"/>
                <a:gd name="T93" fmla="*/ 57 h 154"/>
                <a:gd name="T94" fmla="*/ 465 w 608"/>
                <a:gd name="T95" fmla="*/ 67 h 154"/>
                <a:gd name="T96" fmla="*/ 608 w 608"/>
                <a:gd name="T97" fmla="*/ 10 h 154"/>
                <a:gd name="T98" fmla="*/ 588 w 608"/>
                <a:gd name="T99" fmla="*/ 6 h 154"/>
                <a:gd name="T100" fmla="*/ 572 w 608"/>
                <a:gd name="T101" fmla="*/ 44 h 154"/>
                <a:gd name="T102" fmla="*/ 576 w 608"/>
                <a:gd name="T103" fmla="*/ 118 h 154"/>
                <a:gd name="T104" fmla="*/ 537 w 608"/>
                <a:gd name="T105" fmla="*/ 118 h 154"/>
                <a:gd name="T106" fmla="*/ 590 w 608"/>
                <a:gd name="T107" fmla="*/ 87 h 154"/>
                <a:gd name="T108" fmla="*/ 522 w 608"/>
                <a:gd name="T109" fmla="*/ 129 h 154"/>
                <a:gd name="T110" fmla="*/ 582 w 608"/>
                <a:gd name="T111" fmla="*/ 118 h 154"/>
                <a:gd name="T112" fmla="*/ 574 w 608"/>
                <a:gd name="T113" fmla="*/ 85 h 154"/>
                <a:gd name="T114" fmla="*/ 564 w 608"/>
                <a:gd name="T115" fmla="*/ 6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8" h="154">
                  <a:moveTo>
                    <a:pt x="117" y="15"/>
                  </a:moveTo>
                  <a:cubicBezTo>
                    <a:pt x="49" y="15"/>
                    <a:pt x="49" y="15"/>
                    <a:pt x="49" y="15"/>
                  </a:cubicBezTo>
                  <a:cubicBezTo>
                    <a:pt x="47" y="20"/>
                    <a:pt x="47" y="20"/>
                    <a:pt x="47" y="20"/>
                  </a:cubicBezTo>
                  <a:cubicBezTo>
                    <a:pt x="67" y="25"/>
                    <a:pt x="69" y="26"/>
                    <a:pt x="59" y="52"/>
                  </a:cubicBezTo>
                  <a:cubicBezTo>
                    <a:pt x="37" y="113"/>
                    <a:pt x="37" y="113"/>
                    <a:pt x="37" y="113"/>
                  </a:cubicBezTo>
                  <a:cubicBezTo>
                    <a:pt x="28" y="139"/>
                    <a:pt x="24" y="141"/>
                    <a:pt x="1" y="145"/>
                  </a:cubicBezTo>
                  <a:cubicBezTo>
                    <a:pt x="0" y="150"/>
                    <a:pt x="0" y="150"/>
                    <a:pt x="0" y="150"/>
                  </a:cubicBezTo>
                  <a:cubicBezTo>
                    <a:pt x="103" y="150"/>
                    <a:pt x="103" y="150"/>
                    <a:pt x="103" y="150"/>
                  </a:cubicBezTo>
                  <a:cubicBezTo>
                    <a:pt x="125" y="111"/>
                    <a:pt x="125" y="111"/>
                    <a:pt x="125" y="111"/>
                  </a:cubicBezTo>
                  <a:cubicBezTo>
                    <a:pt x="117" y="111"/>
                    <a:pt x="117" y="111"/>
                    <a:pt x="117" y="111"/>
                  </a:cubicBezTo>
                  <a:cubicBezTo>
                    <a:pt x="105" y="125"/>
                    <a:pt x="90" y="142"/>
                    <a:pt x="67" y="142"/>
                  </a:cubicBezTo>
                  <a:cubicBezTo>
                    <a:pt x="50" y="142"/>
                    <a:pt x="48" y="139"/>
                    <a:pt x="57" y="113"/>
                  </a:cubicBezTo>
                  <a:cubicBezTo>
                    <a:pt x="79" y="52"/>
                    <a:pt x="79" y="52"/>
                    <a:pt x="79" y="52"/>
                  </a:cubicBezTo>
                  <a:cubicBezTo>
                    <a:pt x="88" y="27"/>
                    <a:pt x="92" y="25"/>
                    <a:pt x="115" y="20"/>
                  </a:cubicBezTo>
                  <a:lnTo>
                    <a:pt x="117" y="15"/>
                  </a:lnTo>
                  <a:close/>
                  <a:moveTo>
                    <a:pt x="191" y="27"/>
                  </a:moveTo>
                  <a:cubicBezTo>
                    <a:pt x="198" y="27"/>
                    <a:pt x="204" y="21"/>
                    <a:pt x="204" y="14"/>
                  </a:cubicBezTo>
                  <a:cubicBezTo>
                    <a:pt x="204" y="8"/>
                    <a:pt x="198" y="2"/>
                    <a:pt x="191" y="2"/>
                  </a:cubicBezTo>
                  <a:cubicBezTo>
                    <a:pt x="185" y="2"/>
                    <a:pt x="179" y="8"/>
                    <a:pt x="179" y="14"/>
                  </a:cubicBezTo>
                  <a:cubicBezTo>
                    <a:pt x="179" y="21"/>
                    <a:pt x="185" y="27"/>
                    <a:pt x="191" y="27"/>
                  </a:cubicBezTo>
                  <a:moveTo>
                    <a:pt x="186" y="64"/>
                  </a:moveTo>
                  <a:cubicBezTo>
                    <a:pt x="188" y="57"/>
                    <a:pt x="184" y="53"/>
                    <a:pt x="180" y="53"/>
                  </a:cubicBezTo>
                  <a:cubicBezTo>
                    <a:pt x="165" y="53"/>
                    <a:pt x="148" y="66"/>
                    <a:pt x="141" y="85"/>
                  </a:cubicBezTo>
                  <a:cubicBezTo>
                    <a:pt x="145" y="85"/>
                    <a:pt x="145" y="85"/>
                    <a:pt x="145" y="85"/>
                  </a:cubicBezTo>
                  <a:cubicBezTo>
                    <a:pt x="150" y="78"/>
                    <a:pt x="158" y="71"/>
                    <a:pt x="166" y="69"/>
                  </a:cubicBezTo>
                  <a:cubicBezTo>
                    <a:pt x="138" y="143"/>
                    <a:pt x="138" y="143"/>
                    <a:pt x="138" y="143"/>
                  </a:cubicBezTo>
                  <a:cubicBezTo>
                    <a:pt x="135" y="150"/>
                    <a:pt x="140" y="154"/>
                    <a:pt x="144" y="154"/>
                  </a:cubicBezTo>
                  <a:cubicBezTo>
                    <a:pt x="158" y="154"/>
                    <a:pt x="174" y="141"/>
                    <a:pt x="181" y="122"/>
                  </a:cubicBezTo>
                  <a:cubicBezTo>
                    <a:pt x="177" y="122"/>
                    <a:pt x="177" y="122"/>
                    <a:pt x="177" y="122"/>
                  </a:cubicBezTo>
                  <a:cubicBezTo>
                    <a:pt x="172" y="129"/>
                    <a:pt x="164" y="137"/>
                    <a:pt x="156" y="138"/>
                  </a:cubicBezTo>
                  <a:lnTo>
                    <a:pt x="186" y="64"/>
                  </a:lnTo>
                  <a:close/>
                  <a:moveTo>
                    <a:pt x="287" y="74"/>
                  </a:moveTo>
                  <a:cubicBezTo>
                    <a:pt x="287" y="59"/>
                    <a:pt x="282" y="53"/>
                    <a:pt x="271" y="53"/>
                  </a:cubicBezTo>
                  <a:cubicBezTo>
                    <a:pt x="258" y="53"/>
                    <a:pt x="246" y="67"/>
                    <a:pt x="234" y="84"/>
                  </a:cubicBezTo>
                  <a:cubicBezTo>
                    <a:pt x="265" y="2"/>
                    <a:pt x="265" y="2"/>
                    <a:pt x="265" y="2"/>
                  </a:cubicBezTo>
                  <a:cubicBezTo>
                    <a:pt x="263" y="0"/>
                    <a:pt x="263" y="0"/>
                    <a:pt x="263" y="0"/>
                  </a:cubicBezTo>
                  <a:cubicBezTo>
                    <a:pt x="231" y="4"/>
                    <a:pt x="231" y="4"/>
                    <a:pt x="231" y="4"/>
                  </a:cubicBezTo>
                  <a:cubicBezTo>
                    <a:pt x="231" y="7"/>
                    <a:pt x="231" y="7"/>
                    <a:pt x="231" y="7"/>
                  </a:cubicBezTo>
                  <a:cubicBezTo>
                    <a:pt x="237" y="12"/>
                    <a:pt x="237" y="12"/>
                    <a:pt x="237" y="12"/>
                  </a:cubicBezTo>
                  <a:cubicBezTo>
                    <a:pt x="243" y="17"/>
                    <a:pt x="241" y="21"/>
                    <a:pt x="236" y="35"/>
                  </a:cubicBezTo>
                  <a:cubicBezTo>
                    <a:pt x="202" y="121"/>
                    <a:pt x="202" y="121"/>
                    <a:pt x="202" y="121"/>
                  </a:cubicBezTo>
                  <a:cubicBezTo>
                    <a:pt x="200" y="127"/>
                    <a:pt x="197" y="135"/>
                    <a:pt x="197" y="137"/>
                  </a:cubicBezTo>
                  <a:cubicBezTo>
                    <a:pt x="197" y="146"/>
                    <a:pt x="209" y="154"/>
                    <a:pt x="220" y="154"/>
                  </a:cubicBezTo>
                  <a:cubicBezTo>
                    <a:pt x="245" y="154"/>
                    <a:pt x="287" y="109"/>
                    <a:pt x="287" y="74"/>
                  </a:cubicBezTo>
                  <a:moveTo>
                    <a:pt x="229" y="139"/>
                  </a:moveTo>
                  <a:cubicBezTo>
                    <a:pt x="224" y="139"/>
                    <a:pt x="217" y="134"/>
                    <a:pt x="217" y="130"/>
                  </a:cubicBezTo>
                  <a:cubicBezTo>
                    <a:pt x="217" y="129"/>
                    <a:pt x="219" y="123"/>
                    <a:pt x="222" y="116"/>
                  </a:cubicBezTo>
                  <a:cubicBezTo>
                    <a:pt x="230" y="94"/>
                    <a:pt x="230" y="94"/>
                    <a:pt x="230" y="94"/>
                  </a:cubicBezTo>
                  <a:cubicBezTo>
                    <a:pt x="239" y="83"/>
                    <a:pt x="252" y="72"/>
                    <a:pt x="260" y="72"/>
                  </a:cubicBezTo>
                  <a:cubicBezTo>
                    <a:pt x="265" y="72"/>
                    <a:pt x="268" y="75"/>
                    <a:pt x="268" y="82"/>
                  </a:cubicBezTo>
                  <a:cubicBezTo>
                    <a:pt x="268" y="102"/>
                    <a:pt x="249" y="139"/>
                    <a:pt x="229" y="139"/>
                  </a:cubicBezTo>
                  <a:moveTo>
                    <a:pt x="355" y="118"/>
                  </a:moveTo>
                  <a:cubicBezTo>
                    <a:pt x="349" y="118"/>
                    <a:pt x="349" y="118"/>
                    <a:pt x="349" y="118"/>
                  </a:cubicBezTo>
                  <a:cubicBezTo>
                    <a:pt x="341" y="128"/>
                    <a:pt x="332" y="135"/>
                    <a:pt x="324" y="135"/>
                  </a:cubicBezTo>
                  <a:cubicBezTo>
                    <a:pt x="315" y="135"/>
                    <a:pt x="310" y="130"/>
                    <a:pt x="310" y="118"/>
                  </a:cubicBezTo>
                  <a:cubicBezTo>
                    <a:pt x="310" y="113"/>
                    <a:pt x="311" y="109"/>
                    <a:pt x="312" y="104"/>
                  </a:cubicBezTo>
                  <a:cubicBezTo>
                    <a:pt x="363" y="87"/>
                    <a:pt x="363" y="87"/>
                    <a:pt x="363" y="87"/>
                  </a:cubicBezTo>
                  <a:cubicBezTo>
                    <a:pt x="374" y="63"/>
                    <a:pt x="361" y="53"/>
                    <a:pt x="347" y="53"/>
                  </a:cubicBezTo>
                  <a:cubicBezTo>
                    <a:pt x="323" y="53"/>
                    <a:pt x="295" y="94"/>
                    <a:pt x="295" y="129"/>
                  </a:cubicBezTo>
                  <a:cubicBezTo>
                    <a:pt x="295" y="145"/>
                    <a:pt x="303" y="154"/>
                    <a:pt x="315" y="154"/>
                  </a:cubicBezTo>
                  <a:cubicBezTo>
                    <a:pt x="329" y="154"/>
                    <a:pt x="343" y="141"/>
                    <a:pt x="355" y="118"/>
                  </a:cubicBezTo>
                  <a:moveTo>
                    <a:pt x="337" y="67"/>
                  </a:moveTo>
                  <a:cubicBezTo>
                    <a:pt x="344" y="67"/>
                    <a:pt x="350" y="72"/>
                    <a:pt x="347" y="85"/>
                  </a:cubicBezTo>
                  <a:cubicBezTo>
                    <a:pt x="315" y="93"/>
                    <a:pt x="315" y="93"/>
                    <a:pt x="315" y="93"/>
                  </a:cubicBezTo>
                  <a:cubicBezTo>
                    <a:pt x="321" y="78"/>
                    <a:pt x="330" y="67"/>
                    <a:pt x="337" y="67"/>
                  </a:cubicBezTo>
                  <a:moveTo>
                    <a:pt x="452" y="76"/>
                  </a:moveTo>
                  <a:cubicBezTo>
                    <a:pt x="455" y="64"/>
                    <a:pt x="453" y="53"/>
                    <a:pt x="444" y="53"/>
                  </a:cubicBezTo>
                  <a:cubicBezTo>
                    <a:pt x="433" y="53"/>
                    <a:pt x="430" y="61"/>
                    <a:pt x="419" y="85"/>
                  </a:cubicBezTo>
                  <a:cubicBezTo>
                    <a:pt x="419" y="72"/>
                    <a:pt x="419" y="72"/>
                    <a:pt x="419" y="72"/>
                  </a:cubicBezTo>
                  <a:cubicBezTo>
                    <a:pt x="419" y="62"/>
                    <a:pt x="416" y="53"/>
                    <a:pt x="407" y="53"/>
                  </a:cubicBezTo>
                  <a:cubicBezTo>
                    <a:pt x="397" y="53"/>
                    <a:pt x="387" y="69"/>
                    <a:pt x="380" y="85"/>
                  </a:cubicBezTo>
                  <a:cubicBezTo>
                    <a:pt x="385" y="85"/>
                    <a:pt x="385" y="85"/>
                    <a:pt x="385" y="85"/>
                  </a:cubicBezTo>
                  <a:cubicBezTo>
                    <a:pt x="390" y="78"/>
                    <a:pt x="394" y="74"/>
                    <a:pt x="398" y="74"/>
                  </a:cubicBezTo>
                  <a:cubicBezTo>
                    <a:pt x="403" y="74"/>
                    <a:pt x="405" y="81"/>
                    <a:pt x="398" y="96"/>
                  </a:cubicBezTo>
                  <a:cubicBezTo>
                    <a:pt x="378" y="140"/>
                    <a:pt x="378" y="140"/>
                    <a:pt x="378" y="140"/>
                  </a:cubicBezTo>
                  <a:cubicBezTo>
                    <a:pt x="374" y="149"/>
                    <a:pt x="378" y="154"/>
                    <a:pt x="386" y="154"/>
                  </a:cubicBezTo>
                  <a:cubicBezTo>
                    <a:pt x="391" y="154"/>
                    <a:pt x="394" y="153"/>
                    <a:pt x="396" y="147"/>
                  </a:cubicBezTo>
                  <a:cubicBezTo>
                    <a:pt x="415" y="95"/>
                    <a:pt x="415" y="95"/>
                    <a:pt x="415" y="95"/>
                  </a:cubicBezTo>
                  <a:cubicBezTo>
                    <a:pt x="421" y="88"/>
                    <a:pt x="426" y="82"/>
                    <a:pt x="432" y="76"/>
                  </a:cubicBezTo>
                  <a:lnTo>
                    <a:pt x="452" y="76"/>
                  </a:lnTo>
                  <a:close/>
                  <a:moveTo>
                    <a:pt x="465" y="67"/>
                  </a:moveTo>
                  <a:cubicBezTo>
                    <a:pt x="479" y="67"/>
                    <a:pt x="479" y="67"/>
                    <a:pt x="479" y="67"/>
                  </a:cubicBezTo>
                  <a:cubicBezTo>
                    <a:pt x="451" y="142"/>
                    <a:pt x="451" y="142"/>
                    <a:pt x="451" y="142"/>
                  </a:cubicBezTo>
                  <a:cubicBezTo>
                    <a:pt x="449" y="148"/>
                    <a:pt x="452" y="154"/>
                    <a:pt x="459" y="154"/>
                  </a:cubicBezTo>
                  <a:cubicBezTo>
                    <a:pt x="474" y="154"/>
                    <a:pt x="499" y="139"/>
                    <a:pt x="508" y="118"/>
                  </a:cubicBezTo>
                  <a:cubicBezTo>
                    <a:pt x="503" y="118"/>
                    <a:pt x="503" y="118"/>
                    <a:pt x="503" y="118"/>
                  </a:cubicBezTo>
                  <a:cubicBezTo>
                    <a:pt x="496" y="125"/>
                    <a:pt x="483" y="135"/>
                    <a:pt x="472" y="137"/>
                  </a:cubicBezTo>
                  <a:cubicBezTo>
                    <a:pt x="497" y="67"/>
                    <a:pt x="497" y="67"/>
                    <a:pt x="497" y="67"/>
                  </a:cubicBezTo>
                  <a:cubicBezTo>
                    <a:pt x="522" y="67"/>
                    <a:pt x="522" y="67"/>
                    <a:pt x="522" y="67"/>
                  </a:cubicBezTo>
                  <a:cubicBezTo>
                    <a:pt x="525" y="57"/>
                    <a:pt x="525" y="57"/>
                    <a:pt x="525" y="57"/>
                  </a:cubicBezTo>
                  <a:cubicBezTo>
                    <a:pt x="501" y="57"/>
                    <a:pt x="501" y="57"/>
                    <a:pt x="501" y="57"/>
                  </a:cubicBezTo>
                  <a:cubicBezTo>
                    <a:pt x="510" y="30"/>
                    <a:pt x="510" y="30"/>
                    <a:pt x="510" y="30"/>
                  </a:cubicBezTo>
                  <a:cubicBezTo>
                    <a:pt x="500" y="30"/>
                    <a:pt x="500" y="30"/>
                    <a:pt x="500" y="30"/>
                  </a:cubicBezTo>
                  <a:cubicBezTo>
                    <a:pt x="483" y="57"/>
                    <a:pt x="483" y="57"/>
                    <a:pt x="483" y="57"/>
                  </a:cubicBezTo>
                  <a:cubicBezTo>
                    <a:pt x="465" y="60"/>
                    <a:pt x="465" y="60"/>
                    <a:pt x="465" y="60"/>
                  </a:cubicBezTo>
                  <a:lnTo>
                    <a:pt x="465" y="67"/>
                  </a:lnTo>
                  <a:close/>
                  <a:moveTo>
                    <a:pt x="572" y="44"/>
                  </a:moveTo>
                  <a:cubicBezTo>
                    <a:pt x="608" y="10"/>
                    <a:pt x="608" y="10"/>
                    <a:pt x="608" y="10"/>
                  </a:cubicBezTo>
                  <a:cubicBezTo>
                    <a:pt x="608" y="6"/>
                    <a:pt x="608" y="6"/>
                    <a:pt x="608" y="6"/>
                  </a:cubicBezTo>
                  <a:cubicBezTo>
                    <a:pt x="588" y="6"/>
                    <a:pt x="588" y="6"/>
                    <a:pt x="588" y="6"/>
                  </a:cubicBezTo>
                  <a:cubicBezTo>
                    <a:pt x="566" y="44"/>
                    <a:pt x="566" y="44"/>
                    <a:pt x="566" y="44"/>
                  </a:cubicBezTo>
                  <a:lnTo>
                    <a:pt x="572" y="44"/>
                  </a:lnTo>
                  <a:close/>
                  <a:moveTo>
                    <a:pt x="582" y="118"/>
                  </a:moveTo>
                  <a:cubicBezTo>
                    <a:pt x="576" y="118"/>
                    <a:pt x="576" y="118"/>
                    <a:pt x="576" y="118"/>
                  </a:cubicBezTo>
                  <a:cubicBezTo>
                    <a:pt x="568" y="128"/>
                    <a:pt x="559" y="135"/>
                    <a:pt x="550" y="135"/>
                  </a:cubicBezTo>
                  <a:cubicBezTo>
                    <a:pt x="542" y="135"/>
                    <a:pt x="537" y="130"/>
                    <a:pt x="537" y="118"/>
                  </a:cubicBezTo>
                  <a:cubicBezTo>
                    <a:pt x="537" y="113"/>
                    <a:pt x="538" y="109"/>
                    <a:pt x="539" y="104"/>
                  </a:cubicBezTo>
                  <a:cubicBezTo>
                    <a:pt x="590" y="87"/>
                    <a:pt x="590" y="87"/>
                    <a:pt x="590" y="87"/>
                  </a:cubicBezTo>
                  <a:cubicBezTo>
                    <a:pt x="600" y="63"/>
                    <a:pt x="588" y="53"/>
                    <a:pt x="574" y="53"/>
                  </a:cubicBezTo>
                  <a:cubicBezTo>
                    <a:pt x="550" y="53"/>
                    <a:pt x="522" y="94"/>
                    <a:pt x="522" y="129"/>
                  </a:cubicBezTo>
                  <a:cubicBezTo>
                    <a:pt x="522" y="145"/>
                    <a:pt x="530" y="154"/>
                    <a:pt x="541" y="154"/>
                  </a:cubicBezTo>
                  <a:cubicBezTo>
                    <a:pt x="555" y="154"/>
                    <a:pt x="570" y="141"/>
                    <a:pt x="582" y="118"/>
                  </a:cubicBezTo>
                  <a:moveTo>
                    <a:pt x="564" y="67"/>
                  </a:moveTo>
                  <a:cubicBezTo>
                    <a:pt x="571" y="67"/>
                    <a:pt x="577" y="72"/>
                    <a:pt x="574" y="85"/>
                  </a:cubicBezTo>
                  <a:cubicBezTo>
                    <a:pt x="542" y="93"/>
                    <a:pt x="542" y="93"/>
                    <a:pt x="542" y="93"/>
                  </a:cubicBezTo>
                  <a:cubicBezTo>
                    <a:pt x="547" y="78"/>
                    <a:pt x="557" y="67"/>
                    <a:pt x="564" y="6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7" name="Freeform 27">
              <a:extLst>
                <a:ext uri="{FF2B5EF4-FFF2-40B4-BE49-F238E27FC236}">
                  <a16:creationId xmlns:a16="http://schemas.microsoft.com/office/drawing/2014/main" id="{7F0B0E94-D828-4A03-91EC-3C51FD3D01A3}"/>
                </a:ext>
              </a:extLst>
            </p:cNvPr>
            <p:cNvSpPr>
              <a:spLocks noEditPoints="1"/>
            </p:cNvSpPr>
            <p:nvPr/>
          </p:nvSpPr>
          <p:spPr bwMode="auto">
            <a:xfrm>
              <a:off x="2185988" y="0"/>
              <a:ext cx="1566863" cy="1209675"/>
            </a:xfrm>
            <a:custGeom>
              <a:avLst/>
              <a:gdLst>
                <a:gd name="T0" fmla="*/ 258 w 437"/>
                <a:gd name="T1" fmla="*/ 241 h 337"/>
                <a:gd name="T2" fmla="*/ 228 w 437"/>
                <a:gd name="T3" fmla="*/ 251 h 337"/>
                <a:gd name="T4" fmla="*/ 257 w 437"/>
                <a:gd name="T5" fmla="*/ 217 h 337"/>
                <a:gd name="T6" fmla="*/ 263 w 437"/>
                <a:gd name="T7" fmla="*/ 208 h 337"/>
                <a:gd name="T8" fmla="*/ 277 w 437"/>
                <a:gd name="T9" fmla="*/ 198 h 337"/>
                <a:gd name="T10" fmla="*/ 292 w 437"/>
                <a:gd name="T11" fmla="*/ 238 h 337"/>
                <a:gd name="T12" fmla="*/ 259 w 437"/>
                <a:gd name="T13" fmla="*/ 285 h 337"/>
                <a:gd name="T14" fmla="*/ 242 w 437"/>
                <a:gd name="T15" fmla="*/ 294 h 337"/>
                <a:gd name="T16" fmla="*/ 233 w 437"/>
                <a:gd name="T17" fmla="*/ 301 h 337"/>
                <a:gd name="T18" fmla="*/ 230 w 437"/>
                <a:gd name="T19" fmla="*/ 303 h 337"/>
                <a:gd name="T20" fmla="*/ 227 w 437"/>
                <a:gd name="T21" fmla="*/ 304 h 337"/>
                <a:gd name="T22" fmla="*/ 220 w 437"/>
                <a:gd name="T23" fmla="*/ 310 h 337"/>
                <a:gd name="T24" fmla="*/ 219 w 437"/>
                <a:gd name="T25" fmla="*/ 311 h 337"/>
                <a:gd name="T26" fmla="*/ 218 w 437"/>
                <a:gd name="T27" fmla="*/ 309 h 337"/>
                <a:gd name="T28" fmla="*/ 222 w 437"/>
                <a:gd name="T29" fmla="*/ 304 h 337"/>
                <a:gd name="T30" fmla="*/ 226 w 437"/>
                <a:gd name="T31" fmla="*/ 298 h 337"/>
                <a:gd name="T32" fmla="*/ 227 w 437"/>
                <a:gd name="T33" fmla="*/ 296 h 337"/>
                <a:gd name="T34" fmla="*/ 227 w 437"/>
                <a:gd name="T35" fmla="*/ 294 h 337"/>
                <a:gd name="T36" fmla="*/ 228 w 437"/>
                <a:gd name="T37" fmla="*/ 290 h 337"/>
                <a:gd name="T38" fmla="*/ 235 w 437"/>
                <a:gd name="T39" fmla="*/ 284 h 337"/>
                <a:gd name="T40" fmla="*/ 259 w 437"/>
                <a:gd name="T41" fmla="*/ 285 h 337"/>
                <a:gd name="T42" fmla="*/ 264 w 437"/>
                <a:gd name="T43" fmla="*/ 297 h 337"/>
                <a:gd name="T44" fmla="*/ 267 w 437"/>
                <a:gd name="T45" fmla="*/ 290 h 337"/>
                <a:gd name="T46" fmla="*/ 235 w 437"/>
                <a:gd name="T47" fmla="*/ 200 h 337"/>
                <a:gd name="T48" fmla="*/ 207 w 437"/>
                <a:gd name="T49" fmla="*/ 203 h 337"/>
                <a:gd name="T50" fmla="*/ 272 w 437"/>
                <a:gd name="T51" fmla="*/ 161 h 337"/>
                <a:gd name="T52" fmla="*/ 188 w 437"/>
                <a:gd name="T53" fmla="*/ 237 h 337"/>
                <a:gd name="T54" fmla="*/ 298 w 437"/>
                <a:gd name="T55" fmla="*/ 247 h 337"/>
                <a:gd name="T56" fmla="*/ 415 w 437"/>
                <a:gd name="T57" fmla="*/ 264 h 337"/>
                <a:gd name="T58" fmla="*/ 421 w 437"/>
                <a:gd name="T59" fmla="*/ 254 h 337"/>
                <a:gd name="T60" fmla="*/ 370 w 437"/>
                <a:gd name="T61" fmla="*/ 277 h 337"/>
                <a:gd name="T62" fmla="*/ 319 w 437"/>
                <a:gd name="T63" fmla="*/ 285 h 337"/>
                <a:gd name="T64" fmla="*/ 291 w 437"/>
                <a:gd name="T65" fmla="*/ 304 h 337"/>
                <a:gd name="T66" fmla="*/ 278 w 437"/>
                <a:gd name="T67" fmla="*/ 313 h 337"/>
                <a:gd name="T68" fmla="*/ 284 w 437"/>
                <a:gd name="T69" fmla="*/ 303 h 337"/>
                <a:gd name="T70" fmla="*/ 295 w 437"/>
                <a:gd name="T71" fmla="*/ 292 h 337"/>
                <a:gd name="T72" fmla="*/ 285 w 437"/>
                <a:gd name="T73" fmla="*/ 297 h 337"/>
                <a:gd name="T74" fmla="*/ 286 w 437"/>
                <a:gd name="T75" fmla="*/ 295 h 337"/>
                <a:gd name="T76" fmla="*/ 288 w 437"/>
                <a:gd name="T77" fmla="*/ 291 h 337"/>
                <a:gd name="T78" fmla="*/ 299 w 437"/>
                <a:gd name="T79" fmla="*/ 281 h 337"/>
                <a:gd name="T80" fmla="*/ 288 w 437"/>
                <a:gd name="T81" fmla="*/ 285 h 337"/>
                <a:gd name="T82" fmla="*/ 380 w 437"/>
                <a:gd name="T83" fmla="*/ 252 h 337"/>
                <a:gd name="T84" fmla="*/ 323 w 437"/>
                <a:gd name="T85" fmla="*/ 263 h 337"/>
                <a:gd name="T86" fmla="*/ 323 w 437"/>
                <a:gd name="T87" fmla="*/ 258 h 337"/>
                <a:gd name="T88" fmla="*/ 351 w 437"/>
                <a:gd name="T89" fmla="*/ 237 h 337"/>
                <a:gd name="T90" fmla="*/ 368 w 437"/>
                <a:gd name="T91" fmla="*/ 223 h 337"/>
                <a:gd name="T92" fmla="*/ 379 w 437"/>
                <a:gd name="T93" fmla="*/ 215 h 337"/>
                <a:gd name="T94" fmla="*/ 381 w 437"/>
                <a:gd name="T95" fmla="*/ 195 h 337"/>
                <a:gd name="T96" fmla="*/ 333 w 437"/>
                <a:gd name="T97" fmla="*/ 201 h 337"/>
                <a:gd name="T98" fmla="*/ 317 w 437"/>
                <a:gd name="T99" fmla="*/ 174 h 337"/>
                <a:gd name="T100" fmla="*/ 285 w 437"/>
                <a:gd name="T101" fmla="*/ 169 h 337"/>
                <a:gd name="T102" fmla="*/ 361 w 437"/>
                <a:gd name="T103" fmla="*/ 179 h 337"/>
                <a:gd name="T104" fmla="*/ 388 w 437"/>
                <a:gd name="T105" fmla="*/ 176 h 337"/>
                <a:gd name="T106" fmla="*/ 368 w 437"/>
                <a:gd name="T107" fmla="*/ 145 h 337"/>
                <a:gd name="T108" fmla="*/ 388 w 437"/>
                <a:gd name="T109" fmla="*/ 39 h 337"/>
                <a:gd name="T110" fmla="*/ 0 w 437"/>
                <a:gd name="T11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7" h="337">
                  <a:moveTo>
                    <a:pt x="272" y="241"/>
                  </a:moveTo>
                  <a:cubicBezTo>
                    <a:pt x="271" y="240"/>
                    <a:pt x="274" y="241"/>
                    <a:pt x="274" y="240"/>
                  </a:cubicBezTo>
                  <a:cubicBezTo>
                    <a:pt x="269" y="240"/>
                    <a:pt x="269" y="240"/>
                    <a:pt x="269" y="240"/>
                  </a:cubicBezTo>
                  <a:cubicBezTo>
                    <a:pt x="269" y="240"/>
                    <a:pt x="269" y="239"/>
                    <a:pt x="269" y="238"/>
                  </a:cubicBezTo>
                  <a:cubicBezTo>
                    <a:pt x="265" y="239"/>
                    <a:pt x="262" y="240"/>
                    <a:pt x="258" y="241"/>
                  </a:cubicBezTo>
                  <a:cubicBezTo>
                    <a:pt x="254" y="242"/>
                    <a:pt x="250" y="245"/>
                    <a:pt x="245" y="247"/>
                  </a:cubicBezTo>
                  <a:cubicBezTo>
                    <a:pt x="238" y="249"/>
                    <a:pt x="232" y="255"/>
                    <a:pt x="225" y="258"/>
                  </a:cubicBezTo>
                  <a:cubicBezTo>
                    <a:pt x="224" y="258"/>
                    <a:pt x="224" y="257"/>
                    <a:pt x="224" y="256"/>
                  </a:cubicBezTo>
                  <a:cubicBezTo>
                    <a:pt x="225" y="254"/>
                    <a:pt x="227" y="254"/>
                    <a:pt x="228" y="252"/>
                  </a:cubicBezTo>
                  <a:cubicBezTo>
                    <a:pt x="228" y="251"/>
                    <a:pt x="228" y="251"/>
                    <a:pt x="228" y="251"/>
                  </a:cubicBezTo>
                  <a:cubicBezTo>
                    <a:pt x="233" y="244"/>
                    <a:pt x="240" y="240"/>
                    <a:pt x="246" y="234"/>
                  </a:cubicBezTo>
                  <a:cubicBezTo>
                    <a:pt x="246" y="232"/>
                    <a:pt x="246" y="232"/>
                    <a:pt x="246" y="232"/>
                  </a:cubicBezTo>
                  <a:cubicBezTo>
                    <a:pt x="248" y="230"/>
                    <a:pt x="251" y="228"/>
                    <a:pt x="253" y="225"/>
                  </a:cubicBezTo>
                  <a:cubicBezTo>
                    <a:pt x="253" y="223"/>
                    <a:pt x="256" y="221"/>
                    <a:pt x="259" y="219"/>
                  </a:cubicBezTo>
                  <a:cubicBezTo>
                    <a:pt x="258" y="219"/>
                    <a:pt x="257" y="219"/>
                    <a:pt x="257" y="217"/>
                  </a:cubicBezTo>
                  <a:cubicBezTo>
                    <a:pt x="254" y="217"/>
                    <a:pt x="252" y="219"/>
                    <a:pt x="249" y="217"/>
                  </a:cubicBezTo>
                  <a:cubicBezTo>
                    <a:pt x="251" y="216"/>
                    <a:pt x="252" y="215"/>
                    <a:pt x="253" y="215"/>
                  </a:cubicBezTo>
                  <a:cubicBezTo>
                    <a:pt x="253" y="214"/>
                    <a:pt x="252" y="214"/>
                    <a:pt x="252" y="214"/>
                  </a:cubicBezTo>
                  <a:cubicBezTo>
                    <a:pt x="251" y="212"/>
                    <a:pt x="253" y="211"/>
                    <a:pt x="255" y="210"/>
                  </a:cubicBezTo>
                  <a:cubicBezTo>
                    <a:pt x="258" y="210"/>
                    <a:pt x="261" y="210"/>
                    <a:pt x="263" y="208"/>
                  </a:cubicBezTo>
                  <a:cubicBezTo>
                    <a:pt x="258" y="207"/>
                    <a:pt x="253" y="209"/>
                    <a:pt x="249" y="207"/>
                  </a:cubicBezTo>
                  <a:cubicBezTo>
                    <a:pt x="252" y="198"/>
                    <a:pt x="257" y="191"/>
                    <a:pt x="265" y="188"/>
                  </a:cubicBezTo>
                  <a:cubicBezTo>
                    <a:pt x="265" y="188"/>
                    <a:pt x="267" y="188"/>
                    <a:pt x="267" y="188"/>
                  </a:cubicBezTo>
                  <a:cubicBezTo>
                    <a:pt x="267" y="191"/>
                    <a:pt x="265" y="194"/>
                    <a:pt x="262" y="195"/>
                  </a:cubicBezTo>
                  <a:cubicBezTo>
                    <a:pt x="267" y="196"/>
                    <a:pt x="272" y="196"/>
                    <a:pt x="277" y="198"/>
                  </a:cubicBezTo>
                  <a:cubicBezTo>
                    <a:pt x="276" y="200"/>
                    <a:pt x="275" y="199"/>
                    <a:pt x="274" y="199"/>
                  </a:cubicBezTo>
                  <a:cubicBezTo>
                    <a:pt x="277" y="201"/>
                    <a:pt x="281" y="200"/>
                    <a:pt x="284" y="202"/>
                  </a:cubicBezTo>
                  <a:cubicBezTo>
                    <a:pt x="283" y="204"/>
                    <a:pt x="281" y="202"/>
                    <a:pt x="279" y="202"/>
                  </a:cubicBezTo>
                  <a:cubicBezTo>
                    <a:pt x="298" y="208"/>
                    <a:pt x="319" y="212"/>
                    <a:pt x="336" y="225"/>
                  </a:cubicBezTo>
                  <a:cubicBezTo>
                    <a:pt x="322" y="232"/>
                    <a:pt x="307" y="235"/>
                    <a:pt x="292" y="238"/>
                  </a:cubicBezTo>
                  <a:cubicBezTo>
                    <a:pt x="290" y="238"/>
                    <a:pt x="289" y="238"/>
                    <a:pt x="287" y="238"/>
                  </a:cubicBezTo>
                  <a:cubicBezTo>
                    <a:pt x="287" y="238"/>
                    <a:pt x="287" y="240"/>
                    <a:pt x="286" y="240"/>
                  </a:cubicBezTo>
                  <a:cubicBezTo>
                    <a:pt x="284" y="240"/>
                    <a:pt x="282" y="240"/>
                    <a:pt x="280" y="241"/>
                  </a:cubicBezTo>
                  <a:cubicBezTo>
                    <a:pt x="277" y="242"/>
                    <a:pt x="274" y="243"/>
                    <a:pt x="272" y="241"/>
                  </a:cubicBezTo>
                  <a:moveTo>
                    <a:pt x="259" y="285"/>
                  </a:moveTo>
                  <a:cubicBezTo>
                    <a:pt x="259" y="285"/>
                    <a:pt x="259" y="285"/>
                    <a:pt x="258" y="285"/>
                  </a:cubicBezTo>
                  <a:cubicBezTo>
                    <a:pt x="256" y="287"/>
                    <a:pt x="254" y="289"/>
                    <a:pt x="251" y="290"/>
                  </a:cubicBezTo>
                  <a:cubicBezTo>
                    <a:pt x="249" y="292"/>
                    <a:pt x="246" y="293"/>
                    <a:pt x="243" y="294"/>
                  </a:cubicBezTo>
                  <a:cubicBezTo>
                    <a:pt x="243" y="294"/>
                    <a:pt x="243" y="294"/>
                    <a:pt x="243" y="294"/>
                  </a:cubicBezTo>
                  <a:cubicBezTo>
                    <a:pt x="243" y="294"/>
                    <a:pt x="242" y="294"/>
                    <a:pt x="242" y="294"/>
                  </a:cubicBezTo>
                  <a:cubicBezTo>
                    <a:pt x="239" y="295"/>
                    <a:pt x="237" y="297"/>
                    <a:pt x="235" y="299"/>
                  </a:cubicBezTo>
                  <a:cubicBezTo>
                    <a:pt x="235" y="299"/>
                    <a:pt x="235" y="299"/>
                    <a:pt x="234" y="300"/>
                  </a:cubicBezTo>
                  <a:cubicBezTo>
                    <a:pt x="234" y="300"/>
                    <a:pt x="234" y="300"/>
                    <a:pt x="234" y="300"/>
                  </a:cubicBezTo>
                  <a:cubicBezTo>
                    <a:pt x="234" y="300"/>
                    <a:pt x="234" y="300"/>
                    <a:pt x="234" y="300"/>
                  </a:cubicBezTo>
                  <a:cubicBezTo>
                    <a:pt x="234" y="300"/>
                    <a:pt x="234" y="300"/>
                    <a:pt x="233" y="301"/>
                  </a:cubicBezTo>
                  <a:cubicBezTo>
                    <a:pt x="233" y="301"/>
                    <a:pt x="233" y="301"/>
                    <a:pt x="233" y="301"/>
                  </a:cubicBezTo>
                  <a:cubicBezTo>
                    <a:pt x="233" y="301"/>
                    <a:pt x="233" y="301"/>
                    <a:pt x="233" y="301"/>
                  </a:cubicBezTo>
                  <a:cubicBezTo>
                    <a:pt x="233" y="301"/>
                    <a:pt x="232" y="302"/>
                    <a:pt x="232" y="302"/>
                  </a:cubicBezTo>
                  <a:cubicBezTo>
                    <a:pt x="232" y="303"/>
                    <a:pt x="231" y="303"/>
                    <a:pt x="231" y="303"/>
                  </a:cubicBezTo>
                  <a:cubicBezTo>
                    <a:pt x="231" y="304"/>
                    <a:pt x="230" y="304"/>
                    <a:pt x="230" y="303"/>
                  </a:cubicBezTo>
                  <a:cubicBezTo>
                    <a:pt x="230" y="303"/>
                    <a:pt x="230" y="303"/>
                    <a:pt x="230" y="303"/>
                  </a:cubicBezTo>
                  <a:cubicBezTo>
                    <a:pt x="229" y="303"/>
                    <a:pt x="229" y="303"/>
                    <a:pt x="228" y="303"/>
                  </a:cubicBezTo>
                  <a:cubicBezTo>
                    <a:pt x="228" y="303"/>
                    <a:pt x="228" y="304"/>
                    <a:pt x="227" y="304"/>
                  </a:cubicBezTo>
                  <a:cubicBezTo>
                    <a:pt x="227" y="304"/>
                    <a:pt x="227" y="304"/>
                    <a:pt x="227" y="304"/>
                  </a:cubicBezTo>
                  <a:cubicBezTo>
                    <a:pt x="227" y="304"/>
                    <a:pt x="227" y="304"/>
                    <a:pt x="227" y="304"/>
                  </a:cubicBezTo>
                  <a:cubicBezTo>
                    <a:pt x="226" y="304"/>
                    <a:pt x="225" y="305"/>
                    <a:pt x="224" y="306"/>
                  </a:cubicBezTo>
                  <a:cubicBezTo>
                    <a:pt x="223" y="307"/>
                    <a:pt x="222" y="308"/>
                    <a:pt x="221" y="310"/>
                  </a:cubicBezTo>
                  <a:cubicBezTo>
                    <a:pt x="221" y="310"/>
                    <a:pt x="221" y="310"/>
                    <a:pt x="221" y="310"/>
                  </a:cubicBezTo>
                  <a:cubicBezTo>
                    <a:pt x="220" y="310"/>
                    <a:pt x="220" y="310"/>
                    <a:pt x="220" y="310"/>
                  </a:cubicBezTo>
                  <a:cubicBezTo>
                    <a:pt x="220" y="310"/>
                    <a:pt x="220" y="310"/>
                    <a:pt x="220" y="310"/>
                  </a:cubicBezTo>
                  <a:cubicBezTo>
                    <a:pt x="220" y="310"/>
                    <a:pt x="220" y="310"/>
                    <a:pt x="220" y="310"/>
                  </a:cubicBezTo>
                  <a:cubicBezTo>
                    <a:pt x="220" y="310"/>
                    <a:pt x="220" y="311"/>
                    <a:pt x="220" y="311"/>
                  </a:cubicBezTo>
                  <a:cubicBezTo>
                    <a:pt x="220" y="311"/>
                    <a:pt x="220" y="311"/>
                    <a:pt x="220" y="311"/>
                  </a:cubicBezTo>
                  <a:cubicBezTo>
                    <a:pt x="220" y="311"/>
                    <a:pt x="220" y="311"/>
                    <a:pt x="220" y="311"/>
                  </a:cubicBezTo>
                  <a:cubicBezTo>
                    <a:pt x="219" y="311"/>
                    <a:pt x="219" y="311"/>
                    <a:pt x="219" y="311"/>
                  </a:cubicBezTo>
                  <a:cubicBezTo>
                    <a:pt x="219" y="311"/>
                    <a:pt x="219" y="311"/>
                    <a:pt x="219" y="311"/>
                  </a:cubicBezTo>
                  <a:cubicBezTo>
                    <a:pt x="219" y="311"/>
                    <a:pt x="219" y="311"/>
                    <a:pt x="219" y="311"/>
                  </a:cubicBezTo>
                  <a:cubicBezTo>
                    <a:pt x="218" y="310"/>
                    <a:pt x="218" y="310"/>
                    <a:pt x="218" y="310"/>
                  </a:cubicBezTo>
                  <a:cubicBezTo>
                    <a:pt x="218" y="310"/>
                    <a:pt x="218" y="310"/>
                    <a:pt x="218" y="310"/>
                  </a:cubicBezTo>
                  <a:cubicBezTo>
                    <a:pt x="218" y="310"/>
                    <a:pt x="218" y="310"/>
                    <a:pt x="218" y="309"/>
                  </a:cubicBezTo>
                  <a:cubicBezTo>
                    <a:pt x="219" y="309"/>
                    <a:pt x="219" y="308"/>
                    <a:pt x="220" y="307"/>
                  </a:cubicBezTo>
                  <a:cubicBezTo>
                    <a:pt x="220" y="307"/>
                    <a:pt x="220" y="307"/>
                    <a:pt x="220" y="307"/>
                  </a:cubicBezTo>
                  <a:cubicBezTo>
                    <a:pt x="220" y="307"/>
                    <a:pt x="220" y="306"/>
                    <a:pt x="221" y="306"/>
                  </a:cubicBezTo>
                  <a:cubicBezTo>
                    <a:pt x="221" y="306"/>
                    <a:pt x="221" y="305"/>
                    <a:pt x="222" y="305"/>
                  </a:cubicBezTo>
                  <a:cubicBezTo>
                    <a:pt x="222" y="305"/>
                    <a:pt x="222" y="304"/>
                    <a:pt x="222" y="304"/>
                  </a:cubicBezTo>
                  <a:cubicBezTo>
                    <a:pt x="223" y="303"/>
                    <a:pt x="223" y="302"/>
                    <a:pt x="224" y="302"/>
                  </a:cubicBezTo>
                  <a:cubicBezTo>
                    <a:pt x="224" y="302"/>
                    <a:pt x="224" y="302"/>
                    <a:pt x="224" y="302"/>
                  </a:cubicBezTo>
                  <a:cubicBezTo>
                    <a:pt x="224" y="301"/>
                    <a:pt x="224" y="301"/>
                    <a:pt x="224" y="301"/>
                  </a:cubicBezTo>
                  <a:cubicBezTo>
                    <a:pt x="225" y="301"/>
                    <a:pt x="225" y="300"/>
                    <a:pt x="225" y="300"/>
                  </a:cubicBezTo>
                  <a:cubicBezTo>
                    <a:pt x="226" y="299"/>
                    <a:pt x="226" y="299"/>
                    <a:pt x="226" y="298"/>
                  </a:cubicBezTo>
                  <a:cubicBezTo>
                    <a:pt x="226" y="298"/>
                    <a:pt x="226" y="298"/>
                    <a:pt x="226" y="298"/>
                  </a:cubicBezTo>
                  <a:cubicBezTo>
                    <a:pt x="226" y="298"/>
                    <a:pt x="226" y="298"/>
                    <a:pt x="226" y="298"/>
                  </a:cubicBezTo>
                  <a:cubicBezTo>
                    <a:pt x="226" y="298"/>
                    <a:pt x="226" y="298"/>
                    <a:pt x="226" y="298"/>
                  </a:cubicBezTo>
                  <a:cubicBezTo>
                    <a:pt x="226" y="298"/>
                    <a:pt x="227" y="297"/>
                    <a:pt x="227" y="297"/>
                  </a:cubicBezTo>
                  <a:cubicBezTo>
                    <a:pt x="227" y="296"/>
                    <a:pt x="227" y="296"/>
                    <a:pt x="227" y="296"/>
                  </a:cubicBezTo>
                  <a:cubicBezTo>
                    <a:pt x="227" y="296"/>
                    <a:pt x="227" y="296"/>
                    <a:pt x="227" y="296"/>
                  </a:cubicBezTo>
                  <a:cubicBezTo>
                    <a:pt x="227" y="296"/>
                    <a:pt x="227" y="295"/>
                    <a:pt x="227" y="295"/>
                  </a:cubicBezTo>
                  <a:cubicBezTo>
                    <a:pt x="227" y="295"/>
                    <a:pt x="227" y="295"/>
                    <a:pt x="227" y="295"/>
                  </a:cubicBezTo>
                  <a:cubicBezTo>
                    <a:pt x="227" y="295"/>
                    <a:pt x="227" y="294"/>
                    <a:pt x="227" y="294"/>
                  </a:cubicBezTo>
                  <a:cubicBezTo>
                    <a:pt x="227" y="294"/>
                    <a:pt x="227" y="294"/>
                    <a:pt x="227" y="294"/>
                  </a:cubicBezTo>
                  <a:cubicBezTo>
                    <a:pt x="228" y="293"/>
                    <a:pt x="229" y="291"/>
                    <a:pt x="230" y="290"/>
                  </a:cubicBezTo>
                  <a:cubicBezTo>
                    <a:pt x="230" y="290"/>
                    <a:pt x="230" y="290"/>
                    <a:pt x="230" y="290"/>
                  </a:cubicBezTo>
                  <a:cubicBezTo>
                    <a:pt x="229" y="291"/>
                    <a:pt x="228" y="292"/>
                    <a:pt x="227" y="292"/>
                  </a:cubicBezTo>
                  <a:cubicBezTo>
                    <a:pt x="227" y="293"/>
                    <a:pt x="225" y="292"/>
                    <a:pt x="226" y="292"/>
                  </a:cubicBezTo>
                  <a:cubicBezTo>
                    <a:pt x="227" y="291"/>
                    <a:pt x="227" y="291"/>
                    <a:pt x="228" y="290"/>
                  </a:cubicBezTo>
                  <a:cubicBezTo>
                    <a:pt x="228" y="290"/>
                    <a:pt x="228" y="290"/>
                    <a:pt x="228" y="290"/>
                  </a:cubicBezTo>
                  <a:cubicBezTo>
                    <a:pt x="229" y="289"/>
                    <a:pt x="230" y="288"/>
                    <a:pt x="231" y="287"/>
                  </a:cubicBezTo>
                  <a:cubicBezTo>
                    <a:pt x="232" y="286"/>
                    <a:pt x="232" y="286"/>
                    <a:pt x="233" y="285"/>
                  </a:cubicBezTo>
                  <a:cubicBezTo>
                    <a:pt x="233" y="285"/>
                    <a:pt x="233" y="285"/>
                    <a:pt x="233" y="285"/>
                  </a:cubicBezTo>
                  <a:cubicBezTo>
                    <a:pt x="234" y="285"/>
                    <a:pt x="234" y="284"/>
                    <a:pt x="235" y="284"/>
                  </a:cubicBezTo>
                  <a:cubicBezTo>
                    <a:pt x="235" y="284"/>
                    <a:pt x="235" y="284"/>
                    <a:pt x="235" y="283"/>
                  </a:cubicBezTo>
                  <a:cubicBezTo>
                    <a:pt x="241" y="278"/>
                    <a:pt x="251" y="278"/>
                    <a:pt x="259" y="274"/>
                  </a:cubicBezTo>
                  <a:cubicBezTo>
                    <a:pt x="262" y="273"/>
                    <a:pt x="266" y="275"/>
                    <a:pt x="269" y="274"/>
                  </a:cubicBezTo>
                  <a:cubicBezTo>
                    <a:pt x="271" y="274"/>
                    <a:pt x="273" y="274"/>
                    <a:pt x="275" y="275"/>
                  </a:cubicBezTo>
                  <a:cubicBezTo>
                    <a:pt x="269" y="278"/>
                    <a:pt x="264" y="282"/>
                    <a:pt x="259" y="285"/>
                  </a:cubicBezTo>
                  <a:moveTo>
                    <a:pt x="270" y="291"/>
                  </a:moveTo>
                  <a:cubicBezTo>
                    <a:pt x="270" y="291"/>
                    <a:pt x="269" y="292"/>
                    <a:pt x="268" y="292"/>
                  </a:cubicBezTo>
                  <a:cubicBezTo>
                    <a:pt x="269" y="293"/>
                    <a:pt x="270" y="293"/>
                    <a:pt x="269" y="293"/>
                  </a:cubicBezTo>
                  <a:cubicBezTo>
                    <a:pt x="268" y="295"/>
                    <a:pt x="266" y="296"/>
                    <a:pt x="265" y="297"/>
                  </a:cubicBezTo>
                  <a:cubicBezTo>
                    <a:pt x="264" y="297"/>
                    <a:pt x="264" y="297"/>
                    <a:pt x="264" y="297"/>
                  </a:cubicBezTo>
                  <a:cubicBezTo>
                    <a:pt x="263" y="298"/>
                    <a:pt x="262" y="298"/>
                    <a:pt x="261" y="299"/>
                  </a:cubicBezTo>
                  <a:cubicBezTo>
                    <a:pt x="260" y="300"/>
                    <a:pt x="257" y="299"/>
                    <a:pt x="258" y="298"/>
                  </a:cubicBezTo>
                  <a:cubicBezTo>
                    <a:pt x="260" y="297"/>
                    <a:pt x="261" y="295"/>
                    <a:pt x="263" y="294"/>
                  </a:cubicBezTo>
                  <a:cubicBezTo>
                    <a:pt x="264" y="293"/>
                    <a:pt x="265" y="292"/>
                    <a:pt x="265" y="291"/>
                  </a:cubicBezTo>
                  <a:cubicBezTo>
                    <a:pt x="266" y="291"/>
                    <a:pt x="266" y="290"/>
                    <a:pt x="267" y="290"/>
                  </a:cubicBezTo>
                  <a:cubicBezTo>
                    <a:pt x="267" y="290"/>
                    <a:pt x="271" y="289"/>
                    <a:pt x="270" y="291"/>
                  </a:cubicBezTo>
                  <a:moveTo>
                    <a:pt x="240" y="195"/>
                  </a:moveTo>
                  <a:cubicBezTo>
                    <a:pt x="240" y="196"/>
                    <a:pt x="239" y="197"/>
                    <a:pt x="239" y="198"/>
                  </a:cubicBezTo>
                  <a:cubicBezTo>
                    <a:pt x="238" y="199"/>
                    <a:pt x="237" y="200"/>
                    <a:pt x="236" y="200"/>
                  </a:cubicBezTo>
                  <a:cubicBezTo>
                    <a:pt x="235" y="200"/>
                    <a:pt x="235" y="200"/>
                    <a:pt x="235" y="200"/>
                  </a:cubicBezTo>
                  <a:cubicBezTo>
                    <a:pt x="235" y="197"/>
                    <a:pt x="237" y="195"/>
                    <a:pt x="240" y="194"/>
                  </a:cubicBezTo>
                  <a:cubicBezTo>
                    <a:pt x="240" y="194"/>
                    <a:pt x="240" y="195"/>
                    <a:pt x="240" y="195"/>
                  </a:cubicBezTo>
                  <a:moveTo>
                    <a:pt x="188" y="237"/>
                  </a:moveTo>
                  <a:cubicBezTo>
                    <a:pt x="188" y="237"/>
                    <a:pt x="187" y="237"/>
                    <a:pt x="187" y="236"/>
                  </a:cubicBezTo>
                  <a:cubicBezTo>
                    <a:pt x="195" y="225"/>
                    <a:pt x="202" y="215"/>
                    <a:pt x="207" y="203"/>
                  </a:cubicBezTo>
                  <a:cubicBezTo>
                    <a:pt x="216" y="199"/>
                    <a:pt x="223" y="193"/>
                    <a:pt x="229" y="186"/>
                  </a:cubicBezTo>
                  <a:cubicBezTo>
                    <a:pt x="240" y="174"/>
                    <a:pt x="251" y="164"/>
                    <a:pt x="265" y="158"/>
                  </a:cubicBezTo>
                  <a:cubicBezTo>
                    <a:pt x="270" y="156"/>
                    <a:pt x="276" y="156"/>
                    <a:pt x="281" y="158"/>
                  </a:cubicBezTo>
                  <a:cubicBezTo>
                    <a:pt x="279" y="161"/>
                    <a:pt x="276" y="160"/>
                    <a:pt x="274" y="162"/>
                  </a:cubicBezTo>
                  <a:cubicBezTo>
                    <a:pt x="273" y="162"/>
                    <a:pt x="272" y="162"/>
                    <a:pt x="272" y="161"/>
                  </a:cubicBezTo>
                  <a:cubicBezTo>
                    <a:pt x="272" y="161"/>
                    <a:pt x="272" y="160"/>
                    <a:pt x="272" y="160"/>
                  </a:cubicBezTo>
                  <a:cubicBezTo>
                    <a:pt x="266" y="167"/>
                    <a:pt x="257" y="170"/>
                    <a:pt x="252" y="178"/>
                  </a:cubicBezTo>
                  <a:cubicBezTo>
                    <a:pt x="248" y="184"/>
                    <a:pt x="246" y="193"/>
                    <a:pt x="237" y="195"/>
                  </a:cubicBezTo>
                  <a:cubicBezTo>
                    <a:pt x="235" y="195"/>
                    <a:pt x="238" y="193"/>
                    <a:pt x="237" y="193"/>
                  </a:cubicBezTo>
                  <a:cubicBezTo>
                    <a:pt x="217" y="205"/>
                    <a:pt x="203" y="220"/>
                    <a:pt x="188" y="237"/>
                  </a:cubicBezTo>
                  <a:moveTo>
                    <a:pt x="285" y="251"/>
                  </a:moveTo>
                  <a:cubicBezTo>
                    <a:pt x="284" y="251"/>
                    <a:pt x="281" y="252"/>
                    <a:pt x="282" y="251"/>
                  </a:cubicBezTo>
                  <a:cubicBezTo>
                    <a:pt x="283" y="247"/>
                    <a:pt x="287" y="247"/>
                    <a:pt x="290" y="246"/>
                  </a:cubicBezTo>
                  <a:cubicBezTo>
                    <a:pt x="291" y="245"/>
                    <a:pt x="293" y="244"/>
                    <a:pt x="294" y="245"/>
                  </a:cubicBezTo>
                  <a:cubicBezTo>
                    <a:pt x="295" y="247"/>
                    <a:pt x="297" y="246"/>
                    <a:pt x="298" y="247"/>
                  </a:cubicBezTo>
                  <a:cubicBezTo>
                    <a:pt x="295" y="251"/>
                    <a:pt x="290" y="249"/>
                    <a:pt x="285" y="251"/>
                  </a:cubicBezTo>
                  <a:moveTo>
                    <a:pt x="383" y="297"/>
                  </a:moveTo>
                  <a:cubicBezTo>
                    <a:pt x="387" y="293"/>
                    <a:pt x="390" y="289"/>
                    <a:pt x="394" y="285"/>
                  </a:cubicBezTo>
                  <a:cubicBezTo>
                    <a:pt x="394" y="285"/>
                    <a:pt x="394" y="285"/>
                    <a:pt x="394" y="285"/>
                  </a:cubicBezTo>
                  <a:cubicBezTo>
                    <a:pt x="401" y="278"/>
                    <a:pt x="407" y="270"/>
                    <a:pt x="415" y="264"/>
                  </a:cubicBezTo>
                  <a:cubicBezTo>
                    <a:pt x="417" y="262"/>
                    <a:pt x="420" y="260"/>
                    <a:pt x="422" y="258"/>
                  </a:cubicBezTo>
                  <a:cubicBezTo>
                    <a:pt x="423" y="258"/>
                    <a:pt x="423" y="256"/>
                    <a:pt x="423" y="256"/>
                  </a:cubicBezTo>
                  <a:cubicBezTo>
                    <a:pt x="420" y="257"/>
                    <a:pt x="418" y="259"/>
                    <a:pt x="415" y="261"/>
                  </a:cubicBezTo>
                  <a:cubicBezTo>
                    <a:pt x="414" y="261"/>
                    <a:pt x="414" y="260"/>
                    <a:pt x="414" y="259"/>
                  </a:cubicBezTo>
                  <a:cubicBezTo>
                    <a:pt x="417" y="258"/>
                    <a:pt x="419" y="256"/>
                    <a:pt x="421" y="254"/>
                  </a:cubicBezTo>
                  <a:cubicBezTo>
                    <a:pt x="421" y="254"/>
                    <a:pt x="421" y="254"/>
                    <a:pt x="421" y="254"/>
                  </a:cubicBezTo>
                  <a:cubicBezTo>
                    <a:pt x="420" y="254"/>
                    <a:pt x="420" y="254"/>
                    <a:pt x="420" y="253"/>
                  </a:cubicBezTo>
                  <a:cubicBezTo>
                    <a:pt x="412" y="252"/>
                    <a:pt x="405" y="258"/>
                    <a:pt x="400" y="263"/>
                  </a:cubicBezTo>
                  <a:cubicBezTo>
                    <a:pt x="398" y="263"/>
                    <a:pt x="397" y="262"/>
                    <a:pt x="396" y="262"/>
                  </a:cubicBezTo>
                  <a:cubicBezTo>
                    <a:pt x="387" y="265"/>
                    <a:pt x="380" y="273"/>
                    <a:pt x="370" y="277"/>
                  </a:cubicBezTo>
                  <a:cubicBezTo>
                    <a:pt x="370" y="276"/>
                    <a:pt x="370" y="276"/>
                    <a:pt x="370" y="276"/>
                  </a:cubicBezTo>
                  <a:cubicBezTo>
                    <a:pt x="367" y="277"/>
                    <a:pt x="363" y="280"/>
                    <a:pt x="359" y="280"/>
                  </a:cubicBezTo>
                  <a:cubicBezTo>
                    <a:pt x="353" y="282"/>
                    <a:pt x="348" y="281"/>
                    <a:pt x="343" y="281"/>
                  </a:cubicBezTo>
                  <a:cubicBezTo>
                    <a:pt x="335" y="282"/>
                    <a:pt x="328" y="284"/>
                    <a:pt x="320" y="285"/>
                  </a:cubicBezTo>
                  <a:cubicBezTo>
                    <a:pt x="320" y="285"/>
                    <a:pt x="319" y="285"/>
                    <a:pt x="319" y="285"/>
                  </a:cubicBezTo>
                  <a:cubicBezTo>
                    <a:pt x="315" y="287"/>
                    <a:pt x="311" y="288"/>
                    <a:pt x="307" y="290"/>
                  </a:cubicBezTo>
                  <a:cubicBezTo>
                    <a:pt x="307" y="290"/>
                    <a:pt x="307" y="290"/>
                    <a:pt x="307" y="290"/>
                  </a:cubicBezTo>
                  <a:cubicBezTo>
                    <a:pt x="307" y="291"/>
                    <a:pt x="306" y="291"/>
                    <a:pt x="306" y="292"/>
                  </a:cubicBezTo>
                  <a:cubicBezTo>
                    <a:pt x="305" y="293"/>
                    <a:pt x="303" y="294"/>
                    <a:pt x="302" y="295"/>
                  </a:cubicBezTo>
                  <a:cubicBezTo>
                    <a:pt x="298" y="297"/>
                    <a:pt x="294" y="301"/>
                    <a:pt x="291" y="304"/>
                  </a:cubicBezTo>
                  <a:cubicBezTo>
                    <a:pt x="291" y="304"/>
                    <a:pt x="290" y="304"/>
                    <a:pt x="290" y="304"/>
                  </a:cubicBezTo>
                  <a:cubicBezTo>
                    <a:pt x="287" y="307"/>
                    <a:pt x="283" y="311"/>
                    <a:pt x="280" y="314"/>
                  </a:cubicBezTo>
                  <a:cubicBezTo>
                    <a:pt x="280" y="314"/>
                    <a:pt x="279" y="314"/>
                    <a:pt x="278" y="314"/>
                  </a:cubicBezTo>
                  <a:cubicBezTo>
                    <a:pt x="278" y="314"/>
                    <a:pt x="278" y="314"/>
                    <a:pt x="278" y="314"/>
                  </a:cubicBezTo>
                  <a:cubicBezTo>
                    <a:pt x="278" y="314"/>
                    <a:pt x="278" y="314"/>
                    <a:pt x="278" y="313"/>
                  </a:cubicBezTo>
                  <a:cubicBezTo>
                    <a:pt x="279" y="312"/>
                    <a:pt x="279" y="312"/>
                    <a:pt x="280" y="311"/>
                  </a:cubicBezTo>
                  <a:cubicBezTo>
                    <a:pt x="280" y="310"/>
                    <a:pt x="281" y="309"/>
                    <a:pt x="282" y="308"/>
                  </a:cubicBezTo>
                  <a:cubicBezTo>
                    <a:pt x="283" y="306"/>
                    <a:pt x="284" y="305"/>
                    <a:pt x="284" y="304"/>
                  </a:cubicBezTo>
                  <a:cubicBezTo>
                    <a:pt x="285" y="303"/>
                    <a:pt x="285" y="303"/>
                    <a:pt x="284" y="303"/>
                  </a:cubicBezTo>
                  <a:cubicBezTo>
                    <a:pt x="284" y="303"/>
                    <a:pt x="284" y="303"/>
                    <a:pt x="284" y="303"/>
                  </a:cubicBezTo>
                  <a:cubicBezTo>
                    <a:pt x="287" y="300"/>
                    <a:pt x="290" y="297"/>
                    <a:pt x="294" y="295"/>
                  </a:cubicBezTo>
                  <a:cubicBezTo>
                    <a:pt x="294" y="295"/>
                    <a:pt x="294" y="295"/>
                    <a:pt x="294" y="295"/>
                  </a:cubicBezTo>
                  <a:cubicBezTo>
                    <a:pt x="294" y="295"/>
                    <a:pt x="293" y="294"/>
                    <a:pt x="294" y="294"/>
                  </a:cubicBezTo>
                  <a:cubicBezTo>
                    <a:pt x="294" y="293"/>
                    <a:pt x="294" y="293"/>
                    <a:pt x="295" y="292"/>
                  </a:cubicBezTo>
                  <a:cubicBezTo>
                    <a:pt x="295" y="292"/>
                    <a:pt x="295" y="292"/>
                    <a:pt x="295" y="292"/>
                  </a:cubicBezTo>
                  <a:cubicBezTo>
                    <a:pt x="295" y="291"/>
                    <a:pt x="294" y="291"/>
                    <a:pt x="294" y="291"/>
                  </a:cubicBezTo>
                  <a:cubicBezTo>
                    <a:pt x="293" y="292"/>
                    <a:pt x="292" y="292"/>
                    <a:pt x="291" y="293"/>
                  </a:cubicBezTo>
                  <a:cubicBezTo>
                    <a:pt x="290" y="295"/>
                    <a:pt x="289" y="297"/>
                    <a:pt x="286" y="297"/>
                  </a:cubicBezTo>
                  <a:cubicBezTo>
                    <a:pt x="286" y="297"/>
                    <a:pt x="286" y="297"/>
                    <a:pt x="285" y="297"/>
                  </a:cubicBezTo>
                  <a:cubicBezTo>
                    <a:pt x="285" y="297"/>
                    <a:pt x="285" y="297"/>
                    <a:pt x="285" y="297"/>
                  </a:cubicBezTo>
                  <a:cubicBezTo>
                    <a:pt x="285" y="297"/>
                    <a:pt x="285" y="297"/>
                    <a:pt x="285" y="297"/>
                  </a:cubicBezTo>
                  <a:cubicBezTo>
                    <a:pt x="285" y="297"/>
                    <a:pt x="285" y="297"/>
                    <a:pt x="285" y="297"/>
                  </a:cubicBezTo>
                  <a:cubicBezTo>
                    <a:pt x="285" y="297"/>
                    <a:pt x="285" y="297"/>
                    <a:pt x="285" y="296"/>
                  </a:cubicBezTo>
                  <a:cubicBezTo>
                    <a:pt x="285" y="296"/>
                    <a:pt x="285" y="296"/>
                    <a:pt x="285" y="296"/>
                  </a:cubicBezTo>
                  <a:cubicBezTo>
                    <a:pt x="285" y="296"/>
                    <a:pt x="285" y="296"/>
                    <a:pt x="286" y="295"/>
                  </a:cubicBezTo>
                  <a:cubicBezTo>
                    <a:pt x="286" y="295"/>
                    <a:pt x="286" y="295"/>
                    <a:pt x="286" y="295"/>
                  </a:cubicBezTo>
                  <a:cubicBezTo>
                    <a:pt x="286" y="295"/>
                    <a:pt x="286" y="294"/>
                    <a:pt x="286" y="294"/>
                  </a:cubicBezTo>
                  <a:cubicBezTo>
                    <a:pt x="286" y="294"/>
                    <a:pt x="286" y="294"/>
                    <a:pt x="287" y="294"/>
                  </a:cubicBezTo>
                  <a:cubicBezTo>
                    <a:pt x="287" y="293"/>
                    <a:pt x="287" y="293"/>
                    <a:pt x="287" y="292"/>
                  </a:cubicBezTo>
                  <a:cubicBezTo>
                    <a:pt x="288" y="292"/>
                    <a:pt x="288" y="292"/>
                    <a:pt x="288" y="291"/>
                  </a:cubicBezTo>
                  <a:cubicBezTo>
                    <a:pt x="288" y="291"/>
                    <a:pt x="288" y="291"/>
                    <a:pt x="288" y="290"/>
                  </a:cubicBezTo>
                  <a:cubicBezTo>
                    <a:pt x="289" y="290"/>
                    <a:pt x="288" y="289"/>
                    <a:pt x="288" y="289"/>
                  </a:cubicBezTo>
                  <a:cubicBezTo>
                    <a:pt x="289" y="288"/>
                    <a:pt x="291" y="286"/>
                    <a:pt x="292" y="285"/>
                  </a:cubicBezTo>
                  <a:cubicBezTo>
                    <a:pt x="292" y="285"/>
                    <a:pt x="292" y="285"/>
                    <a:pt x="292" y="285"/>
                  </a:cubicBezTo>
                  <a:cubicBezTo>
                    <a:pt x="295" y="284"/>
                    <a:pt x="297" y="283"/>
                    <a:pt x="299" y="281"/>
                  </a:cubicBezTo>
                  <a:cubicBezTo>
                    <a:pt x="300" y="281"/>
                    <a:pt x="300" y="281"/>
                    <a:pt x="301" y="280"/>
                  </a:cubicBezTo>
                  <a:cubicBezTo>
                    <a:pt x="297" y="282"/>
                    <a:pt x="294" y="283"/>
                    <a:pt x="290" y="285"/>
                  </a:cubicBezTo>
                  <a:cubicBezTo>
                    <a:pt x="290" y="285"/>
                    <a:pt x="290" y="286"/>
                    <a:pt x="289" y="286"/>
                  </a:cubicBezTo>
                  <a:cubicBezTo>
                    <a:pt x="289" y="286"/>
                    <a:pt x="289" y="286"/>
                    <a:pt x="288" y="285"/>
                  </a:cubicBezTo>
                  <a:cubicBezTo>
                    <a:pt x="288" y="285"/>
                    <a:pt x="288" y="285"/>
                    <a:pt x="288" y="285"/>
                  </a:cubicBezTo>
                  <a:cubicBezTo>
                    <a:pt x="288" y="284"/>
                    <a:pt x="290" y="283"/>
                    <a:pt x="291" y="282"/>
                  </a:cubicBezTo>
                  <a:cubicBezTo>
                    <a:pt x="292" y="282"/>
                    <a:pt x="293" y="282"/>
                    <a:pt x="293" y="282"/>
                  </a:cubicBezTo>
                  <a:cubicBezTo>
                    <a:pt x="313" y="266"/>
                    <a:pt x="341" y="270"/>
                    <a:pt x="365" y="262"/>
                  </a:cubicBezTo>
                  <a:cubicBezTo>
                    <a:pt x="367" y="261"/>
                    <a:pt x="368" y="259"/>
                    <a:pt x="370" y="258"/>
                  </a:cubicBezTo>
                  <a:cubicBezTo>
                    <a:pt x="374" y="257"/>
                    <a:pt x="376" y="254"/>
                    <a:pt x="380" y="252"/>
                  </a:cubicBezTo>
                  <a:cubicBezTo>
                    <a:pt x="385" y="248"/>
                    <a:pt x="389" y="244"/>
                    <a:pt x="391" y="237"/>
                  </a:cubicBezTo>
                  <a:cubicBezTo>
                    <a:pt x="391" y="237"/>
                    <a:pt x="390" y="236"/>
                    <a:pt x="390" y="236"/>
                  </a:cubicBezTo>
                  <a:cubicBezTo>
                    <a:pt x="382" y="245"/>
                    <a:pt x="372" y="252"/>
                    <a:pt x="362" y="257"/>
                  </a:cubicBezTo>
                  <a:cubicBezTo>
                    <a:pt x="349" y="264"/>
                    <a:pt x="334" y="263"/>
                    <a:pt x="320" y="265"/>
                  </a:cubicBezTo>
                  <a:cubicBezTo>
                    <a:pt x="321" y="263"/>
                    <a:pt x="322" y="263"/>
                    <a:pt x="323" y="263"/>
                  </a:cubicBezTo>
                  <a:cubicBezTo>
                    <a:pt x="323" y="261"/>
                    <a:pt x="325" y="261"/>
                    <a:pt x="326" y="259"/>
                  </a:cubicBezTo>
                  <a:cubicBezTo>
                    <a:pt x="328" y="259"/>
                    <a:pt x="328" y="259"/>
                    <a:pt x="328" y="259"/>
                  </a:cubicBezTo>
                  <a:cubicBezTo>
                    <a:pt x="328" y="259"/>
                    <a:pt x="328" y="258"/>
                    <a:pt x="329" y="258"/>
                  </a:cubicBezTo>
                  <a:cubicBezTo>
                    <a:pt x="330" y="258"/>
                    <a:pt x="332" y="258"/>
                    <a:pt x="332" y="258"/>
                  </a:cubicBezTo>
                  <a:cubicBezTo>
                    <a:pt x="330" y="255"/>
                    <a:pt x="326" y="259"/>
                    <a:pt x="323" y="258"/>
                  </a:cubicBezTo>
                  <a:cubicBezTo>
                    <a:pt x="324" y="256"/>
                    <a:pt x="323" y="254"/>
                    <a:pt x="325" y="254"/>
                  </a:cubicBezTo>
                  <a:cubicBezTo>
                    <a:pt x="327" y="254"/>
                    <a:pt x="327" y="254"/>
                    <a:pt x="327" y="254"/>
                  </a:cubicBezTo>
                  <a:cubicBezTo>
                    <a:pt x="327" y="252"/>
                    <a:pt x="328" y="251"/>
                    <a:pt x="328" y="251"/>
                  </a:cubicBezTo>
                  <a:cubicBezTo>
                    <a:pt x="338" y="245"/>
                    <a:pt x="347" y="241"/>
                    <a:pt x="356" y="236"/>
                  </a:cubicBezTo>
                  <a:cubicBezTo>
                    <a:pt x="354" y="236"/>
                    <a:pt x="353" y="238"/>
                    <a:pt x="351" y="237"/>
                  </a:cubicBezTo>
                  <a:cubicBezTo>
                    <a:pt x="352" y="237"/>
                    <a:pt x="351" y="235"/>
                    <a:pt x="352" y="235"/>
                  </a:cubicBezTo>
                  <a:cubicBezTo>
                    <a:pt x="359" y="233"/>
                    <a:pt x="365" y="229"/>
                    <a:pt x="372" y="226"/>
                  </a:cubicBezTo>
                  <a:cubicBezTo>
                    <a:pt x="369" y="226"/>
                    <a:pt x="367" y="228"/>
                    <a:pt x="365" y="226"/>
                  </a:cubicBezTo>
                  <a:cubicBezTo>
                    <a:pt x="366" y="226"/>
                    <a:pt x="367" y="224"/>
                    <a:pt x="368" y="224"/>
                  </a:cubicBezTo>
                  <a:cubicBezTo>
                    <a:pt x="368" y="223"/>
                    <a:pt x="368" y="223"/>
                    <a:pt x="368" y="223"/>
                  </a:cubicBezTo>
                  <a:cubicBezTo>
                    <a:pt x="368" y="222"/>
                    <a:pt x="369" y="222"/>
                    <a:pt x="370" y="222"/>
                  </a:cubicBezTo>
                  <a:cubicBezTo>
                    <a:pt x="369" y="222"/>
                    <a:pt x="368" y="221"/>
                    <a:pt x="368" y="221"/>
                  </a:cubicBezTo>
                  <a:cubicBezTo>
                    <a:pt x="369" y="220"/>
                    <a:pt x="371" y="221"/>
                    <a:pt x="372" y="219"/>
                  </a:cubicBezTo>
                  <a:cubicBezTo>
                    <a:pt x="372" y="219"/>
                    <a:pt x="370" y="219"/>
                    <a:pt x="370" y="219"/>
                  </a:cubicBezTo>
                  <a:cubicBezTo>
                    <a:pt x="372" y="216"/>
                    <a:pt x="375" y="216"/>
                    <a:pt x="379" y="215"/>
                  </a:cubicBezTo>
                  <a:cubicBezTo>
                    <a:pt x="378" y="214"/>
                    <a:pt x="376" y="215"/>
                    <a:pt x="376" y="214"/>
                  </a:cubicBezTo>
                  <a:cubicBezTo>
                    <a:pt x="376" y="213"/>
                    <a:pt x="377" y="213"/>
                    <a:pt x="377" y="213"/>
                  </a:cubicBezTo>
                  <a:cubicBezTo>
                    <a:pt x="376" y="213"/>
                    <a:pt x="376" y="213"/>
                    <a:pt x="376" y="213"/>
                  </a:cubicBezTo>
                  <a:cubicBezTo>
                    <a:pt x="375" y="212"/>
                    <a:pt x="375" y="211"/>
                    <a:pt x="375" y="210"/>
                  </a:cubicBezTo>
                  <a:cubicBezTo>
                    <a:pt x="379" y="206"/>
                    <a:pt x="379" y="200"/>
                    <a:pt x="381" y="195"/>
                  </a:cubicBezTo>
                  <a:cubicBezTo>
                    <a:pt x="381" y="195"/>
                    <a:pt x="380" y="195"/>
                    <a:pt x="380" y="195"/>
                  </a:cubicBezTo>
                  <a:cubicBezTo>
                    <a:pt x="374" y="202"/>
                    <a:pt x="363" y="204"/>
                    <a:pt x="354" y="207"/>
                  </a:cubicBezTo>
                  <a:cubicBezTo>
                    <a:pt x="351" y="207"/>
                    <a:pt x="351" y="207"/>
                    <a:pt x="351" y="207"/>
                  </a:cubicBezTo>
                  <a:cubicBezTo>
                    <a:pt x="347" y="208"/>
                    <a:pt x="343" y="208"/>
                    <a:pt x="340" y="206"/>
                  </a:cubicBezTo>
                  <a:cubicBezTo>
                    <a:pt x="337" y="205"/>
                    <a:pt x="336" y="203"/>
                    <a:pt x="333" y="201"/>
                  </a:cubicBezTo>
                  <a:cubicBezTo>
                    <a:pt x="328" y="198"/>
                    <a:pt x="323" y="195"/>
                    <a:pt x="318" y="193"/>
                  </a:cubicBezTo>
                  <a:cubicBezTo>
                    <a:pt x="302" y="188"/>
                    <a:pt x="285" y="186"/>
                    <a:pt x="269" y="186"/>
                  </a:cubicBezTo>
                  <a:cubicBezTo>
                    <a:pt x="276" y="182"/>
                    <a:pt x="283" y="182"/>
                    <a:pt x="291" y="180"/>
                  </a:cubicBezTo>
                  <a:cubicBezTo>
                    <a:pt x="302" y="177"/>
                    <a:pt x="312" y="173"/>
                    <a:pt x="323" y="174"/>
                  </a:cubicBezTo>
                  <a:cubicBezTo>
                    <a:pt x="321" y="173"/>
                    <a:pt x="319" y="174"/>
                    <a:pt x="317" y="174"/>
                  </a:cubicBezTo>
                  <a:cubicBezTo>
                    <a:pt x="308" y="173"/>
                    <a:pt x="299" y="175"/>
                    <a:pt x="290" y="177"/>
                  </a:cubicBezTo>
                  <a:cubicBezTo>
                    <a:pt x="283" y="179"/>
                    <a:pt x="277" y="181"/>
                    <a:pt x="271" y="182"/>
                  </a:cubicBezTo>
                  <a:cubicBezTo>
                    <a:pt x="267" y="184"/>
                    <a:pt x="265" y="188"/>
                    <a:pt x="261" y="187"/>
                  </a:cubicBezTo>
                  <a:cubicBezTo>
                    <a:pt x="261" y="185"/>
                    <a:pt x="261" y="185"/>
                    <a:pt x="261" y="185"/>
                  </a:cubicBezTo>
                  <a:cubicBezTo>
                    <a:pt x="267" y="177"/>
                    <a:pt x="275" y="170"/>
                    <a:pt x="285" y="169"/>
                  </a:cubicBezTo>
                  <a:cubicBezTo>
                    <a:pt x="297" y="167"/>
                    <a:pt x="307" y="169"/>
                    <a:pt x="319" y="170"/>
                  </a:cubicBezTo>
                  <a:cubicBezTo>
                    <a:pt x="327" y="171"/>
                    <a:pt x="335" y="173"/>
                    <a:pt x="343" y="175"/>
                  </a:cubicBezTo>
                  <a:cubicBezTo>
                    <a:pt x="346" y="175"/>
                    <a:pt x="347" y="180"/>
                    <a:pt x="349" y="181"/>
                  </a:cubicBezTo>
                  <a:cubicBezTo>
                    <a:pt x="353" y="182"/>
                    <a:pt x="357" y="181"/>
                    <a:pt x="361" y="183"/>
                  </a:cubicBezTo>
                  <a:cubicBezTo>
                    <a:pt x="361" y="182"/>
                    <a:pt x="360" y="181"/>
                    <a:pt x="361" y="179"/>
                  </a:cubicBezTo>
                  <a:cubicBezTo>
                    <a:pt x="363" y="177"/>
                    <a:pt x="367" y="180"/>
                    <a:pt x="369" y="179"/>
                  </a:cubicBezTo>
                  <a:cubicBezTo>
                    <a:pt x="374" y="175"/>
                    <a:pt x="365" y="170"/>
                    <a:pt x="362" y="165"/>
                  </a:cubicBezTo>
                  <a:cubicBezTo>
                    <a:pt x="362" y="165"/>
                    <a:pt x="363" y="164"/>
                    <a:pt x="363" y="164"/>
                  </a:cubicBezTo>
                  <a:cubicBezTo>
                    <a:pt x="368" y="168"/>
                    <a:pt x="372" y="174"/>
                    <a:pt x="378" y="177"/>
                  </a:cubicBezTo>
                  <a:cubicBezTo>
                    <a:pt x="381" y="178"/>
                    <a:pt x="389" y="180"/>
                    <a:pt x="388" y="176"/>
                  </a:cubicBezTo>
                  <a:cubicBezTo>
                    <a:pt x="384" y="169"/>
                    <a:pt x="378" y="163"/>
                    <a:pt x="373" y="157"/>
                  </a:cubicBezTo>
                  <a:cubicBezTo>
                    <a:pt x="373" y="154"/>
                    <a:pt x="373" y="154"/>
                    <a:pt x="373" y="154"/>
                  </a:cubicBezTo>
                  <a:cubicBezTo>
                    <a:pt x="372" y="154"/>
                    <a:pt x="372" y="154"/>
                    <a:pt x="371" y="153"/>
                  </a:cubicBezTo>
                  <a:cubicBezTo>
                    <a:pt x="371" y="151"/>
                    <a:pt x="371" y="151"/>
                    <a:pt x="371" y="151"/>
                  </a:cubicBezTo>
                  <a:cubicBezTo>
                    <a:pt x="368" y="149"/>
                    <a:pt x="369" y="147"/>
                    <a:pt x="368" y="145"/>
                  </a:cubicBezTo>
                  <a:cubicBezTo>
                    <a:pt x="366" y="142"/>
                    <a:pt x="367" y="137"/>
                    <a:pt x="366" y="133"/>
                  </a:cubicBezTo>
                  <a:cubicBezTo>
                    <a:pt x="365" y="130"/>
                    <a:pt x="364" y="126"/>
                    <a:pt x="363" y="123"/>
                  </a:cubicBezTo>
                  <a:cubicBezTo>
                    <a:pt x="361" y="112"/>
                    <a:pt x="359" y="102"/>
                    <a:pt x="358" y="92"/>
                  </a:cubicBezTo>
                  <a:cubicBezTo>
                    <a:pt x="356" y="80"/>
                    <a:pt x="365" y="70"/>
                    <a:pt x="370" y="60"/>
                  </a:cubicBezTo>
                  <a:cubicBezTo>
                    <a:pt x="375" y="52"/>
                    <a:pt x="380" y="44"/>
                    <a:pt x="388" y="39"/>
                  </a:cubicBezTo>
                  <a:cubicBezTo>
                    <a:pt x="390" y="32"/>
                    <a:pt x="395" y="25"/>
                    <a:pt x="400" y="19"/>
                  </a:cubicBezTo>
                  <a:cubicBezTo>
                    <a:pt x="405" y="13"/>
                    <a:pt x="414" y="9"/>
                    <a:pt x="420" y="6"/>
                  </a:cubicBezTo>
                  <a:cubicBezTo>
                    <a:pt x="429" y="2"/>
                    <a:pt x="437" y="0"/>
                    <a:pt x="437" y="0"/>
                  </a:cubicBezTo>
                  <a:cubicBezTo>
                    <a:pt x="0" y="0"/>
                    <a:pt x="0" y="0"/>
                    <a:pt x="0" y="0"/>
                  </a:cubicBezTo>
                  <a:cubicBezTo>
                    <a:pt x="0" y="337"/>
                    <a:pt x="0" y="337"/>
                    <a:pt x="0" y="337"/>
                  </a:cubicBezTo>
                  <a:cubicBezTo>
                    <a:pt x="309" y="337"/>
                    <a:pt x="309" y="337"/>
                    <a:pt x="309" y="337"/>
                  </a:cubicBezTo>
                  <a:cubicBezTo>
                    <a:pt x="321" y="328"/>
                    <a:pt x="334" y="324"/>
                    <a:pt x="350" y="315"/>
                  </a:cubicBezTo>
                  <a:cubicBezTo>
                    <a:pt x="358" y="311"/>
                    <a:pt x="377" y="303"/>
                    <a:pt x="383" y="297"/>
                  </a:cubicBezTo>
                </a:path>
              </a:pathLst>
            </a:custGeom>
            <a:solidFill>
              <a:srgbClr val="060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8" name="Freeform 28">
              <a:extLst>
                <a:ext uri="{FF2B5EF4-FFF2-40B4-BE49-F238E27FC236}">
                  <a16:creationId xmlns:a16="http://schemas.microsoft.com/office/drawing/2014/main" id="{A9FE07DC-52BD-4703-8E3B-F8EA59571DEC}"/>
                </a:ext>
              </a:extLst>
            </p:cNvPr>
            <p:cNvSpPr>
              <a:spLocks/>
            </p:cNvSpPr>
            <p:nvPr/>
          </p:nvSpPr>
          <p:spPr bwMode="auto">
            <a:xfrm>
              <a:off x="4033838" y="0"/>
              <a:ext cx="1473200" cy="1209675"/>
            </a:xfrm>
            <a:custGeom>
              <a:avLst/>
              <a:gdLst>
                <a:gd name="T0" fmla="*/ 411 w 411"/>
                <a:gd name="T1" fmla="*/ 0 h 337"/>
                <a:gd name="T2" fmla="*/ 49 w 411"/>
                <a:gd name="T3" fmla="*/ 0 h 337"/>
                <a:gd name="T4" fmla="*/ 52 w 411"/>
                <a:gd name="T5" fmla="*/ 1 h 337"/>
                <a:gd name="T6" fmla="*/ 62 w 411"/>
                <a:gd name="T7" fmla="*/ 6 h 337"/>
                <a:gd name="T8" fmla="*/ 74 w 411"/>
                <a:gd name="T9" fmla="*/ 16 h 337"/>
                <a:gd name="T10" fmla="*/ 76 w 411"/>
                <a:gd name="T11" fmla="*/ 25 h 337"/>
                <a:gd name="T12" fmla="*/ 70 w 411"/>
                <a:gd name="T13" fmla="*/ 34 h 337"/>
                <a:gd name="T14" fmla="*/ 57 w 411"/>
                <a:gd name="T15" fmla="*/ 35 h 337"/>
                <a:gd name="T16" fmla="*/ 49 w 411"/>
                <a:gd name="T17" fmla="*/ 34 h 337"/>
                <a:gd name="T18" fmla="*/ 74 w 411"/>
                <a:gd name="T19" fmla="*/ 51 h 337"/>
                <a:gd name="T20" fmla="*/ 80 w 411"/>
                <a:gd name="T21" fmla="*/ 53 h 337"/>
                <a:gd name="T22" fmla="*/ 81 w 411"/>
                <a:gd name="T23" fmla="*/ 55 h 337"/>
                <a:gd name="T24" fmla="*/ 79 w 411"/>
                <a:gd name="T25" fmla="*/ 59 h 337"/>
                <a:gd name="T26" fmla="*/ 81 w 411"/>
                <a:gd name="T27" fmla="*/ 59 h 337"/>
                <a:gd name="T28" fmla="*/ 88 w 411"/>
                <a:gd name="T29" fmla="*/ 53 h 337"/>
                <a:gd name="T30" fmla="*/ 90 w 411"/>
                <a:gd name="T31" fmla="*/ 63 h 337"/>
                <a:gd name="T32" fmla="*/ 83 w 411"/>
                <a:gd name="T33" fmla="*/ 69 h 337"/>
                <a:gd name="T34" fmla="*/ 83 w 411"/>
                <a:gd name="T35" fmla="*/ 74 h 337"/>
                <a:gd name="T36" fmla="*/ 86 w 411"/>
                <a:gd name="T37" fmla="*/ 81 h 337"/>
                <a:gd name="T38" fmla="*/ 90 w 411"/>
                <a:gd name="T39" fmla="*/ 95 h 337"/>
                <a:gd name="T40" fmla="*/ 95 w 411"/>
                <a:gd name="T41" fmla="*/ 124 h 337"/>
                <a:gd name="T42" fmla="*/ 94 w 411"/>
                <a:gd name="T43" fmla="*/ 139 h 337"/>
                <a:gd name="T44" fmla="*/ 101 w 411"/>
                <a:gd name="T45" fmla="*/ 152 h 337"/>
                <a:gd name="T46" fmla="*/ 108 w 411"/>
                <a:gd name="T47" fmla="*/ 162 h 337"/>
                <a:gd name="T48" fmla="*/ 116 w 411"/>
                <a:gd name="T49" fmla="*/ 182 h 337"/>
                <a:gd name="T50" fmla="*/ 102 w 411"/>
                <a:gd name="T51" fmla="*/ 189 h 337"/>
                <a:gd name="T52" fmla="*/ 104 w 411"/>
                <a:gd name="T53" fmla="*/ 200 h 337"/>
                <a:gd name="T54" fmla="*/ 95 w 411"/>
                <a:gd name="T55" fmla="*/ 212 h 337"/>
                <a:gd name="T56" fmla="*/ 100 w 411"/>
                <a:gd name="T57" fmla="*/ 214 h 337"/>
                <a:gd name="T58" fmla="*/ 102 w 411"/>
                <a:gd name="T59" fmla="*/ 223 h 337"/>
                <a:gd name="T60" fmla="*/ 95 w 411"/>
                <a:gd name="T61" fmla="*/ 234 h 337"/>
                <a:gd name="T62" fmla="*/ 95 w 411"/>
                <a:gd name="T63" fmla="*/ 248 h 337"/>
                <a:gd name="T64" fmla="*/ 83 w 411"/>
                <a:gd name="T65" fmla="*/ 258 h 337"/>
                <a:gd name="T66" fmla="*/ 71 w 411"/>
                <a:gd name="T67" fmla="*/ 258 h 337"/>
                <a:gd name="T68" fmla="*/ 67 w 411"/>
                <a:gd name="T69" fmla="*/ 257 h 337"/>
                <a:gd name="T70" fmla="*/ 35 w 411"/>
                <a:gd name="T71" fmla="*/ 252 h 337"/>
                <a:gd name="T72" fmla="*/ 26 w 411"/>
                <a:gd name="T73" fmla="*/ 255 h 337"/>
                <a:gd name="T74" fmla="*/ 18 w 411"/>
                <a:gd name="T75" fmla="*/ 262 h 337"/>
                <a:gd name="T76" fmla="*/ 18 w 411"/>
                <a:gd name="T77" fmla="*/ 262 h 337"/>
                <a:gd name="T78" fmla="*/ 17 w 411"/>
                <a:gd name="T79" fmla="*/ 263 h 337"/>
                <a:gd name="T80" fmla="*/ 16 w 411"/>
                <a:gd name="T81" fmla="*/ 264 h 337"/>
                <a:gd name="T82" fmla="*/ 15 w 411"/>
                <a:gd name="T83" fmla="*/ 265 h 337"/>
                <a:gd name="T84" fmla="*/ 10 w 411"/>
                <a:gd name="T85" fmla="*/ 272 h 337"/>
                <a:gd name="T86" fmla="*/ 10 w 411"/>
                <a:gd name="T87" fmla="*/ 273 h 337"/>
                <a:gd name="T88" fmla="*/ 10 w 411"/>
                <a:gd name="T89" fmla="*/ 274 h 337"/>
                <a:gd name="T90" fmla="*/ 5 w 411"/>
                <a:gd name="T91" fmla="*/ 285 h 337"/>
                <a:gd name="T92" fmla="*/ 5 w 411"/>
                <a:gd name="T93" fmla="*/ 316 h 337"/>
                <a:gd name="T94" fmla="*/ 40 w 411"/>
                <a:gd name="T95" fmla="*/ 329 h 337"/>
                <a:gd name="T96" fmla="*/ 55 w 411"/>
                <a:gd name="T97" fmla="*/ 337 h 337"/>
                <a:gd name="T98" fmla="*/ 411 w 411"/>
                <a:gd name="T99" fmla="*/ 337 h 337"/>
                <a:gd name="T100" fmla="*/ 411 w 411"/>
                <a:gd name="T101"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1" h="337">
                  <a:moveTo>
                    <a:pt x="411" y="0"/>
                  </a:moveTo>
                  <a:cubicBezTo>
                    <a:pt x="49" y="0"/>
                    <a:pt x="49" y="0"/>
                    <a:pt x="49" y="0"/>
                  </a:cubicBezTo>
                  <a:cubicBezTo>
                    <a:pt x="49" y="0"/>
                    <a:pt x="50" y="0"/>
                    <a:pt x="52" y="1"/>
                  </a:cubicBezTo>
                  <a:cubicBezTo>
                    <a:pt x="55" y="3"/>
                    <a:pt x="59" y="5"/>
                    <a:pt x="62" y="6"/>
                  </a:cubicBezTo>
                  <a:cubicBezTo>
                    <a:pt x="66" y="9"/>
                    <a:pt x="71" y="12"/>
                    <a:pt x="74" y="16"/>
                  </a:cubicBezTo>
                  <a:cubicBezTo>
                    <a:pt x="75" y="18"/>
                    <a:pt x="77" y="22"/>
                    <a:pt x="76" y="25"/>
                  </a:cubicBezTo>
                  <a:cubicBezTo>
                    <a:pt x="74" y="28"/>
                    <a:pt x="74" y="33"/>
                    <a:pt x="70" y="34"/>
                  </a:cubicBezTo>
                  <a:cubicBezTo>
                    <a:pt x="67" y="36"/>
                    <a:pt x="62" y="36"/>
                    <a:pt x="57" y="35"/>
                  </a:cubicBezTo>
                  <a:cubicBezTo>
                    <a:pt x="55" y="35"/>
                    <a:pt x="52" y="35"/>
                    <a:pt x="49" y="34"/>
                  </a:cubicBezTo>
                  <a:cubicBezTo>
                    <a:pt x="59" y="38"/>
                    <a:pt x="68" y="42"/>
                    <a:pt x="74" y="51"/>
                  </a:cubicBezTo>
                  <a:cubicBezTo>
                    <a:pt x="75" y="53"/>
                    <a:pt x="77" y="53"/>
                    <a:pt x="80" y="53"/>
                  </a:cubicBezTo>
                  <a:cubicBezTo>
                    <a:pt x="81" y="53"/>
                    <a:pt x="81" y="55"/>
                    <a:pt x="81" y="55"/>
                  </a:cubicBezTo>
                  <a:cubicBezTo>
                    <a:pt x="79" y="56"/>
                    <a:pt x="78" y="57"/>
                    <a:pt x="79" y="59"/>
                  </a:cubicBezTo>
                  <a:cubicBezTo>
                    <a:pt x="81" y="59"/>
                    <a:pt x="81" y="59"/>
                    <a:pt x="81" y="59"/>
                  </a:cubicBezTo>
                  <a:cubicBezTo>
                    <a:pt x="84" y="58"/>
                    <a:pt x="83" y="51"/>
                    <a:pt x="88" y="53"/>
                  </a:cubicBezTo>
                  <a:cubicBezTo>
                    <a:pt x="91" y="55"/>
                    <a:pt x="92" y="60"/>
                    <a:pt x="90" y="63"/>
                  </a:cubicBezTo>
                  <a:cubicBezTo>
                    <a:pt x="88" y="65"/>
                    <a:pt x="85" y="67"/>
                    <a:pt x="83" y="69"/>
                  </a:cubicBezTo>
                  <a:cubicBezTo>
                    <a:pt x="82" y="70"/>
                    <a:pt x="82" y="72"/>
                    <a:pt x="83" y="74"/>
                  </a:cubicBezTo>
                  <a:cubicBezTo>
                    <a:pt x="84" y="76"/>
                    <a:pt x="85" y="79"/>
                    <a:pt x="86" y="81"/>
                  </a:cubicBezTo>
                  <a:cubicBezTo>
                    <a:pt x="88" y="86"/>
                    <a:pt x="88" y="91"/>
                    <a:pt x="90" y="95"/>
                  </a:cubicBezTo>
                  <a:cubicBezTo>
                    <a:pt x="93" y="105"/>
                    <a:pt x="95" y="114"/>
                    <a:pt x="95" y="124"/>
                  </a:cubicBezTo>
                  <a:cubicBezTo>
                    <a:pt x="95" y="129"/>
                    <a:pt x="92" y="133"/>
                    <a:pt x="94" y="139"/>
                  </a:cubicBezTo>
                  <a:cubicBezTo>
                    <a:pt x="95" y="144"/>
                    <a:pt x="98" y="147"/>
                    <a:pt x="101" y="152"/>
                  </a:cubicBezTo>
                  <a:cubicBezTo>
                    <a:pt x="104" y="156"/>
                    <a:pt x="106" y="158"/>
                    <a:pt x="108" y="162"/>
                  </a:cubicBezTo>
                  <a:cubicBezTo>
                    <a:pt x="112" y="168"/>
                    <a:pt x="119" y="175"/>
                    <a:pt x="116" y="182"/>
                  </a:cubicBezTo>
                  <a:cubicBezTo>
                    <a:pt x="114" y="187"/>
                    <a:pt x="107" y="186"/>
                    <a:pt x="102" y="189"/>
                  </a:cubicBezTo>
                  <a:cubicBezTo>
                    <a:pt x="98" y="192"/>
                    <a:pt x="102" y="197"/>
                    <a:pt x="104" y="200"/>
                  </a:cubicBezTo>
                  <a:cubicBezTo>
                    <a:pt x="107" y="206"/>
                    <a:pt x="100" y="210"/>
                    <a:pt x="95" y="212"/>
                  </a:cubicBezTo>
                  <a:cubicBezTo>
                    <a:pt x="97" y="214"/>
                    <a:pt x="99" y="213"/>
                    <a:pt x="100" y="214"/>
                  </a:cubicBezTo>
                  <a:cubicBezTo>
                    <a:pt x="100" y="217"/>
                    <a:pt x="104" y="219"/>
                    <a:pt x="102" y="223"/>
                  </a:cubicBezTo>
                  <a:cubicBezTo>
                    <a:pt x="99" y="226"/>
                    <a:pt x="91" y="228"/>
                    <a:pt x="95" y="234"/>
                  </a:cubicBezTo>
                  <a:cubicBezTo>
                    <a:pt x="98" y="238"/>
                    <a:pt x="96" y="243"/>
                    <a:pt x="95" y="248"/>
                  </a:cubicBezTo>
                  <a:cubicBezTo>
                    <a:pt x="93" y="254"/>
                    <a:pt x="88" y="256"/>
                    <a:pt x="83" y="258"/>
                  </a:cubicBezTo>
                  <a:cubicBezTo>
                    <a:pt x="79" y="259"/>
                    <a:pt x="75" y="259"/>
                    <a:pt x="71" y="258"/>
                  </a:cubicBezTo>
                  <a:cubicBezTo>
                    <a:pt x="70" y="258"/>
                    <a:pt x="69" y="257"/>
                    <a:pt x="67" y="257"/>
                  </a:cubicBezTo>
                  <a:cubicBezTo>
                    <a:pt x="56" y="256"/>
                    <a:pt x="46" y="252"/>
                    <a:pt x="35" y="252"/>
                  </a:cubicBezTo>
                  <a:cubicBezTo>
                    <a:pt x="32" y="253"/>
                    <a:pt x="28" y="254"/>
                    <a:pt x="26" y="255"/>
                  </a:cubicBezTo>
                  <a:cubicBezTo>
                    <a:pt x="23" y="257"/>
                    <a:pt x="20" y="259"/>
                    <a:pt x="18" y="262"/>
                  </a:cubicBezTo>
                  <a:cubicBezTo>
                    <a:pt x="18" y="262"/>
                    <a:pt x="18" y="262"/>
                    <a:pt x="18" y="262"/>
                  </a:cubicBezTo>
                  <a:cubicBezTo>
                    <a:pt x="18" y="262"/>
                    <a:pt x="17" y="263"/>
                    <a:pt x="17" y="263"/>
                  </a:cubicBezTo>
                  <a:cubicBezTo>
                    <a:pt x="16" y="264"/>
                    <a:pt x="16" y="264"/>
                    <a:pt x="16" y="264"/>
                  </a:cubicBezTo>
                  <a:cubicBezTo>
                    <a:pt x="16" y="265"/>
                    <a:pt x="16" y="265"/>
                    <a:pt x="15" y="265"/>
                  </a:cubicBezTo>
                  <a:cubicBezTo>
                    <a:pt x="14" y="267"/>
                    <a:pt x="12" y="270"/>
                    <a:pt x="10" y="272"/>
                  </a:cubicBezTo>
                  <a:cubicBezTo>
                    <a:pt x="10" y="273"/>
                    <a:pt x="10" y="273"/>
                    <a:pt x="10" y="273"/>
                  </a:cubicBezTo>
                  <a:cubicBezTo>
                    <a:pt x="10" y="273"/>
                    <a:pt x="10" y="274"/>
                    <a:pt x="10" y="274"/>
                  </a:cubicBezTo>
                  <a:cubicBezTo>
                    <a:pt x="8" y="278"/>
                    <a:pt x="6" y="282"/>
                    <a:pt x="5" y="285"/>
                  </a:cubicBezTo>
                  <a:cubicBezTo>
                    <a:pt x="0" y="300"/>
                    <a:pt x="2" y="313"/>
                    <a:pt x="5" y="316"/>
                  </a:cubicBezTo>
                  <a:cubicBezTo>
                    <a:pt x="6" y="316"/>
                    <a:pt x="26" y="323"/>
                    <a:pt x="40" y="329"/>
                  </a:cubicBezTo>
                  <a:cubicBezTo>
                    <a:pt x="47" y="332"/>
                    <a:pt x="52" y="334"/>
                    <a:pt x="55" y="337"/>
                  </a:cubicBezTo>
                  <a:cubicBezTo>
                    <a:pt x="411" y="337"/>
                    <a:pt x="411" y="337"/>
                    <a:pt x="411" y="337"/>
                  </a:cubicBezTo>
                  <a:lnTo>
                    <a:pt x="411" y="0"/>
                  </a:lnTo>
                  <a:close/>
                </a:path>
              </a:pathLst>
            </a:custGeom>
            <a:solidFill>
              <a:srgbClr val="E22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9" name="Freeform 29">
              <a:extLst>
                <a:ext uri="{FF2B5EF4-FFF2-40B4-BE49-F238E27FC236}">
                  <a16:creationId xmlns:a16="http://schemas.microsoft.com/office/drawing/2014/main" id="{BBE32313-7031-48BE-8F22-ACF6BC42F4E6}"/>
                </a:ext>
              </a:extLst>
            </p:cNvPr>
            <p:cNvSpPr>
              <a:spLocks/>
            </p:cNvSpPr>
            <p:nvPr/>
          </p:nvSpPr>
          <p:spPr bwMode="auto">
            <a:xfrm>
              <a:off x="4198938" y="415925"/>
              <a:ext cx="149225" cy="133350"/>
            </a:xfrm>
            <a:custGeom>
              <a:avLst/>
              <a:gdLst>
                <a:gd name="T0" fmla="*/ 24 w 42"/>
                <a:gd name="T1" fmla="*/ 7 h 37"/>
                <a:gd name="T2" fmla="*/ 31 w 42"/>
                <a:gd name="T3" fmla="*/ 8 h 37"/>
                <a:gd name="T4" fmla="*/ 18 w 42"/>
                <a:gd name="T5" fmla="*/ 20 h 37"/>
                <a:gd name="T6" fmla="*/ 16 w 42"/>
                <a:gd name="T7" fmla="*/ 20 h 37"/>
                <a:gd name="T8" fmla="*/ 13 w 42"/>
                <a:gd name="T9" fmla="*/ 24 h 37"/>
                <a:gd name="T10" fmla="*/ 7 w 42"/>
                <a:gd name="T11" fmla="*/ 25 h 37"/>
                <a:gd name="T12" fmla="*/ 17 w 42"/>
                <a:gd name="T13" fmla="*/ 29 h 37"/>
                <a:gd name="T14" fmla="*/ 19 w 42"/>
                <a:gd name="T15" fmla="*/ 31 h 37"/>
                <a:gd name="T16" fmla="*/ 20 w 42"/>
                <a:gd name="T17" fmla="*/ 31 h 37"/>
                <a:gd name="T18" fmla="*/ 21 w 42"/>
                <a:gd name="T19" fmla="*/ 31 h 37"/>
                <a:gd name="T20" fmla="*/ 21 w 42"/>
                <a:gd name="T21" fmla="*/ 34 h 37"/>
                <a:gd name="T22" fmla="*/ 14 w 42"/>
                <a:gd name="T23" fmla="*/ 36 h 37"/>
                <a:gd name="T24" fmla="*/ 28 w 42"/>
                <a:gd name="T25" fmla="*/ 36 h 37"/>
                <a:gd name="T26" fmla="*/ 31 w 42"/>
                <a:gd name="T27" fmla="*/ 25 h 37"/>
                <a:gd name="T28" fmla="*/ 30 w 42"/>
                <a:gd name="T29" fmla="*/ 23 h 37"/>
                <a:gd name="T30" fmla="*/ 33 w 42"/>
                <a:gd name="T31" fmla="*/ 19 h 37"/>
                <a:gd name="T32" fmla="*/ 37 w 42"/>
                <a:gd name="T33" fmla="*/ 17 h 37"/>
                <a:gd name="T34" fmla="*/ 35 w 42"/>
                <a:gd name="T35" fmla="*/ 14 h 37"/>
                <a:gd name="T36" fmla="*/ 41 w 42"/>
                <a:gd name="T37" fmla="*/ 4 h 37"/>
                <a:gd name="T38" fmla="*/ 32 w 42"/>
                <a:gd name="T39" fmla="*/ 1 h 37"/>
                <a:gd name="T40" fmla="*/ 21 w 42"/>
                <a:gd name="T41" fmla="*/ 1 h 37"/>
                <a:gd name="T42" fmla="*/ 12 w 42"/>
                <a:gd name="T43" fmla="*/ 4 h 37"/>
                <a:gd name="T44" fmla="*/ 0 w 42"/>
                <a:gd name="T45" fmla="*/ 10 h 37"/>
                <a:gd name="T46" fmla="*/ 14 w 42"/>
                <a:gd name="T47" fmla="*/ 7 h 37"/>
                <a:gd name="T48" fmla="*/ 24 w 42"/>
                <a:gd name="T49"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37">
                  <a:moveTo>
                    <a:pt x="24" y="7"/>
                  </a:moveTo>
                  <a:cubicBezTo>
                    <a:pt x="27" y="7"/>
                    <a:pt x="31" y="7"/>
                    <a:pt x="31" y="8"/>
                  </a:cubicBezTo>
                  <a:cubicBezTo>
                    <a:pt x="30" y="14"/>
                    <a:pt x="22" y="15"/>
                    <a:pt x="18" y="20"/>
                  </a:cubicBezTo>
                  <a:cubicBezTo>
                    <a:pt x="16" y="20"/>
                    <a:pt x="16" y="20"/>
                    <a:pt x="16" y="20"/>
                  </a:cubicBezTo>
                  <a:cubicBezTo>
                    <a:pt x="14" y="21"/>
                    <a:pt x="15" y="24"/>
                    <a:pt x="13" y="24"/>
                  </a:cubicBezTo>
                  <a:cubicBezTo>
                    <a:pt x="11" y="24"/>
                    <a:pt x="9" y="24"/>
                    <a:pt x="7" y="25"/>
                  </a:cubicBezTo>
                  <a:cubicBezTo>
                    <a:pt x="10" y="28"/>
                    <a:pt x="13" y="29"/>
                    <a:pt x="17" y="29"/>
                  </a:cubicBezTo>
                  <a:cubicBezTo>
                    <a:pt x="17" y="29"/>
                    <a:pt x="19" y="30"/>
                    <a:pt x="19" y="31"/>
                  </a:cubicBezTo>
                  <a:cubicBezTo>
                    <a:pt x="19" y="31"/>
                    <a:pt x="19" y="31"/>
                    <a:pt x="20" y="31"/>
                  </a:cubicBezTo>
                  <a:cubicBezTo>
                    <a:pt x="21" y="31"/>
                    <a:pt x="21" y="31"/>
                    <a:pt x="21" y="31"/>
                  </a:cubicBezTo>
                  <a:cubicBezTo>
                    <a:pt x="21" y="34"/>
                    <a:pt x="21" y="34"/>
                    <a:pt x="21" y="34"/>
                  </a:cubicBezTo>
                  <a:cubicBezTo>
                    <a:pt x="19" y="36"/>
                    <a:pt x="16" y="35"/>
                    <a:pt x="14" y="36"/>
                  </a:cubicBezTo>
                  <a:cubicBezTo>
                    <a:pt x="19" y="37"/>
                    <a:pt x="24" y="37"/>
                    <a:pt x="28" y="36"/>
                  </a:cubicBezTo>
                  <a:cubicBezTo>
                    <a:pt x="32" y="35"/>
                    <a:pt x="28" y="28"/>
                    <a:pt x="31" y="25"/>
                  </a:cubicBezTo>
                  <a:cubicBezTo>
                    <a:pt x="30" y="25"/>
                    <a:pt x="31" y="23"/>
                    <a:pt x="30" y="23"/>
                  </a:cubicBezTo>
                  <a:cubicBezTo>
                    <a:pt x="31" y="22"/>
                    <a:pt x="32" y="20"/>
                    <a:pt x="33" y="19"/>
                  </a:cubicBezTo>
                  <a:cubicBezTo>
                    <a:pt x="35" y="19"/>
                    <a:pt x="37" y="19"/>
                    <a:pt x="37" y="17"/>
                  </a:cubicBezTo>
                  <a:cubicBezTo>
                    <a:pt x="37" y="16"/>
                    <a:pt x="35" y="15"/>
                    <a:pt x="35" y="14"/>
                  </a:cubicBezTo>
                  <a:cubicBezTo>
                    <a:pt x="39" y="12"/>
                    <a:pt x="42" y="8"/>
                    <a:pt x="41" y="4"/>
                  </a:cubicBezTo>
                  <a:cubicBezTo>
                    <a:pt x="40" y="2"/>
                    <a:pt x="35" y="2"/>
                    <a:pt x="32" y="1"/>
                  </a:cubicBezTo>
                  <a:cubicBezTo>
                    <a:pt x="29" y="0"/>
                    <a:pt x="25" y="1"/>
                    <a:pt x="21" y="1"/>
                  </a:cubicBezTo>
                  <a:cubicBezTo>
                    <a:pt x="18" y="1"/>
                    <a:pt x="15" y="3"/>
                    <a:pt x="12" y="4"/>
                  </a:cubicBezTo>
                  <a:cubicBezTo>
                    <a:pt x="7" y="5"/>
                    <a:pt x="3" y="8"/>
                    <a:pt x="0" y="10"/>
                  </a:cubicBezTo>
                  <a:cubicBezTo>
                    <a:pt x="4" y="8"/>
                    <a:pt x="9" y="8"/>
                    <a:pt x="14" y="7"/>
                  </a:cubicBezTo>
                  <a:cubicBezTo>
                    <a:pt x="17" y="7"/>
                    <a:pt x="21" y="6"/>
                    <a:pt x="24" y="7"/>
                  </a:cubicBezTo>
                </a:path>
              </a:pathLst>
            </a:custGeom>
            <a:solidFill>
              <a:srgbClr val="9D9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grpSp>
      <p:cxnSp>
        <p:nvCxnSpPr>
          <p:cNvPr id="33" name="Connecteur droit 32">
            <a:extLst>
              <a:ext uri="{FF2B5EF4-FFF2-40B4-BE49-F238E27FC236}">
                <a16:creationId xmlns:a16="http://schemas.microsoft.com/office/drawing/2014/main" id="{180F8CF1-1D45-42A8-A66F-09CA87FECA69}"/>
              </a:ext>
            </a:extLst>
          </p:cNvPr>
          <p:cNvCxnSpPr>
            <a:cxnSpLocks/>
          </p:cNvCxnSpPr>
          <p:nvPr userDrawn="1"/>
        </p:nvCxnSpPr>
        <p:spPr>
          <a:xfrm>
            <a:off x="503400" y="6381268"/>
            <a:ext cx="1118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Espace réservé du pied de page 33">
            <a:extLst>
              <a:ext uri="{FF2B5EF4-FFF2-40B4-BE49-F238E27FC236}">
                <a16:creationId xmlns:a16="http://schemas.microsoft.com/office/drawing/2014/main" id="{19AF3169-1B63-4492-BCE2-6CC41A9A8970}"/>
              </a:ext>
            </a:extLst>
          </p:cNvPr>
          <p:cNvSpPr>
            <a:spLocks noGrp="1"/>
          </p:cNvSpPr>
          <p:nvPr>
            <p:ph type="ftr" sz="quarter" idx="3"/>
          </p:nvPr>
        </p:nvSpPr>
        <p:spPr>
          <a:xfrm>
            <a:off x="502288" y="6575144"/>
            <a:ext cx="1415452" cy="107722"/>
          </a:xfrm>
          <a:prstGeom prst="rect">
            <a:avLst/>
          </a:prstGeom>
        </p:spPr>
        <p:txBody>
          <a:bodyPr vert="horz" wrap="none" lIns="0" tIns="0" rIns="0" bIns="0" rtlCol="0" anchor="ctr">
            <a:spAutoFit/>
          </a:bodyPr>
          <a:lstStyle>
            <a:lvl1pPr algn="l">
              <a:defRPr sz="700" cap="all" spc="50" baseline="0">
                <a:solidFill>
                  <a:srgbClr val="000000"/>
                </a:solidFill>
              </a:defRPr>
            </a:lvl1pPr>
          </a:lstStyle>
          <a:p>
            <a:r>
              <a:rPr lang="fr-FR" noProof="0" smtClean="0"/>
              <a:t>Les effets d'aubaine des contrats aidés - JMS 2022</a:t>
            </a:r>
            <a:endParaRPr lang="fr-FR" noProof="0" dirty="0"/>
          </a:p>
        </p:txBody>
      </p:sp>
      <p:sp>
        <p:nvSpPr>
          <p:cNvPr id="35" name="Espace réservé du numéro de diapositive 34">
            <a:extLst>
              <a:ext uri="{FF2B5EF4-FFF2-40B4-BE49-F238E27FC236}">
                <a16:creationId xmlns:a16="http://schemas.microsoft.com/office/drawing/2014/main" id="{6322BE47-8DA5-4CED-91D3-4B9624FB0BE0}"/>
              </a:ext>
            </a:extLst>
          </p:cNvPr>
          <p:cNvSpPr>
            <a:spLocks noGrp="1"/>
          </p:cNvSpPr>
          <p:nvPr>
            <p:ph type="sldNum" sz="quarter" idx="4"/>
          </p:nvPr>
        </p:nvSpPr>
        <p:spPr>
          <a:xfrm>
            <a:off x="11527700" y="6575144"/>
            <a:ext cx="160300" cy="107722"/>
          </a:xfrm>
          <a:prstGeom prst="rect">
            <a:avLst/>
          </a:prstGeom>
        </p:spPr>
        <p:txBody>
          <a:bodyPr vert="horz" wrap="none" lIns="0" tIns="0" rIns="0" bIns="0" rtlCol="0" anchor="ctr">
            <a:spAutoFit/>
          </a:bodyPr>
          <a:lstStyle>
            <a:lvl1pPr algn="r">
              <a:defRPr sz="700">
                <a:solidFill>
                  <a:srgbClr val="000000"/>
                </a:solidFill>
              </a:defRPr>
            </a:lvl1pPr>
          </a:lstStyle>
          <a:p>
            <a:fld id="{DA76BCB4-0E47-4ECE-B552-0D112F3A1392}" type="slidenum">
              <a:rPr lang="fr-FR" smtClean="0"/>
              <a:pPr/>
              <a:t>‹N°›</a:t>
            </a:fld>
            <a:endParaRPr lang="fr-FR" dirty="0"/>
          </a:p>
        </p:txBody>
      </p:sp>
      <p:pic>
        <p:nvPicPr>
          <p:cNvPr id="36" name="Image 35">
            <a:extLst>
              <a:ext uri="{FF2B5EF4-FFF2-40B4-BE49-F238E27FC236}">
                <a16:creationId xmlns:a16="http://schemas.microsoft.com/office/drawing/2014/main" id="{30046FB5-F073-4D5E-A999-17E780E04D38}"/>
              </a:ext>
            </a:extLst>
          </p:cNvPr>
          <p:cNvPicPr>
            <a:picLocks noChangeAspect="1"/>
          </p:cNvPicPr>
          <p:nvPr userDrawn="1"/>
        </p:nvPicPr>
        <p:blipFill>
          <a:blip r:embed="rId8"/>
          <a:stretch>
            <a:fillRect/>
          </a:stretch>
        </p:blipFill>
        <p:spPr>
          <a:xfrm>
            <a:off x="1476960" y="238833"/>
            <a:ext cx="713790" cy="482149"/>
          </a:xfrm>
          <a:prstGeom prst="rect">
            <a:avLst/>
          </a:prstGeom>
        </p:spPr>
      </p:pic>
    </p:spTree>
    <p:extLst>
      <p:ext uri="{BB962C8B-B14F-4D97-AF65-F5344CB8AC3E}">
        <p14:creationId xmlns:p14="http://schemas.microsoft.com/office/powerpoint/2010/main" val="1870839020"/>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81" r:id="rId4"/>
    <p:sldLayoutId id="2147483661" r:id="rId5"/>
    <p:sldLayoutId id="2147483662"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500" b="1" kern="1200">
          <a:solidFill>
            <a:srgbClr val="000000"/>
          </a:solidFill>
          <a:latin typeface="+mj-lt"/>
          <a:ea typeface="+mj-ea"/>
          <a:cs typeface="+mj-cs"/>
        </a:defRPr>
      </a:lvl1pPr>
    </p:titleStyle>
    <p:bodyStyle>
      <a:lvl1pPr marL="0" indent="0" algn="l" defTabSz="685800" rtl="0" eaLnBrk="1" latinLnBrk="0" hangingPunct="1">
        <a:lnSpc>
          <a:spcPct val="100000"/>
        </a:lnSpc>
        <a:spcBef>
          <a:spcPts val="600"/>
        </a:spcBef>
        <a:buFont typeface="Arial" panose="020B0604020202020204" pitchFamily="34" charset="0"/>
        <a:buNone/>
        <a:defRPr sz="2500" b="0" kern="1200">
          <a:solidFill>
            <a:schemeClr val="tx1"/>
          </a:solidFill>
          <a:latin typeface="+mn-lt"/>
          <a:ea typeface="+mn-ea"/>
          <a:cs typeface="+mn-cs"/>
        </a:defRPr>
      </a:lvl1pPr>
      <a:lvl2pPr marL="0" indent="0" algn="l" defTabSz="685800" rtl="0" eaLnBrk="1" latinLnBrk="0" hangingPunct="1">
        <a:lnSpc>
          <a:spcPct val="100000"/>
        </a:lnSpc>
        <a:spcBef>
          <a:spcPts val="600"/>
        </a:spcBef>
        <a:buFont typeface="Arial" panose="020B0604020202020204" pitchFamily="34" charset="0"/>
        <a:buNone/>
        <a:defRPr sz="2500" kern="1200">
          <a:solidFill>
            <a:schemeClr val="tx1"/>
          </a:solidFill>
          <a:latin typeface="+mn-lt"/>
          <a:ea typeface="+mn-ea"/>
          <a:cs typeface="+mn-cs"/>
        </a:defRPr>
      </a:lvl2pPr>
      <a:lvl3pPr marL="180975"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9525" indent="0" algn="l" defTabSz="6858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4pPr>
      <a:lvl5pPr marL="9525" indent="0" algn="l" defTabSz="6858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6" orient="horz" pos="3818" userDrawn="1">
          <p15:clr>
            <a:srgbClr val="A4A3A4"/>
          </p15:clr>
        </p15:guide>
        <p15:guide id="7" pos="3689" userDrawn="1">
          <p15:clr>
            <a:srgbClr val="A4A3A4"/>
          </p15:clr>
        </p15:guide>
        <p15:guide id="8" pos="3990" userDrawn="1">
          <p15:clr>
            <a:srgbClr val="A4A3A4"/>
          </p15:clr>
        </p15:guide>
        <p15:guide id="9" pos="7362" userDrawn="1">
          <p15:clr>
            <a:srgbClr val="A4A3A4"/>
          </p15:clr>
        </p15:guide>
        <p15:guide id="10" pos="317"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03400" y="1121025"/>
            <a:ext cx="11185200" cy="883436"/>
          </a:xfrm>
          <a:prstGeom prst="rect">
            <a:avLst/>
          </a:prstGeom>
        </p:spPr>
        <p:txBody>
          <a:bodyPr vert="horz" wrap="square" lIns="0" tIns="0" rIns="0" bIns="0" rtlCol="0" anchor="t">
            <a:normAutofit/>
          </a:bodyPr>
          <a:lstStyle/>
          <a:p>
            <a:r>
              <a:rPr lang="fr-FR" noProof="0" dirty="0"/>
              <a:t>Titre niveau 1 éventuel</a:t>
            </a:r>
          </a:p>
        </p:txBody>
      </p:sp>
      <p:sp>
        <p:nvSpPr>
          <p:cNvPr id="3" name="Espace réservé du texte 2"/>
          <p:cNvSpPr>
            <a:spLocks noGrp="1"/>
          </p:cNvSpPr>
          <p:nvPr>
            <p:ph type="body" idx="1"/>
          </p:nvPr>
        </p:nvSpPr>
        <p:spPr>
          <a:xfrm>
            <a:off x="503238" y="2067124"/>
            <a:ext cx="11184762" cy="1969770"/>
          </a:xfrm>
          <a:prstGeom prst="rect">
            <a:avLst/>
          </a:prstGeom>
        </p:spPr>
        <p:txBody>
          <a:bodyPr vert="horz" wrap="square" lIns="0" tIns="0" rIns="0" bIns="0" rtlCol="0">
            <a:noAutofit/>
          </a:bodyPr>
          <a:lstStyle/>
          <a:p>
            <a:pPr lvl="0"/>
            <a:r>
              <a:rPr lang="fr-FR" noProof="0" dirty="0"/>
              <a:t>Modifiez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grpSp>
        <p:nvGrpSpPr>
          <p:cNvPr id="4" name="Groupe 3">
            <a:extLst>
              <a:ext uri="{FF2B5EF4-FFF2-40B4-BE49-F238E27FC236}">
                <a16:creationId xmlns:a16="http://schemas.microsoft.com/office/drawing/2014/main" id="{54B1E10E-39FE-4123-BF3D-448221547FAA}"/>
              </a:ext>
            </a:extLst>
          </p:cNvPr>
          <p:cNvGrpSpPr/>
          <p:nvPr userDrawn="1"/>
        </p:nvGrpSpPr>
        <p:grpSpPr>
          <a:xfrm>
            <a:off x="502288" y="242008"/>
            <a:ext cx="528791" cy="464331"/>
            <a:chOff x="2185988" y="0"/>
            <a:chExt cx="7813676" cy="6861176"/>
          </a:xfrm>
        </p:grpSpPr>
        <p:sp>
          <p:nvSpPr>
            <p:cNvPr id="5" name="Freeform 5">
              <a:extLst>
                <a:ext uri="{FF2B5EF4-FFF2-40B4-BE49-F238E27FC236}">
                  <a16:creationId xmlns:a16="http://schemas.microsoft.com/office/drawing/2014/main" id="{7358B401-E416-4737-BBD8-0D1263D98549}"/>
                </a:ext>
              </a:extLst>
            </p:cNvPr>
            <p:cNvSpPr>
              <a:spLocks noEditPoints="1"/>
            </p:cNvSpPr>
            <p:nvPr/>
          </p:nvSpPr>
          <p:spPr bwMode="auto">
            <a:xfrm>
              <a:off x="2189163" y="1812925"/>
              <a:ext cx="742950" cy="911225"/>
            </a:xfrm>
            <a:custGeom>
              <a:avLst/>
              <a:gdLst>
                <a:gd name="T0" fmla="*/ 51 w 207"/>
                <a:gd name="T1" fmla="*/ 44 h 254"/>
                <a:gd name="T2" fmla="*/ 51 w 207"/>
                <a:gd name="T3" fmla="*/ 107 h 254"/>
                <a:gd name="T4" fmla="*/ 80 w 207"/>
                <a:gd name="T5" fmla="*/ 107 h 254"/>
                <a:gd name="T6" fmla="*/ 115 w 207"/>
                <a:gd name="T7" fmla="*/ 75 h 254"/>
                <a:gd name="T8" fmla="*/ 80 w 207"/>
                <a:gd name="T9" fmla="*/ 44 h 254"/>
                <a:gd name="T10" fmla="*/ 51 w 207"/>
                <a:gd name="T11" fmla="*/ 44 h 254"/>
                <a:gd name="T12" fmla="*/ 0 w 207"/>
                <a:gd name="T13" fmla="*/ 0 h 254"/>
                <a:gd name="T14" fmla="*/ 77 w 207"/>
                <a:gd name="T15" fmla="*/ 0 h 254"/>
                <a:gd name="T16" fmla="*/ 168 w 207"/>
                <a:gd name="T17" fmla="*/ 76 h 254"/>
                <a:gd name="T18" fmla="*/ 127 w 207"/>
                <a:gd name="T19" fmla="*/ 141 h 254"/>
                <a:gd name="T20" fmla="*/ 207 w 207"/>
                <a:gd name="T21" fmla="*/ 254 h 254"/>
                <a:gd name="T22" fmla="*/ 145 w 207"/>
                <a:gd name="T23" fmla="*/ 254 h 254"/>
                <a:gd name="T24" fmla="*/ 78 w 207"/>
                <a:gd name="T25" fmla="*/ 151 h 254"/>
                <a:gd name="T26" fmla="*/ 51 w 207"/>
                <a:gd name="T27" fmla="*/ 151 h 254"/>
                <a:gd name="T28" fmla="*/ 51 w 207"/>
                <a:gd name="T29" fmla="*/ 254 h 254"/>
                <a:gd name="T30" fmla="*/ 0 w 207"/>
                <a:gd name="T31" fmla="*/ 254 h 254"/>
                <a:gd name="T32" fmla="*/ 0 w 207"/>
                <a:gd name="T3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4">
                  <a:moveTo>
                    <a:pt x="51" y="44"/>
                  </a:moveTo>
                  <a:cubicBezTo>
                    <a:pt x="51" y="107"/>
                    <a:pt x="51" y="107"/>
                    <a:pt x="51" y="107"/>
                  </a:cubicBezTo>
                  <a:cubicBezTo>
                    <a:pt x="80" y="107"/>
                    <a:pt x="80" y="107"/>
                    <a:pt x="80" y="107"/>
                  </a:cubicBezTo>
                  <a:cubicBezTo>
                    <a:pt x="102" y="107"/>
                    <a:pt x="115" y="96"/>
                    <a:pt x="115" y="75"/>
                  </a:cubicBezTo>
                  <a:cubicBezTo>
                    <a:pt x="115" y="56"/>
                    <a:pt x="102" y="44"/>
                    <a:pt x="80" y="44"/>
                  </a:cubicBezTo>
                  <a:lnTo>
                    <a:pt x="51" y="44"/>
                  </a:lnTo>
                  <a:close/>
                  <a:moveTo>
                    <a:pt x="0" y="0"/>
                  </a:moveTo>
                  <a:cubicBezTo>
                    <a:pt x="77" y="0"/>
                    <a:pt x="77" y="0"/>
                    <a:pt x="77" y="0"/>
                  </a:cubicBezTo>
                  <a:cubicBezTo>
                    <a:pt x="133" y="0"/>
                    <a:pt x="168" y="29"/>
                    <a:pt x="168" y="76"/>
                  </a:cubicBezTo>
                  <a:cubicBezTo>
                    <a:pt x="168" y="106"/>
                    <a:pt x="153" y="129"/>
                    <a:pt x="127" y="141"/>
                  </a:cubicBezTo>
                  <a:cubicBezTo>
                    <a:pt x="207" y="254"/>
                    <a:pt x="207" y="254"/>
                    <a:pt x="207" y="254"/>
                  </a:cubicBezTo>
                  <a:cubicBezTo>
                    <a:pt x="145" y="254"/>
                    <a:pt x="145" y="254"/>
                    <a:pt x="145" y="254"/>
                  </a:cubicBezTo>
                  <a:cubicBezTo>
                    <a:pt x="78" y="151"/>
                    <a:pt x="78" y="151"/>
                    <a:pt x="78" y="151"/>
                  </a:cubicBezTo>
                  <a:cubicBezTo>
                    <a:pt x="51" y="151"/>
                    <a:pt x="51" y="151"/>
                    <a:pt x="51" y="151"/>
                  </a:cubicBezTo>
                  <a:cubicBezTo>
                    <a:pt x="51" y="254"/>
                    <a:pt x="51" y="254"/>
                    <a:pt x="51"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6" name="Freeform 6">
              <a:extLst>
                <a:ext uri="{FF2B5EF4-FFF2-40B4-BE49-F238E27FC236}">
                  <a16:creationId xmlns:a16="http://schemas.microsoft.com/office/drawing/2014/main" id="{E8130D9D-2E8F-445E-A951-9719709EBE62}"/>
                </a:ext>
              </a:extLst>
            </p:cNvPr>
            <p:cNvSpPr>
              <a:spLocks noEditPoints="1"/>
            </p:cNvSpPr>
            <p:nvPr/>
          </p:nvSpPr>
          <p:spPr bwMode="auto">
            <a:xfrm>
              <a:off x="3046413" y="1557338"/>
              <a:ext cx="531813" cy="1166813"/>
            </a:xfrm>
            <a:custGeom>
              <a:avLst/>
              <a:gdLst>
                <a:gd name="T0" fmla="*/ 113 w 335"/>
                <a:gd name="T1" fmla="*/ 111 h 735"/>
                <a:gd name="T2" fmla="*/ 206 w 335"/>
                <a:gd name="T3" fmla="*/ 0 h 735"/>
                <a:gd name="T4" fmla="*/ 326 w 335"/>
                <a:gd name="T5" fmla="*/ 0 h 735"/>
                <a:gd name="T6" fmla="*/ 217 w 335"/>
                <a:gd name="T7" fmla="*/ 111 h 735"/>
                <a:gd name="T8" fmla="*/ 113 w 335"/>
                <a:gd name="T9" fmla="*/ 111 h 735"/>
                <a:gd name="T10" fmla="*/ 0 w 335"/>
                <a:gd name="T11" fmla="*/ 161 h 735"/>
                <a:gd name="T12" fmla="*/ 335 w 335"/>
                <a:gd name="T13" fmla="*/ 161 h 735"/>
                <a:gd name="T14" fmla="*/ 335 w 335"/>
                <a:gd name="T15" fmla="*/ 260 h 735"/>
                <a:gd name="T16" fmla="*/ 115 w 335"/>
                <a:gd name="T17" fmla="*/ 260 h 735"/>
                <a:gd name="T18" fmla="*/ 115 w 335"/>
                <a:gd name="T19" fmla="*/ 391 h 735"/>
                <a:gd name="T20" fmla="*/ 301 w 335"/>
                <a:gd name="T21" fmla="*/ 391 h 735"/>
                <a:gd name="T22" fmla="*/ 301 w 335"/>
                <a:gd name="T23" fmla="*/ 491 h 735"/>
                <a:gd name="T24" fmla="*/ 115 w 335"/>
                <a:gd name="T25" fmla="*/ 491 h 735"/>
                <a:gd name="T26" fmla="*/ 115 w 335"/>
                <a:gd name="T27" fmla="*/ 635 h 735"/>
                <a:gd name="T28" fmla="*/ 335 w 335"/>
                <a:gd name="T29" fmla="*/ 635 h 735"/>
                <a:gd name="T30" fmla="*/ 335 w 335"/>
                <a:gd name="T31" fmla="*/ 735 h 735"/>
                <a:gd name="T32" fmla="*/ 0 w 335"/>
                <a:gd name="T33" fmla="*/ 735 h 735"/>
                <a:gd name="T34" fmla="*/ 0 w 335"/>
                <a:gd name="T35" fmla="*/ 161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5" h="735">
                  <a:moveTo>
                    <a:pt x="113" y="111"/>
                  </a:moveTo>
                  <a:lnTo>
                    <a:pt x="206" y="0"/>
                  </a:lnTo>
                  <a:lnTo>
                    <a:pt x="326" y="0"/>
                  </a:lnTo>
                  <a:lnTo>
                    <a:pt x="217" y="111"/>
                  </a:lnTo>
                  <a:lnTo>
                    <a:pt x="113" y="111"/>
                  </a:lnTo>
                  <a:close/>
                  <a:moveTo>
                    <a:pt x="0" y="161"/>
                  </a:moveTo>
                  <a:lnTo>
                    <a:pt x="335" y="161"/>
                  </a:lnTo>
                  <a:lnTo>
                    <a:pt x="335" y="260"/>
                  </a:lnTo>
                  <a:lnTo>
                    <a:pt x="115" y="260"/>
                  </a:lnTo>
                  <a:lnTo>
                    <a:pt x="115" y="391"/>
                  </a:lnTo>
                  <a:lnTo>
                    <a:pt x="301" y="391"/>
                  </a:lnTo>
                  <a:lnTo>
                    <a:pt x="301" y="491"/>
                  </a:lnTo>
                  <a:lnTo>
                    <a:pt x="115" y="491"/>
                  </a:lnTo>
                  <a:lnTo>
                    <a:pt x="115" y="635"/>
                  </a:lnTo>
                  <a:lnTo>
                    <a:pt x="335" y="635"/>
                  </a:lnTo>
                  <a:lnTo>
                    <a:pt x="335" y="735"/>
                  </a:lnTo>
                  <a:lnTo>
                    <a:pt x="0" y="735"/>
                  </a:lnTo>
                  <a:lnTo>
                    <a:pt x="0"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7" name="Freeform 7">
              <a:extLst>
                <a:ext uri="{FF2B5EF4-FFF2-40B4-BE49-F238E27FC236}">
                  <a16:creationId xmlns:a16="http://schemas.microsoft.com/office/drawing/2014/main" id="{BAD09135-BEE1-4B9C-9695-2559250B0D87}"/>
                </a:ext>
              </a:extLst>
            </p:cNvPr>
            <p:cNvSpPr>
              <a:spLocks noEditPoints="1"/>
            </p:cNvSpPr>
            <p:nvPr/>
          </p:nvSpPr>
          <p:spPr bwMode="auto">
            <a:xfrm>
              <a:off x="3789363" y="1812925"/>
              <a:ext cx="623888" cy="911225"/>
            </a:xfrm>
            <a:custGeom>
              <a:avLst/>
              <a:gdLst>
                <a:gd name="T0" fmla="*/ 52 w 174"/>
                <a:gd name="T1" fmla="*/ 44 h 254"/>
                <a:gd name="T2" fmla="*/ 52 w 174"/>
                <a:gd name="T3" fmla="*/ 107 h 254"/>
                <a:gd name="T4" fmla="*/ 86 w 174"/>
                <a:gd name="T5" fmla="*/ 107 h 254"/>
                <a:gd name="T6" fmla="*/ 121 w 174"/>
                <a:gd name="T7" fmla="*/ 75 h 254"/>
                <a:gd name="T8" fmla="*/ 86 w 174"/>
                <a:gd name="T9" fmla="*/ 44 h 254"/>
                <a:gd name="T10" fmla="*/ 52 w 174"/>
                <a:gd name="T11" fmla="*/ 44 h 254"/>
                <a:gd name="T12" fmla="*/ 0 w 174"/>
                <a:gd name="T13" fmla="*/ 0 h 254"/>
                <a:gd name="T14" fmla="*/ 84 w 174"/>
                <a:gd name="T15" fmla="*/ 0 h 254"/>
                <a:gd name="T16" fmla="*/ 174 w 174"/>
                <a:gd name="T17" fmla="*/ 76 h 254"/>
                <a:gd name="T18" fmla="*/ 84 w 174"/>
                <a:gd name="T19" fmla="*/ 151 h 254"/>
                <a:gd name="T20" fmla="*/ 52 w 174"/>
                <a:gd name="T21" fmla="*/ 151 h 254"/>
                <a:gd name="T22" fmla="*/ 52 w 174"/>
                <a:gd name="T23" fmla="*/ 254 h 254"/>
                <a:gd name="T24" fmla="*/ 0 w 174"/>
                <a:gd name="T25" fmla="*/ 254 h 254"/>
                <a:gd name="T26" fmla="*/ 0 w 174"/>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 h="254">
                  <a:moveTo>
                    <a:pt x="52" y="44"/>
                  </a:moveTo>
                  <a:cubicBezTo>
                    <a:pt x="52" y="107"/>
                    <a:pt x="52" y="107"/>
                    <a:pt x="52" y="107"/>
                  </a:cubicBezTo>
                  <a:cubicBezTo>
                    <a:pt x="86" y="107"/>
                    <a:pt x="86" y="107"/>
                    <a:pt x="86" y="107"/>
                  </a:cubicBezTo>
                  <a:cubicBezTo>
                    <a:pt x="108" y="107"/>
                    <a:pt x="121" y="96"/>
                    <a:pt x="121" y="75"/>
                  </a:cubicBezTo>
                  <a:cubicBezTo>
                    <a:pt x="121" y="56"/>
                    <a:pt x="108" y="44"/>
                    <a:pt x="86" y="44"/>
                  </a:cubicBezTo>
                  <a:lnTo>
                    <a:pt x="52" y="44"/>
                  </a:lnTo>
                  <a:close/>
                  <a:moveTo>
                    <a:pt x="0" y="0"/>
                  </a:moveTo>
                  <a:cubicBezTo>
                    <a:pt x="84" y="0"/>
                    <a:pt x="84" y="0"/>
                    <a:pt x="84" y="0"/>
                  </a:cubicBezTo>
                  <a:cubicBezTo>
                    <a:pt x="140" y="0"/>
                    <a:pt x="174" y="29"/>
                    <a:pt x="174" y="76"/>
                  </a:cubicBezTo>
                  <a:cubicBezTo>
                    <a:pt x="174" y="122"/>
                    <a:pt x="140" y="151"/>
                    <a:pt x="84" y="151"/>
                  </a:cubicBezTo>
                  <a:cubicBezTo>
                    <a:pt x="52" y="151"/>
                    <a:pt x="52" y="151"/>
                    <a:pt x="52" y="151"/>
                  </a:cubicBezTo>
                  <a:cubicBezTo>
                    <a:pt x="52" y="254"/>
                    <a:pt x="52" y="254"/>
                    <a:pt x="52"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 name="Freeform 8">
              <a:extLst>
                <a:ext uri="{FF2B5EF4-FFF2-40B4-BE49-F238E27FC236}">
                  <a16:creationId xmlns:a16="http://schemas.microsoft.com/office/drawing/2014/main" id="{E818B9F6-87BF-4EE4-AB0D-441DFE245137}"/>
                </a:ext>
              </a:extLst>
            </p:cNvPr>
            <p:cNvSpPr>
              <a:spLocks/>
            </p:cNvSpPr>
            <p:nvPr/>
          </p:nvSpPr>
          <p:spPr bwMode="auto">
            <a:xfrm>
              <a:off x="4549776" y="1812925"/>
              <a:ext cx="735013" cy="936625"/>
            </a:xfrm>
            <a:custGeom>
              <a:avLst/>
              <a:gdLst>
                <a:gd name="T0" fmla="*/ 154 w 205"/>
                <a:gd name="T1" fmla="*/ 0 h 261"/>
                <a:gd name="T2" fmla="*/ 205 w 205"/>
                <a:gd name="T3" fmla="*/ 0 h 261"/>
                <a:gd name="T4" fmla="*/ 205 w 205"/>
                <a:gd name="T5" fmla="*/ 154 h 261"/>
                <a:gd name="T6" fmla="*/ 103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3"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1"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9" name="Freeform 9">
              <a:extLst>
                <a:ext uri="{FF2B5EF4-FFF2-40B4-BE49-F238E27FC236}">
                  <a16:creationId xmlns:a16="http://schemas.microsoft.com/office/drawing/2014/main" id="{4DFAE7B5-3A93-4C9A-8C3D-BFAB0F8ED032}"/>
                </a:ext>
              </a:extLst>
            </p:cNvPr>
            <p:cNvSpPr>
              <a:spLocks noEditPoints="1"/>
            </p:cNvSpPr>
            <p:nvPr/>
          </p:nvSpPr>
          <p:spPr bwMode="auto">
            <a:xfrm>
              <a:off x="5514976" y="1812925"/>
              <a:ext cx="617538" cy="911225"/>
            </a:xfrm>
            <a:custGeom>
              <a:avLst/>
              <a:gdLst>
                <a:gd name="T0" fmla="*/ 52 w 172"/>
                <a:gd name="T1" fmla="*/ 143 h 254"/>
                <a:gd name="T2" fmla="*/ 52 w 172"/>
                <a:gd name="T3" fmla="*/ 210 h 254"/>
                <a:gd name="T4" fmla="*/ 81 w 172"/>
                <a:gd name="T5" fmla="*/ 210 h 254"/>
                <a:gd name="T6" fmla="*/ 119 w 172"/>
                <a:gd name="T7" fmla="*/ 176 h 254"/>
                <a:gd name="T8" fmla="*/ 81 w 172"/>
                <a:gd name="T9" fmla="*/ 143 h 254"/>
                <a:gd name="T10" fmla="*/ 52 w 172"/>
                <a:gd name="T11" fmla="*/ 143 h 254"/>
                <a:gd name="T12" fmla="*/ 52 w 172"/>
                <a:gd name="T13" fmla="*/ 44 h 254"/>
                <a:gd name="T14" fmla="*/ 52 w 172"/>
                <a:gd name="T15" fmla="*/ 99 h 254"/>
                <a:gd name="T16" fmla="*/ 73 w 172"/>
                <a:gd name="T17" fmla="*/ 99 h 254"/>
                <a:gd name="T18" fmla="*/ 104 w 172"/>
                <a:gd name="T19" fmla="*/ 71 h 254"/>
                <a:gd name="T20" fmla="*/ 73 w 172"/>
                <a:gd name="T21" fmla="*/ 44 h 254"/>
                <a:gd name="T22" fmla="*/ 52 w 172"/>
                <a:gd name="T23" fmla="*/ 44 h 254"/>
                <a:gd name="T24" fmla="*/ 0 w 172"/>
                <a:gd name="T25" fmla="*/ 0 h 254"/>
                <a:gd name="T26" fmla="*/ 72 w 172"/>
                <a:gd name="T27" fmla="*/ 0 h 254"/>
                <a:gd name="T28" fmla="*/ 157 w 172"/>
                <a:gd name="T29" fmla="*/ 69 h 254"/>
                <a:gd name="T30" fmla="*/ 130 w 172"/>
                <a:gd name="T31" fmla="*/ 119 h 254"/>
                <a:gd name="T32" fmla="*/ 172 w 172"/>
                <a:gd name="T33" fmla="*/ 179 h 254"/>
                <a:gd name="T34" fmla="*/ 78 w 172"/>
                <a:gd name="T35" fmla="*/ 254 h 254"/>
                <a:gd name="T36" fmla="*/ 0 w 172"/>
                <a:gd name="T37" fmla="*/ 254 h 254"/>
                <a:gd name="T38" fmla="*/ 0 w 172"/>
                <a:gd name="T3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254">
                  <a:moveTo>
                    <a:pt x="52" y="143"/>
                  </a:moveTo>
                  <a:cubicBezTo>
                    <a:pt x="52" y="210"/>
                    <a:pt x="52" y="210"/>
                    <a:pt x="52" y="210"/>
                  </a:cubicBezTo>
                  <a:cubicBezTo>
                    <a:pt x="81" y="210"/>
                    <a:pt x="81" y="210"/>
                    <a:pt x="81" y="210"/>
                  </a:cubicBezTo>
                  <a:cubicBezTo>
                    <a:pt x="105" y="210"/>
                    <a:pt x="119" y="197"/>
                    <a:pt x="119" y="176"/>
                  </a:cubicBezTo>
                  <a:cubicBezTo>
                    <a:pt x="119" y="155"/>
                    <a:pt x="105" y="143"/>
                    <a:pt x="81" y="143"/>
                  </a:cubicBezTo>
                  <a:lnTo>
                    <a:pt x="52" y="143"/>
                  </a:lnTo>
                  <a:close/>
                  <a:moveTo>
                    <a:pt x="52" y="44"/>
                  </a:moveTo>
                  <a:cubicBezTo>
                    <a:pt x="52" y="99"/>
                    <a:pt x="52" y="99"/>
                    <a:pt x="52" y="99"/>
                  </a:cubicBezTo>
                  <a:cubicBezTo>
                    <a:pt x="73" y="99"/>
                    <a:pt x="73" y="99"/>
                    <a:pt x="73" y="99"/>
                  </a:cubicBezTo>
                  <a:cubicBezTo>
                    <a:pt x="93" y="99"/>
                    <a:pt x="104" y="89"/>
                    <a:pt x="104" y="71"/>
                  </a:cubicBezTo>
                  <a:cubicBezTo>
                    <a:pt x="104" y="54"/>
                    <a:pt x="93" y="44"/>
                    <a:pt x="73" y="44"/>
                  </a:cubicBezTo>
                  <a:lnTo>
                    <a:pt x="52" y="44"/>
                  </a:lnTo>
                  <a:close/>
                  <a:moveTo>
                    <a:pt x="0" y="0"/>
                  </a:moveTo>
                  <a:cubicBezTo>
                    <a:pt x="72" y="0"/>
                    <a:pt x="72" y="0"/>
                    <a:pt x="72" y="0"/>
                  </a:cubicBezTo>
                  <a:cubicBezTo>
                    <a:pt x="125" y="0"/>
                    <a:pt x="157" y="26"/>
                    <a:pt x="157" y="69"/>
                  </a:cubicBezTo>
                  <a:cubicBezTo>
                    <a:pt x="157" y="89"/>
                    <a:pt x="148" y="107"/>
                    <a:pt x="130" y="119"/>
                  </a:cubicBezTo>
                  <a:cubicBezTo>
                    <a:pt x="157" y="131"/>
                    <a:pt x="172" y="152"/>
                    <a:pt x="172" y="179"/>
                  </a:cubicBezTo>
                  <a:cubicBezTo>
                    <a:pt x="172" y="225"/>
                    <a:pt x="136" y="254"/>
                    <a:pt x="78"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0" name="Freeform 10">
              <a:extLst>
                <a:ext uri="{FF2B5EF4-FFF2-40B4-BE49-F238E27FC236}">
                  <a16:creationId xmlns:a16="http://schemas.microsoft.com/office/drawing/2014/main" id="{DAEF4443-1E7C-47F1-92FE-81B81CBCC148}"/>
                </a:ext>
              </a:extLst>
            </p:cNvPr>
            <p:cNvSpPr>
              <a:spLocks/>
            </p:cNvSpPr>
            <p:nvPr/>
          </p:nvSpPr>
          <p:spPr bwMode="auto">
            <a:xfrm>
              <a:off x="6321426" y="1812925"/>
              <a:ext cx="528638" cy="911225"/>
            </a:xfrm>
            <a:custGeom>
              <a:avLst/>
              <a:gdLst>
                <a:gd name="T0" fmla="*/ 0 w 333"/>
                <a:gd name="T1" fmla="*/ 0 h 574"/>
                <a:gd name="T2" fmla="*/ 116 w 333"/>
                <a:gd name="T3" fmla="*/ 0 h 574"/>
                <a:gd name="T4" fmla="*/ 116 w 333"/>
                <a:gd name="T5" fmla="*/ 468 h 574"/>
                <a:gd name="T6" fmla="*/ 333 w 333"/>
                <a:gd name="T7" fmla="*/ 468 h 574"/>
                <a:gd name="T8" fmla="*/ 333 w 333"/>
                <a:gd name="T9" fmla="*/ 574 h 574"/>
                <a:gd name="T10" fmla="*/ 0 w 333"/>
                <a:gd name="T11" fmla="*/ 574 h 574"/>
                <a:gd name="T12" fmla="*/ 0 w 333"/>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333" h="574">
                  <a:moveTo>
                    <a:pt x="0" y="0"/>
                  </a:moveTo>
                  <a:lnTo>
                    <a:pt x="116" y="0"/>
                  </a:lnTo>
                  <a:lnTo>
                    <a:pt x="116" y="468"/>
                  </a:lnTo>
                  <a:lnTo>
                    <a:pt x="333" y="468"/>
                  </a:lnTo>
                  <a:lnTo>
                    <a:pt x="333" y="574"/>
                  </a:lnTo>
                  <a:lnTo>
                    <a:pt x="0" y="5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1" name="Rectangle 10">
              <a:extLst>
                <a:ext uri="{FF2B5EF4-FFF2-40B4-BE49-F238E27FC236}">
                  <a16:creationId xmlns:a16="http://schemas.microsoft.com/office/drawing/2014/main" id="{A3F6994C-AE51-4F3A-9AA4-710C2C5B8CA1}"/>
                </a:ext>
              </a:extLst>
            </p:cNvPr>
            <p:cNvSpPr>
              <a:spLocks noChangeArrowheads="1"/>
            </p:cNvSpPr>
            <p:nvPr/>
          </p:nvSpPr>
          <p:spPr bwMode="auto">
            <a:xfrm>
              <a:off x="7015163" y="1812925"/>
              <a:ext cx="182563" cy="911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2" name="Freeform 12">
              <a:extLst>
                <a:ext uri="{FF2B5EF4-FFF2-40B4-BE49-F238E27FC236}">
                  <a16:creationId xmlns:a16="http://schemas.microsoft.com/office/drawing/2014/main" id="{97176A66-DF57-4707-B6B5-F5F170889B3B}"/>
                </a:ext>
              </a:extLst>
            </p:cNvPr>
            <p:cNvSpPr>
              <a:spLocks noEditPoints="1"/>
            </p:cNvSpPr>
            <p:nvPr/>
          </p:nvSpPr>
          <p:spPr bwMode="auto">
            <a:xfrm>
              <a:off x="7373938" y="1787525"/>
              <a:ext cx="1096963" cy="1162050"/>
            </a:xfrm>
            <a:custGeom>
              <a:avLst/>
              <a:gdLst>
                <a:gd name="T0" fmla="*/ 217 w 306"/>
                <a:gd name="T1" fmla="*/ 134 h 324"/>
                <a:gd name="T2" fmla="*/ 135 w 306"/>
                <a:gd name="T3" fmla="*/ 48 h 324"/>
                <a:gd name="T4" fmla="*/ 53 w 306"/>
                <a:gd name="T5" fmla="*/ 134 h 324"/>
                <a:gd name="T6" fmla="*/ 135 w 306"/>
                <a:gd name="T7" fmla="*/ 220 h 324"/>
                <a:gd name="T8" fmla="*/ 217 w 306"/>
                <a:gd name="T9" fmla="*/ 134 h 324"/>
                <a:gd name="T10" fmla="*/ 288 w 306"/>
                <a:gd name="T11" fmla="*/ 278 h 324"/>
                <a:gd name="T12" fmla="*/ 306 w 306"/>
                <a:gd name="T13" fmla="*/ 275 h 324"/>
                <a:gd name="T14" fmla="*/ 306 w 306"/>
                <a:gd name="T15" fmla="*/ 319 h 324"/>
                <a:gd name="T16" fmla="*/ 279 w 306"/>
                <a:gd name="T17" fmla="*/ 324 h 324"/>
                <a:gd name="T18" fmla="*/ 200 w 306"/>
                <a:gd name="T19" fmla="*/ 290 h 324"/>
                <a:gd name="T20" fmla="*/ 170 w 306"/>
                <a:gd name="T21" fmla="*/ 263 h 324"/>
                <a:gd name="T22" fmla="*/ 135 w 306"/>
                <a:gd name="T23" fmla="*/ 268 h 324"/>
                <a:gd name="T24" fmla="*/ 0 w 306"/>
                <a:gd name="T25" fmla="*/ 134 h 324"/>
                <a:gd name="T26" fmla="*/ 135 w 306"/>
                <a:gd name="T27" fmla="*/ 0 h 324"/>
                <a:gd name="T28" fmla="*/ 270 w 306"/>
                <a:gd name="T29" fmla="*/ 134 h 324"/>
                <a:gd name="T30" fmla="*/ 220 w 306"/>
                <a:gd name="T31" fmla="*/ 240 h 324"/>
                <a:gd name="T32" fmla="*/ 235 w 306"/>
                <a:gd name="T33" fmla="*/ 254 h 324"/>
                <a:gd name="T34" fmla="*/ 288 w 306"/>
                <a:gd name="T35" fmla="*/ 27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24">
                  <a:moveTo>
                    <a:pt x="217" y="134"/>
                  </a:moveTo>
                  <a:cubicBezTo>
                    <a:pt x="217" y="85"/>
                    <a:pt x="183" y="48"/>
                    <a:pt x="135" y="48"/>
                  </a:cubicBezTo>
                  <a:cubicBezTo>
                    <a:pt x="87" y="48"/>
                    <a:pt x="53" y="85"/>
                    <a:pt x="53" y="134"/>
                  </a:cubicBezTo>
                  <a:cubicBezTo>
                    <a:pt x="53" y="182"/>
                    <a:pt x="87" y="220"/>
                    <a:pt x="135" y="220"/>
                  </a:cubicBezTo>
                  <a:cubicBezTo>
                    <a:pt x="183" y="220"/>
                    <a:pt x="217" y="182"/>
                    <a:pt x="217" y="134"/>
                  </a:cubicBezTo>
                  <a:moveTo>
                    <a:pt x="288" y="278"/>
                  </a:moveTo>
                  <a:cubicBezTo>
                    <a:pt x="294" y="278"/>
                    <a:pt x="301" y="278"/>
                    <a:pt x="306" y="275"/>
                  </a:cubicBezTo>
                  <a:cubicBezTo>
                    <a:pt x="306" y="319"/>
                    <a:pt x="306" y="319"/>
                    <a:pt x="306" y="319"/>
                  </a:cubicBezTo>
                  <a:cubicBezTo>
                    <a:pt x="298" y="322"/>
                    <a:pt x="291" y="324"/>
                    <a:pt x="279" y="324"/>
                  </a:cubicBezTo>
                  <a:cubicBezTo>
                    <a:pt x="251" y="324"/>
                    <a:pt x="225" y="312"/>
                    <a:pt x="200" y="290"/>
                  </a:cubicBezTo>
                  <a:cubicBezTo>
                    <a:pt x="170" y="263"/>
                    <a:pt x="170" y="263"/>
                    <a:pt x="170" y="263"/>
                  </a:cubicBezTo>
                  <a:cubicBezTo>
                    <a:pt x="159" y="266"/>
                    <a:pt x="148" y="268"/>
                    <a:pt x="135" y="268"/>
                  </a:cubicBezTo>
                  <a:cubicBezTo>
                    <a:pt x="55" y="268"/>
                    <a:pt x="0" y="206"/>
                    <a:pt x="0" y="134"/>
                  </a:cubicBezTo>
                  <a:cubicBezTo>
                    <a:pt x="0" y="61"/>
                    <a:pt x="55" y="0"/>
                    <a:pt x="135" y="0"/>
                  </a:cubicBezTo>
                  <a:cubicBezTo>
                    <a:pt x="215" y="0"/>
                    <a:pt x="270" y="61"/>
                    <a:pt x="270" y="134"/>
                  </a:cubicBezTo>
                  <a:cubicBezTo>
                    <a:pt x="270" y="176"/>
                    <a:pt x="251" y="215"/>
                    <a:pt x="220" y="240"/>
                  </a:cubicBezTo>
                  <a:cubicBezTo>
                    <a:pt x="235" y="254"/>
                    <a:pt x="235" y="254"/>
                    <a:pt x="235" y="254"/>
                  </a:cubicBezTo>
                  <a:cubicBezTo>
                    <a:pt x="254" y="272"/>
                    <a:pt x="272" y="278"/>
                    <a:pt x="288" y="2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3" name="Freeform 13">
              <a:extLst>
                <a:ext uri="{FF2B5EF4-FFF2-40B4-BE49-F238E27FC236}">
                  <a16:creationId xmlns:a16="http://schemas.microsoft.com/office/drawing/2014/main" id="{D08D0255-2D9B-4947-96E2-DFF89EDCE647}"/>
                </a:ext>
              </a:extLst>
            </p:cNvPr>
            <p:cNvSpPr>
              <a:spLocks/>
            </p:cNvSpPr>
            <p:nvPr/>
          </p:nvSpPr>
          <p:spPr bwMode="auto">
            <a:xfrm>
              <a:off x="8502651" y="1812925"/>
              <a:ext cx="736600" cy="936625"/>
            </a:xfrm>
            <a:custGeom>
              <a:avLst/>
              <a:gdLst>
                <a:gd name="T0" fmla="*/ 154 w 205"/>
                <a:gd name="T1" fmla="*/ 0 h 261"/>
                <a:gd name="T2" fmla="*/ 205 w 205"/>
                <a:gd name="T3" fmla="*/ 0 h 261"/>
                <a:gd name="T4" fmla="*/ 205 w 205"/>
                <a:gd name="T5" fmla="*/ 154 h 261"/>
                <a:gd name="T6" fmla="*/ 102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2"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0"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4" name="Freeform 14">
              <a:extLst>
                <a:ext uri="{FF2B5EF4-FFF2-40B4-BE49-F238E27FC236}">
                  <a16:creationId xmlns:a16="http://schemas.microsoft.com/office/drawing/2014/main" id="{E4CC766A-9B55-4DEC-B0FA-D1EEC38434DA}"/>
                </a:ext>
              </a:extLst>
            </p:cNvPr>
            <p:cNvSpPr>
              <a:spLocks/>
            </p:cNvSpPr>
            <p:nvPr/>
          </p:nvSpPr>
          <p:spPr bwMode="auto">
            <a:xfrm>
              <a:off x="9467851" y="1812925"/>
              <a:ext cx="531813" cy="911225"/>
            </a:xfrm>
            <a:custGeom>
              <a:avLst/>
              <a:gdLst>
                <a:gd name="T0" fmla="*/ 0 w 335"/>
                <a:gd name="T1" fmla="*/ 0 h 574"/>
                <a:gd name="T2" fmla="*/ 0 w 335"/>
                <a:gd name="T3" fmla="*/ 574 h 574"/>
                <a:gd name="T4" fmla="*/ 335 w 335"/>
                <a:gd name="T5" fmla="*/ 574 h 574"/>
                <a:gd name="T6" fmla="*/ 335 w 335"/>
                <a:gd name="T7" fmla="*/ 474 h 574"/>
                <a:gd name="T8" fmla="*/ 116 w 335"/>
                <a:gd name="T9" fmla="*/ 474 h 574"/>
                <a:gd name="T10" fmla="*/ 116 w 335"/>
                <a:gd name="T11" fmla="*/ 330 h 574"/>
                <a:gd name="T12" fmla="*/ 301 w 335"/>
                <a:gd name="T13" fmla="*/ 330 h 574"/>
                <a:gd name="T14" fmla="*/ 301 w 335"/>
                <a:gd name="T15" fmla="*/ 230 h 574"/>
                <a:gd name="T16" fmla="*/ 116 w 335"/>
                <a:gd name="T17" fmla="*/ 230 h 574"/>
                <a:gd name="T18" fmla="*/ 116 w 335"/>
                <a:gd name="T19" fmla="*/ 99 h 574"/>
                <a:gd name="T20" fmla="*/ 335 w 335"/>
                <a:gd name="T21" fmla="*/ 99 h 574"/>
                <a:gd name="T22" fmla="*/ 335 w 335"/>
                <a:gd name="T23" fmla="*/ 0 h 574"/>
                <a:gd name="T24" fmla="*/ 0 w 335"/>
                <a:gd name="T25"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5" h="574">
                  <a:moveTo>
                    <a:pt x="0" y="0"/>
                  </a:moveTo>
                  <a:lnTo>
                    <a:pt x="0" y="574"/>
                  </a:lnTo>
                  <a:lnTo>
                    <a:pt x="335" y="574"/>
                  </a:lnTo>
                  <a:lnTo>
                    <a:pt x="335" y="474"/>
                  </a:lnTo>
                  <a:lnTo>
                    <a:pt x="116" y="474"/>
                  </a:lnTo>
                  <a:lnTo>
                    <a:pt x="116" y="330"/>
                  </a:lnTo>
                  <a:lnTo>
                    <a:pt x="301" y="330"/>
                  </a:lnTo>
                  <a:lnTo>
                    <a:pt x="301" y="230"/>
                  </a:lnTo>
                  <a:lnTo>
                    <a:pt x="116" y="230"/>
                  </a:lnTo>
                  <a:lnTo>
                    <a:pt x="116" y="99"/>
                  </a:lnTo>
                  <a:lnTo>
                    <a:pt x="335" y="99"/>
                  </a:lnTo>
                  <a:lnTo>
                    <a:pt x="33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5" name="Freeform 15">
              <a:extLst>
                <a:ext uri="{FF2B5EF4-FFF2-40B4-BE49-F238E27FC236}">
                  <a16:creationId xmlns:a16="http://schemas.microsoft.com/office/drawing/2014/main" id="{60C6977D-81A5-48F4-9CF0-201E485A434A}"/>
                </a:ext>
              </a:extLst>
            </p:cNvPr>
            <p:cNvSpPr>
              <a:spLocks/>
            </p:cNvSpPr>
            <p:nvPr/>
          </p:nvSpPr>
          <p:spPr bwMode="auto">
            <a:xfrm>
              <a:off x="2189163" y="3125788"/>
              <a:ext cx="530225" cy="908050"/>
            </a:xfrm>
            <a:custGeom>
              <a:avLst/>
              <a:gdLst>
                <a:gd name="T0" fmla="*/ 0 w 334"/>
                <a:gd name="T1" fmla="*/ 0 h 572"/>
                <a:gd name="T2" fmla="*/ 0 w 334"/>
                <a:gd name="T3" fmla="*/ 572 h 572"/>
                <a:gd name="T4" fmla="*/ 115 w 334"/>
                <a:gd name="T5" fmla="*/ 572 h 572"/>
                <a:gd name="T6" fmla="*/ 115 w 334"/>
                <a:gd name="T7" fmla="*/ 330 h 572"/>
                <a:gd name="T8" fmla="*/ 301 w 334"/>
                <a:gd name="T9" fmla="*/ 330 h 572"/>
                <a:gd name="T10" fmla="*/ 301 w 334"/>
                <a:gd name="T11" fmla="*/ 231 h 572"/>
                <a:gd name="T12" fmla="*/ 115 w 334"/>
                <a:gd name="T13" fmla="*/ 231 h 572"/>
                <a:gd name="T14" fmla="*/ 115 w 334"/>
                <a:gd name="T15" fmla="*/ 99 h 572"/>
                <a:gd name="T16" fmla="*/ 334 w 334"/>
                <a:gd name="T17" fmla="*/ 99 h 572"/>
                <a:gd name="T18" fmla="*/ 334 w 334"/>
                <a:gd name="T19" fmla="*/ 0 h 572"/>
                <a:gd name="T20" fmla="*/ 0 w 334"/>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572">
                  <a:moveTo>
                    <a:pt x="0" y="0"/>
                  </a:moveTo>
                  <a:lnTo>
                    <a:pt x="0" y="572"/>
                  </a:lnTo>
                  <a:lnTo>
                    <a:pt x="115" y="572"/>
                  </a:lnTo>
                  <a:lnTo>
                    <a:pt x="115" y="330"/>
                  </a:lnTo>
                  <a:lnTo>
                    <a:pt x="301" y="330"/>
                  </a:lnTo>
                  <a:lnTo>
                    <a:pt x="301" y="231"/>
                  </a:lnTo>
                  <a:lnTo>
                    <a:pt x="115" y="231"/>
                  </a:lnTo>
                  <a:lnTo>
                    <a:pt x="115" y="99"/>
                  </a:lnTo>
                  <a:lnTo>
                    <a:pt x="334" y="99"/>
                  </a:lnTo>
                  <a:lnTo>
                    <a:pt x="3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6" name="Freeform 16">
              <a:extLst>
                <a:ext uri="{FF2B5EF4-FFF2-40B4-BE49-F238E27FC236}">
                  <a16:creationId xmlns:a16="http://schemas.microsoft.com/office/drawing/2014/main" id="{B5938197-1FC3-48DA-A909-65102F7B7D29}"/>
                </a:ext>
              </a:extLst>
            </p:cNvPr>
            <p:cNvSpPr>
              <a:spLocks noEditPoints="1"/>
            </p:cNvSpPr>
            <p:nvPr/>
          </p:nvSpPr>
          <p:spPr bwMode="auto">
            <a:xfrm>
              <a:off x="2881313" y="3125788"/>
              <a:ext cx="742950" cy="908050"/>
            </a:xfrm>
            <a:custGeom>
              <a:avLst/>
              <a:gdLst>
                <a:gd name="T0" fmla="*/ 51 w 207"/>
                <a:gd name="T1" fmla="*/ 44 h 253"/>
                <a:gd name="T2" fmla="*/ 51 w 207"/>
                <a:gd name="T3" fmla="*/ 107 h 253"/>
                <a:gd name="T4" fmla="*/ 80 w 207"/>
                <a:gd name="T5" fmla="*/ 107 h 253"/>
                <a:gd name="T6" fmla="*/ 115 w 207"/>
                <a:gd name="T7" fmla="*/ 75 h 253"/>
                <a:gd name="T8" fmla="*/ 80 w 207"/>
                <a:gd name="T9" fmla="*/ 44 h 253"/>
                <a:gd name="T10" fmla="*/ 51 w 207"/>
                <a:gd name="T11" fmla="*/ 44 h 253"/>
                <a:gd name="T12" fmla="*/ 0 w 207"/>
                <a:gd name="T13" fmla="*/ 0 h 253"/>
                <a:gd name="T14" fmla="*/ 78 w 207"/>
                <a:gd name="T15" fmla="*/ 0 h 253"/>
                <a:gd name="T16" fmla="*/ 168 w 207"/>
                <a:gd name="T17" fmla="*/ 75 h 253"/>
                <a:gd name="T18" fmla="*/ 127 w 207"/>
                <a:gd name="T19" fmla="*/ 141 h 253"/>
                <a:gd name="T20" fmla="*/ 207 w 207"/>
                <a:gd name="T21" fmla="*/ 253 h 253"/>
                <a:gd name="T22" fmla="*/ 145 w 207"/>
                <a:gd name="T23" fmla="*/ 253 h 253"/>
                <a:gd name="T24" fmla="*/ 78 w 207"/>
                <a:gd name="T25" fmla="*/ 151 h 253"/>
                <a:gd name="T26" fmla="*/ 51 w 207"/>
                <a:gd name="T27" fmla="*/ 151 h 253"/>
                <a:gd name="T28" fmla="*/ 51 w 207"/>
                <a:gd name="T29" fmla="*/ 253 h 253"/>
                <a:gd name="T30" fmla="*/ 0 w 207"/>
                <a:gd name="T31" fmla="*/ 253 h 253"/>
                <a:gd name="T32" fmla="*/ 0 w 207"/>
                <a:gd name="T3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3">
                  <a:moveTo>
                    <a:pt x="51" y="44"/>
                  </a:moveTo>
                  <a:cubicBezTo>
                    <a:pt x="51" y="107"/>
                    <a:pt x="51" y="107"/>
                    <a:pt x="51" y="107"/>
                  </a:cubicBezTo>
                  <a:cubicBezTo>
                    <a:pt x="80" y="107"/>
                    <a:pt x="80" y="107"/>
                    <a:pt x="80" y="107"/>
                  </a:cubicBezTo>
                  <a:cubicBezTo>
                    <a:pt x="102" y="107"/>
                    <a:pt x="115" y="95"/>
                    <a:pt x="115" y="75"/>
                  </a:cubicBezTo>
                  <a:cubicBezTo>
                    <a:pt x="115" y="55"/>
                    <a:pt x="102" y="44"/>
                    <a:pt x="80" y="44"/>
                  </a:cubicBezTo>
                  <a:lnTo>
                    <a:pt x="51" y="44"/>
                  </a:lnTo>
                  <a:close/>
                  <a:moveTo>
                    <a:pt x="0" y="0"/>
                  </a:moveTo>
                  <a:cubicBezTo>
                    <a:pt x="78" y="0"/>
                    <a:pt x="78" y="0"/>
                    <a:pt x="78" y="0"/>
                  </a:cubicBezTo>
                  <a:cubicBezTo>
                    <a:pt x="133" y="0"/>
                    <a:pt x="168" y="28"/>
                    <a:pt x="168" y="75"/>
                  </a:cubicBezTo>
                  <a:cubicBezTo>
                    <a:pt x="168" y="106"/>
                    <a:pt x="153" y="129"/>
                    <a:pt x="127" y="141"/>
                  </a:cubicBezTo>
                  <a:cubicBezTo>
                    <a:pt x="207" y="253"/>
                    <a:pt x="207" y="253"/>
                    <a:pt x="207" y="253"/>
                  </a:cubicBezTo>
                  <a:cubicBezTo>
                    <a:pt x="145" y="253"/>
                    <a:pt x="145" y="253"/>
                    <a:pt x="145" y="253"/>
                  </a:cubicBezTo>
                  <a:cubicBezTo>
                    <a:pt x="78" y="151"/>
                    <a:pt x="78" y="151"/>
                    <a:pt x="78" y="151"/>
                  </a:cubicBezTo>
                  <a:cubicBezTo>
                    <a:pt x="51" y="151"/>
                    <a:pt x="51" y="151"/>
                    <a:pt x="51" y="151"/>
                  </a:cubicBezTo>
                  <a:cubicBezTo>
                    <a:pt x="51" y="253"/>
                    <a:pt x="51" y="253"/>
                    <a:pt x="51" y="253"/>
                  </a:cubicBezTo>
                  <a:cubicBezTo>
                    <a:pt x="0" y="253"/>
                    <a:pt x="0" y="253"/>
                    <a:pt x="0" y="25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7" name="Freeform 17">
              <a:extLst>
                <a:ext uri="{FF2B5EF4-FFF2-40B4-BE49-F238E27FC236}">
                  <a16:creationId xmlns:a16="http://schemas.microsoft.com/office/drawing/2014/main" id="{8B7B6383-EBE3-4D1F-88C5-966F08318CB9}"/>
                </a:ext>
              </a:extLst>
            </p:cNvPr>
            <p:cNvSpPr>
              <a:spLocks noEditPoints="1"/>
            </p:cNvSpPr>
            <p:nvPr/>
          </p:nvSpPr>
          <p:spPr bwMode="auto">
            <a:xfrm>
              <a:off x="3663951" y="3125788"/>
              <a:ext cx="928688" cy="908050"/>
            </a:xfrm>
            <a:custGeom>
              <a:avLst/>
              <a:gdLst>
                <a:gd name="T0" fmla="*/ 370 w 585"/>
                <a:gd name="T1" fmla="*/ 326 h 572"/>
                <a:gd name="T2" fmla="*/ 294 w 585"/>
                <a:gd name="T3" fmla="*/ 108 h 572"/>
                <a:gd name="T4" fmla="*/ 214 w 585"/>
                <a:gd name="T5" fmla="*/ 326 h 572"/>
                <a:gd name="T6" fmla="*/ 370 w 585"/>
                <a:gd name="T7" fmla="*/ 326 h 572"/>
                <a:gd name="T8" fmla="*/ 217 w 585"/>
                <a:gd name="T9" fmla="*/ 0 h 572"/>
                <a:gd name="T10" fmla="*/ 368 w 585"/>
                <a:gd name="T11" fmla="*/ 0 h 572"/>
                <a:gd name="T12" fmla="*/ 585 w 585"/>
                <a:gd name="T13" fmla="*/ 572 h 572"/>
                <a:gd name="T14" fmla="*/ 463 w 585"/>
                <a:gd name="T15" fmla="*/ 572 h 572"/>
                <a:gd name="T16" fmla="*/ 407 w 585"/>
                <a:gd name="T17" fmla="*/ 423 h 572"/>
                <a:gd name="T18" fmla="*/ 178 w 585"/>
                <a:gd name="T19" fmla="*/ 423 h 572"/>
                <a:gd name="T20" fmla="*/ 124 w 585"/>
                <a:gd name="T21" fmla="*/ 572 h 572"/>
                <a:gd name="T22" fmla="*/ 0 w 585"/>
                <a:gd name="T23" fmla="*/ 572 h 572"/>
                <a:gd name="T24" fmla="*/ 217 w 585"/>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5" h="572">
                  <a:moveTo>
                    <a:pt x="370" y="326"/>
                  </a:moveTo>
                  <a:lnTo>
                    <a:pt x="294" y="108"/>
                  </a:lnTo>
                  <a:lnTo>
                    <a:pt x="214" y="326"/>
                  </a:lnTo>
                  <a:lnTo>
                    <a:pt x="370" y="326"/>
                  </a:lnTo>
                  <a:close/>
                  <a:moveTo>
                    <a:pt x="217" y="0"/>
                  </a:moveTo>
                  <a:lnTo>
                    <a:pt x="368" y="0"/>
                  </a:lnTo>
                  <a:lnTo>
                    <a:pt x="585" y="572"/>
                  </a:lnTo>
                  <a:lnTo>
                    <a:pt x="463" y="572"/>
                  </a:lnTo>
                  <a:lnTo>
                    <a:pt x="407"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8" name="Freeform 18">
              <a:extLst>
                <a:ext uri="{FF2B5EF4-FFF2-40B4-BE49-F238E27FC236}">
                  <a16:creationId xmlns:a16="http://schemas.microsoft.com/office/drawing/2014/main" id="{9EDE49F3-E2E0-4A8D-8E0B-0F2F5123243A}"/>
                </a:ext>
              </a:extLst>
            </p:cNvPr>
            <p:cNvSpPr>
              <a:spLocks/>
            </p:cNvSpPr>
            <p:nvPr/>
          </p:nvSpPr>
          <p:spPr bwMode="auto">
            <a:xfrm>
              <a:off x="4732338" y="3125788"/>
              <a:ext cx="828675" cy="908050"/>
            </a:xfrm>
            <a:custGeom>
              <a:avLst/>
              <a:gdLst>
                <a:gd name="T0" fmla="*/ 0 w 522"/>
                <a:gd name="T1" fmla="*/ 0 h 572"/>
                <a:gd name="T2" fmla="*/ 149 w 522"/>
                <a:gd name="T3" fmla="*/ 0 h 572"/>
                <a:gd name="T4" fmla="*/ 407 w 522"/>
                <a:gd name="T5" fmla="*/ 409 h 572"/>
                <a:gd name="T6" fmla="*/ 407 w 522"/>
                <a:gd name="T7" fmla="*/ 0 h 572"/>
                <a:gd name="T8" fmla="*/ 522 w 522"/>
                <a:gd name="T9" fmla="*/ 0 h 572"/>
                <a:gd name="T10" fmla="*/ 522 w 522"/>
                <a:gd name="T11" fmla="*/ 572 h 572"/>
                <a:gd name="T12" fmla="*/ 373 w 522"/>
                <a:gd name="T13" fmla="*/ 572 h 572"/>
                <a:gd name="T14" fmla="*/ 118 w 522"/>
                <a:gd name="T15" fmla="*/ 160 h 572"/>
                <a:gd name="T16" fmla="*/ 118 w 522"/>
                <a:gd name="T17" fmla="*/ 572 h 572"/>
                <a:gd name="T18" fmla="*/ 0 w 522"/>
                <a:gd name="T19" fmla="*/ 572 h 572"/>
                <a:gd name="T20" fmla="*/ 0 w 522"/>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572">
                  <a:moveTo>
                    <a:pt x="0" y="0"/>
                  </a:moveTo>
                  <a:lnTo>
                    <a:pt x="149" y="0"/>
                  </a:lnTo>
                  <a:lnTo>
                    <a:pt x="407" y="409"/>
                  </a:lnTo>
                  <a:lnTo>
                    <a:pt x="407" y="0"/>
                  </a:lnTo>
                  <a:lnTo>
                    <a:pt x="522" y="0"/>
                  </a:lnTo>
                  <a:lnTo>
                    <a:pt x="522" y="572"/>
                  </a:lnTo>
                  <a:lnTo>
                    <a:pt x="373" y="572"/>
                  </a:lnTo>
                  <a:lnTo>
                    <a:pt x="118" y="160"/>
                  </a:lnTo>
                  <a:lnTo>
                    <a:pt x="118"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9" name="Freeform 19">
              <a:extLst>
                <a:ext uri="{FF2B5EF4-FFF2-40B4-BE49-F238E27FC236}">
                  <a16:creationId xmlns:a16="http://schemas.microsoft.com/office/drawing/2014/main" id="{12134A19-1074-4F43-904C-8458720F2866}"/>
                </a:ext>
              </a:extLst>
            </p:cNvPr>
            <p:cNvSpPr>
              <a:spLocks/>
            </p:cNvSpPr>
            <p:nvPr/>
          </p:nvSpPr>
          <p:spPr bwMode="auto">
            <a:xfrm>
              <a:off x="5740401" y="3097213"/>
              <a:ext cx="865188" cy="1147763"/>
            </a:xfrm>
            <a:custGeom>
              <a:avLst/>
              <a:gdLst>
                <a:gd name="T0" fmla="*/ 201 w 241"/>
                <a:gd name="T1" fmla="*/ 186 h 320"/>
                <a:gd name="T2" fmla="*/ 241 w 241"/>
                <a:gd name="T3" fmla="*/ 217 h 320"/>
                <a:gd name="T4" fmla="*/ 154 w 241"/>
                <a:gd name="T5" fmla="*/ 267 h 320"/>
                <a:gd name="T6" fmla="*/ 123 w 241"/>
                <a:gd name="T7" fmla="*/ 320 h 320"/>
                <a:gd name="T8" fmla="*/ 77 w 241"/>
                <a:gd name="T9" fmla="*/ 320 h 320"/>
                <a:gd name="T10" fmla="*/ 109 w 241"/>
                <a:gd name="T11" fmla="*/ 266 h 320"/>
                <a:gd name="T12" fmla="*/ 0 w 241"/>
                <a:gd name="T13" fmla="*/ 134 h 320"/>
                <a:gd name="T14" fmla="*/ 134 w 241"/>
                <a:gd name="T15" fmla="*/ 0 h 320"/>
                <a:gd name="T16" fmla="*/ 241 w 241"/>
                <a:gd name="T17" fmla="*/ 52 h 320"/>
                <a:gd name="T18" fmla="*/ 201 w 241"/>
                <a:gd name="T19" fmla="*/ 83 h 320"/>
                <a:gd name="T20" fmla="*/ 134 w 241"/>
                <a:gd name="T21" fmla="*/ 49 h 320"/>
                <a:gd name="T22" fmla="*/ 52 w 241"/>
                <a:gd name="T23" fmla="*/ 134 h 320"/>
                <a:gd name="T24" fmla="*/ 134 w 241"/>
                <a:gd name="T25" fmla="*/ 220 h 320"/>
                <a:gd name="T26" fmla="*/ 201 w 241"/>
                <a:gd name="T27" fmla="*/ 18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320">
                  <a:moveTo>
                    <a:pt x="201" y="186"/>
                  </a:moveTo>
                  <a:cubicBezTo>
                    <a:pt x="241" y="217"/>
                    <a:pt x="241" y="217"/>
                    <a:pt x="241" y="217"/>
                  </a:cubicBezTo>
                  <a:cubicBezTo>
                    <a:pt x="222" y="244"/>
                    <a:pt x="191" y="262"/>
                    <a:pt x="154" y="267"/>
                  </a:cubicBezTo>
                  <a:cubicBezTo>
                    <a:pt x="123" y="320"/>
                    <a:pt x="123" y="320"/>
                    <a:pt x="123" y="320"/>
                  </a:cubicBezTo>
                  <a:cubicBezTo>
                    <a:pt x="77" y="320"/>
                    <a:pt x="77" y="320"/>
                    <a:pt x="77" y="320"/>
                  </a:cubicBezTo>
                  <a:cubicBezTo>
                    <a:pt x="109" y="266"/>
                    <a:pt x="109" y="266"/>
                    <a:pt x="109" y="266"/>
                  </a:cubicBezTo>
                  <a:cubicBezTo>
                    <a:pt x="43" y="255"/>
                    <a:pt x="0" y="199"/>
                    <a:pt x="0" y="134"/>
                  </a:cubicBezTo>
                  <a:cubicBezTo>
                    <a:pt x="0" y="62"/>
                    <a:pt x="54" y="0"/>
                    <a:pt x="134" y="0"/>
                  </a:cubicBezTo>
                  <a:cubicBezTo>
                    <a:pt x="180" y="0"/>
                    <a:pt x="218" y="21"/>
                    <a:pt x="241" y="52"/>
                  </a:cubicBezTo>
                  <a:cubicBezTo>
                    <a:pt x="201" y="83"/>
                    <a:pt x="201" y="83"/>
                    <a:pt x="201" y="83"/>
                  </a:cubicBezTo>
                  <a:cubicBezTo>
                    <a:pt x="186" y="63"/>
                    <a:pt x="163" y="49"/>
                    <a:pt x="134" y="49"/>
                  </a:cubicBezTo>
                  <a:cubicBezTo>
                    <a:pt x="87" y="49"/>
                    <a:pt x="52" y="86"/>
                    <a:pt x="52" y="134"/>
                  </a:cubicBezTo>
                  <a:cubicBezTo>
                    <a:pt x="52" y="183"/>
                    <a:pt x="87" y="220"/>
                    <a:pt x="134" y="220"/>
                  </a:cubicBezTo>
                  <a:cubicBezTo>
                    <a:pt x="163" y="220"/>
                    <a:pt x="186" y="206"/>
                    <a:pt x="201" y="18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0" name="Freeform 20">
              <a:extLst>
                <a:ext uri="{FF2B5EF4-FFF2-40B4-BE49-F238E27FC236}">
                  <a16:creationId xmlns:a16="http://schemas.microsoft.com/office/drawing/2014/main" id="{43C90796-5F7C-49C8-A2AF-68330181B1BF}"/>
                </a:ext>
              </a:extLst>
            </p:cNvPr>
            <p:cNvSpPr>
              <a:spLocks noEditPoints="1"/>
            </p:cNvSpPr>
            <p:nvPr/>
          </p:nvSpPr>
          <p:spPr bwMode="auto">
            <a:xfrm>
              <a:off x="6645276" y="3125788"/>
              <a:ext cx="931863" cy="908050"/>
            </a:xfrm>
            <a:custGeom>
              <a:avLst/>
              <a:gdLst>
                <a:gd name="T0" fmla="*/ 373 w 587"/>
                <a:gd name="T1" fmla="*/ 326 h 572"/>
                <a:gd name="T2" fmla="*/ 294 w 587"/>
                <a:gd name="T3" fmla="*/ 108 h 572"/>
                <a:gd name="T4" fmla="*/ 214 w 587"/>
                <a:gd name="T5" fmla="*/ 326 h 572"/>
                <a:gd name="T6" fmla="*/ 373 w 587"/>
                <a:gd name="T7" fmla="*/ 326 h 572"/>
                <a:gd name="T8" fmla="*/ 217 w 587"/>
                <a:gd name="T9" fmla="*/ 0 h 572"/>
                <a:gd name="T10" fmla="*/ 370 w 587"/>
                <a:gd name="T11" fmla="*/ 0 h 572"/>
                <a:gd name="T12" fmla="*/ 587 w 587"/>
                <a:gd name="T13" fmla="*/ 572 h 572"/>
                <a:gd name="T14" fmla="*/ 463 w 587"/>
                <a:gd name="T15" fmla="*/ 572 h 572"/>
                <a:gd name="T16" fmla="*/ 409 w 587"/>
                <a:gd name="T17" fmla="*/ 423 h 572"/>
                <a:gd name="T18" fmla="*/ 178 w 587"/>
                <a:gd name="T19" fmla="*/ 423 h 572"/>
                <a:gd name="T20" fmla="*/ 124 w 587"/>
                <a:gd name="T21" fmla="*/ 572 h 572"/>
                <a:gd name="T22" fmla="*/ 0 w 587"/>
                <a:gd name="T23" fmla="*/ 572 h 572"/>
                <a:gd name="T24" fmla="*/ 217 w 587"/>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72">
                  <a:moveTo>
                    <a:pt x="373" y="326"/>
                  </a:moveTo>
                  <a:lnTo>
                    <a:pt x="294" y="108"/>
                  </a:lnTo>
                  <a:lnTo>
                    <a:pt x="214" y="326"/>
                  </a:lnTo>
                  <a:lnTo>
                    <a:pt x="373" y="326"/>
                  </a:lnTo>
                  <a:close/>
                  <a:moveTo>
                    <a:pt x="217" y="0"/>
                  </a:moveTo>
                  <a:lnTo>
                    <a:pt x="370" y="0"/>
                  </a:lnTo>
                  <a:lnTo>
                    <a:pt x="587" y="572"/>
                  </a:lnTo>
                  <a:lnTo>
                    <a:pt x="463" y="572"/>
                  </a:lnTo>
                  <a:lnTo>
                    <a:pt x="409"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1" name="Rectangle 20">
              <a:extLst>
                <a:ext uri="{FF2B5EF4-FFF2-40B4-BE49-F238E27FC236}">
                  <a16:creationId xmlns:a16="http://schemas.microsoft.com/office/drawing/2014/main" id="{6B6E23E7-1CBC-48AD-884D-4F72DDA73C68}"/>
                </a:ext>
              </a:extLst>
            </p:cNvPr>
            <p:cNvSpPr>
              <a:spLocks noChangeArrowheads="1"/>
            </p:cNvSpPr>
            <p:nvPr/>
          </p:nvSpPr>
          <p:spPr bwMode="auto">
            <a:xfrm>
              <a:off x="7718426" y="3125788"/>
              <a:ext cx="182563" cy="908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2" name="Freeform 22">
              <a:extLst>
                <a:ext uri="{FF2B5EF4-FFF2-40B4-BE49-F238E27FC236}">
                  <a16:creationId xmlns:a16="http://schemas.microsoft.com/office/drawing/2014/main" id="{51AFC652-4D94-4C27-A0D9-5E2203033573}"/>
                </a:ext>
              </a:extLst>
            </p:cNvPr>
            <p:cNvSpPr>
              <a:spLocks/>
            </p:cNvSpPr>
            <p:nvPr/>
          </p:nvSpPr>
          <p:spPr bwMode="auto">
            <a:xfrm>
              <a:off x="8072438" y="3097213"/>
              <a:ext cx="646113" cy="965200"/>
            </a:xfrm>
            <a:custGeom>
              <a:avLst/>
              <a:gdLst>
                <a:gd name="T0" fmla="*/ 38 w 180"/>
                <a:gd name="T1" fmla="*/ 192 h 269"/>
                <a:gd name="T2" fmla="*/ 94 w 180"/>
                <a:gd name="T3" fmla="*/ 223 h 269"/>
                <a:gd name="T4" fmla="*/ 126 w 180"/>
                <a:gd name="T5" fmla="*/ 194 h 269"/>
                <a:gd name="T6" fmla="*/ 11 w 180"/>
                <a:gd name="T7" fmla="*/ 74 h 269"/>
                <a:gd name="T8" fmla="*/ 92 w 180"/>
                <a:gd name="T9" fmla="*/ 0 h 269"/>
                <a:gd name="T10" fmla="*/ 180 w 180"/>
                <a:gd name="T11" fmla="*/ 43 h 269"/>
                <a:gd name="T12" fmla="*/ 143 w 180"/>
                <a:gd name="T13" fmla="*/ 77 h 269"/>
                <a:gd name="T14" fmla="*/ 92 w 180"/>
                <a:gd name="T15" fmla="*/ 45 h 269"/>
                <a:gd name="T16" fmla="*/ 63 w 180"/>
                <a:gd name="T17" fmla="*/ 72 h 269"/>
                <a:gd name="T18" fmla="*/ 179 w 180"/>
                <a:gd name="T19" fmla="*/ 192 h 269"/>
                <a:gd name="T20" fmla="*/ 95 w 180"/>
                <a:gd name="T21" fmla="*/ 269 h 269"/>
                <a:gd name="T22" fmla="*/ 0 w 180"/>
                <a:gd name="T23" fmla="*/ 226 h 269"/>
                <a:gd name="T24" fmla="*/ 38 w 180"/>
                <a:gd name="T25" fmla="*/ 19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269">
                  <a:moveTo>
                    <a:pt x="38" y="192"/>
                  </a:moveTo>
                  <a:cubicBezTo>
                    <a:pt x="53" y="211"/>
                    <a:pt x="73" y="223"/>
                    <a:pt x="94" y="223"/>
                  </a:cubicBezTo>
                  <a:cubicBezTo>
                    <a:pt x="114" y="223"/>
                    <a:pt x="126" y="212"/>
                    <a:pt x="126" y="194"/>
                  </a:cubicBezTo>
                  <a:cubicBezTo>
                    <a:pt x="126" y="148"/>
                    <a:pt x="11" y="158"/>
                    <a:pt x="11" y="74"/>
                  </a:cubicBezTo>
                  <a:cubicBezTo>
                    <a:pt x="11" y="34"/>
                    <a:pt x="43" y="0"/>
                    <a:pt x="92" y="0"/>
                  </a:cubicBezTo>
                  <a:cubicBezTo>
                    <a:pt x="130" y="0"/>
                    <a:pt x="159" y="17"/>
                    <a:pt x="180" y="43"/>
                  </a:cubicBezTo>
                  <a:cubicBezTo>
                    <a:pt x="143" y="77"/>
                    <a:pt x="143" y="77"/>
                    <a:pt x="143" y="77"/>
                  </a:cubicBezTo>
                  <a:cubicBezTo>
                    <a:pt x="128" y="58"/>
                    <a:pt x="111" y="45"/>
                    <a:pt x="92" y="45"/>
                  </a:cubicBezTo>
                  <a:cubicBezTo>
                    <a:pt x="74" y="45"/>
                    <a:pt x="63" y="57"/>
                    <a:pt x="63" y="72"/>
                  </a:cubicBezTo>
                  <a:cubicBezTo>
                    <a:pt x="63" y="117"/>
                    <a:pt x="179" y="107"/>
                    <a:pt x="179" y="192"/>
                  </a:cubicBezTo>
                  <a:cubicBezTo>
                    <a:pt x="178" y="240"/>
                    <a:pt x="141" y="269"/>
                    <a:pt x="95" y="269"/>
                  </a:cubicBezTo>
                  <a:cubicBezTo>
                    <a:pt x="52" y="269"/>
                    <a:pt x="23" y="253"/>
                    <a:pt x="0" y="226"/>
                  </a:cubicBezTo>
                  <a:lnTo>
                    <a:pt x="38"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3" name="Freeform 23">
              <a:extLst>
                <a:ext uri="{FF2B5EF4-FFF2-40B4-BE49-F238E27FC236}">
                  <a16:creationId xmlns:a16="http://schemas.microsoft.com/office/drawing/2014/main" id="{3F2EB7E9-00FF-449D-B38C-EF1B5BDDF128}"/>
                </a:ext>
              </a:extLst>
            </p:cNvPr>
            <p:cNvSpPr>
              <a:spLocks/>
            </p:cNvSpPr>
            <p:nvPr/>
          </p:nvSpPr>
          <p:spPr bwMode="auto">
            <a:xfrm>
              <a:off x="8909051" y="3125788"/>
              <a:ext cx="530225" cy="908050"/>
            </a:xfrm>
            <a:custGeom>
              <a:avLst/>
              <a:gdLst>
                <a:gd name="T0" fmla="*/ 0 w 334"/>
                <a:gd name="T1" fmla="*/ 0 h 572"/>
                <a:gd name="T2" fmla="*/ 334 w 334"/>
                <a:gd name="T3" fmla="*/ 0 h 572"/>
                <a:gd name="T4" fmla="*/ 334 w 334"/>
                <a:gd name="T5" fmla="*/ 99 h 572"/>
                <a:gd name="T6" fmla="*/ 115 w 334"/>
                <a:gd name="T7" fmla="*/ 99 h 572"/>
                <a:gd name="T8" fmla="*/ 115 w 334"/>
                <a:gd name="T9" fmla="*/ 231 h 572"/>
                <a:gd name="T10" fmla="*/ 300 w 334"/>
                <a:gd name="T11" fmla="*/ 231 h 572"/>
                <a:gd name="T12" fmla="*/ 300 w 334"/>
                <a:gd name="T13" fmla="*/ 330 h 572"/>
                <a:gd name="T14" fmla="*/ 115 w 334"/>
                <a:gd name="T15" fmla="*/ 330 h 572"/>
                <a:gd name="T16" fmla="*/ 115 w 334"/>
                <a:gd name="T17" fmla="*/ 472 h 572"/>
                <a:gd name="T18" fmla="*/ 334 w 334"/>
                <a:gd name="T19" fmla="*/ 472 h 572"/>
                <a:gd name="T20" fmla="*/ 334 w 334"/>
                <a:gd name="T21" fmla="*/ 572 h 572"/>
                <a:gd name="T22" fmla="*/ 0 w 334"/>
                <a:gd name="T23" fmla="*/ 572 h 572"/>
                <a:gd name="T24" fmla="*/ 0 w 334"/>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572">
                  <a:moveTo>
                    <a:pt x="0" y="0"/>
                  </a:moveTo>
                  <a:lnTo>
                    <a:pt x="334" y="0"/>
                  </a:lnTo>
                  <a:lnTo>
                    <a:pt x="334" y="99"/>
                  </a:lnTo>
                  <a:lnTo>
                    <a:pt x="115" y="99"/>
                  </a:lnTo>
                  <a:lnTo>
                    <a:pt x="115" y="231"/>
                  </a:lnTo>
                  <a:lnTo>
                    <a:pt x="300" y="231"/>
                  </a:lnTo>
                  <a:lnTo>
                    <a:pt x="300" y="330"/>
                  </a:lnTo>
                  <a:lnTo>
                    <a:pt x="115" y="330"/>
                  </a:lnTo>
                  <a:lnTo>
                    <a:pt x="115" y="472"/>
                  </a:lnTo>
                  <a:lnTo>
                    <a:pt x="334" y="472"/>
                  </a:lnTo>
                  <a:lnTo>
                    <a:pt x="334"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4" name="Freeform 24">
              <a:extLst>
                <a:ext uri="{FF2B5EF4-FFF2-40B4-BE49-F238E27FC236}">
                  <a16:creationId xmlns:a16="http://schemas.microsoft.com/office/drawing/2014/main" id="{5BD2E55F-365B-4274-A371-B0C894812CDE}"/>
                </a:ext>
              </a:extLst>
            </p:cNvPr>
            <p:cNvSpPr>
              <a:spLocks noEditPoints="1"/>
            </p:cNvSpPr>
            <p:nvPr/>
          </p:nvSpPr>
          <p:spPr bwMode="auto">
            <a:xfrm>
              <a:off x="2189163" y="6316663"/>
              <a:ext cx="3117850" cy="544513"/>
            </a:xfrm>
            <a:custGeom>
              <a:avLst/>
              <a:gdLst>
                <a:gd name="T0" fmla="*/ 57 w 869"/>
                <a:gd name="T1" fmla="*/ 111 h 152"/>
                <a:gd name="T2" fmla="*/ 105 w 869"/>
                <a:gd name="T3" fmla="*/ 102 h 152"/>
                <a:gd name="T4" fmla="*/ 121 w 869"/>
                <a:gd name="T5" fmla="*/ 57 h 152"/>
                <a:gd name="T6" fmla="*/ 84 w 869"/>
                <a:gd name="T7" fmla="*/ 36 h 152"/>
                <a:gd name="T8" fmla="*/ 139 w 869"/>
                <a:gd name="T9" fmla="*/ 43 h 152"/>
                <a:gd name="T10" fmla="*/ 49 w 869"/>
                <a:gd name="T11" fmla="*/ 13 h 152"/>
                <a:gd name="T12" fmla="*/ 37 w 869"/>
                <a:gd name="T13" fmla="*/ 111 h 152"/>
                <a:gd name="T14" fmla="*/ 73 w 869"/>
                <a:gd name="T15" fmla="*/ 148 h 152"/>
                <a:gd name="T16" fmla="*/ 183 w 869"/>
                <a:gd name="T17" fmla="*/ 83 h 152"/>
                <a:gd name="T18" fmla="*/ 144 w 869"/>
                <a:gd name="T19" fmla="*/ 83 h 152"/>
                <a:gd name="T20" fmla="*/ 162 w 869"/>
                <a:gd name="T21" fmla="*/ 94 h 152"/>
                <a:gd name="T22" fmla="*/ 159 w 869"/>
                <a:gd name="T23" fmla="*/ 145 h 152"/>
                <a:gd name="T24" fmla="*/ 215 w 869"/>
                <a:gd name="T25" fmla="*/ 74 h 152"/>
                <a:gd name="T26" fmla="*/ 289 w 869"/>
                <a:gd name="T27" fmla="*/ 55 h 152"/>
                <a:gd name="T28" fmla="*/ 224 w 869"/>
                <a:gd name="T29" fmla="*/ 152 h 152"/>
                <a:gd name="T30" fmla="*/ 270 w 869"/>
                <a:gd name="T31" fmla="*/ 152 h 152"/>
                <a:gd name="T32" fmla="*/ 279 w 869"/>
                <a:gd name="T33" fmla="*/ 131 h 152"/>
                <a:gd name="T34" fmla="*/ 228 w 869"/>
                <a:gd name="T35" fmla="*/ 123 h 152"/>
                <a:gd name="T36" fmla="*/ 261 w 869"/>
                <a:gd name="T37" fmla="*/ 110 h 152"/>
                <a:gd name="T38" fmla="*/ 321 w 869"/>
                <a:gd name="T39" fmla="*/ 65 h 152"/>
                <a:gd name="T40" fmla="*/ 319 w 869"/>
                <a:gd name="T41" fmla="*/ 152 h 152"/>
                <a:gd name="T42" fmla="*/ 332 w 869"/>
                <a:gd name="T43" fmla="*/ 135 h 152"/>
                <a:gd name="T44" fmla="*/ 385 w 869"/>
                <a:gd name="T45" fmla="*/ 55 h 152"/>
                <a:gd name="T46" fmla="*/ 360 w 869"/>
                <a:gd name="T47" fmla="*/ 28 h 152"/>
                <a:gd name="T48" fmla="*/ 321 w 869"/>
                <a:gd name="T49" fmla="*/ 65 h 152"/>
                <a:gd name="T50" fmla="*/ 411 w 869"/>
                <a:gd name="T51" fmla="*/ 133 h 152"/>
                <a:gd name="T52" fmla="*/ 451 w 869"/>
                <a:gd name="T53" fmla="*/ 85 h 152"/>
                <a:gd name="T54" fmla="*/ 403 w 869"/>
                <a:gd name="T55" fmla="*/ 152 h 152"/>
                <a:gd name="T56" fmla="*/ 435 w 869"/>
                <a:gd name="T57" fmla="*/ 83 h 152"/>
                <a:gd name="T58" fmla="*/ 539 w 869"/>
                <a:gd name="T59" fmla="*/ 74 h 152"/>
                <a:gd name="T60" fmla="*/ 507 w 869"/>
                <a:gd name="T61" fmla="*/ 70 h 152"/>
                <a:gd name="T62" fmla="*/ 472 w 869"/>
                <a:gd name="T63" fmla="*/ 83 h 152"/>
                <a:gd name="T64" fmla="*/ 466 w 869"/>
                <a:gd name="T65" fmla="*/ 138 h 152"/>
                <a:gd name="T66" fmla="*/ 503 w 869"/>
                <a:gd name="T67" fmla="*/ 93 h 152"/>
                <a:gd name="T68" fmla="*/ 540 w 869"/>
                <a:gd name="T69" fmla="*/ 138 h 152"/>
                <a:gd name="T70" fmla="*/ 577 w 869"/>
                <a:gd name="T71" fmla="*/ 93 h 152"/>
                <a:gd name="T72" fmla="*/ 583 w 869"/>
                <a:gd name="T73" fmla="*/ 140 h 152"/>
                <a:gd name="T74" fmla="*/ 626 w 869"/>
                <a:gd name="T75" fmla="*/ 120 h 152"/>
                <a:gd name="T76" fmla="*/ 636 w 869"/>
                <a:gd name="T77" fmla="*/ 65 h 152"/>
                <a:gd name="T78" fmla="*/ 581 w 869"/>
                <a:gd name="T79" fmla="*/ 70 h 152"/>
                <a:gd name="T80" fmla="*/ 553 w 869"/>
                <a:gd name="T81" fmla="*/ 65 h 152"/>
                <a:gd name="T82" fmla="*/ 704 w 869"/>
                <a:gd name="T83" fmla="*/ 25 h 152"/>
                <a:gd name="T84" fmla="*/ 691 w 869"/>
                <a:gd name="T85" fmla="*/ 12 h 152"/>
                <a:gd name="T86" fmla="*/ 692 w 869"/>
                <a:gd name="T87" fmla="*/ 51 h 152"/>
                <a:gd name="T88" fmla="*/ 678 w 869"/>
                <a:gd name="T89" fmla="*/ 67 h 152"/>
                <a:gd name="T90" fmla="*/ 694 w 869"/>
                <a:gd name="T91" fmla="*/ 120 h 152"/>
                <a:gd name="T92" fmla="*/ 698 w 869"/>
                <a:gd name="T93" fmla="*/ 62 h 152"/>
                <a:gd name="T94" fmla="*/ 711 w 869"/>
                <a:gd name="T95" fmla="*/ 140 h 152"/>
                <a:gd name="T96" fmla="*/ 763 w 869"/>
                <a:gd name="T97" fmla="*/ 116 h 152"/>
                <a:gd name="T98" fmla="*/ 782 w 869"/>
                <a:gd name="T99" fmla="*/ 65 h 152"/>
                <a:gd name="T100" fmla="*/ 770 w 869"/>
                <a:gd name="T101" fmla="*/ 28 h 152"/>
                <a:gd name="T102" fmla="*/ 722 w 869"/>
                <a:gd name="T103" fmla="*/ 58 h 152"/>
                <a:gd name="T104" fmla="*/ 869 w 869"/>
                <a:gd name="T105" fmla="*/ 8 h 152"/>
                <a:gd name="T106" fmla="*/ 827 w 869"/>
                <a:gd name="T107" fmla="*/ 41 h 152"/>
                <a:gd name="T108" fmla="*/ 837 w 869"/>
                <a:gd name="T109" fmla="*/ 116 h 152"/>
                <a:gd name="T110" fmla="*/ 800 w 869"/>
                <a:gd name="T111" fmla="*/ 102 h 152"/>
                <a:gd name="T112" fmla="*/ 783 w 869"/>
                <a:gd name="T113" fmla="*/ 127 h 152"/>
                <a:gd name="T114" fmla="*/ 825 w 869"/>
                <a:gd name="T115" fmla="*/ 65 h 152"/>
                <a:gd name="T116" fmla="*/ 825 w 869"/>
                <a:gd name="T117" fmla="*/ 6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9" h="152">
                  <a:moveTo>
                    <a:pt x="73" y="148"/>
                  </a:moveTo>
                  <a:cubicBezTo>
                    <a:pt x="75" y="143"/>
                    <a:pt x="75" y="143"/>
                    <a:pt x="75" y="143"/>
                  </a:cubicBezTo>
                  <a:cubicBezTo>
                    <a:pt x="50" y="138"/>
                    <a:pt x="47" y="138"/>
                    <a:pt x="57" y="111"/>
                  </a:cubicBezTo>
                  <a:cubicBezTo>
                    <a:pt x="67" y="83"/>
                    <a:pt x="67" y="83"/>
                    <a:pt x="67" y="83"/>
                  </a:cubicBezTo>
                  <a:cubicBezTo>
                    <a:pt x="94" y="83"/>
                    <a:pt x="94" y="83"/>
                    <a:pt x="94" y="83"/>
                  </a:cubicBezTo>
                  <a:cubicBezTo>
                    <a:pt x="106" y="83"/>
                    <a:pt x="107" y="88"/>
                    <a:pt x="105" y="102"/>
                  </a:cubicBezTo>
                  <a:cubicBezTo>
                    <a:pt x="112" y="102"/>
                    <a:pt x="112" y="102"/>
                    <a:pt x="112" y="102"/>
                  </a:cubicBezTo>
                  <a:cubicBezTo>
                    <a:pt x="128" y="57"/>
                    <a:pt x="128" y="57"/>
                    <a:pt x="128" y="57"/>
                  </a:cubicBezTo>
                  <a:cubicBezTo>
                    <a:pt x="121" y="57"/>
                    <a:pt x="121" y="57"/>
                    <a:pt x="121" y="57"/>
                  </a:cubicBezTo>
                  <a:cubicBezTo>
                    <a:pt x="115" y="68"/>
                    <a:pt x="110" y="75"/>
                    <a:pt x="97" y="75"/>
                  </a:cubicBezTo>
                  <a:cubicBezTo>
                    <a:pt x="70" y="75"/>
                    <a:pt x="70" y="75"/>
                    <a:pt x="70" y="75"/>
                  </a:cubicBezTo>
                  <a:cubicBezTo>
                    <a:pt x="84" y="36"/>
                    <a:pt x="84" y="36"/>
                    <a:pt x="84" y="36"/>
                  </a:cubicBezTo>
                  <a:cubicBezTo>
                    <a:pt x="89" y="24"/>
                    <a:pt x="91" y="21"/>
                    <a:pt x="108" y="21"/>
                  </a:cubicBezTo>
                  <a:cubicBezTo>
                    <a:pt x="120" y="21"/>
                    <a:pt x="120" y="21"/>
                    <a:pt x="120" y="21"/>
                  </a:cubicBezTo>
                  <a:cubicBezTo>
                    <a:pt x="137" y="21"/>
                    <a:pt x="139" y="26"/>
                    <a:pt x="139" y="43"/>
                  </a:cubicBezTo>
                  <a:cubicBezTo>
                    <a:pt x="146" y="43"/>
                    <a:pt x="146" y="43"/>
                    <a:pt x="146" y="43"/>
                  </a:cubicBezTo>
                  <a:cubicBezTo>
                    <a:pt x="152" y="13"/>
                    <a:pt x="152" y="13"/>
                    <a:pt x="152" y="13"/>
                  </a:cubicBezTo>
                  <a:cubicBezTo>
                    <a:pt x="49" y="13"/>
                    <a:pt x="49" y="13"/>
                    <a:pt x="49" y="13"/>
                  </a:cubicBezTo>
                  <a:cubicBezTo>
                    <a:pt x="47" y="18"/>
                    <a:pt x="47" y="18"/>
                    <a:pt x="47" y="18"/>
                  </a:cubicBezTo>
                  <a:cubicBezTo>
                    <a:pt x="67" y="23"/>
                    <a:pt x="69" y="24"/>
                    <a:pt x="60" y="50"/>
                  </a:cubicBezTo>
                  <a:cubicBezTo>
                    <a:pt x="37" y="111"/>
                    <a:pt x="37" y="111"/>
                    <a:pt x="37" y="111"/>
                  </a:cubicBezTo>
                  <a:cubicBezTo>
                    <a:pt x="28" y="137"/>
                    <a:pt x="24" y="139"/>
                    <a:pt x="1" y="143"/>
                  </a:cubicBezTo>
                  <a:cubicBezTo>
                    <a:pt x="0" y="148"/>
                    <a:pt x="0" y="148"/>
                    <a:pt x="0" y="148"/>
                  </a:cubicBezTo>
                  <a:lnTo>
                    <a:pt x="73" y="148"/>
                  </a:lnTo>
                  <a:close/>
                  <a:moveTo>
                    <a:pt x="215" y="74"/>
                  </a:moveTo>
                  <a:cubicBezTo>
                    <a:pt x="219" y="62"/>
                    <a:pt x="217" y="51"/>
                    <a:pt x="208" y="51"/>
                  </a:cubicBezTo>
                  <a:cubicBezTo>
                    <a:pt x="197" y="51"/>
                    <a:pt x="194" y="59"/>
                    <a:pt x="183" y="83"/>
                  </a:cubicBezTo>
                  <a:cubicBezTo>
                    <a:pt x="183" y="70"/>
                    <a:pt x="183" y="70"/>
                    <a:pt x="183" y="70"/>
                  </a:cubicBezTo>
                  <a:cubicBezTo>
                    <a:pt x="183" y="60"/>
                    <a:pt x="180" y="51"/>
                    <a:pt x="171" y="51"/>
                  </a:cubicBezTo>
                  <a:cubicBezTo>
                    <a:pt x="160" y="51"/>
                    <a:pt x="151" y="67"/>
                    <a:pt x="144" y="83"/>
                  </a:cubicBezTo>
                  <a:cubicBezTo>
                    <a:pt x="149" y="83"/>
                    <a:pt x="149" y="83"/>
                    <a:pt x="149" y="83"/>
                  </a:cubicBezTo>
                  <a:cubicBezTo>
                    <a:pt x="154" y="76"/>
                    <a:pt x="158" y="72"/>
                    <a:pt x="162" y="72"/>
                  </a:cubicBezTo>
                  <a:cubicBezTo>
                    <a:pt x="166" y="72"/>
                    <a:pt x="169" y="78"/>
                    <a:pt x="162" y="94"/>
                  </a:cubicBezTo>
                  <a:cubicBezTo>
                    <a:pt x="142" y="138"/>
                    <a:pt x="142" y="138"/>
                    <a:pt x="142" y="138"/>
                  </a:cubicBezTo>
                  <a:cubicBezTo>
                    <a:pt x="138" y="147"/>
                    <a:pt x="142" y="152"/>
                    <a:pt x="150" y="152"/>
                  </a:cubicBezTo>
                  <a:cubicBezTo>
                    <a:pt x="155" y="152"/>
                    <a:pt x="157" y="151"/>
                    <a:pt x="159" y="145"/>
                  </a:cubicBezTo>
                  <a:cubicBezTo>
                    <a:pt x="179" y="93"/>
                    <a:pt x="179" y="93"/>
                    <a:pt x="179" y="93"/>
                  </a:cubicBezTo>
                  <a:cubicBezTo>
                    <a:pt x="185" y="86"/>
                    <a:pt x="190" y="80"/>
                    <a:pt x="196" y="74"/>
                  </a:cubicBezTo>
                  <a:lnTo>
                    <a:pt x="215" y="74"/>
                  </a:lnTo>
                  <a:close/>
                  <a:moveTo>
                    <a:pt x="306" y="47"/>
                  </a:moveTo>
                  <a:cubicBezTo>
                    <a:pt x="298" y="46"/>
                    <a:pt x="298" y="46"/>
                    <a:pt x="298" y="46"/>
                  </a:cubicBezTo>
                  <a:cubicBezTo>
                    <a:pt x="289" y="55"/>
                    <a:pt x="289" y="55"/>
                    <a:pt x="289" y="55"/>
                  </a:cubicBezTo>
                  <a:cubicBezTo>
                    <a:pt x="287" y="55"/>
                    <a:pt x="287" y="55"/>
                    <a:pt x="287" y="55"/>
                  </a:cubicBezTo>
                  <a:cubicBezTo>
                    <a:pt x="245" y="55"/>
                    <a:pt x="208" y="102"/>
                    <a:pt x="208" y="137"/>
                  </a:cubicBezTo>
                  <a:cubicBezTo>
                    <a:pt x="208" y="147"/>
                    <a:pt x="214" y="152"/>
                    <a:pt x="224" y="152"/>
                  </a:cubicBezTo>
                  <a:cubicBezTo>
                    <a:pt x="235" y="152"/>
                    <a:pt x="245" y="137"/>
                    <a:pt x="257" y="120"/>
                  </a:cubicBezTo>
                  <a:cubicBezTo>
                    <a:pt x="257" y="126"/>
                    <a:pt x="257" y="126"/>
                    <a:pt x="257" y="126"/>
                  </a:cubicBezTo>
                  <a:cubicBezTo>
                    <a:pt x="255" y="143"/>
                    <a:pt x="261" y="152"/>
                    <a:pt x="270" y="152"/>
                  </a:cubicBezTo>
                  <a:cubicBezTo>
                    <a:pt x="280" y="152"/>
                    <a:pt x="289" y="136"/>
                    <a:pt x="297" y="120"/>
                  </a:cubicBezTo>
                  <a:cubicBezTo>
                    <a:pt x="292" y="120"/>
                    <a:pt x="292" y="120"/>
                    <a:pt x="292" y="120"/>
                  </a:cubicBezTo>
                  <a:cubicBezTo>
                    <a:pt x="287" y="127"/>
                    <a:pt x="282" y="131"/>
                    <a:pt x="279" y="131"/>
                  </a:cubicBezTo>
                  <a:cubicBezTo>
                    <a:pt x="275" y="131"/>
                    <a:pt x="272" y="124"/>
                    <a:pt x="279" y="109"/>
                  </a:cubicBezTo>
                  <a:lnTo>
                    <a:pt x="306" y="47"/>
                  </a:lnTo>
                  <a:close/>
                  <a:moveTo>
                    <a:pt x="228" y="123"/>
                  </a:moveTo>
                  <a:cubicBezTo>
                    <a:pt x="228" y="100"/>
                    <a:pt x="253" y="69"/>
                    <a:pt x="267" y="69"/>
                  </a:cubicBezTo>
                  <a:cubicBezTo>
                    <a:pt x="271" y="69"/>
                    <a:pt x="273" y="70"/>
                    <a:pt x="276" y="70"/>
                  </a:cubicBezTo>
                  <a:cubicBezTo>
                    <a:pt x="261" y="110"/>
                    <a:pt x="261" y="110"/>
                    <a:pt x="261" y="110"/>
                  </a:cubicBezTo>
                  <a:cubicBezTo>
                    <a:pt x="253" y="120"/>
                    <a:pt x="239" y="133"/>
                    <a:pt x="233" y="133"/>
                  </a:cubicBezTo>
                  <a:cubicBezTo>
                    <a:pt x="230" y="133"/>
                    <a:pt x="228" y="130"/>
                    <a:pt x="228" y="123"/>
                  </a:cubicBezTo>
                  <a:moveTo>
                    <a:pt x="321" y="65"/>
                  </a:moveTo>
                  <a:cubicBezTo>
                    <a:pt x="339" y="65"/>
                    <a:pt x="339" y="65"/>
                    <a:pt x="339" y="65"/>
                  </a:cubicBezTo>
                  <a:cubicBezTo>
                    <a:pt x="311" y="140"/>
                    <a:pt x="311" y="140"/>
                    <a:pt x="311" y="140"/>
                  </a:cubicBezTo>
                  <a:cubicBezTo>
                    <a:pt x="309" y="146"/>
                    <a:pt x="312" y="152"/>
                    <a:pt x="319" y="152"/>
                  </a:cubicBezTo>
                  <a:cubicBezTo>
                    <a:pt x="334" y="152"/>
                    <a:pt x="359" y="137"/>
                    <a:pt x="368" y="116"/>
                  </a:cubicBezTo>
                  <a:cubicBezTo>
                    <a:pt x="363" y="116"/>
                    <a:pt x="363" y="116"/>
                    <a:pt x="363" y="116"/>
                  </a:cubicBezTo>
                  <a:cubicBezTo>
                    <a:pt x="356" y="123"/>
                    <a:pt x="343" y="133"/>
                    <a:pt x="332" y="135"/>
                  </a:cubicBezTo>
                  <a:cubicBezTo>
                    <a:pt x="357" y="65"/>
                    <a:pt x="357" y="65"/>
                    <a:pt x="357" y="65"/>
                  </a:cubicBezTo>
                  <a:cubicBezTo>
                    <a:pt x="382" y="65"/>
                    <a:pt x="382" y="65"/>
                    <a:pt x="382" y="65"/>
                  </a:cubicBezTo>
                  <a:cubicBezTo>
                    <a:pt x="385" y="55"/>
                    <a:pt x="385" y="55"/>
                    <a:pt x="385" y="55"/>
                  </a:cubicBezTo>
                  <a:cubicBezTo>
                    <a:pt x="361" y="55"/>
                    <a:pt x="361" y="55"/>
                    <a:pt x="361" y="55"/>
                  </a:cubicBezTo>
                  <a:cubicBezTo>
                    <a:pt x="370" y="28"/>
                    <a:pt x="370" y="28"/>
                    <a:pt x="370" y="28"/>
                  </a:cubicBezTo>
                  <a:cubicBezTo>
                    <a:pt x="360" y="28"/>
                    <a:pt x="360" y="28"/>
                    <a:pt x="360" y="28"/>
                  </a:cubicBezTo>
                  <a:cubicBezTo>
                    <a:pt x="342" y="55"/>
                    <a:pt x="342" y="55"/>
                    <a:pt x="342" y="55"/>
                  </a:cubicBezTo>
                  <a:cubicBezTo>
                    <a:pt x="321" y="58"/>
                    <a:pt x="321" y="58"/>
                    <a:pt x="321" y="58"/>
                  </a:cubicBezTo>
                  <a:lnTo>
                    <a:pt x="321" y="65"/>
                  </a:lnTo>
                  <a:close/>
                  <a:moveTo>
                    <a:pt x="443" y="116"/>
                  </a:moveTo>
                  <a:cubicBezTo>
                    <a:pt x="437" y="116"/>
                    <a:pt x="437" y="116"/>
                    <a:pt x="437" y="116"/>
                  </a:cubicBezTo>
                  <a:cubicBezTo>
                    <a:pt x="429" y="126"/>
                    <a:pt x="420" y="133"/>
                    <a:pt x="411" y="133"/>
                  </a:cubicBezTo>
                  <a:cubicBezTo>
                    <a:pt x="403" y="133"/>
                    <a:pt x="398" y="128"/>
                    <a:pt x="398" y="116"/>
                  </a:cubicBezTo>
                  <a:cubicBezTo>
                    <a:pt x="398" y="111"/>
                    <a:pt x="399" y="107"/>
                    <a:pt x="400" y="102"/>
                  </a:cubicBezTo>
                  <a:cubicBezTo>
                    <a:pt x="451" y="85"/>
                    <a:pt x="451" y="85"/>
                    <a:pt x="451" y="85"/>
                  </a:cubicBezTo>
                  <a:cubicBezTo>
                    <a:pt x="461" y="61"/>
                    <a:pt x="449" y="51"/>
                    <a:pt x="435" y="51"/>
                  </a:cubicBezTo>
                  <a:cubicBezTo>
                    <a:pt x="411" y="51"/>
                    <a:pt x="383" y="92"/>
                    <a:pt x="383" y="127"/>
                  </a:cubicBezTo>
                  <a:cubicBezTo>
                    <a:pt x="383" y="143"/>
                    <a:pt x="391" y="152"/>
                    <a:pt x="403" y="152"/>
                  </a:cubicBezTo>
                  <a:cubicBezTo>
                    <a:pt x="417" y="152"/>
                    <a:pt x="431" y="139"/>
                    <a:pt x="443" y="116"/>
                  </a:cubicBezTo>
                  <a:moveTo>
                    <a:pt x="425" y="65"/>
                  </a:moveTo>
                  <a:cubicBezTo>
                    <a:pt x="432" y="65"/>
                    <a:pt x="438" y="70"/>
                    <a:pt x="435" y="83"/>
                  </a:cubicBezTo>
                  <a:cubicBezTo>
                    <a:pt x="403" y="91"/>
                    <a:pt x="403" y="91"/>
                    <a:pt x="403" y="91"/>
                  </a:cubicBezTo>
                  <a:cubicBezTo>
                    <a:pt x="409" y="76"/>
                    <a:pt x="418" y="65"/>
                    <a:pt x="425" y="65"/>
                  </a:cubicBezTo>
                  <a:moveTo>
                    <a:pt x="539" y="74"/>
                  </a:moveTo>
                  <a:cubicBezTo>
                    <a:pt x="543" y="62"/>
                    <a:pt x="541" y="51"/>
                    <a:pt x="532" y="51"/>
                  </a:cubicBezTo>
                  <a:cubicBezTo>
                    <a:pt x="521" y="51"/>
                    <a:pt x="518" y="59"/>
                    <a:pt x="507" y="83"/>
                  </a:cubicBezTo>
                  <a:cubicBezTo>
                    <a:pt x="507" y="70"/>
                    <a:pt x="507" y="70"/>
                    <a:pt x="507" y="70"/>
                  </a:cubicBezTo>
                  <a:cubicBezTo>
                    <a:pt x="507" y="60"/>
                    <a:pt x="504" y="51"/>
                    <a:pt x="495" y="51"/>
                  </a:cubicBezTo>
                  <a:cubicBezTo>
                    <a:pt x="484" y="51"/>
                    <a:pt x="475" y="67"/>
                    <a:pt x="468" y="83"/>
                  </a:cubicBezTo>
                  <a:cubicBezTo>
                    <a:pt x="472" y="83"/>
                    <a:pt x="472" y="83"/>
                    <a:pt x="472" y="83"/>
                  </a:cubicBezTo>
                  <a:cubicBezTo>
                    <a:pt x="478" y="76"/>
                    <a:pt x="482" y="72"/>
                    <a:pt x="486" y="72"/>
                  </a:cubicBezTo>
                  <a:cubicBezTo>
                    <a:pt x="490" y="72"/>
                    <a:pt x="493" y="78"/>
                    <a:pt x="486" y="94"/>
                  </a:cubicBezTo>
                  <a:cubicBezTo>
                    <a:pt x="466" y="138"/>
                    <a:pt x="466" y="138"/>
                    <a:pt x="466" y="138"/>
                  </a:cubicBezTo>
                  <a:cubicBezTo>
                    <a:pt x="462" y="147"/>
                    <a:pt x="466" y="152"/>
                    <a:pt x="474" y="152"/>
                  </a:cubicBezTo>
                  <a:cubicBezTo>
                    <a:pt x="479" y="152"/>
                    <a:pt x="481" y="151"/>
                    <a:pt x="483" y="145"/>
                  </a:cubicBezTo>
                  <a:cubicBezTo>
                    <a:pt x="503" y="93"/>
                    <a:pt x="503" y="93"/>
                    <a:pt x="503" y="93"/>
                  </a:cubicBezTo>
                  <a:cubicBezTo>
                    <a:pt x="509" y="86"/>
                    <a:pt x="514" y="80"/>
                    <a:pt x="520" y="74"/>
                  </a:cubicBezTo>
                  <a:lnTo>
                    <a:pt x="539" y="74"/>
                  </a:lnTo>
                  <a:close/>
                  <a:moveTo>
                    <a:pt x="540" y="138"/>
                  </a:moveTo>
                  <a:cubicBezTo>
                    <a:pt x="536" y="147"/>
                    <a:pt x="540" y="152"/>
                    <a:pt x="548" y="152"/>
                  </a:cubicBezTo>
                  <a:cubicBezTo>
                    <a:pt x="553" y="152"/>
                    <a:pt x="555" y="151"/>
                    <a:pt x="557" y="145"/>
                  </a:cubicBezTo>
                  <a:cubicBezTo>
                    <a:pt x="577" y="93"/>
                    <a:pt x="577" y="93"/>
                    <a:pt x="577" y="93"/>
                  </a:cubicBezTo>
                  <a:cubicBezTo>
                    <a:pt x="586" y="82"/>
                    <a:pt x="605" y="70"/>
                    <a:pt x="613" y="70"/>
                  </a:cubicBezTo>
                  <a:cubicBezTo>
                    <a:pt x="618" y="70"/>
                    <a:pt x="617" y="75"/>
                    <a:pt x="614" y="81"/>
                  </a:cubicBezTo>
                  <a:cubicBezTo>
                    <a:pt x="583" y="140"/>
                    <a:pt x="583" y="140"/>
                    <a:pt x="583" y="140"/>
                  </a:cubicBezTo>
                  <a:cubicBezTo>
                    <a:pt x="580" y="145"/>
                    <a:pt x="584" y="152"/>
                    <a:pt x="591" y="152"/>
                  </a:cubicBezTo>
                  <a:cubicBezTo>
                    <a:pt x="606" y="152"/>
                    <a:pt x="623" y="139"/>
                    <a:pt x="630" y="120"/>
                  </a:cubicBezTo>
                  <a:cubicBezTo>
                    <a:pt x="626" y="120"/>
                    <a:pt x="626" y="120"/>
                    <a:pt x="626" y="120"/>
                  </a:cubicBezTo>
                  <a:cubicBezTo>
                    <a:pt x="621" y="127"/>
                    <a:pt x="613" y="134"/>
                    <a:pt x="605" y="136"/>
                  </a:cubicBezTo>
                  <a:cubicBezTo>
                    <a:pt x="631" y="83"/>
                    <a:pt x="631" y="83"/>
                    <a:pt x="631" y="83"/>
                  </a:cubicBezTo>
                  <a:cubicBezTo>
                    <a:pt x="634" y="76"/>
                    <a:pt x="636" y="70"/>
                    <a:pt x="636" y="65"/>
                  </a:cubicBezTo>
                  <a:cubicBezTo>
                    <a:pt x="636" y="57"/>
                    <a:pt x="631" y="51"/>
                    <a:pt x="622" y="51"/>
                  </a:cubicBezTo>
                  <a:cubicBezTo>
                    <a:pt x="609" y="51"/>
                    <a:pt x="596" y="65"/>
                    <a:pt x="581" y="83"/>
                  </a:cubicBezTo>
                  <a:cubicBezTo>
                    <a:pt x="581" y="70"/>
                    <a:pt x="581" y="70"/>
                    <a:pt x="581" y="70"/>
                  </a:cubicBezTo>
                  <a:cubicBezTo>
                    <a:pt x="581" y="60"/>
                    <a:pt x="578" y="51"/>
                    <a:pt x="569" y="51"/>
                  </a:cubicBezTo>
                  <a:cubicBezTo>
                    <a:pt x="563" y="51"/>
                    <a:pt x="558" y="56"/>
                    <a:pt x="553" y="63"/>
                  </a:cubicBezTo>
                  <a:cubicBezTo>
                    <a:pt x="553" y="65"/>
                    <a:pt x="553" y="65"/>
                    <a:pt x="553" y="65"/>
                  </a:cubicBezTo>
                  <a:cubicBezTo>
                    <a:pt x="562" y="64"/>
                    <a:pt x="567" y="78"/>
                    <a:pt x="560" y="94"/>
                  </a:cubicBezTo>
                  <a:lnTo>
                    <a:pt x="540" y="138"/>
                  </a:lnTo>
                  <a:close/>
                  <a:moveTo>
                    <a:pt x="704" y="25"/>
                  </a:moveTo>
                  <a:cubicBezTo>
                    <a:pt x="710" y="25"/>
                    <a:pt x="716" y="19"/>
                    <a:pt x="716" y="12"/>
                  </a:cubicBezTo>
                  <a:cubicBezTo>
                    <a:pt x="716" y="6"/>
                    <a:pt x="710" y="0"/>
                    <a:pt x="704" y="0"/>
                  </a:cubicBezTo>
                  <a:cubicBezTo>
                    <a:pt x="697" y="0"/>
                    <a:pt x="691" y="6"/>
                    <a:pt x="691" y="12"/>
                  </a:cubicBezTo>
                  <a:cubicBezTo>
                    <a:pt x="691" y="19"/>
                    <a:pt x="697" y="25"/>
                    <a:pt x="704" y="25"/>
                  </a:cubicBezTo>
                  <a:moveTo>
                    <a:pt x="698" y="62"/>
                  </a:moveTo>
                  <a:cubicBezTo>
                    <a:pt x="700" y="55"/>
                    <a:pt x="696" y="51"/>
                    <a:pt x="692" y="51"/>
                  </a:cubicBezTo>
                  <a:cubicBezTo>
                    <a:pt x="677" y="51"/>
                    <a:pt x="660" y="64"/>
                    <a:pt x="653" y="83"/>
                  </a:cubicBezTo>
                  <a:cubicBezTo>
                    <a:pt x="658" y="83"/>
                    <a:pt x="658" y="83"/>
                    <a:pt x="658" y="83"/>
                  </a:cubicBezTo>
                  <a:cubicBezTo>
                    <a:pt x="662" y="76"/>
                    <a:pt x="671" y="69"/>
                    <a:pt x="678" y="67"/>
                  </a:cubicBezTo>
                  <a:cubicBezTo>
                    <a:pt x="650" y="141"/>
                    <a:pt x="650" y="141"/>
                    <a:pt x="650" y="141"/>
                  </a:cubicBezTo>
                  <a:cubicBezTo>
                    <a:pt x="647" y="148"/>
                    <a:pt x="652" y="152"/>
                    <a:pt x="656" y="152"/>
                  </a:cubicBezTo>
                  <a:cubicBezTo>
                    <a:pt x="670" y="152"/>
                    <a:pt x="687" y="139"/>
                    <a:pt x="694" y="120"/>
                  </a:cubicBezTo>
                  <a:cubicBezTo>
                    <a:pt x="689" y="120"/>
                    <a:pt x="689" y="120"/>
                    <a:pt x="689" y="120"/>
                  </a:cubicBezTo>
                  <a:cubicBezTo>
                    <a:pt x="684" y="127"/>
                    <a:pt x="676" y="134"/>
                    <a:pt x="668" y="136"/>
                  </a:cubicBezTo>
                  <a:lnTo>
                    <a:pt x="698" y="62"/>
                  </a:lnTo>
                  <a:close/>
                  <a:moveTo>
                    <a:pt x="722" y="65"/>
                  </a:moveTo>
                  <a:cubicBezTo>
                    <a:pt x="739" y="65"/>
                    <a:pt x="739" y="65"/>
                    <a:pt x="739" y="65"/>
                  </a:cubicBezTo>
                  <a:cubicBezTo>
                    <a:pt x="711" y="140"/>
                    <a:pt x="711" y="140"/>
                    <a:pt x="711" y="140"/>
                  </a:cubicBezTo>
                  <a:cubicBezTo>
                    <a:pt x="709" y="146"/>
                    <a:pt x="712" y="152"/>
                    <a:pt x="719" y="152"/>
                  </a:cubicBezTo>
                  <a:cubicBezTo>
                    <a:pt x="734" y="152"/>
                    <a:pt x="759" y="137"/>
                    <a:pt x="768" y="116"/>
                  </a:cubicBezTo>
                  <a:cubicBezTo>
                    <a:pt x="763" y="116"/>
                    <a:pt x="763" y="116"/>
                    <a:pt x="763" y="116"/>
                  </a:cubicBezTo>
                  <a:cubicBezTo>
                    <a:pt x="756" y="123"/>
                    <a:pt x="743" y="133"/>
                    <a:pt x="732" y="135"/>
                  </a:cubicBezTo>
                  <a:cubicBezTo>
                    <a:pt x="757" y="65"/>
                    <a:pt x="757" y="65"/>
                    <a:pt x="757" y="65"/>
                  </a:cubicBezTo>
                  <a:cubicBezTo>
                    <a:pt x="782" y="65"/>
                    <a:pt x="782" y="65"/>
                    <a:pt x="782" y="65"/>
                  </a:cubicBezTo>
                  <a:cubicBezTo>
                    <a:pt x="785" y="55"/>
                    <a:pt x="785" y="55"/>
                    <a:pt x="785" y="55"/>
                  </a:cubicBezTo>
                  <a:cubicBezTo>
                    <a:pt x="761" y="55"/>
                    <a:pt x="761" y="55"/>
                    <a:pt x="761" y="55"/>
                  </a:cubicBezTo>
                  <a:cubicBezTo>
                    <a:pt x="770" y="28"/>
                    <a:pt x="770" y="28"/>
                    <a:pt x="770" y="28"/>
                  </a:cubicBezTo>
                  <a:cubicBezTo>
                    <a:pt x="760" y="28"/>
                    <a:pt x="760" y="28"/>
                    <a:pt x="760" y="28"/>
                  </a:cubicBezTo>
                  <a:cubicBezTo>
                    <a:pt x="743" y="55"/>
                    <a:pt x="743" y="55"/>
                    <a:pt x="743" y="55"/>
                  </a:cubicBezTo>
                  <a:cubicBezTo>
                    <a:pt x="722" y="58"/>
                    <a:pt x="722" y="58"/>
                    <a:pt x="722" y="58"/>
                  </a:cubicBezTo>
                  <a:lnTo>
                    <a:pt x="722" y="65"/>
                  </a:lnTo>
                  <a:close/>
                  <a:moveTo>
                    <a:pt x="833" y="41"/>
                  </a:moveTo>
                  <a:cubicBezTo>
                    <a:pt x="869" y="8"/>
                    <a:pt x="869" y="8"/>
                    <a:pt x="869" y="8"/>
                  </a:cubicBezTo>
                  <a:cubicBezTo>
                    <a:pt x="869" y="4"/>
                    <a:pt x="869" y="4"/>
                    <a:pt x="869" y="4"/>
                  </a:cubicBezTo>
                  <a:cubicBezTo>
                    <a:pt x="849" y="4"/>
                    <a:pt x="849" y="4"/>
                    <a:pt x="849" y="4"/>
                  </a:cubicBezTo>
                  <a:cubicBezTo>
                    <a:pt x="827" y="41"/>
                    <a:pt x="827" y="41"/>
                    <a:pt x="827" y="41"/>
                  </a:cubicBezTo>
                  <a:lnTo>
                    <a:pt x="833" y="41"/>
                  </a:lnTo>
                  <a:close/>
                  <a:moveTo>
                    <a:pt x="843" y="116"/>
                  </a:moveTo>
                  <a:cubicBezTo>
                    <a:pt x="837" y="116"/>
                    <a:pt x="837" y="116"/>
                    <a:pt x="837" y="116"/>
                  </a:cubicBezTo>
                  <a:cubicBezTo>
                    <a:pt x="829" y="126"/>
                    <a:pt x="820" y="133"/>
                    <a:pt x="812" y="133"/>
                  </a:cubicBezTo>
                  <a:cubicBezTo>
                    <a:pt x="803" y="133"/>
                    <a:pt x="798" y="128"/>
                    <a:pt x="798" y="116"/>
                  </a:cubicBezTo>
                  <a:cubicBezTo>
                    <a:pt x="798" y="111"/>
                    <a:pt x="799" y="107"/>
                    <a:pt x="800" y="102"/>
                  </a:cubicBezTo>
                  <a:cubicBezTo>
                    <a:pt x="851" y="85"/>
                    <a:pt x="851" y="85"/>
                    <a:pt x="851" y="85"/>
                  </a:cubicBezTo>
                  <a:cubicBezTo>
                    <a:pt x="861" y="61"/>
                    <a:pt x="849" y="51"/>
                    <a:pt x="835" y="51"/>
                  </a:cubicBezTo>
                  <a:cubicBezTo>
                    <a:pt x="811" y="51"/>
                    <a:pt x="783" y="92"/>
                    <a:pt x="783" y="127"/>
                  </a:cubicBezTo>
                  <a:cubicBezTo>
                    <a:pt x="783" y="143"/>
                    <a:pt x="791" y="152"/>
                    <a:pt x="803" y="152"/>
                  </a:cubicBezTo>
                  <a:cubicBezTo>
                    <a:pt x="817" y="152"/>
                    <a:pt x="831" y="139"/>
                    <a:pt x="843" y="116"/>
                  </a:cubicBezTo>
                  <a:moveTo>
                    <a:pt x="825" y="65"/>
                  </a:moveTo>
                  <a:cubicBezTo>
                    <a:pt x="832" y="65"/>
                    <a:pt x="838" y="70"/>
                    <a:pt x="835" y="83"/>
                  </a:cubicBezTo>
                  <a:cubicBezTo>
                    <a:pt x="803" y="91"/>
                    <a:pt x="803" y="91"/>
                    <a:pt x="803" y="91"/>
                  </a:cubicBezTo>
                  <a:cubicBezTo>
                    <a:pt x="809" y="76"/>
                    <a:pt x="818" y="65"/>
                    <a:pt x="825" y="6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5" name="Freeform 25">
              <a:extLst>
                <a:ext uri="{FF2B5EF4-FFF2-40B4-BE49-F238E27FC236}">
                  <a16:creationId xmlns:a16="http://schemas.microsoft.com/office/drawing/2014/main" id="{14C54019-6B19-43F4-A6BE-DE9B62A7A17A}"/>
                </a:ext>
              </a:extLst>
            </p:cNvPr>
            <p:cNvSpPr>
              <a:spLocks noEditPoints="1"/>
            </p:cNvSpPr>
            <p:nvPr/>
          </p:nvSpPr>
          <p:spPr bwMode="auto">
            <a:xfrm>
              <a:off x="2189163" y="5389563"/>
              <a:ext cx="2224088" cy="790575"/>
            </a:xfrm>
            <a:custGeom>
              <a:avLst/>
              <a:gdLst>
                <a:gd name="T0" fmla="*/ 146 w 620"/>
                <a:gd name="T1" fmla="*/ 0 h 220"/>
                <a:gd name="T2" fmla="*/ 110 w 620"/>
                <a:gd name="T3" fmla="*/ 29 h 220"/>
                <a:gd name="T4" fmla="*/ 113 w 620"/>
                <a:gd name="T5" fmla="*/ 125 h 220"/>
                <a:gd name="T6" fmla="*/ 98 w 620"/>
                <a:gd name="T7" fmla="*/ 99 h 220"/>
                <a:gd name="T8" fmla="*/ 108 w 620"/>
                <a:gd name="T9" fmla="*/ 47 h 220"/>
                <a:gd name="T10" fmla="*/ 146 w 620"/>
                <a:gd name="T11" fmla="*/ 69 h 220"/>
                <a:gd name="T12" fmla="*/ 47 w 620"/>
                <a:gd name="T13" fmla="*/ 44 h 220"/>
                <a:gd name="T14" fmla="*/ 1 w 620"/>
                <a:gd name="T15" fmla="*/ 168 h 220"/>
                <a:gd name="T16" fmla="*/ 134 w 620"/>
                <a:gd name="T17" fmla="*/ 142 h 220"/>
                <a:gd name="T18" fmla="*/ 57 w 620"/>
                <a:gd name="T19" fmla="*/ 137 h 220"/>
                <a:gd name="T20" fmla="*/ 225 w 620"/>
                <a:gd name="T21" fmla="*/ 187 h 220"/>
                <a:gd name="T22" fmla="*/ 185 w 620"/>
                <a:gd name="T23" fmla="*/ 143 h 220"/>
                <a:gd name="T24" fmla="*/ 244 w 620"/>
                <a:gd name="T25" fmla="*/ 91 h 220"/>
                <a:gd name="T26" fmla="*/ 201 w 620"/>
                <a:gd name="T27" fmla="*/ 76 h 220"/>
                <a:gd name="T28" fmla="*/ 159 w 620"/>
                <a:gd name="T29" fmla="*/ 161 h 220"/>
                <a:gd name="T30" fmla="*/ 162 w 620"/>
                <a:gd name="T31" fmla="*/ 220 h 220"/>
                <a:gd name="T32" fmla="*/ 176 w 620"/>
                <a:gd name="T33" fmla="*/ 124 h 220"/>
                <a:gd name="T34" fmla="*/ 185 w 620"/>
                <a:gd name="T35" fmla="*/ 136 h 220"/>
                <a:gd name="T36" fmla="*/ 189 w 620"/>
                <a:gd name="T37" fmla="*/ 182 h 220"/>
                <a:gd name="T38" fmla="*/ 146 w 620"/>
                <a:gd name="T39" fmla="*/ 196 h 220"/>
                <a:gd name="T40" fmla="*/ 319 w 620"/>
                <a:gd name="T41" fmla="*/ 80 h 220"/>
                <a:gd name="T42" fmla="*/ 253 w 620"/>
                <a:gd name="T43" fmla="*/ 178 h 220"/>
                <a:gd name="T44" fmla="*/ 299 w 620"/>
                <a:gd name="T45" fmla="*/ 178 h 220"/>
                <a:gd name="T46" fmla="*/ 308 w 620"/>
                <a:gd name="T47" fmla="*/ 157 h 220"/>
                <a:gd name="T48" fmla="*/ 257 w 620"/>
                <a:gd name="T49" fmla="*/ 149 h 220"/>
                <a:gd name="T50" fmla="*/ 291 w 620"/>
                <a:gd name="T51" fmla="*/ 135 h 220"/>
                <a:gd name="T52" fmla="*/ 356 w 620"/>
                <a:gd name="T53" fmla="*/ 161 h 220"/>
                <a:gd name="T54" fmla="*/ 373 w 620"/>
                <a:gd name="T55" fmla="*/ 27 h 220"/>
                <a:gd name="T56" fmla="*/ 378 w 620"/>
                <a:gd name="T57" fmla="*/ 58 h 220"/>
                <a:gd name="T58" fmla="*/ 383 w 620"/>
                <a:gd name="T59" fmla="*/ 145 h 220"/>
                <a:gd name="T60" fmla="*/ 455 w 620"/>
                <a:gd name="T61" fmla="*/ 50 h 220"/>
                <a:gd name="T62" fmla="*/ 442 w 620"/>
                <a:gd name="T63" fmla="*/ 38 h 220"/>
                <a:gd name="T64" fmla="*/ 443 w 620"/>
                <a:gd name="T65" fmla="*/ 76 h 220"/>
                <a:gd name="T66" fmla="*/ 429 w 620"/>
                <a:gd name="T67" fmla="*/ 93 h 220"/>
                <a:gd name="T68" fmla="*/ 445 w 620"/>
                <a:gd name="T69" fmla="*/ 145 h 220"/>
                <a:gd name="T70" fmla="*/ 449 w 620"/>
                <a:gd name="T71" fmla="*/ 87 h 220"/>
                <a:gd name="T72" fmla="*/ 462 w 620"/>
                <a:gd name="T73" fmla="*/ 165 h 220"/>
                <a:gd name="T74" fmla="*/ 514 w 620"/>
                <a:gd name="T75" fmla="*/ 142 h 220"/>
                <a:gd name="T76" fmla="*/ 533 w 620"/>
                <a:gd name="T77" fmla="*/ 91 h 220"/>
                <a:gd name="T78" fmla="*/ 521 w 620"/>
                <a:gd name="T79" fmla="*/ 53 h 220"/>
                <a:gd name="T80" fmla="*/ 472 w 620"/>
                <a:gd name="T81" fmla="*/ 83 h 220"/>
                <a:gd name="T82" fmla="*/ 620 w 620"/>
                <a:gd name="T83" fmla="*/ 33 h 220"/>
                <a:gd name="T84" fmla="*/ 578 w 620"/>
                <a:gd name="T85" fmla="*/ 67 h 220"/>
                <a:gd name="T86" fmla="*/ 588 w 620"/>
                <a:gd name="T87" fmla="*/ 142 h 220"/>
                <a:gd name="T88" fmla="*/ 551 w 620"/>
                <a:gd name="T89" fmla="*/ 128 h 220"/>
                <a:gd name="T90" fmla="*/ 534 w 620"/>
                <a:gd name="T91" fmla="*/ 153 h 220"/>
                <a:gd name="T92" fmla="*/ 576 w 620"/>
                <a:gd name="T93" fmla="*/ 90 h 220"/>
                <a:gd name="T94" fmla="*/ 576 w 620"/>
                <a:gd name="T95" fmla="*/ 9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0" h="220">
                  <a:moveTo>
                    <a:pt x="110" y="29"/>
                  </a:moveTo>
                  <a:cubicBezTo>
                    <a:pt x="146" y="4"/>
                    <a:pt x="146" y="4"/>
                    <a:pt x="146" y="4"/>
                  </a:cubicBezTo>
                  <a:cubicBezTo>
                    <a:pt x="146" y="0"/>
                    <a:pt x="146" y="0"/>
                    <a:pt x="146" y="0"/>
                  </a:cubicBezTo>
                  <a:cubicBezTo>
                    <a:pt x="124" y="0"/>
                    <a:pt x="124" y="0"/>
                    <a:pt x="124" y="0"/>
                  </a:cubicBezTo>
                  <a:cubicBezTo>
                    <a:pt x="104" y="29"/>
                    <a:pt x="104" y="29"/>
                    <a:pt x="104" y="29"/>
                  </a:cubicBezTo>
                  <a:lnTo>
                    <a:pt x="110" y="29"/>
                  </a:lnTo>
                  <a:close/>
                  <a:moveTo>
                    <a:pt x="95" y="107"/>
                  </a:moveTo>
                  <a:cubicBezTo>
                    <a:pt x="107" y="107"/>
                    <a:pt x="107" y="112"/>
                    <a:pt x="106" y="125"/>
                  </a:cubicBezTo>
                  <a:cubicBezTo>
                    <a:pt x="113" y="125"/>
                    <a:pt x="113" y="125"/>
                    <a:pt x="113" y="125"/>
                  </a:cubicBezTo>
                  <a:cubicBezTo>
                    <a:pt x="129" y="81"/>
                    <a:pt x="129" y="81"/>
                    <a:pt x="129" y="81"/>
                  </a:cubicBezTo>
                  <a:cubicBezTo>
                    <a:pt x="122" y="81"/>
                    <a:pt x="122" y="81"/>
                    <a:pt x="122" y="81"/>
                  </a:cubicBezTo>
                  <a:cubicBezTo>
                    <a:pt x="116" y="91"/>
                    <a:pt x="111" y="99"/>
                    <a:pt x="98" y="99"/>
                  </a:cubicBezTo>
                  <a:cubicBezTo>
                    <a:pt x="71" y="99"/>
                    <a:pt x="71" y="99"/>
                    <a:pt x="71" y="99"/>
                  </a:cubicBezTo>
                  <a:cubicBezTo>
                    <a:pt x="84" y="62"/>
                    <a:pt x="84" y="62"/>
                    <a:pt x="84" y="62"/>
                  </a:cubicBezTo>
                  <a:cubicBezTo>
                    <a:pt x="89" y="49"/>
                    <a:pt x="91" y="47"/>
                    <a:pt x="108" y="47"/>
                  </a:cubicBezTo>
                  <a:cubicBezTo>
                    <a:pt x="120" y="47"/>
                    <a:pt x="120" y="47"/>
                    <a:pt x="120" y="47"/>
                  </a:cubicBezTo>
                  <a:cubicBezTo>
                    <a:pt x="137" y="47"/>
                    <a:pt x="139" y="51"/>
                    <a:pt x="139" y="69"/>
                  </a:cubicBezTo>
                  <a:cubicBezTo>
                    <a:pt x="146" y="69"/>
                    <a:pt x="146" y="69"/>
                    <a:pt x="146" y="69"/>
                  </a:cubicBezTo>
                  <a:cubicBezTo>
                    <a:pt x="152" y="38"/>
                    <a:pt x="152" y="38"/>
                    <a:pt x="152" y="38"/>
                  </a:cubicBezTo>
                  <a:cubicBezTo>
                    <a:pt x="49" y="38"/>
                    <a:pt x="49" y="38"/>
                    <a:pt x="49" y="38"/>
                  </a:cubicBezTo>
                  <a:cubicBezTo>
                    <a:pt x="47" y="44"/>
                    <a:pt x="47" y="44"/>
                    <a:pt x="47" y="44"/>
                  </a:cubicBezTo>
                  <a:cubicBezTo>
                    <a:pt x="67" y="48"/>
                    <a:pt x="69" y="50"/>
                    <a:pt x="60" y="76"/>
                  </a:cubicBezTo>
                  <a:cubicBezTo>
                    <a:pt x="37" y="137"/>
                    <a:pt x="37" y="137"/>
                    <a:pt x="37" y="137"/>
                  </a:cubicBezTo>
                  <a:cubicBezTo>
                    <a:pt x="28" y="162"/>
                    <a:pt x="24" y="164"/>
                    <a:pt x="1" y="168"/>
                  </a:cubicBezTo>
                  <a:cubicBezTo>
                    <a:pt x="0" y="174"/>
                    <a:pt x="0" y="174"/>
                    <a:pt x="0" y="174"/>
                  </a:cubicBezTo>
                  <a:cubicBezTo>
                    <a:pt x="114" y="174"/>
                    <a:pt x="114" y="174"/>
                    <a:pt x="114" y="174"/>
                  </a:cubicBezTo>
                  <a:cubicBezTo>
                    <a:pt x="134" y="142"/>
                    <a:pt x="134" y="142"/>
                    <a:pt x="134" y="142"/>
                  </a:cubicBezTo>
                  <a:cubicBezTo>
                    <a:pt x="127" y="142"/>
                    <a:pt x="127" y="142"/>
                    <a:pt x="127" y="142"/>
                  </a:cubicBezTo>
                  <a:cubicBezTo>
                    <a:pt x="114" y="154"/>
                    <a:pt x="97" y="166"/>
                    <a:pt x="74" y="166"/>
                  </a:cubicBezTo>
                  <a:cubicBezTo>
                    <a:pt x="44" y="166"/>
                    <a:pt x="47" y="164"/>
                    <a:pt x="57" y="137"/>
                  </a:cubicBezTo>
                  <a:cubicBezTo>
                    <a:pt x="68" y="107"/>
                    <a:pt x="68" y="107"/>
                    <a:pt x="68" y="107"/>
                  </a:cubicBezTo>
                  <a:lnTo>
                    <a:pt x="95" y="107"/>
                  </a:lnTo>
                  <a:close/>
                  <a:moveTo>
                    <a:pt x="225" y="187"/>
                  </a:moveTo>
                  <a:cubicBezTo>
                    <a:pt x="225" y="175"/>
                    <a:pt x="214" y="170"/>
                    <a:pt x="197" y="165"/>
                  </a:cubicBezTo>
                  <a:cubicBezTo>
                    <a:pt x="182" y="161"/>
                    <a:pt x="175" y="159"/>
                    <a:pt x="175" y="155"/>
                  </a:cubicBezTo>
                  <a:cubicBezTo>
                    <a:pt x="175" y="151"/>
                    <a:pt x="179" y="146"/>
                    <a:pt x="185" y="143"/>
                  </a:cubicBezTo>
                  <a:cubicBezTo>
                    <a:pt x="209" y="141"/>
                    <a:pt x="225" y="119"/>
                    <a:pt x="225" y="101"/>
                  </a:cubicBezTo>
                  <a:cubicBezTo>
                    <a:pt x="225" y="97"/>
                    <a:pt x="224" y="94"/>
                    <a:pt x="223" y="91"/>
                  </a:cubicBezTo>
                  <a:cubicBezTo>
                    <a:pt x="244" y="91"/>
                    <a:pt x="244" y="91"/>
                    <a:pt x="244" y="91"/>
                  </a:cubicBezTo>
                  <a:cubicBezTo>
                    <a:pt x="247" y="80"/>
                    <a:pt x="247" y="80"/>
                    <a:pt x="247" y="80"/>
                  </a:cubicBezTo>
                  <a:cubicBezTo>
                    <a:pt x="214" y="80"/>
                    <a:pt x="214" y="80"/>
                    <a:pt x="214" y="80"/>
                  </a:cubicBezTo>
                  <a:cubicBezTo>
                    <a:pt x="210" y="78"/>
                    <a:pt x="206" y="76"/>
                    <a:pt x="201" y="76"/>
                  </a:cubicBezTo>
                  <a:cubicBezTo>
                    <a:pt x="175" y="76"/>
                    <a:pt x="158" y="99"/>
                    <a:pt x="158" y="118"/>
                  </a:cubicBezTo>
                  <a:cubicBezTo>
                    <a:pt x="158" y="132"/>
                    <a:pt x="167" y="140"/>
                    <a:pt x="178" y="142"/>
                  </a:cubicBezTo>
                  <a:cubicBezTo>
                    <a:pt x="166" y="148"/>
                    <a:pt x="159" y="154"/>
                    <a:pt x="159" y="161"/>
                  </a:cubicBezTo>
                  <a:cubicBezTo>
                    <a:pt x="159" y="166"/>
                    <a:pt x="161" y="169"/>
                    <a:pt x="164" y="172"/>
                  </a:cubicBezTo>
                  <a:cubicBezTo>
                    <a:pt x="136" y="180"/>
                    <a:pt x="125" y="189"/>
                    <a:pt x="125" y="202"/>
                  </a:cubicBezTo>
                  <a:cubicBezTo>
                    <a:pt x="125" y="215"/>
                    <a:pt x="142" y="220"/>
                    <a:pt x="162" y="220"/>
                  </a:cubicBezTo>
                  <a:cubicBezTo>
                    <a:pt x="197" y="220"/>
                    <a:pt x="225" y="202"/>
                    <a:pt x="225" y="187"/>
                  </a:cubicBezTo>
                  <a:moveTo>
                    <a:pt x="185" y="136"/>
                  </a:moveTo>
                  <a:cubicBezTo>
                    <a:pt x="178" y="136"/>
                    <a:pt x="176" y="130"/>
                    <a:pt x="176" y="124"/>
                  </a:cubicBezTo>
                  <a:cubicBezTo>
                    <a:pt x="176" y="108"/>
                    <a:pt x="185" y="84"/>
                    <a:pt x="199" y="84"/>
                  </a:cubicBezTo>
                  <a:cubicBezTo>
                    <a:pt x="205" y="84"/>
                    <a:pt x="207" y="89"/>
                    <a:pt x="207" y="95"/>
                  </a:cubicBezTo>
                  <a:cubicBezTo>
                    <a:pt x="207" y="111"/>
                    <a:pt x="199" y="136"/>
                    <a:pt x="185" y="136"/>
                  </a:cubicBezTo>
                  <a:moveTo>
                    <a:pt x="146" y="196"/>
                  </a:moveTo>
                  <a:cubicBezTo>
                    <a:pt x="146" y="186"/>
                    <a:pt x="156" y="180"/>
                    <a:pt x="169" y="174"/>
                  </a:cubicBezTo>
                  <a:cubicBezTo>
                    <a:pt x="174" y="177"/>
                    <a:pt x="180" y="179"/>
                    <a:pt x="189" y="182"/>
                  </a:cubicBezTo>
                  <a:cubicBezTo>
                    <a:pt x="203" y="187"/>
                    <a:pt x="209" y="188"/>
                    <a:pt x="209" y="193"/>
                  </a:cubicBezTo>
                  <a:cubicBezTo>
                    <a:pt x="209" y="202"/>
                    <a:pt x="193" y="209"/>
                    <a:pt x="172" y="209"/>
                  </a:cubicBezTo>
                  <a:cubicBezTo>
                    <a:pt x="155" y="209"/>
                    <a:pt x="146" y="205"/>
                    <a:pt x="146" y="196"/>
                  </a:cubicBezTo>
                  <a:moveTo>
                    <a:pt x="335" y="72"/>
                  </a:moveTo>
                  <a:cubicBezTo>
                    <a:pt x="328" y="72"/>
                    <a:pt x="328" y="72"/>
                    <a:pt x="328" y="72"/>
                  </a:cubicBezTo>
                  <a:cubicBezTo>
                    <a:pt x="319" y="80"/>
                    <a:pt x="319" y="80"/>
                    <a:pt x="319" y="80"/>
                  </a:cubicBezTo>
                  <a:cubicBezTo>
                    <a:pt x="317" y="80"/>
                    <a:pt x="317" y="80"/>
                    <a:pt x="317" y="80"/>
                  </a:cubicBezTo>
                  <a:cubicBezTo>
                    <a:pt x="275" y="80"/>
                    <a:pt x="238" y="128"/>
                    <a:pt x="238" y="162"/>
                  </a:cubicBezTo>
                  <a:cubicBezTo>
                    <a:pt x="238" y="172"/>
                    <a:pt x="244" y="178"/>
                    <a:pt x="253" y="178"/>
                  </a:cubicBezTo>
                  <a:cubicBezTo>
                    <a:pt x="264" y="178"/>
                    <a:pt x="275" y="162"/>
                    <a:pt x="287" y="145"/>
                  </a:cubicBezTo>
                  <a:cubicBezTo>
                    <a:pt x="287" y="151"/>
                    <a:pt x="287" y="151"/>
                    <a:pt x="287" y="151"/>
                  </a:cubicBezTo>
                  <a:cubicBezTo>
                    <a:pt x="285" y="168"/>
                    <a:pt x="290" y="178"/>
                    <a:pt x="299" y="178"/>
                  </a:cubicBezTo>
                  <a:cubicBezTo>
                    <a:pt x="310" y="178"/>
                    <a:pt x="319" y="161"/>
                    <a:pt x="326" y="145"/>
                  </a:cubicBezTo>
                  <a:cubicBezTo>
                    <a:pt x="321" y="145"/>
                    <a:pt x="321" y="145"/>
                    <a:pt x="321" y="145"/>
                  </a:cubicBezTo>
                  <a:cubicBezTo>
                    <a:pt x="316" y="153"/>
                    <a:pt x="312" y="157"/>
                    <a:pt x="308" y="157"/>
                  </a:cubicBezTo>
                  <a:cubicBezTo>
                    <a:pt x="304" y="157"/>
                    <a:pt x="301" y="150"/>
                    <a:pt x="308" y="135"/>
                  </a:cubicBezTo>
                  <a:lnTo>
                    <a:pt x="335" y="72"/>
                  </a:lnTo>
                  <a:close/>
                  <a:moveTo>
                    <a:pt x="257" y="149"/>
                  </a:moveTo>
                  <a:cubicBezTo>
                    <a:pt x="257" y="126"/>
                    <a:pt x="283" y="95"/>
                    <a:pt x="297" y="95"/>
                  </a:cubicBezTo>
                  <a:cubicBezTo>
                    <a:pt x="300" y="95"/>
                    <a:pt x="303" y="95"/>
                    <a:pt x="306" y="96"/>
                  </a:cubicBezTo>
                  <a:cubicBezTo>
                    <a:pt x="291" y="135"/>
                    <a:pt x="291" y="135"/>
                    <a:pt x="291" y="135"/>
                  </a:cubicBezTo>
                  <a:cubicBezTo>
                    <a:pt x="282" y="146"/>
                    <a:pt x="269" y="159"/>
                    <a:pt x="263" y="159"/>
                  </a:cubicBezTo>
                  <a:cubicBezTo>
                    <a:pt x="259" y="159"/>
                    <a:pt x="257" y="156"/>
                    <a:pt x="257" y="149"/>
                  </a:cubicBezTo>
                  <a:moveTo>
                    <a:pt x="356" y="161"/>
                  </a:moveTo>
                  <a:cubicBezTo>
                    <a:pt x="408" y="25"/>
                    <a:pt x="408" y="25"/>
                    <a:pt x="408" y="25"/>
                  </a:cubicBezTo>
                  <a:cubicBezTo>
                    <a:pt x="406" y="23"/>
                    <a:pt x="406" y="23"/>
                    <a:pt x="406" y="23"/>
                  </a:cubicBezTo>
                  <a:cubicBezTo>
                    <a:pt x="373" y="27"/>
                    <a:pt x="373" y="27"/>
                    <a:pt x="373" y="27"/>
                  </a:cubicBezTo>
                  <a:cubicBezTo>
                    <a:pt x="373" y="31"/>
                    <a:pt x="373" y="31"/>
                    <a:pt x="373" y="31"/>
                  </a:cubicBezTo>
                  <a:cubicBezTo>
                    <a:pt x="380" y="36"/>
                    <a:pt x="380" y="36"/>
                    <a:pt x="380" y="36"/>
                  </a:cubicBezTo>
                  <a:cubicBezTo>
                    <a:pt x="385" y="40"/>
                    <a:pt x="384" y="45"/>
                    <a:pt x="378" y="58"/>
                  </a:cubicBezTo>
                  <a:cubicBezTo>
                    <a:pt x="338" y="165"/>
                    <a:pt x="338" y="165"/>
                    <a:pt x="338" y="165"/>
                  </a:cubicBezTo>
                  <a:cubicBezTo>
                    <a:pt x="335" y="171"/>
                    <a:pt x="339" y="178"/>
                    <a:pt x="345" y="178"/>
                  </a:cubicBezTo>
                  <a:cubicBezTo>
                    <a:pt x="360" y="178"/>
                    <a:pt x="376" y="164"/>
                    <a:pt x="383" y="145"/>
                  </a:cubicBezTo>
                  <a:cubicBezTo>
                    <a:pt x="378" y="145"/>
                    <a:pt x="378" y="145"/>
                    <a:pt x="378" y="145"/>
                  </a:cubicBezTo>
                  <a:cubicBezTo>
                    <a:pt x="373" y="152"/>
                    <a:pt x="363" y="160"/>
                    <a:pt x="356" y="161"/>
                  </a:cubicBezTo>
                  <a:moveTo>
                    <a:pt x="455" y="50"/>
                  </a:moveTo>
                  <a:cubicBezTo>
                    <a:pt x="461" y="50"/>
                    <a:pt x="467" y="45"/>
                    <a:pt x="467" y="38"/>
                  </a:cubicBezTo>
                  <a:cubicBezTo>
                    <a:pt x="467" y="31"/>
                    <a:pt x="461" y="26"/>
                    <a:pt x="455" y="26"/>
                  </a:cubicBezTo>
                  <a:cubicBezTo>
                    <a:pt x="448" y="26"/>
                    <a:pt x="442" y="31"/>
                    <a:pt x="442" y="38"/>
                  </a:cubicBezTo>
                  <a:cubicBezTo>
                    <a:pt x="442" y="45"/>
                    <a:pt x="448" y="50"/>
                    <a:pt x="455" y="50"/>
                  </a:cubicBezTo>
                  <a:moveTo>
                    <a:pt x="449" y="87"/>
                  </a:moveTo>
                  <a:cubicBezTo>
                    <a:pt x="451" y="80"/>
                    <a:pt x="447" y="76"/>
                    <a:pt x="443" y="76"/>
                  </a:cubicBezTo>
                  <a:cubicBezTo>
                    <a:pt x="428" y="76"/>
                    <a:pt x="411" y="90"/>
                    <a:pt x="404" y="109"/>
                  </a:cubicBezTo>
                  <a:cubicBezTo>
                    <a:pt x="409" y="109"/>
                    <a:pt x="409" y="109"/>
                    <a:pt x="409" y="109"/>
                  </a:cubicBezTo>
                  <a:cubicBezTo>
                    <a:pt x="413" y="102"/>
                    <a:pt x="422" y="94"/>
                    <a:pt x="429" y="93"/>
                  </a:cubicBezTo>
                  <a:cubicBezTo>
                    <a:pt x="401" y="167"/>
                    <a:pt x="401" y="167"/>
                    <a:pt x="401" y="167"/>
                  </a:cubicBezTo>
                  <a:cubicBezTo>
                    <a:pt x="398" y="174"/>
                    <a:pt x="403" y="178"/>
                    <a:pt x="407" y="178"/>
                  </a:cubicBezTo>
                  <a:cubicBezTo>
                    <a:pt x="421" y="178"/>
                    <a:pt x="438" y="164"/>
                    <a:pt x="445" y="145"/>
                  </a:cubicBezTo>
                  <a:cubicBezTo>
                    <a:pt x="440" y="145"/>
                    <a:pt x="440" y="145"/>
                    <a:pt x="440" y="145"/>
                  </a:cubicBezTo>
                  <a:cubicBezTo>
                    <a:pt x="435" y="152"/>
                    <a:pt x="427" y="160"/>
                    <a:pt x="419" y="161"/>
                  </a:cubicBezTo>
                  <a:lnTo>
                    <a:pt x="449" y="87"/>
                  </a:lnTo>
                  <a:close/>
                  <a:moveTo>
                    <a:pt x="472" y="91"/>
                  </a:moveTo>
                  <a:cubicBezTo>
                    <a:pt x="490" y="91"/>
                    <a:pt x="490" y="91"/>
                    <a:pt x="490" y="91"/>
                  </a:cubicBezTo>
                  <a:cubicBezTo>
                    <a:pt x="462" y="165"/>
                    <a:pt x="462" y="165"/>
                    <a:pt x="462" y="165"/>
                  </a:cubicBezTo>
                  <a:cubicBezTo>
                    <a:pt x="460" y="171"/>
                    <a:pt x="463" y="178"/>
                    <a:pt x="470" y="178"/>
                  </a:cubicBezTo>
                  <a:cubicBezTo>
                    <a:pt x="485" y="178"/>
                    <a:pt x="510" y="162"/>
                    <a:pt x="519" y="142"/>
                  </a:cubicBezTo>
                  <a:cubicBezTo>
                    <a:pt x="514" y="142"/>
                    <a:pt x="514" y="142"/>
                    <a:pt x="514" y="142"/>
                  </a:cubicBezTo>
                  <a:cubicBezTo>
                    <a:pt x="507" y="149"/>
                    <a:pt x="494" y="159"/>
                    <a:pt x="483" y="161"/>
                  </a:cubicBezTo>
                  <a:cubicBezTo>
                    <a:pt x="508" y="91"/>
                    <a:pt x="508" y="91"/>
                    <a:pt x="508" y="91"/>
                  </a:cubicBezTo>
                  <a:cubicBezTo>
                    <a:pt x="533" y="91"/>
                    <a:pt x="533" y="91"/>
                    <a:pt x="533" y="91"/>
                  </a:cubicBezTo>
                  <a:cubicBezTo>
                    <a:pt x="536" y="80"/>
                    <a:pt x="536" y="80"/>
                    <a:pt x="536" y="80"/>
                  </a:cubicBezTo>
                  <a:cubicBezTo>
                    <a:pt x="512" y="80"/>
                    <a:pt x="512" y="80"/>
                    <a:pt x="512" y="80"/>
                  </a:cubicBezTo>
                  <a:cubicBezTo>
                    <a:pt x="521" y="53"/>
                    <a:pt x="521" y="53"/>
                    <a:pt x="521" y="53"/>
                  </a:cubicBezTo>
                  <a:cubicBezTo>
                    <a:pt x="511" y="53"/>
                    <a:pt x="511" y="53"/>
                    <a:pt x="511" y="53"/>
                  </a:cubicBezTo>
                  <a:cubicBezTo>
                    <a:pt x="494" y="80"/>
                    <a:pt x="494" y="80"/>
                    <a:pt x="494" y="80"/>
                  </a:cubicBezTo>
                  <a:cubicBezTo>
                    <a:pt x="472" y="83"/>
                    <a:pt x="472" y="83"/>
                    <a:pt x="472" y="83"/>
                  </a:cubicBezTo>
                  <a:lnTo>
                    <a:pt x="472" y="91"/>
                  </a:lnTo>
                  <a:close/>
                  <a:moveTo>
                    <a:pt x="584" y="67"/>
                  </a:moveTo>
                  <a:cubicBezTo>
                    <a:pt x="620" y="33"/>
                    <a:pt x="620" y="33"/>
                    <a:pt x="620" y="33"/>
                  </a:cubicBezTo>
                  <a:cubicBezTo>
                    <a:pt x="620" y="29"/>
                    <a:pt x="620" y="29"/>
                    <a:pt x="620" y="29"/>
                  </a:cubicBezTo>
                  <a:cubicBezTo>
                    <a:pt x="600" y="29"/>
                    <a:pt x="600" y="29"/>
                    <a:pt x="600" y="29"/>
                  </a:cubicBezTo>
                  <a:cubicBezTo>
                    <a:pt x="578" y="67"/>
                    <a:pt x="578" y="67"/>
                    <a:pt x="578" y="67"/>
                  </a:cubicBezTo>
                  <a:lnTo>
                    <a:pt x="584" y="67"/>
                  </a:lnTo>
                  <a:close/>
                  <a:moveTo>
                    <a:pt x="594" y="142"/>
                  </a:moveTo>
                  <a:cubicBezTo>
                    <a:pt x="588" y="142"/>
                    <a:pt x="588" y="142"/>
                    <a:pt x="588" y="142"/>
                  </a:cubicBezTo>
                  <a:cubicBezTo>
                    <a:pt x="580" y="151"/>
                    <a:pt x="571" y="159"/>
                    <a:pt x="562" y="159"/>
                  </a:cubicBezTo>
                  <a:cubicBezTo>
                    <a:pt x="554" y="159"/>
                    <a:pt x="549" y="153"/>
                    <a:pt x="549" y="142"/>
                  </a:cubicBezTo>
                  <a:cubicBezTo>
                    <a:pt x="549" y="137"/>
                    <a:pt x="550" y="132"/>
                    <a:pt x="551" y="128"/>
                  </a:cubicBezTo>
                  <a:cubicBezTo>
                    <a:pt x="602" y="111"/>
                    <a:pt x="602" y="111"/>
                    <a:pt x="602" y="111"/>
                  </a:cubicBezTo>
                  <a:cubicBezTo>
                    <a:pt x="612" y="87"/>
                    <a:pt x="600" y="76"/>
                    <a:pt x="586" y="76"/>
                  </a:cubicBezTo>
                  <a:cubicBezTo>
                    <a:pt x="562" y="76"/>
                    <a:pt x="534" y="117"/>
                    <a:pt x="534" y="153"/>
                  </a:cubicBezTo>
                  <a:cubicBezTo>
                    <a:pt x="534" y="169"/>
                    <a:pt x="542" y="178"/>
                    <a:pt x="554" y="178"/>
                  </a:cubicBezTo>
                  <a:cubicBezTo>
                    <a:pt x="568" y="178"/>
                    <a:pt x="582" y="164"/>
                    <a:pt x="594" y="142"/>
                  </a:cubicBezTo>
                  <a:moveTo>
                    <a:pt x="576" y="90"/>
                  </a:moveTo>
                  <a:cubicBezTo>
                    <a:pt x="583" y="90"/>
                    <a:pt x="589" y="95"/>
                    <a:pt x="586" y="109"/>
                  </a:cubicBezTo>
                  <a:cubicBezTo>
                    <a:pt x="554" y="116"/>
                    <a:pt x="554" y="116"/>
                    <a:pt x="554" y="116"/>
                  </a:cubicBezTo>
                  <a:cubicBezTo>
                    <a:pt x="560" y="101"/>
                    <a:pt x="569" y="90"/>
                    <a:pt x="576" y="9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6" name="Freeform 26">
              <a:extLst>
                <a:ext uri="{FF2B5EF4-FFF2-40B4-BE49-F238E27FC236}">
                  <a16:creationId xmlns:a16="http://schemas.microsoft.com/office/drawing/2014/main" id="{2C1E05C7-8250-4501-8D65-48FA339553FB}"/>
                </a:ext>
              </a:extLst>
            </p:cNvPr>
            <p:cNvSpPr>
              <a:spLocks noEditPoints="1"/>
            </p:cNvSpPr>
            <p:nvPr/>
          </p:nvSpPr>
          <p:spPr bwMode="auto">
            <a:xfrm>
              <a:off x="2189163" y="4640263"/>
              <a:ext cx="2181225" cy="552450"/>
            </a:xfrm>
            <a:custGeom>
              <a:avLst/>
              <a:gdLst>
                <a:gd name="T0" fmla="*/ 49 w 608"/>
                <a:gd name="T1" fmla="*/ 15 h 154"/>
                <a:gd name="T2" fmla="*/ 59 w 608"/>
                <a:gd name="T3" fmla="*/ 52 h 154"/>
                <a:gd name="T4" fmla="*/ 1 w 608"/>
                <a:gd name="T5" fmla="*/ 145 h 154"/>
                <a:gd name="T6" fmla="*/ 103 w 608"/>
                <a:gd name="T7" fmla="*/ 150 h 154"/>
                <a:gd name="T8" fmla="*/ 117 w 608"/>
                <a:gd name="T9" fmla="*/ 111 h 154"/>
                <a:gd name="T10" fmla="*/ 57 w 608"/>
                <a:gd name="T11" fmla="*/ 113 h 154"/>
                <a:gd name="T12" fmla="*/ 115 w 608"/>
                <a:gd name="T13" fmla="*/ 20 h 154"/>
                <a:gd name="T14" fmla="*/ 191 w 608"/>
                <a:gd name="T15" fmla="*/ 27 h 154"/>
                <a:gd name="T16" fmla="*/ 191 w 608"/>
                <a:gd name="T17" fmla="*/ 2 h 154"/>
                <a:gd name="T18" fmla="*/ 191 w 608"/>
                <a:gd name="T19" fmla="*/ 27 h 154"/>
                <a:gd name="T20" fmla="*/ 180 w 608"/>
                <a:gd name="T21" fmla="*/ 53 h 154"/>
                <a:gd name="T22" fmla="*/ 145 w 608"/>
                <a:gd name="T23" fmla="*/ 85 h 154"/>
                <a:gd name="T24" fmla="*/ 138 w 608"/>
                <a:gd name="T25" fmla="*/ 143 h 154"/>
                <a:gd name="T26" fmla="*/ 181 w 608"/>
                <a:gd name="T27" fmla="*/ 122 h 154"/>
                <a:gd name="T28" fmla="*/ 156 w 608"/>
                <a:gd name="T29" fmla="*/ 138 h 154"/>
                <a:gd name="T30" fmla="*/ 287 w 608"/>
                <a:gd name="T31" fmla="*/ 74 h 154"/>
                <a:gd name="T32" fmla="*/ 234 w 608"/>
                <a:gd name="T33" fmla="*/ 84 h 154"/>
                <a:gd name="T34" fmla="*/ 263 w 608"/>
                <a:gd name="T35" fmla="*/ 0 h 154"/>
                <a:gd name="T36" fmla="*/ 231 w 608"/>
                <a:gd name="T37" fmla="*/ 7 h 154"/>
                <a:gd name="T38" fmla="*/ 236 w 608"/>
                <a:gd name="T39" fmla="*/ 35 h 154"/>
                <a:gd name="T40" fmla="*/ 197 w 608"/>
                <a:gd name="T41" fmla="*/ 137 h 154"/>
                <a:gd name="T42" fmla="*/ 287 w 608"/>
                <a:gd name="T43" fmla="*/ 74 h 154"/>
                <a:gd name="T44" fmla="*/ 217 w 608"/>
                <a:gd name="T45" fmla="*/ 130 h 154"/>
                <a:gd name="T46" fmla="*/ 230 w 608"/>
                <a:gd name="T47" fmla="*/ 94 h 154"/>
                <a:gd name="T48" fmla="*/ 268 w 608"/>
                <a:gd name="T49" fmla="*/ 82 h 154"/>
                <a:gd name="T50" fmla="*/ 355 w 608"/>
                <a:gd name="T51" fmla="*/ 118 h 154"/>
                <a:gd name="T52" fmla="*/ 324 w 608"/>
                <a:gd name="T53" fmla="*/ 135 h 154"/>
                <a:gd name="T54" fmla="*/ 312 w 608"/>
                <a:gd name="T55" fmla="*/ 104 h 154"/>
                <a:gd name="T56" fmla="*/ 347 w 608"/>
                <a:gd name="T57" fmla="*/ 53 h 154"/>
                <a:gd name="T58" fmla="*/ 315 w 608"/>
                <a:gd name="T59" fmla="*/ 154 h 154"/>
                <a:gd name="T60" fmla="*/ 337 w 608"/>
                <a:gd name="T61" fmla="*/ 67 h 154"/>
                <a:gd name="T62" fmla="*/ 315 w 608"/>
                <a:gd name="T63" fmla="*/ 93 h 154"/>
                <a:gd name="T64" fmla="*/ 452 w 608"/>
                <a:gd name="T65" fmla="*/ 76 h 154"/>
                <a:gd name="T66" fmla="*/ 419 w 608"/>
                <a:gd name="T67" fmla="*/ 85 h 154"/>
                <a:gd name="T68" fmla="*/ 407 w 608"/>
                <a:gd name="T69" fmla="*/ 53 h 154"/>
                <a:gd name="T70" fmla="*/ 385 w 608"/>
                <a:gd name="T71" fmla="*/ 85 h 154"/>
                <a:gd name="T72" fmla="*/ 398 w 608"/>
                <a:gd name="T73" fmla="*/ 96 h 154"/>
                <a:gd name="T74" fmla="*/ 386 w 608"/>
                <a:gd name="T75" fmla="*/ 154 h 154"/>
                <a:gd name="T76" fmla="*/ 415 w 608"/>
                <a:gd name="T77" fmla="*/ 95 h 154"/>
                <a:gd name="T78" fmla="*/ 452 w 608"/>
                <a:gd name="T79" fmla="*/ 76 h 154"/>
                <a:gd name="T80" fmla="*/ 479 w 608"/>
                <a:gd name="T81" fmla="*/ 67 h 154"/>
                <a:gd name="T82" fmla="*/ 459 w 608"/>
                <a:gd name="T83" fmla="*/ 154 h 154"/>
                <a:gd name="T84" fmla="*/ 503 w 608"/>
                <a:gd name="T85" fmla="*/ 118 h 154"/>
                <a:gd name="T86" fmla="*/ 497 w 608"/>
                <a:gd name="T87" fmla="*/ 67 h 154"/>
                <a:gd name="T88" fmla="*/ 525 w 608"/>
                <a:gd name="T89" fmla="*/ 57 h 154"/>
                <a:gd name="T90" fmla="*/ 510 w 608"/>
                <a:gd name="T91" fmla="*/ 30 h 154"/>
                <a:gd name="T92" fmla="*/ 483 w 608"/>
                <a:gd name="T93" fmla="*/ 57 h 154"/>
                <a:gd name="T94" fmla="*/ 465 w 608"/>
                <a:gd name="T95" fmla="*/ 67 h 154"/>
                <a:gd name="T96" fmla="*/ 608 w 608"/>
                <a:gd name="T97" fmla="*/ 10 h 154"/>
                <a:gd name="T98" fmla="*/ 588 w 608"/>
                <a:gd name="T99" fmla="*/ 6 h 154"/>
                <a:gd name="T100" fmla="*/ 572 w 608"/>
                <a:gd name="T101" fmla="*/ 44 h 154"/>
                <a:gd name="T102" fmla="*/ 576 w 608"/>
                <a:gd name="T103" fmla="*/ 118 h 154"/>
                <a:gd name="T104" fmla="*/ 537 w 608"/>
                <a:gd name="T105" fmla="*/ 118 h 154"/>
                <a:gd name="T106" fmla="*/ 590 w 608"/>
                <a:gd name="T107" fmla="*/ 87 h 154"/>
                <a:gd name="T108" fmla="*/ 522 w 608"/>
                <a:gd name="T109" fmla="*/ 129 h 154"/>
                <a:gd name="T110" fmla="*/ 582 w 608"/>
                <a:gd name="T111" fmla="*/ 118 h 154"/>
                <a:gd name="T112" fmla="*/ 574 w 608"/>
                <a:gd name="T113" fmla="*/ 85 h 154"/>
                <a:gd name="T114" fmla="*/ 564 w 608"/>
                <a:gd name="T115" fmla="*/ 6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8" h="154">
                  <a:moveTo>
                    <a:pt x="117" y="15"/>
                  </a:moveTo>
                  <a:cubicBezTo>
                    <a:pt x="49" y="15"/>
                    <a:pt x="49" y="15"/>
                    <a:pt x="49" y="15"/>
                  </a:cubicBezTo>
                  <a:cubicBezTo>
                    <a:pt x="47" y="20"/>
                    <a:pt x="47" y="20"/>
                    <a:pt x="47" y="20"/>
                  </a:cubicBezTo>
                  <a:cubicBezTo>
                    <a:pt x="67" y="25"/>
                    <a:pt x="69" y="26"/>
                    <a:pt x="59" y="52"/>
                  </a:cubicBezTo>
                  <a:cubicBezTo>
                    <a:pt x="37" y="113"/>
                    <a:pt x="37" y="113"/>
                    <a:pt x="37" y="113"/>
                  </a:cubicBezTo>
                  <a:cubicBezTo>
                    <a:pt x="28" y="139"/>
                    <a:pt x="24" y="141"/>
                    <a:pt x="1" y="145"/>
                  </a:cubicBezTo>
                  <a:cubicBezTo>
                    <a:pt x="0" y="150"/>
                    <a:pt x="0" y="150"/>
                    <a:pt x="0" y="150"/>
                  </a:cubicBezTo>
                  <a:cubicBezTo>
                    <a:pt x="103" y="150"/>
                    <a:pt x="103" y="150"/>
                    <a:pt x="103" y="150"/>
                  </a:cubicBezTo>
                  <a:cubicBezTo>
                    <a:pt x="125" y="111"/>
                    <a:pt x="125" y="111"/>
                    <a:pt x="125" y="111"/>
                  </a:cubicBezTo>
                  <a:cubicBezTo>
                    <a:pt x="117" y="111"/>
                    <a:pt x="117" y="111"/>
                    <a:pt x="117" y="111"/>
                  </a:cubicBezTo>
                  <a:cubicBezTo>
                    <a:pt x="105" y="125"/>
                    <a:pt x="90" y="142"/>
                    <a:pt x="67" y="142"/>
                  </a:cubicBezTo>
                  <a:cubicBezTo>
                    <a:pt x="50" y="142"/>
                    <a:pt x="48" y="139"/>
                    <a:pt x="57" y="113"/>
                  </a:cubicBezTo>
                  <a:cubicBezTo>
                    <a:pt x="79" y="52"/>
                    <a:pt x="79" y="52"/>
                    <a:pt x="79" y="52"/>
                  </a:cubicBezTo>
                  <a:cubicBezTo>
                    <a:pt x="88" y="27"/>
                    <a:pt x="92" y="25"/>
                    <a:pt x="115" y="20"/>
                  </a:cubicBezTo>
                  <a:lnTo>
                    <a:pt x="117" y="15"/>
                  </a:lnTo>
                  <a:close/>
                  <a:moveTo>
                    <a:pt x="191" y="27"/>
                  </a:moveTo>
                  <a:cubicBezTo>
                    <a:pt x="198" y="27"/>
                    <a:pt x="204" y="21"/>
                    <a:pt x="204" y="14"/>
                  </a:cubicBezTo>
                  <a:cubicBezTo>
                    <a:pt x="204" y="8"/>
                    <a:pt x="198" y="2"/>
                    <a:pt x="191" y="2"/>
                  </a:cubicBezTo>
                  <a:cubicBezTo>
                    <a:pt x="185" y="2"/>
                    <a:pt x="179" y="8"/>
                    <a:pt x="179" y="14"/>
                  </a:cubicBezTo>
                  <a:cubicBezTo>
                    <a:pt x="179" y="21"/>
                    <a:pt x="185" y="27"/>
                    <a:pt x="191" y="27"/>
                  </a:cubicBezTo>
                  <a:moveTo>
                    <a:pt x="186" y="64"/>
                  </a:moveTo>
                  <a:cubicBezTo>
                    <a:pt x="188" y="57"/>
                    <a:pt x="184" y="53"/>
                    <a:pt x="180" y="53"/>
                  </a:cubicBezTo>
                  <a:cubicBezTo>
                    <a:pt x="165" y="53"/>
                    <a:pt x="148" y="66"/>
                    <a:pt x="141" y="85"/>
                  </a:cubicBezTo>
                  <a:cubicBezTo>
                    <a:pt x="145" y="85"/>
                    <a:pt x="145" y="85"/>
                    <a:pt x="145" y="85"/>
                  </a:cubicBezTo>
                  <a:cubicBezTo>
                    <a:pt x="150" y="78"/>
                    <a:pt x="158" y="71"/>
                    <a:pt x="166" y="69"/>
                  </a:cubicBezTo>
                  <a:cubicBezTo>
                    <a:pt x="138" y="143"/>
                    <a:pt x="138" y="143"/>
                    <a:pt x="138" y="143"/>
                  </a:cubicBezTo>
                  <a:cubicBezTo>
                    <a:pt x="135" y="150"/>
                    <a:pt x="140" y="154"/>
                    <a:pt x="144" y="154"/>
                  </a:cubicBezTo>
                  <a:cubicBezTo>
                    <a:pt x="158" y="154"/>
                    <a:pt x="174" y="141"/>
                    <a:pt x="181" y="122"/>
                  </a:cubicBezTo>
                  <a:cubicBezTo>
                    <a:pt x="177" y="122"/>
                    <a:pt x="177" y="122"/>
                    <a:pt x="177" y="122"/>
                  </a:cubicBezTo>
                  <a:cubicBezTo>
                    <a:pt x="172" y="129"/>
                    <a:pt x="164" y="137"/>
                    <a:pt x="156" y="138"/>
                  </a:cubicBezTo>
                  <a:lnTo>
                    <a:pt x="186" y="64"/>
                  </a:lnTo>
                  <a:close/>
                  <a:moveTo>
                    <a:pt x="287" y="74"/>
                  </a:moveTo>
                  <a:cubicBezTo>
                    <a:pt x="287" y="59"/>
                    <a:pt x="282" y="53"/>
                    <a:pt x="271" y="53"/>
                  </a:cubicBezTo>
                  <a:cubicBezTo>
                    <a:pt x="258" y="53"/>
                    <a:pt x="246" y="67"/>
                    <a:pt x="234" y="84"/>
                  </a:cubicBezTo>
                  <a:cubicBezTo>
                    <a:pt x="265" y="2"/>
                    <a:pt x="265" y="2"/>
                    <a:pt x="265" y="2"/>
                  </a:cubicBezTo>
                  <a:cubicBezTo>
                    <a:pt x="263" y="0"/>
                    <a:pt x="263" y="0"/>
                    <a:pt x="263" y="0"/>
                  </a:cubicBezTo>
                  <a:cubicBezTo>
                    <a:pt x="231" y="4"/>
                    <a:pt x="231" y="4"/>
                    <a:pt x="231" y="4"/>
                  </a:cubicBezTo>
                  <a:cubicBezTo>
                    <a:pt x="231" y="7"/>
                    <a:pt x="231" y="7"/>
                    <a:pt x="231" y="7"/>
                  </a:cubicBezTo>
                  <a:cubicBezTo>
                    <a:pt x="237" y="12"/>
                    <a:pt x="237" y="12"/>
                    <a:pt x="237" y="12"/>
                  </a:cubicBezTo>
                  <a:cubicBezTo>
                    <a:pt x="243" y="17"/>
                    <a:pt x="241" y="21"/>
                    <a:pt x="236" y="35"/>
                  </a:cubicBezTo>
                  <a:cubicBezTo>
                    <a:pt x="202" y="121"/>
                    <a:pt x="202" y="121"/>
                    <a:pt x="202" y="121"/>
                  </a:cubicBezTo>
                  <a:cubicBezTo>
                    <a:pt x="200" y="127"/>
                    <a:pt x="197" y="135"/>
                    <a:pt x="197" y="137"/>
                  </a:cubicBezTo>
                  <a:cubicBezTo>
                    <a:pt x="197" y="146"/>
                    <a:pt x="209" y="154"/>
                    <a:pt x="220" y="154"/>
                  </a:cubicBezTo>
                  <a:cubicBezTo>
                    <a:pt x="245" y="154"/>
                    <a:pt x="287" y="109"/>
                    <a:pt x="287" y="74"/>
                  </a:cubicBezTo>
                  <a:moveTo>
                    <a:pt x="229" y="139"/>
                  </a:moveTo>
                  <a:cubicBezTo>
                    <a:pt x="224" y="139"/>
                    <a:pt x="217" y="134"/>
                    <a:pt x="217" y="130"/>
                  </a:cubicBezTo>
                  <a:cubicBezTo>
                    <a:pt x="217" y="129"/>
                    <a:pt x="219" y="123"/>
                    <a:pt x="222" y="116"/>
                  </a:cubicBezTo>
                  <a:cubicBezTo>
                    <a:pt x="230" y="94"/>
                    <a:pt x="230" y="94"/>
                    <a:pt x="230" y="94"/>
                  </a:cubicBezTo>
                  <a:cubicBezTo>
                    <a:pt x="239" y="83"/>
                    <a:pt x="252" y="72"/>
                    <a:pt x="260" y="72"/>
                  </a:cubicBezTo>
                  <a:cubicBezTo>
                    <a:pt x="265" y="72"/>
                    <a:pt x="268" y="75"/>
                    <a:pt x="268" y="82"/>
                  </a:cubicBezTo>
                  <a:cubicBezTo>
                    <a:pt x="268" y="102"/>
                    <a:pt x="249" y="139"/>
                    <a:pt x="229" y="139"/>
                  </a:cubicBezTo>
                  <a:moveTo>
                    <a:pt x="355" y="118"/>
                  </a:moveTo>
                  <a:cubicBezTo>
                    <a:pt x="349" y="118"/>
                    <a:pt x="349" y="118"/>
                    <a:pt x="349" y="118"/>
                  </a:cubicBezTo>
                  <a:cubicBezTo>
                    <a:pt x="341" y="128"/>
                    <a:pt x="332" y="135"/>
                    <a:pt x="324" y="135"/>
                  </a:cubicBezTo>
                  <a:cubicBezTo>
                    <a:pt x="315" y="135"/>
                    <a:pt x="310" y="130"/>
                    <a:pt x="310" y="118"/>
                  </a:cubicBezTo>
                  <a:cubicBezTo>
                    <a:pt x="310" y="113"/>
                    <a:pt x="311" y="109"/>
                    <a:pt x="312" y="104"/>
                  </a:cubicBezTo>
                  <a:cubicBezTo>
                    <a:pt x="363" y="87"/>
                    <a:pt x="363" y="87"/>
                    <a:pt x="363" y="87"/>
                  </a:cubicBezTo>
                  <a:cubicBezTo>
                    <a:pt x="374" y="63"/>
                    <a:pt x="361" y="53"/>
                    <a:pt x="347" y="53"/>
                  </a:cubicBezTo>
                  <a:cubicBezTo>
                    <a:pt x="323" y="53"/>
                    <a:pt x="295" y="94"/>
                    <a:pt x="295" y="129"/>
                  </a:cubicBezTo>
                  <a:cubicBezTo>
                    <a:pt x="295" y="145"/>
                    <a:pt x="303" y="154"/>
                    <a:pt x="315" y="154"/>
                  </a:cubicBezTo>
                  <a:cubicBezTo>
                    <a:pt x="329" y="154"/>
                    <a:pt x="343" y="141"/>
                    <a:pt x="355" y="118"/>
                  </a:cubicBezTo>
                  <a:moveTo>
                    <a:pt x="337" y="67"/>
                  </a:moveTo>
                  <a:cubicBezTo>
                    <a:pt x="344" y="67"/>
                    <a:pt x="350" y="72"/>
                    <a:pt x="347" y="85"/>
                  </a:cubicBezTo>
                  <a:cubicBezTo>
                    <a:pt x="315" y="93"/>
                    <a:pt x="315" y="93"/>
                    <a:pt x="315" y="93"/>
                  </a:cubicBezTo>
                  <a:cubicBezTo>
                    <a:pt x="321" y="78"/>
                    <a:pt x="330" y="67"/>
                    <a:pt x="337" y="67"/>
                  </a:cubicBezTo>
                  <a:moveTo>
                    <a:pt x="452" y="76"/>
                  </a:moveTo>
                  <a:cubicBezTo>
                    <a:pt x="455" y="64"/>
                    <a:pt x="453" y="53"/>
                    <a:pt x="444" y="53"/>
                  </a:cubicBezTo>
                  <a:cubicBezTo>
                    <a:pt x="433" y="53"/>
                    <a:pt x="430" y="61"/>
                    <a:pt x="419" y="85"/>
                  </a:cubicBezTo>
                  <a:cubicBezTo>
                    <a:pt x="419" y="72"/>
                    <a:pt x="419" y="72"/>
                    <a:pt x="419" y="72"/>
                  </a:cubicBezTo>
                  <a:cubicBezTo>
                    <a:pt x="419" y="62"/>
                    <a:pt x="416" y="53"/>
                    <a:pt x="407" y="53"/>
                  </a:cubicBezTo>
                  <a:cubicBezTo>
                    <a:pt x="397" y="53"/>
                    <a:pt x="387" y="69"/>
                    <a:pt x="380" y="85"/>
                  </a:cubicBezTo>
                  <a:cubicBezTo>
                    <a:pt x="385" y="85"/>
                    <a:pt x="385" y="85"/>
                    <a:pt x="385" y="85"/>
                  </a:cubicBezTo>
                  <a:cubicBezTo>
                    <a:pt x="390" y="78"/>
                    <a:pt x="394" y="74"/>
                    <a:pt x="398" y="74"/>
                  </a:cubicBezTo>
                  <a:cubicBezTo>
                    <a:pt x="403" y="74"/>
                    <a:pt x="405" y="81"/>
                    <a:pt x="398" y="96"/>
                  </a:cubicBezTo>
                  <a:cubicBezTo>
                    <a:pt x="378" y="140"/>
                    <a:pt x="378" y="140"/>
                    <a:pt x="378" y="140"/>
                  </a:cubicBezTo>
                  <a:cubicBezTo>
                    <a:pt x="374" y="149"/>
                    <a:pt x="378" y="154"/>
                    <a:pt x="386" y="154"/>
                  </a:cubicBezTo>
                  <a:cubicBezTo>
                    <a:pt x="391" y="154"/>
                    <a:pt x="394" y="153"/>
                    <a:pt x="396" y="147"/>
                  </a:cubicBezTo>
                  <a:cubicBezTo>
                    <a:pt x="415" y="95"/>
                    <a:pt x="415" y="95"/>
                    <a:pt x="415" y="95"/>
                  </a:cubicBezTo>
                  <a:cubicBezTo>
                    <a:pt x="421" y="88"/>
                    <a:pt x="426" y="82"/>
                    <a:pt x="432" y="76"/>
                  </a:cubicBezTo>
                  <a:lnTo>
                    <a:pt x="452" y="76"/>
                  </a:lnTo>
                  <a:close/>
                  <a:moveTo>
                    <a:pt x="465" y="67"/>
                  </a:moveTo>
                  <a:cubicBezTo>
                    <a:pt x="479" y="67"/>
                    <a:pt x="479" y="67"/>
                    <a:pt x="479" y="67"/>
                  </a:cubicBezTo>
                  <a:cubicBezTo>
                    <a:pt x="451" y="142"/>
                    <a:pt x="451" y="142"/>
                    <a:pt x="451" y="142"/>
                  </a:cubicBezTo>
                  <a:cubicBezTo>
                    <a:pt x="449" y="148"/>
                    <a:pt x="452" y="154"/>
                    <a:pt x="459" y="154"/>
                  </a:cubicBezTo>
                  <a:cubicBezTo>
                    <a:pt x="474" y="154"/>
                    <a:pt x="499" y="139"/>
                    <a:pt x="508" y="118"/>
                  </a:cubicBezTo>
                  <a:cubicBezTo>
                    <a:pt x="503" y="118"/>
                    <a:pt x="503" y="118"/>
                    <a:pt x="503" y="118"/>
                  </a:cubicBezTo>
                  <a:cubicBezTo>
                    <a:pt x="496" y="125"/>
                    <a:pt x="483" y="135"/>
                    <a:pt x="472" y="137"/>
                  </a:cubicBezTo>
                  <a:cubicBezTo>
                    <a:pt x="497" y="67"/>
                    <a:pt x="497" y="67"/>
                    <a:pt x="497" y="67"/>
                  </a:cubicBezTo>
                  <a:cubicBezTo>
                    <a:pt x="522" y="67"/>
                    <a:pt x="522" y="67"/>
                    <a:pt x="522" y="67"/>
                  </a:cubicBezTo>
                  <a:cubicBezTo>
                    <a:pt x="525" y="57"/>
                    <a:pt x="525" y="57"/>
                    <a:pt x="525" y="57"/>
                  </a:cubicBezTo>
                  <a:cubicBezTo>
                    <a:pt x="501" y="57"/>
                    <a:pt x="501" y="57"/>
                    <a:pt x="501" y="57"/>
                  </a:cubicBezTo>
                  <a:cubicBezTo>
                    <a:pt x="510" y="30"/>
                    <a:pt x="510" y="30"/>
                    <a:pt x="510" y="30"/>
                  </a:cubicBezTo>
                  <a:cubicBezTo>
                    <a:pt x="500" y="30"/>
                    <a:pt x="500" y="30"/>
                    <a:pt x="500" y="30"/>
                  </a:cubicBezTo>
                  <a:cubicBezTo>
                    <a:pt x="483" y="57"/>
                    <a:pt x="483" y="57"/>
                    <a:pt x="483" y="57"/>
                  </a:cubicBezTo>
                  <a:cubicBezTo>
                    <a:pt x="465" y="60"/>
                    <a:pt x="465" y="60"/>
                    <a:pt x="465" y="60"/>
                  </a:cubicBezTo>
                  <a:lnTo>
                    <a:pt x="465" y="67"/>
                  </a:lnTo>
                  <a:close/>
                  <a:moveTo>
                    <a:pt x="572" y="44"/>
                  </a:moveTo>
                  <a:cubicBezTo>
                    <a:pt x="608" y="10"/>
                    <a:pt x="608" y="10"/>
                    <a:pt x="608" y="10"/>
                  </a:cubicBezTo>
                  <a:cubicBezTo>
                    <a:pt x="608" y="6"/>
                    <a:pt x="608" y="6"/>
                    <a:pt x="608" y="6"/>
                  </a:cubicBezTo>
                  <a:cubicBezTo>
                    <a:pt x="588" y="6"/>
                    <a:pt x="588" y="6"/>
                    <a:pt x="588" y="6"/>
                  </a:cubicBezTo>
                  <a:cubicBezTo>
                    <a:pt x="566" y="44"/>
                    <a:pt x="566" y="44"/>
                    <a:pt x="566" y="44"/>
                  </a:cubicBezTo>
                  <a:lnTo>
                    <a:pt x="572" y="44"/>
                  </a:lnTo>
                  <a:close/>
                  <a:moveTo>
                    <a:pt x="582" y="118"/>
                  </a:moveTo>
                  <a:cubicBezTo>
                    <a:pt x="576" y="118"/>
                    <a:pt x="576" y="118"/>
                    <a:pt x="576" y="118"/>
                  </a:cubicBezTo>
                  <a:cubicBezTo>
                    <a:pt x="568" y="128"/>
                    <a:pt x="559" y="135"/>
                    <a:pt x="550" y="135"/>
                  </a:cubicBezTo>
                  <a:cubicBezTo>
                    <a:pt x="542" y="135"/>
                    <a:pt x="537" y="130"/>
                    <a:pt x="537" y="118"/>
                  </a:cubicBezTo>
                  <a:cubicBezTo>
                    <a:pt x="537" y="113"/>
                    <a:pt x="538" y="109"/>
                    <a:pt x="539" y="104"/>
                  </a:cubicBezTo>
                  <a:cubicBezTo>
                    <a:pt x="590" y="87"/>
                    <a:pt x="590" y="87"/>
                    <a:pt x="590" y="87"/>
                  </a:cubicBezTo>
                  <a:cubicBezTo>
                    <a:pt x="600" y="63"/>
                    <a:pt x="588" y="53"/>
                    <a:pt x="574" y="53"/>
                  </a:cubicBezTo>
                  <a:cubicBezTo>
                    <a:pt x="550" y="53"/>
                    <a:pt x="522" y="94"/>
                    <a:pt x="522" y="129"/>
                  </a:cubicBezTo>
                  <a:cubicBezTo>
                    <a:pt x="522" y="145"/>
                    <a:pt x="530" y="154"/>
                    <a:pt x="541" y="154"/>
                  </a:cubicBezTo>
                  <a:cubicBezTo>
                    <a:pt x="555" y="154"/>
                    <a:pt x="570" y="141"/>
                    <a:pt x="582" y="118"/>
                  </a:cubicBezTo>
                  <a:moveTo>
                    <a:pt x="564" y="67"/>
                  </a:moveTo>
                  <a:cubicBezTo>
                    <a:pt x="571" y="67"/>
                    <a:pt x="577" y="72"/>
                    <a:pt x="574" y="85"/>
                  </a:cubicBezTo>
                  <a:cubicBezTo>
                    <a:pt x="542" y="93"/>
                    <a:pt x="542" y="93"/>
                    <a:pt x="542" y="93"/>
                  </a:cubicBezTo>
                  <a:cubicBezTo>
                    <a:pt x="547" y="78"/>
                    <a:pt x="557" y="67"/>
                    <a:pt x="564" y="6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7" name="Freeform 27">
              <a:extLst>
                <a:ext uri="{FF2B5EF4-FFF2-40B4-BE49-F238E27FC236}">
                  <a16:creationId xmlns:a16="http://schemas.microsoft.com/office/drawing/2014/main" id="{7F0B0E94-D828-4A03-91EC-3C51FD3D01A3}"/>
                </a:ext>
              </a:extLst>
            </p:cNvPr>
            <p:cNvSpPr>
              <a:spLocks noEditPoints="1"/>
            </p:cNvSpPr>
            <p:nvPr/>
          </p:nvSpPr>
          <p:spPr bwMode="auto">
            <a:xfrm>
              <a:off x="2185988" y="0"/>
              <a:ext cx="1566863" cy="1209675"/>
            </a:xfrm>
            <a:custGeom>
              <a:avLst/>
              <a:gdLst>
                <a:gd name="T0" fmla="*/ 258 w 437"/>
                <a:gd name="T1" fmla="*/ 241 h 337"/>
                <a:gd name="T2" fmla="*/ 228 w 437"/>
                <a:gd name="T3" fmla="*/ 251 h 337"/>
                <a:gd name="T4" fmla="*/ 257 w 437"/>
                <a:gd name="T5" fmla="*/ 217 h 337"/>
                <a:gd name="T6" fmla="*/ 263 w 437"/>
                <a:gd name="T7" fmla="*/ 208 h 337"/>
                <a:gd name="T8" fmla="*/ 277 w 437"/>
                <a:gd name="T9" fmla="*/ 198 h 337"/>
                <a:gd name="T10" fmla="*/ 292 w 437"/>
                <a:gd name="T11" fmla="*/ 238 h 337"/>
                <a:gd name="T12" fmla="*/ 259 w 437"/>
                <a:gd name="T13" fmla="*/ 285 h 337"/>
                <a:gd name="T14" fmla="*/ 242 w 437"/>
                <a:gd name="T15" fmla="*/ 294 h 337"/>
                <a:gd name="T16" fmla="*/ 233 w 437"/>
                <a:gd name="T17" fmla="*/ 301 h 337"/>
                <a:gd name="T18" fmla="*/ 230 w 437"/>
                <a:gd name="T19" fmla="*/ 303 h 337"/>
                <a:gd name="T20" fmla="*/ 227 w 437"/>
                <a:gd name="T21" fmla="*/ 304 h 337"/>
                <a:gd name="T22" fmla="*/ 220 w 437"/>
                <a:gd name="T23" fmla="*/ 310 h 337"/>
                <a:gd name="T24" fmla="*/ 219 w 437"/>
                <a:gd name="T25" fmla="*/ 311 h 337"/>
                <a:gd name="T26" fmla="*/ 218 w 437"/>
                <a:gd name="T27" fmla="*/ 309 h 337"/>
                <a:gd name="T28" fmla="*/ 222 w 437"/>
                <a:gd name="T29" fmla="*/ 304 h 337"/>
                <a:gd name="T30" fmla="*/ 226 w 437"/>
                <a:gd name="T31" fmla="*/ 298 h 337"/>
                <a:gd name="T32" fmla="*/ 227 w 437"/>
                <a:gd name="T33" fmla="*/ 296 h 337"/>
                <a:gd name="T34" fmla="*/ 227 w 437"/>
                <a:gd name="T35" fmla="*/ 294 h 337"/>
                <a:gd name="T36" fmla="*/ 228 w 437"/>
                <a:gd name="T37" fmla="*/ 290 h 337"/>
                <a:gd name="T38" fmla="*/ 235 w 437"/>
                <a:gd name="T39" fmla="*/ 284 h 337"/>
                <a:gd name="T40" fmla="*/ 259 w 437"/>
                <a:gd name="T41" fmla="*/ 285 h 337"/>
                <a:gd name="T42" fmla="*/ 264 w 437"/>
                <a:gd name="T43" fmla="*/ 297 h 337"/>
                <a:gd name="T44" fmla="*/ 267 w 437"/>
                <a:gd name="T45" fmla="*/ 290 h 337"/>
                <a:gd name="T46" fmla="*/ 235 w 437"/>
                <a:gd name="T47" fmla="*/ 200 h 337"/>
                <a:gd name="T48" fmla="*/ 207 w 437"/>
                <a:gd name="T49" fmla="*/ 203 h 337"/>
                <a:gd name="T50" fmla="*/ 272 w 437"/>
                <a:gd name="T51" fmla="*/ 161 h 337"/>
                <a:gd name="T52" fmla="*/ 188 w 437"/>
                <a:gd name="T53" fmla="*/ 237 h 337"/>
                <a:gd name="T54" fmla="*/ 298 w 437"/>
                <a:gd name="T55" fmla="*/ 247 h 337"/>
                <a:gd name="T56" fmla="*/ 415 w 437"/>
                <a:gd name="T57" fmla="*/ 264 h 337"/>
                <a:gd name="T58" fmla="*/ 421 w 437"/>
                <a:gd name="T59" fmla="*/ 254 h 337"/>
                <a:gd name="T60" fmla="*/ 370 w 437"/>
                <a:gd name="T61" fmla="*/ 277 h 337"/>
                <a:gd name="T62" fmla="*/ 319 w 437"/>
                <a:gd name="T63" fmla="*/ 285 h 337"/>
                <a:gd name="T64" fmla="*/ 291 w 437"/>
                <a:gd name="T65" fmla="*/ 304 h 337"/>
                <a:gd name="T66" fmla="*/ 278 w 437"/>
                <a:gd name="T67" fmla="*/ 313 h 337"/>
                <a:gd name="T68" fmla="*/ 284 w 437"/>
                <a:gd name="T69" fmla="*/ 303 h 337"/>
                <a:gd name="T70" fmla="*/ 295 w 437"/>
                <a:gd name="T71" fmla="*/ 292 h 337"/>
                <a:gd name="T72" fmla="*/ 285 w 437"/>
                <a:gd name="T73" fmla="*/ 297 h 337"/>
                <a:gd name="T74" fmla="*/ 286 w 437"/>
                <a:gd name="T75" fmla="*/ 295 h 337"/>
                <a:gd name="T76" fmla="*/ 288 w 437"/>
                <a:gd name="T77" fmla="*/ 291 h 337"/>
                <a:gd name="T78" fmla="*/ 299 w 437"/>
                <a:gd name="T79" fmla="*/ 281 h 337"/>
                <a:gd name="T80" fmla="*/ 288 w 437"/>
                <a:gd name="T81" fmla="*/ 285 h 337"/>
                <a:gd name="T82" fmla="*/ 380 w 437"/>
                <a:gd name="T83" fmla="*/ 252 h 337"/>
                <a:gd name="T84" fmla="*/ 323 w 437"/>
                <a:gd name="T85" fmla="*/ 263 h 337"/>
                <a:gd name="T86" fmla="*/ 323 w 437"/>
                <a:gd name="T87" fmla="*/ 258 h 337"/>
                <a:gd name="T88" fmla="*/ 351 w 437"/>
                <a:gd name="T89" fmla="*/ 237 h 337"/>
                <a:gd name="T90" fmla="*/ 368 w 437"/>
                <a:gd name="T91" fmla="*/ 223 h 337"/>
                <a:gd name="T92" fmla="*/ 379 w 437"/>
                <a:gd name="T93" fmla="*/ 215 h 337"/>
                <a:gd name="T94" fmla="*/ 381 w 437"/>
                <a:gd name="T95" fmla="*/ 195 h 337"/>
                <a:gd name="T96" fmla="*/ 333 w 437"/>
                <a:gd name="T97" fmla="*/ 201 h 337"/>
                <a:gd name="T98" fmla="*/ 317 w 437"/>
                <a:gd name="T99" fmla="*/ 174 h 337"/>
                <a:gd name="T100" fmla="*/ 285 w 437"/>
                <a:gd name="T101" fmla="*/ 169 h 337"/>
                <a:gd name="T102" fmla="*/ 361 w 437"/>
                <a:gd name="T103" fmla="*/ 179 h 337"/>
                <a:gd name="T104" fmla="*/ 388 w 437"/>
                <a:gd name="T105" fmla="*/ 176 h 337"/>
                <a:gd name="T106" fmla="*/ 368 w 437"/>
                <a:gd name="T107" fmla="*/ 145 h 337"/>
                <a:gd name="T108" fmla="*/ 388 w 437"/>
                <a:gd name="T109" fmla="*/ 39 h 337"/>
                <a:gd name="T110" fmla="*/ 0 w 437"/>
                <a:gd name="T11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7" h="337">
                  <a:moveTo>
                    <a:pt x="272" y="241"/>
                  </a:moveTo>
                  <a:cubicBezTo>
                    <a:pt x="271" y="240"/>
                    <a:pt x="274" y="241"/>
                    <a:pt x="274" y="240"/>
                  </a:cubicBezTo>
                  <a:cubicBezTo>
                    <a:pt x="269" y="240"/>
                    <a:pt x="269" y="240"/>
                    <a:pt x="269" y="240"/>
                  </a:cubicBezTo>
                  <a:cubicBezTo>
                    <a:pt x="269" y="240"/>
                    <a:pt x="269" y="239"/>
                    <a:pt x="269" y="238"/>
                  </a:cubicBezTo>
                  <a:cubicBezTo>
                    <a:pt x="265" y="239"/>
                    <a:pt x="262" y="240"/>
                    <a:pt x="258" y="241"/>
                  </a:cubicBezTo>
                  <a:cubicBezTo>
                    <a:pt x="254" y="242"/>
                    <a:pt x="250" y="245"/>
                    <a:pt x="245" y="247"/>
                  </a:cubicBezTo>
                  <a:cubicBezTo>
                    <a:pt x="238" y="249"/>
                    <a:pt x="232" y="255"/>
                    <a:pt x="225" y="258"/>
                  </a:cubicBezTo>
                  <a:cubicBezTo>
                    <a:pt x="224" y="258"/>
                    <a:pt x="224" y="257"/>
                    <a:pt x="224" y="256"/>
                  </a:cubicBezTo>
                  <a:cubicBezTo>
                    <a:pt x="225" y="254"/>
                    <a:pt x="227" y="254"/>
                    <a:pt x="228" y="252"/>
                  </a:cubicBezTo>
                  <a:cubicBezTo>
                    <a:pt x="228" y="251"/>
                    <a:pt x="228" y="251"/>
                    <a:pt x="228" y="251"/>
                  </a:cubicBezTo>
                  <a:cubicBezTo>
                    <a:pt x="233" y="244"/>
                    <a:pt x="240" y="240"/>
                    <a:pt x="246" y="234"/>
                  </a:cubicBezTo>
                  <a:cubicBezTo>
                    <a:pt x="246" y="232"/>
                    <a:pt x="246" y="232"/>
                    <a:pt x="246" y="232"/>
                  </a:cubicBezTo>
                  <a:cubicBezTo>
                    <a:pt x="248" y="230"/>
                    <a:pt x="251" y="228"/>
                    <a:pt x="253" y="225"/>
                  </a:cubicBezTo>
                  <a:cubicBezTo>
                    <a:pt x="253" y="223"/>
                    <a:pt x="256" y="221"/>
                    <a:pt x="259" y="219"/>
                  </a:cubicBezTo>
                  <a:cubicBezTo>
                    <a:pt x="258" y="219"/>
                    <a:pt x="257" y="219"/>
                    <a:pt x="257" y="217"/>
                  </a:cubicBezTo>
                  <a:cubicBezTo>
                    <a:pt x="254" y="217"/>
                    <a:pt x="252" y="219"/>
                    <a:pt x="249" y="217"/>
                  </a:cubicBezTo>
                  <a:cubicBezTo>
                    <a:pt x="251" y="216"/>
                    <a:pt x="252" y="215"/>
                    <a:pt x="253" y="215"/>
                  </a:cubicBezTo>
                  <a:cubicBezTo>
                    <a:pt x="253" y="214"/>
                    <a:pt x="252" y="214"/>
                    <a:pt x="252" y="214"/>
                  </a:cubicBezTo>
                  <a:cubicBezTo>
                    <a:pt x="251" y="212"/>
                    <a:pt x="253" y="211"/>
                    <a:pt x="255" y="210"/>
                  </a:cubicBezTo>
                  <a:cubicBezTo>
                    <a:pt x="258" y="210"/>
                    <a:pt x="261" y="210"/>
                    <a:pt x="263" y="208"/>
                  </a:cubicBezTo>
                  <a:cubicBezTo>
                    <a:pt x="258" y="207"/>
                    <a:pt x="253" y="209"/>
                    <a:pt x="249" y="207"/>
                  </a:cubicBezTo>
                  <a:cubicBezTo>
                    <a:pt x="252" y="198"/>
                    <a:pt x="257" y="191"/>
                    <a:pt x="265" y="188"/>
                  </a:cubicBezTo>
                  <a:cubicBezTo>
                    <a:pt x="265" y="188"/>
                    <a:pt x="267" y="188"/>
                    <a:pt x="267" y="188"/>
                  </a:cubicBezTo>
                  <a:cubicBezTo>
                    <a:pt x="267" y="191"/>
                    <a:pt x="265" y="194"/>
                    <a:pt x="262" y="195"/>
                  </a:cubicBezTo>
                  <a:cubicBezTo>
                    <a:pt x="267" y="196"/>
                    <a:pt x="272" y="196"/>
                    <a:pt x="277" y="198"/>
                  </a:cubicBezTo>
                  <a:cubicBezTo>
                    <a:pt x="276" y="200"/>
                    <a:pt x="275" y="199"/>
                    <a:pt x="274" y="199"/>
                  </a:cubicBezTo>
                  <a:cubicBezTo>
                    <a:pt x="277" y="201"/>
                    <a:pt x="281" y="200"/>
                    <a:pt x="284" y="202"/>
                  </a:cubicBezTo>
                  <a:cubicBezTo>
                    <a:pt x="283" y="204"/>
                    <a:pt x="281" y="202"/>
                    <a:pt x="279" y="202"/>
                  </a:cubicBezTo>
                  <a:cubicBezTo>
                    <a:pt x="298" y="208"/>
                    <a:pt x="319" y="212"/>
                    <a:pt x="336" y="225"/>
                  </a:cubicBezTo>
                  <a:cubicBezTo>
                    <a:pt x="322" y="232"/>
                    <a:pt x="307" y="235"/>
                    <a:pt x="292" y="238"/>
                  </a:cubicBezTo>
                  <a:cubicBezTo>
                    <a:pt x="290" y="238"/>
                    <a:pt x="289" y="238"/>
                    <a:pt x="287" y="238"/>
                  </a:cubicBezTo>
                  <a:cubicBezTo>
                    <a:pt x="287" y="238"/>
                    <a:pt x="287" y="240"/>
                    <a:pt x="286" y="240"/>
                  </a:cubicBezTo>
                  <a:cubicBezTo>
                    <a:pt x="284" y="240"/>
                    <a:pt x="282" y="240"/>
                    <a:pt x="280" y="241"/>
                  </a:cubicBezTo>
                  <a:cubicBezTo>
                    <a:pt x="277" y="242"/>
                    <a:pt x="274" y="243"/>
                    <a:pt x="272" y="241"/>
                  </a:cubicBezTo>
                  <a:moveTo>
                    <a:pt x="259" y="285"/>
                  </a:moveTo>
                  <a:cubicBezTo>
                    <a:pt x="259" y="285"/>
                    <a:pt x="259" y="285"/>
                    <a:pt x="258" y="285"/>
                  </a:cubicBezTo>
                  <a:cubicBezTo>
                    <a:pt x="256" y="287"/>
                    <a:pt x="254" y="289"/>
                    <a:pt x="251" y="290"/>
                  </a:cubicBezTo>
                  <a:cubicBezTo>
                    <a:pt x="249" y="292"/>
                    <a:pt x="246" y="293"/>
                    <a:pt x="243" y="294"/>
                  </a:cubicBezTo>
                  <a:cubicBezTo>
                    <a:pt x="243" y="294"/>
                    <a:pt x="243" y="294"/>
                    <a:pt x="243" y="294"/>
                  </a:cubicBezTo>
                  <a:cubicBezTo>
                    <a:pt x="243" y="294"/>
                    <a:pt x="242" y="294"/>
                    <a:pt x="242" y="294"/>
                  </a:cubicBezTo>
                  <a:cubicBezTo>
                    <a:pt x="239" y="295"/>
                    <a:pt x="237" y="297"/>
                    <a:pt x="235" y="299"/>
                  </a:cubicBezTo>
                  <a:cubicBezTo>
                    <a:pt x="235" y="299"/>
                    <a:pt x="235" y="299"/>
                    <a:pt x="234" y="300"/>
                  </a:cubicBezTo>
                  <a:cubicBezTo>
                    <a:pt x="234" y="300"/>
                    <a:pt x="234" y="300"/>
                    <a:pt x="234" y="300"/>
                  </a:cubicBezTo>
                  <a:cubicBezTo>
                    <a:pt x="234" y="300"/>
                    <a:pt x="234" y="300"/>
                    <a:pt x="234" y="300"/>
                  </a:cubicBezTo>
                  <a:cubicBezTo>
                    <a:pt x="234" y="300"/>
                    <a:pt x="234" y="300"/>
                    <a:pt x="233" y="301"/>
                  </a:cubicBezTo>
                  <a:cubicBezTo>
                    <a:pt x="233" y="301"/>
                    <a:pt x="233" y="301"/>
                    <a:pt x="233" y="301"/>
                  </a:cubicBezTo>
                  <a:cubicBezTo>
                    <a:pt x="233" y="301"/>
                    <a:pt x="233" y="301"/>
                    <a:pt x="233" y="301"/>
                  </a:cubicBezTo>
                  <a:cubicBezTo>
                    <a:pt x="233" y="301"/>
                    <a:pt x="232" y="302"/>
                    <a:pt x="232" y="302"/>
                  </a:cubicBezTo>
                  <a:cubicBezTo>
                    <a:pt x="232" y="303"/>
                    <a:pt x="231" y="303"/>
                    <a:pt x="231" y="303"/>
                  </a:cubicBezTo>
                  <a:cubicBezTo>
                    <a:pt x="231" y="304"/>
                    <a:pt x="230" y="304"/>
                    <a:pt x="230" y="303"/>
                  </a:cubicBezTo>
                  <a:cubicBezTo>
                    <a:pt x="230" y="303"/>
                    <a:pt x="230" y="303"/>
                    <a:pt x="230" y="303"/>
                  </a:cubicBezTo>
                  <a:cubicBezTo>
                    <a:pt x="229" y="303"/>
                    <a:pt x="229" y="303"/>
                    <a:pt x="228" y="303"/>
                  </a:cubicBezTo>
                  <a:cubicBezTo>
                    <a:pt x="228" y="303"/>
                    <a:pt x="228" y="304"/>
                    <a:pt x="227" y="304"/>
                  </a:cubicBezTo>
                  <a:cubicBezTo>
                    <a:pt x="227" y="304"/>
                    <a:pt x="227" y="304"/>
                    <a:pt x="227" y="304"/>
                  </a:cubicBezTo>
                  <a:cubicBezTo>
                    <a:pt x="227" y="304"/>
                    <a:pt x="227" y="304"/>
                    <a:pt x="227" y="304"/>
                  </a:cubicBezTo>
                  <a:cubicBezTo>
                    <a:pt x="226" y="304"/>
                    <a:pt x="225" y="305"/>
                    <a:pt x="224" y="306"/>
                  </a:cubicBezTo>
                  <a:cubicBezTo>
                    <a:pt x="223" y="307"/>
                    <a:pt x="222" y="308"/>
                    <a:pt x="221" y="310"/>
                  </a:cubicBezTo>
                  <a:cubicBezTo>
                    <a:pt x="221" y="310"/>
                    <a:pt x="221" y="310"/>
                    <a:pt x="221" y="310"/>
                  </a:cubicBezTo>
                  <a:cubicBezTo>
                    <a:pt x="220" y="310"/>
                    <a:pt x="220" y="310"/>
                    <a:pt x="220" y="310"/>
                  </a:cubicBezTo>
                  <a:cubicBezTo>
                    <a:pt x="220" y="310"/>
                    <a:pt x="220" y="310"/>
                    <a:pt x="220" y="310"/>
                  </a:cubicBezTo>
                  <a:cubicBezTo>
                    <a:pt x="220" y="310"/>
                    <a:pt x="220" y="310"/>
                    <a:pt x="220" y="310"/>
                  </a:cubicBezTo>
                  <a:cubicBezTo>
                    <a:pt x="220" y="310"/>
                    <a:pt x="220" y="311"/>
                    <a:pt x="220" y="311"/>
                  </a:cubicBezTo>
                  <a:cubicBezTo>
                    <a:pt x="220" y="311"/>
                    <a:pt x="220" y="311"/>
                    <a:pt x="220" y="311"/>
                  </a:cubicBezTo>
                  <a:cubicBezTo>
                    <a:pt x="220" y="311"/>
                    <a:pt x="220" y="311"/>
                    <a:pt x="220" y="311"/>
                  </a:cubicBezTo>
                  <a:cubicBezTo>
                    <a:pt x="219" y="311"/>
                    <a:pt x="219" y="311"/>
                    <a:pt x="219" y="311"/>
                  </a:cubicBezTo>
                  <a:cubicBezTo>
                    <a:pt x="219" y="311"/>
                    <a:pt x="219" y="311"/>
                    <a:pt x="219" y="311"/>
                  </a:cubicBezTo>
                  <a:cubicBezTo>
                    <a:pt x="219" y="311"/>
                    <a:pt x="219" y="311"/>
                    <a:pt x="219" y="311"/>
                  </a:cubicBezTo>
                  <a:cubicBezTo>
                    <a:pt x="218" y="310"/>
                    <a:pt x="218" y="310"/>
                    <a:pt x="218" y="310"/>
                  </a:cubicBezTo>
                  <a:cubicBezTo>
                    <a:pt x="218" y="310"/>
                    <a:pt x="218" y="310"/>
                    <a:pt x="218" y="310"/>
                  </a:cubicBezTo>
                  <a:cubicBezTo>
                    <a:pt x="218" y="310"/>
                    <a:pt x="218" y="310"/>
                    <a:pt x="218" y="309"/>
                  </a:cubicBezTo>
                  <a:cubicBezTo>
                    <a:pt x="219" y="309"/>
                    <a:pt x="219" y="308"/>
                    <a:pt x="220" y="307"/>
                  </a:cubicBezTo>
                  <a:cubicBezTo>
                    <a:pt x="220" y="307"/>
                    <a:pt x="220" y="307"/>
                    <a:pt x="220" y="307"/>
                  </a:cubicBezTo>
                  <a:cubicBezTo>
                    <a:pt x="220" y="307"/>
                    <a:pt x="220" y="306"/>
                    <a:pt x="221" y="306"/>
                  </a:cubicBezTo>
                  <a:cubicBezTo>
                    <a:pt x="221" y="306"/>
                    <a:pt x="221" y="305"/>
                    <a:pt x="222" y="305"/>
                  </a:cubicBezTo>
                  <a:cubicBezTo>
                    <a:pt x="222" y="305"/>
                    <a:pt x="222" y="304"/>
                    <a:pt x="222" y="304"/>
                  </a:cubicBezTo>
                  <a:cubicBezTo>
                    <a:pt x="223" y="303"/>
                    <a:pt x="223" y="302"/>
                    <a:pt x="224" y="302"/>
                  </a:cubicBezTo>
                  <a:cubicBezTo>
                    <a:pt x="224" y="302"/>
                    <a:pt x="224" y="302"/>
                    <a:pt x="224" y="302"/>
                  </a:cubicBezTo>
                  <a:cubicBezTo>
                    <a:pt x="224" y="301"/>
                    <a:pt x="224" y="301"/>
                    <a:pt x="224" y="301"/>
                  </a:cubicBezTo>
                  <a:cubicBezTo>
                    <a:pt x="225" y="301"/>
                    <a:pt x="225" y="300"/>
                    <a:pt x="225" y="300"/>
                  </a:cubicBezTo>
                  <a:cubicBezTo>
                    <a:pt x="226" y="299"/>
                    <a:pt x="226" y="299"/>
                    <a:pt x="226" y="298"/>
                  </a:cubicBezTo>
                  <a:cubicBezTo>
                    <a:pt x="226" y="298"/>
                    <a:pt x="226" y="298"/>
                    <a:pt x="226" y="298"/>
                  </a:cubicBezTo>
                  <a:cubicBezTo>
                    <a:pt x="226" y="298"/>
                    <a:pt x="226" y="298"/>
                    <a:pt x="226" y="298"/>
                  </a:cubicBezTo>
                  <a:cubicBezTo>
                    <a:pt x="226" y="298"/>
                    <a:pt x="226" y="298"/>
                    <a:pt x="226" y="298"/>
                  </a:cubicBezTo>
                  <a:cubicBezTo>
                    <a:pt x="226" y="298"/>
                    <a:pt x="227" y="297"/>
                    <a:pt x="227" y="297"/>
                  </a:cubicBezTo>
                  <a:cubicBezTo>
                    <a:pt x="227" y="296"/>
                    <a:pt x="227" y="296"/>
                    <a:pt x="227" y="296"/>
                  </a:cubicBezTo>
                  <a:cubicBezTo>
                    <a:pt x="227" y="296"/>
                    <a:pt x="227" y="296"/>
                    <a:pt x="227" y="296"/>
                  </a:cubicBezTo>
                  <a:cubicBezTo>
                    <a:pt x="227" y="296"/>
                    <a:pt x="227" y="295"/>
                    <a:pt x="227" y="295"/>
                  </a:cubicBezTo>
                  <a:cubicBezTo>
                    <a:pt x="227" y="295"/>
                    <a:pt x="227" y="295"/>
                    <a:pt x="227" y="295"/>
                  </a:cubicBezTo>
                  <a:cubicBezTo>
                    <a:pt x="227" y="295"/>
                    <a:pt x="227" y="294"/>
                    <a:pt x="227" y="294"/>
                  </a:cubicBezTo>
                  <a:cubicBezTo>
                    <a:pt x="227" y="294"/>
                    <a:pt x="227" y="294"/>
                    <a:pt x="227" y="294"/>
                  </a:cubicBezTo>
                  <a:cubicBezTo>
                    <a:pt x="228" y="293"/>
                    <a:pt x="229" y="291"/>
                    <a:pt x="230" y="290"/>
                  </a:cubicBezTo>
                  <a:cubicBezTo>
                    <a:pt x="230" y="290"/>
                    <a:pt x="230" y="290"/>
                    <a:pt x="230" y="290"/>
                  </a:cubicBezTo>
                  <a:cubicBezTo>
                    <a:pt x="229" y="291"/>
                    <a:pt x="228" y="292"/>
                    <a:pt x="227" y="292"/>
                  </a:cubicBezTo>
                  <a:cubicBezTo>
                    <a:pt x="227" y="293"/>
                    <a:pt x="225" y="292"/>
                    <a:pt x="226" y="292"/>
                  </a:cubicBezTo>
                  <a:cubicBezTo>
                    <a:pt x="227" y="291"/>
                    <a:pt x="227" y="291"/>
                    <a:pt x="228" y="290"/>
                  </a:cubicBezTo>
                  <a:cubicBezTo>
                    <a:pt x="228" y="290"/>
                    <a:pt x="228" y="290"/>
                    <a:pt x="228" y="290"/>
                  </a:cubicBezTo>
                  <a:cubicBezTo>
                    <a:pt x="229" y="289"/>
                    <a:pt x="230" y="288"/>
                    <a:pt x="231" y="287"/>
                  </a:cubicBezTo>
                  <a:cubicBezTo>
                    <a:pt x="232" y="286"/>
                    <a:pt x="232" y="286"/>
                    <a:pt x="233" y="285"/>
                  </a:cubicBezTo>
                  <a:cubicBezTo>
                    <a:pt x="233" y="285"/>
                    <a:pt x="233" y="285"/>
                    <a:pt x="233" y="285"/>
                  </a:cubicBezTo>
                  <a:cubicBezTo>
                    <a:pt x="234" y="285"/>
                    <a:pt x="234" y="284"/>
                    <a:pt x="235" y="284"/>
                  </a:cubicBezTo>
                  <a:cubicBezTo>
                    <a:pt x="235" y="284"/>
                    <a:pt x="235" y="284"/>
                    <a:pt x="235" y="283"/>
                  </a:cubicBezTo>
                  <a:cubicBezTo>
                    <a:pt x="241" y="278"/>
                    <a:pt x="251" y="278"/>
                    <a:pt x="259" y="274"/>
                  </a:cubicBezTo>
                  <a:cubicBezTo>
                    <a:pt x="262" y="273"/>
                    <a:pt x="266" y="275"/>
                    <a:pt x="269" y="274"/>
                  </a:cubicBezTo>
                  <a:cubicBezTo>
                    <a:pt x="271" y="274"/>
                    <a:pt x="273" y="274"/>
                    <a:pt x="275" y="275"/>
                  </a:cubicBezTo>
                  <a:cubicBezTo>
                    <a:pt x="269" y="278"/>
                    <a:pt x="264" y="282"/>
                    <a:pt x="259" y="285"/>
                  </a:cubicBezTo>
                  <a:moveTo>
                    <a:pt x="270" y="291"/>
                  </a:moveTo>
                  <a:cubicBezTo>
                    <a:pt x="270" y="291"/>
                    <a:pt x="269" y="292"/>
                    <a:pt x="268" y="292"/>
                  </a:cubicBezTo>
                  <a:cubicBezTo>
                    <a:pt x="269" y="293"/>
                    <a:pt x="270" y="293"/>
                    <a:pt x="269" y="293"/>
                  </a:cubicBezTo>
                  <a:cubicBezTo>
                    <a:pt x="268" y="295"/>
                    <a:pt x="266" y="296"/>
                    <a:pt x="265" y="297"/>
                  </a:cubicBezTo>
                  <a:cubicBezTo>
                    <a:pt x="264" y="297"/>
                    <a:pt x="264" y="297"/>
                    <a:pt x="264" y="297"/>
                  </a:cubicBezTo>
                  <a:cubicBezTo>
                    <a:pt x="263" y="298"/>
                    <a:pt x="262" y="298"/>
                    <a:pt x="261" y="299"/>
                  </a:cubicBezTo>
                  <a:cubicBezTo>
                    <a:pt x="260" y="300"/>
                    <a:pt x="257" y="299"/>
                    <a:pt x="258" y="298"/>
                  </a:cubicBezTo>
                  <a:cubicBezTo>
                    <a:pt x="260" y="297"/>
                    <a:pt x="261" y="295"/>
                    <a:pt x="263" y="294"/>
                  </a:cubicBezTo>
                  <a:cubicBezTo>
                    <a:pt x="264" y="293"/>
                    <a:pt x="265" y="292"/>
                    <a:pt x="265" y="291"/>
                  </a:cubicBezTo>
                  <a:cubicBezTo>
                    <a:pt x="266" y="291"/>
                    <a:pt x="266" y="290"/>
                    <a:pt x="267" y="290"/>
                  </a:cubicBezTo>
                  <a:cubicBezTo>
                    <a:pt x="267" y="290"/>
                    <a:pt x="271" y="289"/>
                    <a:pt x="270" y="291"/>
                  </a:cubicBezTo>
                  <a:moveTo>
                    <a:pt x="240" y="195"/>
                  </a:moveTo>
                  <a:cubicBezTo>
                    <a:pt x="240" y="196"/>
                    <a:pt x="239" y="197"/>
                    <a:pt x="239" y="198"/>
                  </a:cubicBezTo>
                  <a:cubicBezTo>
                    <a:pt x="238" y="199"/>
                    <a:pt x="237" y="200"/>
                    <a:pt x="236" y="200"/>
                  </a:cubicBezTo>
                  <a:cubicBezTo>
                    <a:pt x="235" y="200"/>
                    <a:pt x="235" y="200"/>
                    <a:pt x="235" y="200"/>
                  </a:cubicBezTo>
                  <a:cubicBezTo>
                    <a:pt x="235" y="197"/>
                    <a:pt x="237" y="195"/>
                    <a:pt x="240" y="194"/>
                  </a:cubicBezTo>
                  <a:cubicBezTo>
                    <a:pt x="240" y="194"/>
                    <a:pt x="240" y="195"/>
                    <a:pt x="240" y="195"/>
                  </a:cubicBezTo>
                  <a:moveTo>
                    <a:pt x="188" y="237"/>
                  </a:moveTo>
                  <a:cubicBezTo>
                    <a:pt x="188" y="237"/>
                    <a:pt x="187" y="237"/>
                    <a:pt x="187" y="236"/>
                  </a:cubicBezTo>
                  <a:cubicBezTo>
                    <a:pt x="195" y="225"/>
                    <a:pt x="202" y="215"/>
                    <a:pt x="207" y="203"/>
                  </a:cubicBezTo>
                  <a:cubicBezTo>
                    <a:pt x="216" y="199"/>
                    <a:pt x="223" y="193"/>
                    <a:pt x="229" y="186"/>
                  </a:cubicBezTo>
                  <a:cubicBezTo>
                    <a:pt x="240" y="174"/>
                    <a:pt x="251" y="164"/>
                    <a:pt x="265" y="158"/>
                  </a:cubicBezTo>
                  <a:cubicBezTo>
                    <a:pt x="270" y="156"/>
                    <a:pt x="276" y="156"/>
                    <a:pt x="281" y="158"/>
                  </a:cubicBezTo>
                  <a:cubicBezTo>
                    <a:pt x="279" y="161"/>
                    <a:pt x="276" y="160"/>
                    <a:pt x="274" y="162"/>
                  </a:cubicBezTo>
                  <a:cubicBezTo>
                    <a:pt x="273" y="162"/>
                    <a:pt x="272" y="162"/>
                    <a:pt x="272" y="161"/>
                  </a:cubicBezTo>
                  <a:cubicBezTo>
                    <a:pt x="272" y="161"/>
                    <a:pt x="272" y="160"/>
                    <a:pt x="272" y="160"/>
                  </a:cubicBezTo>
                  <a:cubicBezTo>
                    <a:pt x="266" y="167"/>
                    <a:pt x="257" y="170"/>
                    <a:pt x="252" y="178"/>
                  </a:cubicBezTo>
                  <a:cubicBezTo>
                    <a:pt x="248" y="184"/>
                    <a:pt x="246" y="193"/>
                    <a:pt x="237" y="195"/>
                  </a:cubicBezTo>
                  <a:cubicBezTo>
                    <a:pt x="235" y="195"/>
                    <a:pt x="238" y="193"/>
                    <a:pt x="237" y="193"/>
                  </a:cubicBezTo>
                  <a:cubicBezTo>
                    <a:pt x="217" y="205"/>
                    <a:pt x="203" y="220"/>
                    <a:pt x="188" y="237"/>
                  </a:cubicBezTo>
                  <a:moveTo>
                    <a:pt x="285" y="251"/>
                  </a:moveTo>
                  <a:cubicBezTo>
                    <a:pt x="284" y="251"/>
                    <a:pt x="281" y="252"/>
                    <a:pt x="282" y="251"/>
                  </a:cubicBezTo>
                  <a:cubicBezTo>
                    <a:pt x="283" y="247"/>
                    <a:pt x="287" y="247"/>
                    <a:pt x="290" y="246"/>
                  </a:cubicBezTo>
                  <a:cubicBezTo>
                    <a:pt x="291" y="245"/>
                    <a:pt x="293" y="244"/>
                    <a:pt x="294" y="245"/>
                  </a:cubicBezTo>
                  <a:cubicBezTo>
                    <a:pt x="295" y="247"/>
                    <a:pt x="297" y="246"/>
                    <a:pt x="298" y="247"/>
                  </a:cubicBezTo>
                  <a:cubicBezTo>
                    <a:pt x="295" y="251"/>
                    <a:pt x="290" y="249"/>
                    <a:pt x="285" y="251"/>
                  </a:cubicBezTo>
                  <a:moveTo>
                    <a:pt x="383" y="297"/>
                  </a:moveTo>
                  <a:cubicBezTo>
                    <a:pt x="387" y="293"/>
                    <a:pt x="390" y="289"/>
                    <a:pt x="394" y="285"/>
                  </a:cubicBezTo>
                  <a:cubicBezTo>
                    <a:pt x="394" y="285"/>
                    <a:pt x="394" y="285"/>
                    <a:pt x="394" y="285"/>
                  </a:cubicBezTo>
                  <a:cubicBezTo>
                    <a:pt x="401" y="278"/>
                    <a:pt x="407" y="270"/>
                    <a:pt x="415" y="264"/>
                  </a:cubicBezTo>
                  <a:cubicBezTo>
                    <a:pt x="417" y="262"/>
                    <a:pt x="420" y="260"/>
                    <a:pt x="422" y="258"/>
                  </a:cubicBezTo>
                  <a:cubicBezTo>
                    <a:pt x="423" y="258"/>
                    <a:pt x="423" y="256"/>
                    <a:pt x="423" y="256"/>
                  </a:cubicBezTo>
                  <a:cubicBezTo>
                    <a:pt x="420" y="257"/>
                    <a:pt x="418" y="259"/>
                    <a:pt x="415" y="261"/>
                  </a:cubicBezTo>
                  <a:cubicBezTo>
                    <a:pt x="414" y="261"/>
                    <a:pt x="414" y="260"/>
                    <a:pt x="414" y="259"/>
                  </a:cubicBezTo>
                  <a:cubicBezTo>
                    <a:pt x="417" y="258"/>
                    <a:pt x="419" y="256"/>
                    <a:pt x="421" y="254"/>
                  </a:cubicBezTo>
                  <a:cubicBezTo>
                    <a:pt x="421" y="254"/>
                    <a:pt x="421" y="254"/>
                    <a:pt x="421" y="254"/>
                  </a:cubicBezTo>
                  <a:cubicBezTo>
                    <a:pt x="420" y="254"/>
                    <a:pt x="420" y="254"/>
                    <a:pt x="420" y="253"/>
                  </a:cubicBezTo>
                  <a:cubicBezTo>
                    <a:pt x="412" y="252"/>
                    <a:pt x="405" y="258"/>
                    <a:pt x="400" y="263"/>
                  </a:cubicBezTo>
                  <a:cubicBezTo>
                    <a:pt x="398" y="263"/>
                    <a:pt x="397" y="262"/>
                    <a:pt x="396" y="262"/>
                  </a:cubicBezTo>
                  <a:cubicBezTo>
                    <a:pt x="387" y="265"/>
                    <a:pt x="380" y="273"/>
                    <a:pt x="370" y="277"/>
                  </a:cubicBezTo>
                  <a:cubicBezTo>
                    <a:pt x="370" y="276"/>
                    <a:pt x="370" y="276"/>
                    <a:pt x="370" y="276"/>
                  </a:cubicBezTo>
                  <a:cubicBezTo>
                    <a:pt x="367" y="277"/>
                    <a:pt x="363" y="280"/>
                    <a:pt x="359" y="280"/>
                  </a:cubicBezTo>
                  <a:cubicBezTo>
                    <a:pt x="353" y="282"/>
                    <a:pt x="348" y="281"/>
                    <a:pt x="343" y="281"/>
                  </a:cubicBezTo>
                  <a:cubicBezTo>
                    <a:pt x="335" y="282"/>
                    <a:pt x="328" y="284"/>
                    <a:pt x="320" y="285"/>
                  </a:cubicBezTo>
                  <a:cubicBezTo>
                    <a:pt x="320" y="285"/>
                    <a:pt x="319" y="285"/>
                    <a:pt x="319" y="285"/>
                  </a:cubicBezTo>
                  <a:cubicBezTo>
                    <a:pt x="315" y="287"/>
                    <a:pt x="311" y="288"/>
                    <a:pt x="307" y="290"/>
                  </a:cubicBezTo>
                  <a:cubicBezTo>
                    <a:pt x="307" y="290"/>
                    <a:pt x="307" y="290"/>
                    <a:pt x="307" y="290"/>
                  </a:cubicBezTo>
                  <a:cubicBezTo>
                    <a:pt x="307" y="291"/>
                    <a:pt x="306" y="291"/>
                    <a:pt x="306" y="292"/>
                  </a:cubicBezTo>
                  <a:cubicBezTo>
                    <a:pt x="305" y="293"/>
                    <a:pt x="303" y="294"/>
                    <a:pt x="302" y="295"/>
                  </a:cubicBezTo>
                  <a:cubicBezTo>
                    <a:pt x="298" y="297"/>
                    <a:pt x="294" y="301"/>
                    <a:pt x="291" y="304"/>
                  </a:cubicBezTo>
                  <a:cubicBezTo>
                    <a:pt x="291" y="304"/>
                    <a:pt x="290" y="304"/>
                    <a:pt x="290" y="304"/>
                  </a:cubicBezTo>
                  <a:cubicBezTo>
                    <a:pt x="287" y="307"/>
                    <a:pt x="283" y="311"/>
                    <a:pt x="280" y="314"/>
                  </a:cubicBezTo>
                  <a:cubicBezTo>
                    <a:pt x="280" y="314"/>
                    <a:pt x="279" y="314"/>
                    <a:pt x="278" y="314"/>
                  </a:cubicBezTo>
                  <a:cubicBezTo>
                    <a:pt x="278" y="314"/>
                    <a:pt x="278" y="314"/>
                    <a:pt x="278" y="314"/>
                  </a:cubicBezTo>
                  <a:cubicBezTo>
                    <a:pt x="278" y="314"/>
                    <a:pt x="278" y="314"/>
                    <a:pt x="278" y="313"/>
                  </a:cubicBezTo>
                  <a:cubicBezTo>
                    <a:pt x="279" y="312"/>
                    <a:pt x="279" y="312"/>
                    <a:pt x="280" y="311"/>
                  </a:cubicBezTo>
                  <a:cubicBezTo>
                    <a:pt x="280" y="310"/>
                    <a:pt x="281" y="309"/>
                    <a:pt x="282" y="308"/>
                  </a:cubicBezTo>
                  <a:cubicBezTo>
                    <a:pt x="283" y="306"/>
                    <a:pt x="284" y="305"/>
                    <a:pt x="284" y="304"/>
                  </a:cubicBezTo>
                  <a:cubicBezTo>
                    <a:pt x="285" y="303"/>
                    <a:pt x="285" y="303"/>
                    <a:pt x="284" y="303"/>
                  </a:cubicBezTo>
                  <a:cubicBezTo>
                    <a:pt x="284" y="303"/>
                    <a:pt x="284" y="303"/>
                    <a:pt x="284" y="303"/>
                  </a:cubicBezTo>
                  <a:cubicBezTo>
                    <a:pt x="287" y="300"/>
                    <a:pt x="290" y="297"/>
                    <a:pt x="294" y="295"/>
                  </a:cubicBezTo>
                  <a:cubicBezTo>
                    <a:pt x="294" y="295"/>
                    <a:pt x="294" y="295"/>
                    <a:pt x="294" y="295"/>
                  </a:cubicBezTo>
                  <a:cubicBezTo>
                    <a:pt x="294" y="295"/>
                    <a:pt x="293" y="294"/>
                    <a:pt x="294" y="294"/>
                  </a:cubicBezTo>
                  <a:cubicBezTo>
                    <a:pt x="294" y="293"/>
                    <a:pt x="294" y="293"/>
                    <a:pt x="295" y="292"/>
                  </a:cubicBezTo>
                  <a:cubicBezTo>
                    <a:pt x="295" y="292"/>
                    <a:pt x="295" y="292"/>
                    <a:pt x="295" y="292"/>
                  </a:cubicBezTo>
                  <a:cubicBezTo>
                    <a:pt x="295" y="291"/>
                    <a:pt x="294" y="291"/>
                    <a:pt x="294" y="291"/>
                  </a:cubicBezTo>
                  <a:cubicBezTo>
                    <a:pt x="293" y="292"/>
                    <a:pt x="292" y="292"/>
                    <a:pt x="291" y="293"/>
                  </a:cubicBezTo>
                  <a:cubicBezTo>
                    <a:pt x="290" y="295"/>
                    <a:pt x="289" y="297"/>
                    <a:pt x="286" y="297"/>
                  </a:cubicBezTo>
                  <a:cubicBezTo>
                    <a:pt x="286" y="297"/>
                    <a:pt x="286" y="297"/>
                    <a:pt x="285" y="297"/>
                  </a:cubicBezTo>
                  <a:cubicBezTo>
                    <a:pt x="285" y="297"/>
                    <a:pt x="285" y="297"/>
                    <a:pt x="285" y="297"/>
                  </a:cubicBezTo>
                  <a:cubicBezTo>
                    <a:pt x="285" y="297"/>
                    <a:pt x="285" y="297"/>
                    <a:pt x="285" y="297"/>
                  </a:cubicBezTo>
                  <a:cubicBezTo>
                    <a:pt x="285" y="297"/>
                    <a:pt x="285" y="297"/>
                    <a:pt x="285" y="297"/>
                  </a:cubicBezTo>
                  <a:cubicBezTo>
                    <a:pt x="285" y="297"/>
                    <a:pt x="285" y="297"/>
                    <a:pt x="285" y="296"/>
                  </a:cubicBezTo>
                  <a:cubicBezTo>
                    <a:pt x="285" y="296"/>
                    <a:pt x="285" y="296"/>
                    <a:pt x="285" y="296"/>
                  </a:cubicBezTo>
                  <a:cubicBezTo>
                    <a:pt x="285" y="296"/>
                    <a:pt x="285" y="296"/>
                    <a:pt x="286" y="295"/>
                  </a:cubicBezTo>
                  <a:cubicBezTo>
                    <a:pt x="286" y="295"/>
                    <a:pt x="286" y="295"/>
                    <a:pt x="286" y="295"/>
                  </a:cubicBezTo>
                  <a:cubicBezTo>
                    <a:pt x="286" y="295"/>
                    <a:pt x="286" y="294"/>
                    <a:pt x="286" y="294"/>
                  </a:cubicBezTo>
                  <a:cubicBezTo>
                    <a:pt x="286" y="294"/>
                    <a:pt x="286" y="294"/>
                    <a:pt x="287" y="294"/>
                  </a:cubicBezTo>
                  <a:cubicBezTo>
                    <a:pt x="287" y="293"/>
                    <a:pt x="287" y="293"/>
                    <a:pt x="287" y="292"/>
                  </a:cubicBezTo>
                  <a:cubicBezTo>
                    <a:pt x="288" y="292"/>
                    <a:pt x="288" y="292"/>
                    <a:pt x="288" y="291"/>
                  </a:cubicBezTo>
                  <a:cubicBezTo>
                    <a:pt x="288" y="291"/>
                    <a:pt x="288" y="291"/>
                    <a:pt x="288" y="290"/>
                  </a:cubicBezTo>
                  <a:cubicBezTo>
                    <a:pt x="289" y="290"/>
                    <a:pt x="288" y="289"/>
                    <a:pt x="288" y="289"/>
                  </a:cubicBezTo>
                  <a:cubicBezTo>
                    <a:pt x="289" y="288"/>
                    <a:pt x="291" y="286"/>
                    <a:pt x="292" y="285"/>
                  </a:cubicBezTo>
                  <a:cubicBezTo>
                    <a:pt x="292" y="285"/>
                    <a:pt x="292" y="285"/>
                    <a:pt x="292" y="285"/>
                  </a:cubicBezTo>
                  <a:cubicBezTo>
                    <a:pt x="295" y="284"/>
                    <a:pt x="297" y="283"/>
                    <a:pt x="299" y="281"/>
                  </a:cubicBezTo>
                  <a:cubicBezTo>
                    <a:pt x="300" y="281"/>
                    <a:pt x="300" y="281"/>
                    <a:pt x="301" y="280"/>
                  </a:cubicBezTo>
                  <a:cubicBezTo>
                    <a:pt x="297" y="282"/>
                    <a:pt x="294" y="283"/>
                    <a:pt x="290" y="285"/>
                  </a:cubicBezTo>
                  <a:cubicBezTo>
                    <a:pt x="290" y="285"/>
                    <a:pt x="290" y="286"/>
                    <a:pt x="289" y="286"/>
                  </a:cubicBezTo>
                  <a:cubicBezTo>
                    <a:pt x="289" y="286"/>
                    <a:pt x="289" y="286"/>
                    <a:pt x="288" y="285"/>
                  </a:cubicBezTo>
                  <a:cubicBezTo>
                    <a:pt x="288" y="285"/>
                    <a:pt x="288" y="285"/>
                    <a:pt x="288" y="285"/>
                  </a:cubicBezTo>
                  <a:cubicBezTo>
                    <a:pt x="288" y="284"/>
                    <a:pt x="290" y="283"/>
                    <a:pt x="291" y="282"/>
                  </a:cubicBezTo>
                  <a:cubicBezTo>
                    <a:pt x="292" y="282"/>
                    <a:pt x="293" y="282"/>
                    <a:pt x="293" y="282"/>
                  </a:cubicBezTo>
                  <a:cubicBezTo>
                    <a:pt x="313" y="266"/>
                    <a:pt x="341" y="270"/>
                    <a:pt x="365" y="262"/>
                  </a:cubicBezTo>
                  <a:cubicBezTo>
                    <a:pt x="367" y="261"/>
                    <a:pt x="368" y="259"/>
                    <a:pt x="370" y="258"/>
                  </a:cubicBezTo>
                  <a:cubicBezTo>
                    <a:pt x="374" y="257"/>
                    <a:pt x="376" y="254"/>
                    <a:pt x="380" y="252"/>
                  </a:cubicBezTo>
                  <a:cubicBezTo>
                    <a:pt x="385" y="248"/>
                    <a:pt x="389" y="244"/>
                    <a:pt x="391" y="237"/>
                  </a:cubicBezTo>
                  <a:cubicBezTo>
                    <a:pt x="391" y="237"/>
                    <a:pt x="390" y="236"/>
                    <a:pt x="390" y="236"/>
                  </a:cubicBezTo>
                  <a:cubicBezTo>
                    <a:pt x="382" y="245"/>
                    <a:pt x="372" y="252"/>
                    <a:pt x="362" y="257"/>
                  </a:cubicBezTo>
                  <a:cubicBezTo>
                    <a:pt x="349" y="264"/>
                    <a:pt x="334" y="263"/>
                    <a:pt x="320" y="265"/>
                  </a:cubicBezTo>
                  <a:cubicBezTo>
                    <a:pt x="321" y="263"/>
                    <a:pt x="322" y="263"/>
                    <a:pt x="323" y="263"/>
                  </a:cubicBezTo>
                  <a:cubicBezTo>
                    <a:pt x="323" y="261"/>
                    <a:pt x="325" y="261"/>
                    <a:pt x="326" y="259"/>
                  </a:cubicBezTo>
                  <a:cubicBezTo>
                    <a:pt x="328" y="259"/>
                    <a:pt x="328" y="259"/>
                    <a:pt x="328" y="259"/>
                  </a:cubicBezTo>
                  <a:cubicBezTo>
                    <a:pt x="328" y="259"/>
                    <a:pt x="328" y="258"/>
                    <a:pt x="329" y="258"/>
                  </a:cubicBezTo>
                  <a:cubicBezTo>
                    <a:pt x="330" y="258"/>
                    <a:pt x="332" y="258"/>
                    <a:pt x="332" y="258"/>
                  </a:cubicBezTo>
                  <a:cubicBezTo>
                    <a:pt x="330" y="255"/>
                    <a:pt x="326" y="259"/>
                    <a:pt x="323" y="258"/>
                  </a:cubicBezTo>
                  <a:cubicBezTo>
                    <a:pt x="324" y="256"/>
                    <a:pt x="323" y="254"/>
                    <a:pt x="325" y="254"/>
                  </a:cubicBezTo>
                  <a:cubicBezTo>
                    <a:pt x="327" y="254"/>
                    <a:pt x="327" y="254"/>
                    <a:pt x="327" y="254"/>
                  </a:cubicBezTo>
                  <a:cubicBezTo>
                    <a:pt x="327" y="252"/>
                    <a:pt x="328" y="251"/>
                    <a:pt x="328" y="251"/>
                  </a:cubicBezTo>
                  <a:cubicBezTo>
                    <a:pt x="338" y="245"/>
                    <a:pt x="347" y="241"/>
                    <a:pt x="356" y="236"/>
                  </a:cubicBezTo>
                  <a:cubicBezTo>
                    <a:pt x="354" y="236"/>
                    <a:pt x="353" y="238"/>
                    <a:pt x="351" y="237"/>
                  </a:cubicBezTo>
                  <a:cubicBezTo>
                    <a:pt x="352" y="237"/>
                    <a:pt x="351" y="235"/>
                    <a:pt x="352" y="235"/>
                  </a:cubicBezTo>
                  <a:cubicBezTo>
                    <a:pt x="359" y="233"/>
                    <a:pt x="365" y="229"/>
                    <a:pt x="372" y="226"/>
                  </a:cubicBezTo>
                  <a:cubicBezTo>
                    <a:pt x="369" y="226"/>
                    <a:pt x="367" y="228"/>
                    <a:pt x="365" y="226"/>
                  </a:cubicBezTo>
                  <a:cubicBezTo>
                    <a:pt x="366" y="226"/>
                    <a:pt x="367" y="224"/>
                    <a:pt x="368" y="224"/>
                  </a:cubicBezTo>
                  <a:cubicBezTo>
                    <a:pt x="368" y="223"/>
                    <a:pt x="368" y="223"/>
                    <a:pt x="368" y="223"/>
                  </a:cubicBezTo>
                  <a:cubicBezTo>
                    <a:pt x="368" y="222"/>
                    <a:pt x="369" y="222"/>
                    <a:pt x="370" y="222"/>
                  </a:cubicBezTo>
                  <a:cubicBezTo>
                    <a:pt x="369" y="222"/>
                    <a:pt x="368" y="221"/>
                    <a:pt x="368" y="221"/>
                  </a:cubicBezTo>
                  <a:cubicBezTo>
                    <a:pt x="369" y="220"/>
                    <a:pt x="371" y="221"/>
                    <a:pt x="372" y="219"/>
                  </a:cubicBezTo>
                  <a:cubicBezTo>
                    <a:pt x="372" y="219"/>
                    <a:pt x="370" y="219"/>
                    <a:pt x="370" y="219"/>
                  </a:cubicBezTo>
                  <a:cubicBezTo>
                    <a:pt x="372" y="216"/>
                    <a:pt x="375" y="216"/>
                    <a:pt x="379" y="215"/>
                  </a:cubicBezTo>
                  <a:cubicBezTo>
                    <a:pt x="378" y="214"/>
                    <a:pt x="376" y="215"/>
                    <a:pt x="376" y="214"/>
                  </a:cubicBezTo>
                  <a:cubicBezTo>
                    <a:pt x="376" y="213"/>
                    <a:pt x="377" y="213"/>
                    <a:pt x="377" y="213"/>
                  </a:cubicBezTo>
                  <a:cubicBezTo>
                    <a:pt x="376" y="213"/>
                    <a:pt x="376" y="213"/>
                    <a:pt x="376" y="213"/>
                  </a:cubicBezTo>
                  <a:cubicBezTo>
                    <a:pt x="375" y="212"/>
                    <a:pt x="375" y="211"/>
                    <a:pt x="375" y="210"/>
                  </a:cubicBezTo>
                  <a:cubicBezTo>
                    <a:pt x="379" y="206"/>
                    <a:pt x="379" y="200"/>
                    <a:pt x="381" y="195"/>
                  </a:cubicBezTo>
                  <a:cubicBezTo>
                    <a:pt x="381" y="195"/>
                    <a:pt x="380" y="195"/>
                    <a:pt x="380" y="195"/>
                  </a:cubicBezTo>
                  <a:cubicBezTo>
                    <a:pt x="374" y="202"/>
                    <a:pt x="363" y="204"/>
                    <a:pt x="354" y="207"/>
                  </a:cubicBezTo>
                  <a:cubicBezTo>
                    <a:pt x="351" y="207"/>
                    <a:pt x="351" y="207"/>
                    <a:pt x="351" y="207"/>
                  </a:cubicBezTo>
                  <a:cubicBezTo>
                    <a:pt x="347" y="208"/>
                    <a:pt x="343" y="208"/>
                    <a:pt x="340" y="206"/>
                  </a:cubicBezTo>
                  <a:cubicBezTo>
                    <a:pt x="337" y="205"/>
                    <a:pt x="336" y="203"/>
                    <a:pt x="333" y="201"/>
                  </a:cubicBezTo>
                  <a:cubicBezTo>
                    <a:pt x="328" y="198"/>
                    <a:pt x="323" y="195"/>
                    <a:pt x="318" y="193"/>
                  </a:cubicBezTo>
                  <a:cubicBezTo>
                    <a:pt x="302" y="188"/>
                    <a:pt x="285" y="186"/>
                    <a:pt x="269" y="186"/>
                  </a:cubicBezTo>
                  <a:cubicBezTo>
                    <a:pt x="276" y="182"/>
                    <a:pt x="283" y="182"/>
                    <a:pt x="291" y="180"/>
                  </a:cubicBezTo>
                  <a:cubicBezTo>
                    <a:pt x="302" y="177"/>
                    <a:pt x="312" y="173"/>
                    <a:pt x="323" y="174"/>
                  </a:cubicBezTo>
                  <a:cubicBezTo>
                    <a:pt x="321" y="173"/>
                    <a:pt x="319" y="174"/>
                    <a:pt x="317" y="174"/>
                  </a:cubicBezTo>
                  <a:cubicBezTo>
                    <a:pt x="308" y="173"/>
                    <a:pt x="299" y="175"/>
                    <a:pt x="290" y="177"/>
                  </a:cubicBezTo>
                  <a:cubicBezTo>
                    <a:pt x="283" y="179"/>
                    <a:pt x="277" y="181"/>
                    <a:pt x="271" y="182"/>
                  </a:cubicBezTo>
                  <a:cubicBezTo>
                    <a:pt x="267" y="184"/>
                    <a:pt x="265" y="188"/>
                    <a:pt x="261" y="187"/>
                  </a:cubicBezTo>
                  <a:cubicBezTo>
                    <a:pt x="261" y="185"/>
                    <a:pt x="261" y="185"/>
                    <a:pt x="261" y="185"/>
                  </a:cubicBezTo>
                  <a:cubicBezTo>
                    <a:pt x="267" y="177"/>
                    <a:pt x="275" y="170"/>
                    <a:pt x="285" y="169"/>
                  </a:cubicBezTo>
                  <a:cubicBezTo>
                    <a:pt x="297" y="167"/>
                    <a:pt x="307" y="169"/>
                    <a:pt x="319" y="170"/>
                  </a:cubicBezTo>
                  <a:cubicBezTo>
                    <a:pt x="327" y="171"/>
                    <a:pt x="335" y="173"/>
                    <a:pt x="343" y="175"/>
                  </a:cubicBezTo>
                  <a:cubicBezTo>
                    <a:pt x="346" y="175"/>
                    <a:pt x="347" y="180"/>
                    <a:pt x="349" y="181"/>
                  </a:cubicBezTo>
                  <a:cubicBezTo>
                    <a:pt x="353" y="182"/>
                    <a:pt x="357" y="181"/>
                    <a:pt x="361" y="183"/>
                  </a:cubicBezTo>
                  <a:cubicBezTo>
                    <a:pt x="361" y="182"/>
                    <a:pt x="360" y="181"/>
                    <a:pt x="361" y="179"/>
                  </a:cubicBezTo>
                  <a:cubicBezTo>
                    <a:pt x="363" y="177"/>
                    <a:pt x="367" y="180"/>
                    <a:pt x="369" y="179"/>
                  </a:cubicBezTo>
                  <a:cubicBezTo>
                    <a:pt x="374" y="175"/>
                    <a:pt x="365" y="170"/>
                    <a:pt x="362" y="165"/>
                  </a:cubicBezTo>
                  <a:cubicBezTo>
                    <a:pt x="362" y="165"/>
                    <a:pt x="363" y="164"/>
                    <a:pt x="363" y="164"/>
                  </a:cubicBezTo>
                  <a:cubicBezTo>
                    <a:pt x="368" y="168"/>
                    <a:pt x="372" y="174"/>
                    <a:pt x="378" y="177"/>
                  </a:cubicBezTo>
                  <a:cubicBezTo>
                    <a:pt x="381" y="178"/>
                    <a:pt x="389" y="180"/>
                    <a:pt x="388" y="176"/>
                  </a:cubicBezTo>
                  <a:cubicBezTo>
                    <a:pt x="384" y="169"/>
                    <a:pt x="378" y="163"/>
                    <a:pt x="373" y="157"/>
                  </a:cubicBezTo>
                  <a:cubicBezTo>
                    <a:pt x="373" y="154"/>
                    <a:pt x="373" y="154"/>
                    <a:pt x="373" y="154"/>
                  </a:cubicBezTo>
                  <a:cubicBezTo>
                    <a:pt x="372" y="154"/>
                    <a:pt x="372" y="154"/>
                    <a:pt x="371" y="153"/>
                  </a:cubicBezTo>
                  <a:cubicBezTo>
                    <a:pt x="371" y="151"/>
                    <a:pt x="371" y="151"/>
                    <a:pt x="371" y="151"/>
                  </a:cubicBezTo>
                  <a:cubicBezTo>
                    <a:pt x="368" y="149"/>
                    <a:pt x="369" y="147"/>
                    <a:pt x="368" y="145"/>
                  </a:cubicBezTo>
                  <a:cubicBezTo>
                    <a:pt x="366" y="142"/>
                    <a:pt x="367" y="137"/>
                    <a:pt x="366" y="133"/>
                  </a:cubicBezTo>
                  <a:cubicBezTo>
                    <a:pt x="365" y="130"/>
                    <a:pt x="364" y="126"/>
                    <a:pt x="363" y="123"/>
                  </a:cubicBezTo>
                  <a:cubicBezTo>
                    <a:pt x="361" y="112"/>
                    <a:pt x="359" y="102"/>
                    <a:pt x="358" y="92"/>
                  </a:cubicBezTo>
                  <a:cubicBezTo>
                    <a:pt x="356" y="80"/>
                    <a:pt x="365" y="70"/>
                    <a:pt x="370" y="60"/>
                  </a:cubicBezTo>
                  <a:cubicBezTo>
                    <a:pt x="375" y="52"/>
                    <a:pt x="380" y="44"/>
                    <a:pt x="388" y="39"/>
                  </a:cubicBezTo>
                  <a:cubicBezTo>
                    <a:pt x="390" y="32"/>
                    <a:pt x="395" y="25"/>
                    <a:pt x="400" y="19"/>
                  </a:cubicBezTo>
                  <a:cubicBezTo>
                    <a:pt x="405" y="13"/>
                    <a:pt x="414" y="9"/>
                    <a:pt x="420" y="6"/>
                  </a:cubicBezTo>
                  <a:cubicBezTo>
                    <a:pt x="429" y="2"/>
                    <a:pt x="437" y="0"/>
                    <a:pt x="437" y="0"/>
                  </a:cubicBezTo>
                  <a:cubicBezTo>
                    <a:pt x="0" y="0"/>
                    <a:pt x="0" y="0"/>
                    <a:pt x="0" y="0"/>
                  </a:cubicBezTo>
                  <a:cubicBezTo>
                    <a:pt x="0" y="337"/>
                    <a:pt x="0" y="337"/>
                    <a:pt x="0" y="337"/>
                  </a:cubicBezTo>
                  <a:cubicBezTo>
                    <a:pt x="309" y="337"/>
                    <a:pt x="309" y="337"/>
                    <a:pt x="309" y="337"/>
                  </a:cubicBezTo>
                  <a:cubicBezTo>
                    <a:pt x="321" y="328"/>
                    <a:pt x="334" y="324"/>
                    <a:pt x="350" y="315"/>
                  </a:cubicBezTo>
                  <a:cubicBezTo>
                    <a:pt x="358" y="311"/>
                    <a:pt x="377" y="303"/>
                    <a:pt x="383" y="297"/>
                  </a:cubicBezTo>
                </a:path>
              </a:pathLst>
            </a:custGeom>
            <a:solidFill>
              <a:srgbClr val="060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8" name="Freeform 28">
              <a:extLst>
                <a:ext uri="{FF2B5EF4-FFF2-40B4-BE49-F238E27FC236}">
                  <a16:creationId xmlns:a16="http://schemas.microsoft.com/office/drawing/2014/main" id="{A9FE07DC-52BD-4703-8E3B-F8EA59571DEC}"/>
                </a:ext>
              </a:extLst>
            </p:cNvPr>
            <p:cNvSpPr>
              <a:spLocks/>
            </p:cNvSpPr>
            <p:nvPr/>
          </p:nvSpPr>
          <p:spPr bwMode="auto">
            <a:xfrm>
              <a:off x="4033838" y="0"/>
              <a:ext cx="1473200" cy="1209675"/>
            </a:xfrm>
            <a:custGeom>
              <a:avLst/>
              <a:gdLst>
                <a:gd name="T0" fmla="*/ 411 w 411"/>
                <a:gd name="T1" fmla="*/ 0 h 337"/>
                <a:gd name="T2" fmla="*/ 49 w 411"/>
                <a:gd name="T3" fmla="*/ 0 h 337"/>
                <a:gd name="T4" fmla="*/ 52 w 411"/>
                <a:gd name="T5" fmla="*/ 1 h 337"/>
                <a:gd name="T6" fmla="*/ 62 w 411"/>
                <a:gd name="T7" fmla="*/ 6 h 337"/>
                <a:gd name="T8" fmla="*/ 74 w 411"/>
                <a:gd name="T9" fmla="*/ 16 h 337"/>
                <a:gd name="T10" fmla="*/ 76 w 411"/>
                <a:gd name="T11" fmla="*/ 25 h 337"/>
                <a:gd name="T12" fmla="*/ 70 w 411"/>
                <a:gd name="T13" fmla="*/ 34 h 337"/>
                <a:gd name="T14" fmla="*/ 57 w 411"/>
                <a:gd name="T15" fmla="*/ 35 h 337"/>
                <a:gd name="T16" fmla="*/ 49 w 411"/>
                <a:gd name="T17" fmla="*/ 34 h 337"/>
                <a:gd name="T18" fmla="*/ 74 w 411"/>
                <a:gd name="T19" fmla="*/ 51 h 337"/>
                <a:gd name="T20" fmla="*/ 80 w 411"/>
                <a:gd name="T21" fmla="*/ 53 h 337"/>
                <a:gd name="T22" fmla="*/ 81 w 411"/>
                <a:gd name="T23" fmla="*/ 55 h 337"/>
                <a:gd name="T24" fmla="*/ 79 w 411"/>
                <a:gd name="T25" fmla="*/ 59 h 337"/>
                <a:gd name="T26" fmla="*/ 81 w 411"/>
                <a:gd name="T27" fmla="*/ 59 h 337"/>
                <a:gd name="T28" fmla="*/ 88 w 411"/>
                <a:gd name="T29" fmla="*/ 53 h 337"/>
                <a:gd name="T30" fmla="*/ 90 w 411"/>
                <a:gd name="T31" fmla="*/ 63 h 337"/>
                <a:gd name="T32" fmla="*/ 83 w 411"/>
                <a:gd name="T33" fmla="*/ 69 h 337"/>
                <a:gd name="T34" fmla="*/ 83 w 411"/>
                <a:gd name="T35" fmla="*/ 74 h 337"/>
                <a:gd name="T36" fmla="*/ 86 w 411"/>
                <a:gd name="T37" fmla="*/ 81 h 337"/>
                <a:gd name="T38" fmla="*/ 90 w 411"/>
                <a:gd name="T39" fmla="*/ 95 h 337"/>
                <a:gd name="T40" fmla="*/ 95 w 411"/>
                <a:gd name="T41" fmla="*/ 124 h 337"/>
                <a:gd name="T42" fmla="*/ 94 w 411"/>
                <a:gd name="T43" fmla="*/ 139 h 337"/>
                <a:gd name="T44" fmla="*/ 101 w 411"/>
                <a:gd name="T45" fmla="*/ 152 h 337"/>
                <a:gd name="T46" fmla="*/ 108 w 411"/>
                <a:gd name="T47" fmla="*/ 162 h 337"/>
                <a:gd name="T48" fmla="*/ 116 w 411"/>
                <a:gd name="T49" fmla="*/ 182 h 337"/>
                <a:gd name="T50" fmla="*/ 102 w 411"/>
                <a:gd name="T51" fmla="*/ 189 h 337"/>
                <a:gd name="T52" fmla="*/ 104 w 411"/>
                <a:gd name="T53" fmla="*/ 200 h 337"/>
                <a:gd name="T54" fmla="*/ 95 w 411"/>
                <a:gd name="T55" fmla="*/ 212 h 337"/>
                <a:gd name="T56" fmla="*/ 100 w 411"/>
                <a:gd name="T57" fmla="*/ 214 h 337"/>
                <a:gd name="T58" fmla="*/ 102 w 411"/>
                <a:gd name="T59" fmla="*/ 223 h 337"/>
                <a:gd name="T60" fmla="*/ 95 w 411"/>
                <a:gd name="T61" fmla="*/ 234 h 337"/>
                <a:gd name="T62" fmla="*/ 95 w 411"/>
                <a:gd name="T63" fmla="*/ 248 h 337"/>
                <a:gd name="T64" fmla="*/ 83 w 411"/>
                <a:gd name="T65" fmla="*/ 258 h 337"/>
                <a:gd name="T66" fmla="*/ 71 w 411"/>
                <a:gd name="T67" fmla="*/ 258 h 337"/>
                <a:gd name="T68" fmla="*/ 67 w 411"/>
                <a:gd name="T69" fmla="*/ 257 h 337"/>
                <a:gd name="T70" fmla="*/ 35 w 411"/>
                <a:gd name="T71" fmla="*/ 252 h 337"/>
                <a:gd name="T72" fmla="*/ 26 w 411"/>
                <a:gd name="T73" fmla="*/ 255 h 337"/>
                <a:gd name="T74" fmla="*/ 18 w 411"/>
                <a:gd name="T75" fmla="*/ 262 h 337"/>
                <a:gd name="T76" fmla="*/ 18 w 411"/>
                <a:gd name="T77" fmla="*/ 262 h 337"/>
                <a:gd name="T78" fmla="*/ 17 w 411"/>
                <a:gd name="T79" fmla="*/ 263 h 337"/>
                <a:gd name="T80" fmla="*/ 16 w 411"/>
                <a:gd name="T81" fmla="*/ 264 h 337"/>
                <a:gd name="T82" fmla="*/ 15 w 411"/>
                <a:gd name="T83" fmla="*/ 265 h 337"/>
                <a:gd name="T84" fmla="*/ 10 w 411"/>
                <a:gd name="T85" fmla="*/ 272 h 337"/>
                <a:gd name="T86" fmla="*/ 10 w 411"/>
                <a:gd name="T87" fmla="*/ 273 h 337"/>
                <a:gd name="T88" fmla="*/ 10 w 411"/>
                <a:gd name="T89" fmla="*/ 274 h 337"/>
                <a:gd name="T90" fmla="*/ 5 w 411"/>
                <a:gd name="T91" fmla="*/ 285 h 337"/>
                <a:gd name="T92" fmla="*/ 5 w 411"/>
                <a:gd name="T93" fmla="*/ 316 h 337"/>
                <a:gd name="T94" fmla="*/ 40 w 411"/>
                <a:gd name="T95" fmla="*/ 329 h 337"/>
                <a:gd name="T96" fmla="*/ 55 w 411"/>
                <a:gd name="T97" fmla="*/ 337 h 337"/>
                <a:gd name="T98" fmla="*/ 411 w 411"/>
                <a:gd name="T99" fmla="*/ 337 h 337"/>
                <a:gd name="T100" fmla="*/ 411 w 411"/>
                <a:gd name="T101"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1" h="337">
                  <a:moveTo>
                    <a:pt x="411" y="0"/>
                  </a:moveTo>
                  <a:cubicBezTo>
                    <a:pt x="49" y="0"/>
                    <a:pt x="49" y="0"/>
                    <a:pt x="49" y="0"/>
                  </a:cubicBezTo>
                  <a:cubicBezTo>
                    <a:pt x="49" y="0"/>
                    <a:pt x="50" y="0"/>
                    <a:pt x="52" y="1"/>
                  </a:cubicBezTo>
                  <a:cubicBezTo>
                    <a:pt x="55" y="3"/>
                    <a:pt x="59" y="5"/>
                    <a:pt x="62" y="6"/>
                  </a:cubicBezTo>
                  <a:cubicBezTo>
                    <a:pt x="66" y="9"/>
                    <a:pt x="71" y="12"/>
                    <a:pt x="74" y="16"/>
                  </a:cubicBezTo>
                  <a:cubicBezTo>
                    <a:pt x="75" y="18"/>
                    <a:pt x="77" y="22"/>
                    <a:pt x="76" y="25"/>
                  </a:cubicBezTo>
                  <a:cubicBezTo>
                    <a:pt x="74" y="28"/>
                    <a:pt x="74" y="33"/>
                    <a:pt x="70" y="34"/>
                  </a:cubicBezTo>
                  <a:cubicBezTo>
                    <a:pt x="67" y="36"/>
                    <a:pt x="62" y="36"/>
                    <a:pt x="57" y="35"/>
                  </a:cubicBezTo>
                  <a:cubicBezTo>
                    <a:pt x="55" y="35"/>
                    <a:pt x="52" y="35"/>
                    <a:pt x="49" y="34"/>
                  </a:cubicBezTo>
                  <a:cubicBezTo>
                    <a:pt x="59" y="38"/>
                    <a:pt x="68" y="42"/>
                    <a:pt x="74" y="51"/>
                  </a:cubicBezTo>
                  <a:cubicBezTo>
                    <a:pt x="75" y="53"/>
                    <a:pt x="77" y="53"/>
                    <a:pt x="80" y="53"/>
                  </a:cubicBezTo>
                  <a:cubicBezTo>
                    <a:pt x="81" y="53"/>
                    <a:pt x="81" y="55"/>
                    <a:pt x="81" y="55"/>
                  </a:cubicBezTo>
                  <a:cubicBezTo>
                    <a:pt x="79" y="56"/>
                    <a:pt x="78" y="57"/>
                    <a:pt x="79" y="59"/>
                  </a:cubicBezTo>
                  <a:cubicBezTo>
                    <a:pt x="81" y="59"/>
                    <a:pt x="81" y="59"/>
                    <a:pt x="81" y="59"/>
                  </a:cubicBezTo>
                  <a:cubicBezTo>
                    <a:pt x="84" y="58"/>
                    <a:pt x="83" y="51"/>
                    <a:pt x="88" y="53"/>
                  </a:cubicBezTo>
                  <a:cubicBezTo>
                    <a:pt x="91" y="55"/>
                    <a:pt x="92" y="60"/>
                    <a:pt x="90" y="63"/>
                  </a:cubicBezTo>
                  <a:cubicBezTo>
                    <a:pt x="88" y="65"/>
                    <a:pt x="85" y="67"/>
                    <a:pt x="83" y="69"/>
                  </a:cubicBezTo>
                  <a:cubicBezTo>
                    <a:pt x="82" y="70"/>
                    <a:pt x="82" y="72"/>
                    <a:pt x="83" y="74"/>
                  </a:cubicBezTo>
                  <a:cubicBezTo>
                    <a:pt x="84" y="76"/>
                    <a:pt x="85" y="79"/>
                    <a:pt x="86" y="81"/>
                  </a:cubicBezTo>
                  <a:cubicBezTo>
                    <a:pt x="88" y="86"/>
                    <a:pt x="88" y="91"/>
                    <a:pt x="90" y="95"/>
                  </a:cubicBezTo>
                  <a:cubicBezTo>
                    <a:pt x="93" y="105"/>
                    <a:pt x="95" y="114"/>
                    <a:pt x="95" y="124"/>
                  </a:cubicBezTo>
                  <a:cubicBezTo>
                    <a:pt x="95" y="129"/>
                    <a:pt x="92" y="133"/>
                    <a:pt x="94" y="139"/>
                  </a:cubicBezTo>
                  <a:cubicBezTo>
                    <a:pt x="95" y="144"/>
                    <a:pt x="98" y="147"/>
                    <a:pt x="101" y="152"/>
                  </a:cubicBezTo>
                  <a:cubicBezTo>
                    <a:pt x="104" y="156"/>
                    <a:pt x="106" y="158"/>
                    <a:pt x="108" y="162"/>
                  </a:cubicBezTo>
                  <a:cubicBezTo>
                    <a:pt x="112" y="168"/>
                    <a:pt x="119" y="175"/>
                    <a:pt x="116" y="182"/>
                  </a:cubicBezTo>
                  <a:cubicBezTo>
                    <a:pt x="114" y="187"/>
                    <a:pt x="107" y="186"/>
                    <a:pt x="102" y="189"/>
                  </a:cubicBezTo>
                  <a:cubicBezTo>
                    <a:pt x="98" y="192"/>
                    <a:pt x="102" y="197"/>
                    <a:pt x="104" y="200"/>
                  </a:cubicBezTo>
                  <a:cubicBezTo>
                    <a:pt x="107" y="206"/>
                    <a:pt x="100" y="210"/>
                    <a:pt x="95" y="212"/>
                  </a:cubicBezTo>
                  <a:cubicBezTo>
                    <a:pt x="97" y="214"/>
                    <a:pt x="99" y="213"/>
                    <a:pt x="100" y="214"/>
                  </a:cubicBezTo>
                  <a:cubicBezTo>
                    <a:pt x="100" y="217"/>
                    <a:pt x="104" y="219"/>
                    <a:pt x="102" y="223"/>
                  </a:cubicBezTo>
                  <a:cubicBezTo>
                    <a:pt x="99" y="226"/>
                    <a:pt x="91" y="228"/>
                    <a:pt x="95" y="234"/>
                  </a:cubicBezTo>
                  <a:cubicBezTo>
                    <a:pt x="98" y="238"/>
                    <a:pt x="96" y="243"/>
                    <a:pt x="95" y="248"/>
                  </a:cubicBezTo>
                  <a:cubicBezTo>
                    <a:pt x="93" y="254"/>
                    <a:pt x="88" y="256"/>
                    <a:pt x="83" y="258"/>
                  </a:cubicBezTo>
                  <a:cubicBezTo>
                    <a:pt x="79" y="259"/>
                    <a:pt x="75" y="259"/>
                    <a:pt x="71" y="258"/>
                  </a:cubicBezTo>
                  <a:cubicBezTo>
                    <a:pt x="70" y="258"/>
                    <a:pt x="69" y="257"/>
                    <a:pt x="67" y="257"/>
                  </a:cubicBezTo>
                  <a:cubicBezTo>
                    <a:pt x="56" y="256"/>
                    <a:pt x="46" y="252"/>
                    <a:pt x="35" y="252"/>
                  </a:cubicBezTo>
                  <a:cubicBezTo>
                    <a:pt x="32" y="253"/>
                    <a:pt x="28" y="254"/>
                    <a:pt x="26" y="255"/>
                  </a:cubicBezTo>
                  <a:cubicBezTo>
                    <a:pt x="23" y="257"/>
                    <a:pt x="20" y="259"/>
                    <a:pt x="18" y="262"/>
                  </a:cubicBezTo>
                  <a:cubicBezTo>
                    <a:pt x="18" y="262"/>
                    <a:pt x="18" y="262"/>
                    <a:pt x="18" y="262"/>
                  </a:cubicBezTo>
                  <a:cubicBezTo>
                    <a:pt x="18" y="262"/>
                    <a:pt x="17" y="263"/>
                    <a:pt x="17" y="263"/>
                  </a:cubicBezTo>
                  <a:cubicBezTo>
                    <a:pt x="16" y="264"/>
                    <a:pt x="16" y="264"/>
                    <a:pt x="16" y="264"/>
                  </a:cubicBezTo>
                  <a:cubicBezTo>
                    <a:pt x="16" y="265"/>
                    <a:pt x="16" y="265"/>
                    <a:pt x="15" y="265"/>
                  </a:cubicBezTo>
                  <a:cubicBezTo>
                    <a:pt x="14" y="267"/>
                    <a:pt x="12" y="270"/>
                    <a:pt x="10" y="272"/>
                  </a:cubicBezTo>
                  <a:cubicBezTo>
                    <a:pt x="10" y="273"/>
                    <a:pt x="10" y="273"/>
                    <a:pt x="10" y="273"/>
                  </a:cubicBezTo>
                  <a:cubicBezTo>
                    <a:pt x="10" y="273"/>
                    <a:pt x="10" y="274"/>
                    <a:pt x="10" y="274"/>
                  </a:cubicBezTo>
                  <a:cubicBezTo>
                    <a:pt x="8" y="278"/>
                    <a:pt x="6" y="282"/>
                    <a:pt x="5" y="285"/>
                  </a:cubicBezTo>
                  <a:cubicBezTo>
                    <a:pt x="0" y="300"/>
                    <a:pt x="2" y="313"/>
                    <a:pt x="5" y="316"/>
                  </a:cubicBezTo>
                  <a:cubicBezTo>
                    <a:pt x="6" y="316"/>
                    <a:pt x="26" y="323"/>
                    <a:pt x="40" y="329"/>
                  </a:cubicBezTo>
                  <a:cubicBezTo>
                    <a:pt x="47" y="332"/>
                    <a:pt x="52" y="334"/>
                    <a:pt x="55" y="337"/>
                  </a:cubicBezTo>
                  <a:cubicBezTo>
                    <a:pt x="411" y="337"/>
                    <a:pt x="411" y="337"/>
                    <a:pt x="411" y="337"/>
                  </a:cubicBezTo>
                  <a:lnTo>
                    <a:pt x="411" y="0"/>
                  </a:lnTo>
                  <a:close/>
                </a:path>
              </a:pathLst>
            </a:custGeom>
            <a:solidFill>
              <a:srgbClr val="E22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9" name="Freeform 29">
              <a:extLst>
                <a:ext uri="{FF2B5EF4-FFF2-40B4-BE49-F238E27FC236}">
                  <a16:creationId xmlns:a16="http://schemas.microsoft.com/office/drawing/2014/main" id="{BBE32313-7031-48BE-8F22-ACF6BC42F4E6}"/>
                </a:ext>
              </a:extLst>
            </p:cNvPr>
            <p:cNvSpPr>
              <a:spLocks/>
            </p:cNvSpPr>
            <p:nvPr/>
          </p:nvSpPr>
          <p:spPr bwMode="auto">
            <a:xfrm>
              <a:off x="4198938" y="415925"/>
              <a:ext cx="149225" cy="133350"/>
            </a:xfrm>
            <a:custGeom>
              <a:avLst/>
              <a:gdLst>
                <a:gd name="T0" fmla="*/ 24 w 42"/>
                <a:gd name="T1" fmla="*/ 7 h 37"/>
                <a:gd name="T2" fmla="*/ 31 w 42"/>
                <a:gd name="T3" fmla="*/ 8 h 37"/>
                <a:gd name="T4" fmla="*/ 18 w 42"/>
                <a:gd name="T5" fmla="*/ 20 h 37"/>
                <a:gd name="T6" fmla="*/ 16 w 42"/>
                <a:gd name="T7" fmla="*/ 20 h 37"/>
                <a:gd name="T8" fmla="*/ 13 w 42"/>
                <a:gd name="T9" fmla="*/ 24 h 37"/>
                <a:gd name="T10" fmla="*/ 7 w 42"/>
                <a:gd name="T11" fmla="*/ 25 h 37"/>
                <a:gd name="T12" fmla="*/ 17 w 42"/>
                <a:gd name="T13" fmla="*/ 29 h 37"/>
                <a:gd name="T14" fmla="*/ 19 w 42"/>
                <a:gd name="T15" fmla="*/ 31 h 37"/>
                <a:gd name="T16" fmla="*/ 20 w 42"/>
                <a:gd name="T17" fmla="*/ 31 h 37"/>
                <a:gd name="T18" fmla="*/ 21 w 42"/>
                <a:gd name="T19" fmla="*/ 31 h 37"/>
                <a:gd name="T20" fmla="*/ 21 w 42"/>
                <a:gd name="T21" fmla="*/ 34 h 37"/>
                <a:gd name="T22" fmla="*/ 14 w 42"/>
                <a:gd name="T23" fmla="*/ 36 h 37"/>
                <a:gd name="T24" fmla="*/ 28 w 42"/>
                <a:gd name="T25" fmla="*/ 36 h 37"/>
                <a:gd name="T26" fmla="*/ 31 w 42"/>
                <a:gd name="T27" fmla="*/ 25 h 37"/>
                <a:gd name="T28" fmla="*/ 30 w 42"/>
                <a:gd name="T29" fmla="*/ 23 h 37"/>
                <a:gd name="T30" fmla="*/ 33 w 42"/>
                <a:gd name="T31" fmla="*/ 19 h 37"/>
                <a:gd name="T32" fmla="*/ 37 w 42"/>
                <a:gd name="T33" fmla="*/ 17 h 37"/>
                <a:gd name="T34" fmla="*/ 35 w 42"/>
                <a:gd name="T35" fmla="*/ 14 h 37"/>
                <a:gd name="T36" fmla="*/ 41 w 42"/>
                <a:gd name="T37" fmla="*/ 4 h 37"/>
                <a:gd name="T38" fmla="*/ 32 w 42"/>
                <a:gd name="T39" fmla="*/ 1 h 37"/>
                <a:gd name="T40" fmla="*/ 21 w 42"/>
                <a:gd name="T41" fmla="*/ 1 h 37"/>
                <a:gd name="T42" fmla="*/ 12 w 42"/>
                <a:gd name="T43" fmla="*/ 4 h 37"/>
                <a:gd name="T44" fmla="*/ 0 w 42"/>
                <a:gd name="T45" fmla="*/ 10 h 37"/>
                <a:gd name="T46" fmla="*/ 14 w 42"/>
                <a:gd name="T47" fmla="*/ 7 h 37"/>
                <a:gd name="T48" fmla="*/ 24 w 42"/>
                <a:gd name="T49"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37">
                  <a:moveTo>
                    <a:pt x="24" y="7"/>
                  </a:moveTo>
                  <a:cubicBezTo>
                    <a:pt x="27" y="7"/>
                    <a:pt x="31" y="7"/>
                    <a:pt x="31" y="8"/>
                  </a:cubicBezTo>
                  <a:cubicBezTo>
                    <a:pt x="30" y="14"/>
                    <a:pt x="22" y="15"/>
                    <a:pt x="18" y="20"/>
                  </a:cubicBezTo>
                  <a:cubicBezTo>
                    <a:pt x="16" y="20"/>
                    <a:pt x="16" y="20"/>
                    <a:pt x="16" y="20"/>
                  </a:cubicBezTo>
                  <a:cubicBezTo>
                    <a:pt x="14" y="21"/>
                    <a:pt x="15" y="24"/>
                    <a:pt x="13" y="24"/>
                  </a:cubicBezTo>
                  <a:cubicBezTo>
                    <a:pt x="11" y="24"/>
                    <a:pt x="9" y="24"/>
                    <a:pt x="7" y="25"/>
                  </a:cubicBezTo>
                  <a:cubicBezTo>
                    <a:pt x="10" y="28"/>
                    <a:pt x="13" y="29"/>
                    <a:pt x="17" y="29"/>
                  </a:cubicBezTo>
                  <a:cubicBezTo>
                    <a:pt x="17" y="29"/>
                    <a:pt x="19" y="30"/>
                    <a:pt x="19" y="31"/>
                  </a:cubicBezTo>
                  <a:cubicBezTo>
                    <a:pt x="19" y="31"/>
                    <a:pt x="19" y="31"/>
                    <a:pt x="20" y="31"/>
                  </a:cubicBezTo>
                  <a:cubicBezTo>
                    <a:pt x="21" y="31"/>
                    <a:pt x="21" y="31"/>
                    <a:pt x="21" y="31"/>
                  </a:cubicBezTo>
                  <a:cubicBezTo>
                    <a:pt x="21" y="34"/>
                    <a:pt x="21" y="34"/>
                    <a:pt x="21" y="34"/>
                  </a:cubicBezTo>
                  <a:cubicBezTo>
                    <a:pt x="19" y="36"/>
                    <a:pt x="16" y="35"/>
                    <a:pt x="14" y="36"/>
                  </a:cubicBezTo>
                  <a:cubicBezTo>
                    <a:pt x="19" y="37"/>
                    <a:pt x="24" y="37"/>
                    <a:pt x="28" y="36"/>
                  </a:cubicBezTo>
                  <a:cubicBezTo>
                    <a:pt x="32" y="35"/>
                    <a:pt x="28" y="28"/>
                    <a:pt x="31" y="25"/>
                  </a:cubicBezTo>
                  <a:cubicBezTo>
                    <a:pt x="30" y="25"/>
                    <a:pt x="31" y="23"/>
                    <a:pt x="30" y="23"/>
                  </a:cubicBezTo>
                  <a:cubicBezTo>
                    <a:pt x="31" y="22"/>
                    <a:pt x="32" y="20"/>
                    <a:pt x="33" y="19"/>
                  </a:cubicBezTo>
                  <a:cubicBezTo>
                    <a:pt x="35" y="19"/>
                    <a:pt x="37" y="19"/>
                    <a:pt x="37" y="17"/>
                  </a:cubicBezTo>
                  <a:cubicBezTo>
                    <a:pt x="37" y="16"/>
                    <a:pt x="35" y="15"/>
                    <a:pt x="35" y="14"/>
                  </a:cubicBezTo>
                  <a:cubicBezTo>
                    <a:pt x="39" y="12"/>
                    <a:pt x="42" y="8"/>
                    <a:pt x="41" y="4"/>
                  </a:cubicBezTo>
                  <a:cubicBezTo>
                    <a:pt x="40" y="2"/>
                    <a:pt x="35" y="2"/>
                    <a:pt x="32" y="1"/>
                  </a:cubicBezTo>
                  <a:cubicBezTo>
                    <a:pt x="29" y="0"/>
                    <a:pt x="25" y="1"/>
                    <a:pt x="21" y="1"/>
                  </a:cubicBezTo>
                  <a:cubicBezTo>
                    <a:pt x="18" y="1"/>
                    <a:pt x="15" y="3"/>
                    <a:pt x="12" y="4"/>
                  </a:cubicBezTo>
                  <a:cubicBezTo>
                    <a:pt x="7" y="5"/>
                    <a:pt x="3" y="8"/>
                    <a:pt x="0" y="10"/>
                  </a:cubicBezTo>
                  <a:cubicBezTo>
                    <a:pt x="4" y="8"/>
                    <a:pt x="9" y="8"/>
                    <a:pt x="14" y="7"/>
                  </a:cubicBezTo>
                  <a:cubicBezTo>
                    <a:pt x="17" y="7"/>
                    <a:pt x="21" y="6"/>
                    <a:pt x="24" y="7"/>
                  </a:cubicBezTo>
                </a:path>
              </a:pathLst>
            </a:custGeom>
            <a:solidFill>
              <a:srgbClr val="9D9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grpSp>
      <p:cxnSp>
        <p:nvCxnSpPr>
          <p:cNvPr id="33" name="Connecteur droit 32">
            <a:extLst>
              <a:ext uri="{FF2B5EF4-FFF2-40B4-BE49-F238E27FC236}">
                <a16:creationId xmlns:a16="http://schemas.microsoft.com/office/drawing/2014/main" id="{180F8CF1-1D45-42A8-A66F-09CA87FECA69}"/>
              </a:ext>
            </a:extLst>
          </p:cNvPr>
          <p:cNvCxnSpPr>
            <a:cxnSpLocks/>
          </p:cNvCxnSpPr>
          <p:nvPr userDrawn="1"/>
        </p:nvCxnSpPr>
        <p:spPr>
          <a:xfrm>
            <a:off x="503400" y="6381268"/>
            <a:ext cx="1118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Espace réservé du pied de page 33">
            <a:extLst>
              <a:ext uri="{FF2B5EF4-FFF2-40B4-BE49-F238E27FC236}">
                <a16:creationId xmlns:a16="http://schemas.microsoft.com/office/drawing/2014/main" id="{19AF3169-1B63-4492-BCE2-6CC41A9A8970}"/>
              </a:ext>
            </a:extLst>
          </p:cNvPr>
          <p:cNvSpPr>
            <a:spLocks noGrp="1"/>
          </p:cNvSpPr>
          <p:nvPr>
            <p:ph type="ftr" sz="quarter" idx="3"/>
          </p:nvPr>
        </p:nvSpPr>
        <p:spPr>
          <a:xfrm>
            <a:off x="502288" y="6575144"/>
            <a:ext cx="1415452" cy="107722"/>
          </a:xfrm>
          <a:prstGeom prst="rect">
            <a:avLst/>
          </a:prstGeom>
        </p:spPr>
        <p:txBody>
          <a:bodyPr vert="horz" wrap="none" lIns="0" tIns="0" rIns="0" bIns="0" rtlCol="0" anchor="ctr">
            <a:spAutoFit/>
          </a:bodyPr>
          <a:lstStyle>
            <a:lvl1pPr algn="l">
              <a:defRPr sz="700" cap="all" spc="50" baseline="0">
                <a:solidFill>
                  <a:srgbClr val="000000"/>
                </a:solidFill>
              </a:defRPr>
            </a:lvl1pPr>
          </a:lstStyle>
          <a:p>
            <a:r>
              <a:rPr lang="fr-FR" noProof="0" smtClean="0"/>
              <a:t>Les effets d'aubaine des contrats aidés - JMS 2022</a:t>
            </a:r>
            <a:endParaRPr lang="fr-FR" noProof="0" dirty="0"/>
          </a:p>
        </p:txBody>
      </p:sp>
      <p:sp>
        <p:nvSpPr>
          <p:cNvPr id="35" name="Espace réservé du numéro de diapositive 34">
            <a:extLst>
              <a:ext uri="{FF2B5EF4-FFF2-40B4-BE49-F238E27FC236}">
                <a16:creationId xmlns:a16="http://schemas.microsoft.com/office/drawing/2014/main" id="{6322BE47-8DA5-4CED-91D3-4B9624FB0BE0}"/>
              </a:ext>
            </a:extLst>
          </p:cNvPr>
          <p:cNvSpPr>
            <a:spLocks noGrp="1"/>
          </p:cNvSpPr>
          <p:nvPr>
            <p:ph type="sldNum" sz="quarter" idx="4"/>
          </p:nvPr>
        </p:nvSpPr>
        <p:spPr>
          <a:xfrm>
            <a:off x="11527700" y="6575144"/>
            <a:ext cx="160300" cy="107722"/>
          </a:xfrm>
          <a:prstGeom prst="rect">
            <a:avLst/>
          </a:prstGeom>
        </p:spPr>
        <p:txBody>
          <a:bodyPr vert="horz" wrap="none" lIns="0" tIns="0" rIns="0" bIns="0" rtlCol="0" anchor="ctr">
            <a:spAutoFit/>
          </a:bodyPr>
          <a:lstStyle>
            <a:lvl1pPr algn="r">
              <a:defRPr sz="700">
                <a:solidFill>
                  <a:srgbClr val="000000"/>
                </a:solidFill>
              </a:defRPr>
            </a:lvl1pPr>
          </a:lstStyle>
          <a:p>
            <a:fld id="{DA76BCB4-0E47-4ECE-B552-0D112F3A1392}" type="slidenum">
              <a:rPr lang="fr-FR" smtClean="0"/>
              <a:pPr/>
              <a:t>‹N°›</a:t>
            </a:fld>
            <a:endParaRPr lang="fr-FR" dirty="0"/>
          </a:p>
        </p:txBody>
      </p:sp>
      <p:pic>
        <p:nvPicPr>
          <p:cNvPr id="36" name="Image 35">
            <a:extLst>
              <a:ext uri="{FF2B5EF4-FFF2-40B4-BE49-F238E27FC236}">
                <a16:creationId xmlns:a16="http://schemas.microsoft.com/office/drawing/2014/main" id="{6094940D-B879-4987-8811-FF47294A15D0}"/>
              </a:ext>
            </a:extLst>
          </p:cNvPr>
          <p:cNvPicPr>
            <a:picLocks noChangeAspect="1"/>
          </p:cNvPicPr>
          <p:nvPr userDrawn="1"/>
        </p:nvPicPr>
        <p:blipFill>
          <a:blip r:embed="rId8"/>
          <a:stretch>
            <a:fillRect/>
          </a:stretch>
        </p:blipFill>
        <p:spPr>
          <a:xfrm>
            <a:off x="1476960" y="238833"/>
            <a:ext cx="713790" cy="482149"/>
          </a:xfrm>
          <a:prstGeom prst="rect">
            <a:avLst/>
          </a:prstGeom>
        </p:spPr>
      </p:pic>
    </p:spTree>
    <p:extLst>
      <p:ext uri="{BB962C8B-B14F-4D97-AF65-F5344CB8AC3E}">
        <p14:creationId xmlns:p14="http://schemas.microsoft.com/office/powerpoint/2010/main" val="137954226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82" r:id="rId4"/>
    <p:sldLayoutId id="2147483670" r:id="rId5"/>
    <p:sldLayoutId id="214748367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500" b="1" kern="1200">
          <a:solidFill>
            <a:srgbClr val="000000"/>
          </a:solidFill>
          <a:latin typeface="+mj-lt"/>
          <a:ea typeface="+mj-ea"/>
          <a:cs typeface="+mj-cs"/>
        </a:defRPr>
      </a:lvl1pPr>
    </p:titleStyle>
    <p:bodyStyle>
      <a:lvl1pPr marL="0" indent="0" algn="l" defTabSz="685800" rtl="0" eaLnBrk="1" latinLnBrk="0" hangingPunct="1">
        <a:lnSpc>
          <a:spcPct val="100000"/>
        </a:lnSpc>
        <a:spcBef>
          <a:spcPts val="600"/>
        </a:spcBef>
        <a:buFont typeface="Arial" panose="020B0604020202020204" pitchFamily="34" charset="0"/>
        <a:buNone/>
        <a:defRPr sz="2500" b="0" kern="1200">
          <a:solidFill>
            <a:schemeClr val="tx1"/>
          </a:solidFill>
          <a:latin typeface="+mn-lt"/>
          <a:ea typeface="+mn-ea"/>
          <a:cs typeface="+mn-cs"/>
        </a:defRPr>
      </a:lvl1pPr>
      <a:lvl2pPr marL="0" indent="0" algn="l" defTabSz="685800" rtl="0" eaLnBrk="1" latinLnBrk="0" hangingPunct="1">
        <a:lnSpc>
          <a:spcPct val="100000"/>
        </a:lnSpc>
        <a:spcBef>
          <a:spcPts val="600"/>
        </a:spcBef>
        <a:buFont typeface="Arial" panose="020B0604020202020204" pitchFamily="34" charset="0"/>
        <a:buNone/>
        <a:defRPr sz="2500" kern="1200">
          <a:solidFill>
            <a:schemeClr val="tx1"/>
          </a:solidFill>
          <a:latin typeface="+mn-lt"/>
          <a:ea typeface="+mn-ea"/>
          <a:cs typeface="+mn-cs"/>
        </a:defRPr>
      </a:lvl2pPr>
      <a:lvl3pPr marL="180975"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9525" indent="0" algn="l" defTabSz="6858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4pPr>
      <a:lvl5pPr marL="9525" indent="0" algn="l" defTabSz="6858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6" orient="horz" pos="3818" userDrawn="1">
          <p15:clr>
            <a:srgbClr val="A4A3A4"/>
          </p15:clr>
        </p15:guide>
        <p15:guide id="7" pos="3689" userDrawn="1">
          <p15:clr>
            <a:srgbClr val="A4A3A4"/>
          </p15:clr>
        </p15:guide>
        <p15:guide id="8" pos="3990" userDrawn="1">
          <p15:clr>
            <a:srgbClr val="A4A3A4"/>
          </p15:clr>
        </p15:guide>
        <p15:guide id="9" pos="7362" userDrawn="1">
          <p15:clr>
            <a:srgbClr val="A4A3A4"/>
          </p15:clr>
        </p15:guide>
        <p15:guide id="10" pos="317" userDrawn="1">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03400" y="1121025"/>
            <a:ext cx="11185200" cy="883436"/>
          </a:xfrm>
          <a:prstGeom prst="rect">
            <a:avLst/>
          </a:prstGeom>
        </p:spPr>
        <p:txBody>
          <a:bodyPr vert="horz" wrap="square" lIns="0" tIns="0" rIns="0" bIns="0" rtlCol="0" anchor="t">
            <a:normAutofit/>
          </a:bodyPr>
          <a:lstStyle/>
          <a:p>
            <a:r>
              <a:rPr lang="fr-FR" noProof="0" dirty="0"/>
              <a:t>Titre niveau 1 éventuel</a:t>
            </a:r>
          </a:p>
        </p:txBody>
      </p:sp>
      <p:sp>
        <p:nvSpPr>
          <p:cNvPr id="3" name="Espace réservé du texte 2"/>
          <p:cNvSpPr>
            <a:spLocks noGrp="1"/>
          </p:cNvSpPr>
          <p:nvPr>
            <p:ph type="body" idx="1"/>
          </p:nvPr>
        </p:nvSpPr>
        <p:spPr>
          <a:xfrm>
            <a:off x="503238" y="2067124"/>
            <a:ext cx="11184762" cy="1969770"/>
          </a:xfrm>
          <a:prstGeom prst="rect">
            <a:avLst/>
          </a:prstGeom>
        </p:spPr>
        <p:txBody>
          <a:bodyPr vert="horz" wrap="square" lIns="0" tIns="0" rIns="0" bIns="0" rtlCol="0">
            <a:noAutofit/>
          </a:bodyPr>
          <a:lstStyle/>
          <a:p>
            <a:pPr lvl="0"/>
            <a:r>
              <a:rPr lang="fr-FR" noProof="0" dirty="0"/>
              <a:t>Modifiez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grpSp>
        <p:nvGrpSpPr>
          <p:cNvPr id="4" name="Groupe 3">
            <a:extLst>
              <a:ext uri="{FF2B5EF4-FFF2-40B4-BE49-F238E27FC236}">
                <a16:creationId xmlns:a16="http://schemas.microsoft.com/office/drawing/2014/main" id="{54B1E10E-39FE-4123-BF3D-448221547FAA}"/>
              </a:ext>
            </a:extLst>
          </p:cNvPr>
          <p:cNvGrpSpPr/>
          <p:nvPr userDrawn="1"/>
        </p:nvGrpSpPr>
        <p:grpSpPr>
          <a:xfrm>
            <a:off x="502288" y="242008"/>
            <a:ext cx="528791" cy="464331"/>
            <a:chOff x="2185988" y="0"/>
            <a:chExt cx="7813676" cy="6861176"/>
          </a:xfrm>
        </p:grpSpPr>
        <p:sp>
          <p:nvSpPr>
            <p:cNvPr id="5" name="Freeform 5">
              <a:extLst>
                <a:ext uri="{FF2B5EF4-FFF2-40B4-BE49-F238E27FC236}">
                  <a16:creationId xmlns:a16="http://schemas.microsoft.com/office/drawing/2014/main" id="{7358B401-E416-4737-BBD8-0D1263D98549}"/>
                </a:ext>
              </a:extLst>
            </p:cNvPr>
            <p:cNvSpPr>
              <a:spLocks noEditPoints="1"/>
            </p:cNvSpPr>
            <p:nvPr/>
          </p:nvSpPr>
          <p:spPr bwMode="auto">
            <a:xfrm>
              <a:off x="2189163" y="1812925"/>
              <a:ext cx="742950" cy="911225"/>
            </a:xfrm>
            <a:custGeom>
              <a:avLst/>
              <a:gdLst>
                <a:gd name="T0" fmla="*/ 51 w 207"/>
                <a:gd name="T1" fmla="*/ 44 h 254"/>
                <a:gd name="T2" fmla="*/ 51 w 207"/>
                <a:gd name="T3" fmla="*/ 107 h 254"/>
                <a:gd name="T4" fmla="*/ 80 w 207"/>
                <a:gd name="T5" fmla="*/ 107 h 254"/>
                <a:gd name="T6" fmla="*/ 115 w 207"/>
                <a:gd name="T7" fmla="*/ 75 h 254"/>
                <a:gd name="T8" fmla="*/ 80 w 207"/>
                <a:gd name="T9" fmla="*/ 44 h 254"/>
                <a:gd name="T10" fmla="*/ 51 w 207"/>
                <a:gd name="T11" fmla="*/ 44 h 254"/>
                <a:gd name="T12" fmla="*/ 0 w 207"/>
                <a:gd name="T13" fmla="*/ 0 h 254"/>
                <a:gd name="T14" fmla="*/ 77 w 207"/>
                <a:gd name="T15" fmla="*/ 0 h 254"/>
                <a:gd name="T16" fmla="*/ 168 w 207"/>
                <a:gd name="T17" fmla="*/ 76 h 254"/>
                <a:gd name="T18" fmla="*/ 127 w 207"/>
                <a:gd name="T19" fmla="*/ 141 h 254"/>
                <a:gd name="T20" fmla="*/ 207 w 207"/>
                <a:gd name="T21" fmla="*/ 254 h 254"/>
                <a:gd name="T22" fmla="*/ 145 w 207"/>
                <a:gd name="T23" fmla="*/ 254 h 254"/>
                <a:gd name="T24" fmla="*/ 78 w 207"/>
                <a:gd name="T25" fmla="*/ 151 h 254"/>
                <a:gd name="T26" fmla="*/ 51 w 207"/>
                <a:gd name="T27" fmla="*/ 151 h 254"/>
                <a:gd name="T28" fmla="*/ 51 w 207"/>
                <a:gd name="T29" fmla="*/ 254 h 254"/>
                <a:gd name="T30" fmla="*/ 0 w 207"/>
                <a:gd name="T31" fmla="*/ 254 h 254"/>
                <a:gd name="T32" fmla="*/ 0 w 207"/>
                <a:gd name="T3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4">
                  <a:moveTo>
                    <a:pt x="51" y="44"/>
                  </a:moveTo>
                  <a:cubicBezTo>
                    <a:pt x="51" y="107"/>
                    <a:pt x="51" y="107"/>
                    <a:pt x="51" y="107"/>
                  </a:cubicBezTo>
                  <a:cubicBezTo>
                    <a:pt x="80" y="107"/>
                    <a:pt x="80" y="107"/>
                    <a:pt x="80" y="107"/>
                  </a:cubicBezTo>
                  <a:cubicBezTo>
                    <a:pt x="102" y="107"/>
                    <a:pt x="115" y="96"/>
                    <a:pt x="115" y="75"/>
                  </a:cubicBezTo>
                  <a:cubicBezTo>
                    <a:pt x="115" y="56"/>
                    <a:pt x="102" y="44"/>
                    <a:pt x="80" y="44"/>
                  </a:cubicBezTo>
                  <a:lnTo>
                    <a:pt x="51" y="44"/>
                  </a:lnTo>
                  <a:close/>
                  <a:moveTo>
                    <a:pt x="0" y="0"/>
                  </a:moveTo>
                  <a:cubicBezTo>
                    <a:pt x="77" y="0"/>
                    <a:pt x="77" y="0"/>
                    <a:pt x="77" y="0"/>
                  </a:cubicBezTo>
                  <a:cubicBezTo>
                    <a:pt x="133" y="0"/>
                    <a:pt x="168" y="29"/>
                    <a:pt x="168" y="76"/>
                  </a:cubicBezTo>
                  <a:cubicBezTo>
                    <a:pt x="168" y="106"/>
                    <a:pt x="153" y="129"/>
                    <a:pt x="127" y="141"/>
                  </a:cubicBezTo>
                  <a:cubicBezTo>
                    <a:pt x="207" y="254"/>
                    <a:pt x="207" y="254"/>
                    <a:pt x="207" y="254"/>
                  </a:cubicBezTo>
                  <a:cubicBezTo>
                    <a:pt x="145" y="254"/>
                    <a:pt x="145" y="254"/>
                    <a:pt x="145" y="254"/>
                  </a:cubicBezTo>
                  <a:cubicBezTo>
                    <a:pt x="78" y="151"/>
                    <a:pt x="78" y="151"/>
                    <a:pt x="78" y="151"/>
                  </a:cubicBezTo>
                  <a:cubicBezTo>
                    <a:pt x="51" y="151"/>
                    <a:pt x="51" y="151"/>
                    <a:pt x="51" y="151"/>
                  </a:cubicBezTo>
                  <a:cubicBezTo>
                    <a:pt x="51" y="254"/>
                    <a:pt x="51" y="254"/>
                    <a:pt x="51"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6" name="Freeform 6">
              <a:extLst>
                <a:ext uri="{FF2B5EF4-FFF2-40B4-BE49-F238E27FC236}">
                  <a16:creationId xmlns:a16="http://schemas.microsoft.com/office/drawing/2014/main" id="{E8130D9D-2E8F-445E-A951-9719709EBE62}"/>
                </a:ext>
              </a:extLst>
            </p:cNvPr>
            <p:cNvSpPr>
              <a:spLocks noEditPoints="1"/>
            </p:cNvSpPr>
            <p:nvPr/>
          </p:nvSpPr>
          <p:spPr bwMode="auto">
            <a:xfrm>
              <a:off x="3046413" y="1557338"/>
              <a:ext cx="531813" cy="1166813"/>
            </a:xfrm>
            <a:custGeom>
              <a:avLst/>
              <a:gdLst>
                <a:gd name="T0" fmla="*/ 113 w 335"/>
                <a:gd name="T1" fmla="*/ 111 h 735"/>
                <a:gd name="T2" fmla="*/ 206 w 335"/>
                <a:gd name="T3" fmla="*/ 0 h 735"/>
                <a:gd name="T4" fmla="*/ 326 w 335"/>
                <a:gd name="T5" fmla="*/ 0 h 735"/>
                <a:gd name="T6" fmla="*/ 217 w 335"/>
                <a:gd name="T7" fmla="*/ 111 h 735"/>
                <a:gd name="T8" fmla="*/ 113 w 335"/>
                <a:gd name="T9" fmla="*/ 111 h 735"/>
                <a:gd name="T10" fmla="*/ 0 w 335"/>
                <a:gd name="T11" fmla="*/ 161 h 735"/>
                <a:gd name="T12" fmla="*/ 335 w 335"/>
                <a:gd name="T13" fmla="*/ 161 h 735"/>
                <a:gd name="T14" fmla="*/ 335 w 335"/>
                <a:gd name="T15" fmla="*/ 260 h 735"/>
                <a:gd name="T16" fmla="*/ 115 w 335"/>
                <a:gd name="T17" fmla="*/ 260 h 735"/>
                <a:gd name="T18" fmla="*/ 115 w 335"/>
                <a:gd name="T19" fmla="*/ 391 h 735"/>
                <a:gd name="T20" fmla="*/ 301 w 335"/>
                <a:gd name="T21" fmla="*/ 391 h 735"/>
                <a:gd name="T22" fmla="*/ 301 w 335"/>
                <a:gd name="T23" fmla="*/ 491 h 735"/>
                <a:gd name="T24" fmla="*/ 115 w 335"/>
                <a:gd name="T25" fmla="*/ 491 h 735"/>
                <a:gd name="T26" fmla="*/ 115 w 335"/>
                <a:gd name="T27" fmla="*/ 635 h 735"/>
                <a:gd name="T28" fmla="*/ 335 w 335"/>
                <a:gd name="T29" fmla="*/ 635 h 735"/>
                <a:gd name="T30" fmla="*/ 335 w 335"/>
                <a:gd name="T31" fmla="*/ 735 h 735"/>
                <a:gd name="T32" fmla="*/ 0 w 335"/>
                <a:gd name="T33" fmla="*/ 735 h 735"/>
                <a:gd name="T34" fmla="*/ 0 w 335"/>
                <a:gd name="T35" fmla="*/ 161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5" h="735">
                  <a:moveTo>
                    <a:pt x="113" y="111"/>
                  </a:moveTo>
                  <a:lnTo>
                    <a:pt x="206" y="0"/>
                  </a:lnTo>
                  <a:lnTo>
                    <a:pt x="326" y="0"/>
                  </a:lnTo>
                  <a:lnTo>
                    <a:pt x="217" y="111"/>
                  </a:lnTo>
                  <a:lnTo>
                    <a:pt x="113" y="111"/>
                  </a:lnTo>
                  <a:close/>
                  <a:moveTo>
                    <a:pt x="0" y="161"/>
                  </a:moveTo>
                  <a:lnTo>
                    <a:pt x="335" y="161"/>
                  </a:lnTo>
                  <a:lnTo>
                    <a:pt x="335" y="260"/>
                  </a:lnTo>
                  <a:lnTo>
                    <a:pt x="115" y="260"/>
                  </a:lnTo>
                  <a:lnTo>
                    <a:pt x="115" y="391"/>
                  </a:lnTo>
                  <a:lnTo>
                    <a:pt x="301" y="391"/>
                  </a:lnTo>
                  <a:lnTo>
                    <a:pt x="301" y="491"/>
                  </a:lnTo>
                  <a:lnTo>
                    <a:pt x="115" y="491"/>
                  </a:lnTo>
                  <a:lnTo>
                    <a:pt x="115" y="635"/>
                  </a:lnTo>
                  <a:lnTo>
                    <a:pt x="335" y="635"/>
                  </a:lnTo>
                  <a:lnTo>
                    <a:pt x="335" y="735"/>
                  </a:lnTo>
                  <a:lnTo>
                    <a:pt x="0" y="735"/>
                  </a:lnTo>
                  <a:lnTo>
                    <a:pt x="0"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7" name="Freeform 7">
              <a:extLst>
                <a:ext uri="{FF2B5EF4-FFF2-40B4-BE49-F238E27FC236}">
                  <a16:creationId xmlns:a16="http://schemas.microsoft.com/office/drawing/2014/main" id="{BAD09135-BEE1-4B9C-9695-2559250B0D87}"/>
                </a:ext>
              </a:extLst>
            </p:cNvPr>
            <p:cNvSpPr>
              <a:spLocks noEditPoints="1"/>
            </p:cNvSpPr>
            <p:nvPr/>
          </p:nvSpPr>
          <p:spPr bwMode="auto">
            <a:xfrm>
              <a:off x="3789363" y="1812925"/>
              <a:ext cx="623888" cy="911225"/>
            </a:xfrm>
            <a:custGeom>
              <a:avLst/>
              <a:gdLst>
                <a:gd name="T0" fmla="*/ 52 w 174"/>
                <a:gd name="T1" fmla="*/ 44 h 254"/>
                <a:gd name="T2" fmla="*/ 52 w 174"/>
                <a:gd name="T3" fmla="*/ 107 h 254"/>
                <a:gd name="T4" fmla="*/ 86 w 174"/>
                <a:gd name="T5" fmla="*/ 107 h 254"/>
                <a:gd name="T6" fmla="*/ 121 w 174"/>
                <a:gd name="T7" fmla="*/ 75 h 254"/>
                <a:gd name="T8" fmla="*/ 86 w 174"/>
                <a:gd name="T9" fmla="*/ 44 h 254"/>
                <a:gd name="T10" fmla="*/ 52 w 174"/>
                <a:gd name="T11" fmla="*/ 44 h 254"/>
                <a:gd name="T12" fmla="*/ 0 w 174"/>
                <a:gd name="T13" fmla="*/ 0 h 254"/>
                <a:gd name="T14" fmla="*/ 84 w 174"/>
                <a:gd name="T15" fmla="*/ 0 h 254"/>
                <a:gd name="T16" fmla="*/ 174 w 174"/>
                <a:gd name="T17" fmla="*/ 76 h 254"/>
                <a:gd name="T18" fmla="*/ 84 w 174"/>
                <a:gd name="T19" fmla="*/ 151 h 254"/>
                <a:gd name="T20" fmla="*/ 52 w 174"/>
                <a:gd name="T21" fmla="*/ 151 h 254"/>
                <a:gd name="T22" fmla="*/ 52 w 174"/>
                <a:gd name="T23" fmla="*/ 254 h 254"/>
                <a:gd name="T24" fmla="*/ 0 w 174"/>
                <a:gd name="T25" fmla="*/ 254 h 254"/>
                <a:gd name="T26" fmla="*/ 0 w 174"/>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 h="254">
                  <a:moveTo>
                    <a:pt x="52" y="44"/>
                  </a:moveTo>
                  <a:cubicBezTo>
                    <a:pt x="52" y="107"/>
                    <a:pt x="52" y="107"/>
                    <a:pt x="52" y="107"/>
                  </a:cubicBezTo>
                  <a:cubicBezTo>
                    <a:pt x="86" y="107"/>
                    <a:pt x="86" y="107"/>
                    <a:pt x="86" y="107"/>
                  </a:cubicBezTo>
                  <a:cubicBezTo>
                    <a:pt x="108" y="107"/>
                    <a:pt x="121" y="96"/>
                    <a:pt x="121" y="75"/>
                  </a:cubicBezTo>
                  <a:cubicBezTo>
                    <a:pt x="121" y="56"/>
                    <a:pt x="108" y="44"/>
                    <a:pt x="86" y="44"/>
                  </a:cubicBezTo>
                  <a:lnTo>
                    <a:pt x="52" y="44"/>
                  </a:lnTo>
                  <a:close/>
                  <a:moveTo>
                    <a:pt x="0" y="0"/>
                  </a:moveTo>
                  <a:cubicBezTo>
                    <a:pt x="84" y="0"/>
                    <a:pt x="84" y="0"/>
                    <a:pt x="84" y="0"/>
                  </a:cubicBezTo>
                  <a:cubicBezTo>
                    <a:pt x="140" y="0"/>
                    <a:pt x="174" y="29"/>
                    <a:pt x="174" y="76"/>
                  </a:cubicBezTo>
                  <a:cubicBezTo>
                    <a:pt x="174" y="122"/>
                    <a:pt x="140" y="151"/>
                    <a:pt x="84" y="151"/>
                  </a:cubicBezTo>
                  <a:cubicBezTo>
                    <a:pt x="52" y="151"/>
                    <a:pt x="52" y="151"/>
                    <a:pt x="52" y="151"/>
                  </a:cubicBezTo>
                  <a:cubicBezTo>
                    <a:pt x="52" y="254"/>
                    <a:pt x="52" y="254"/>
                    <a:pt x="52"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8" name="Freeform 8">
              <a:extLst>
                <a:ext uri="{FF2B5EF4-FFF2-40B4-BE49-F238E27FC236}">
                  <a16:creationId xmlns:a16="http://schemas.microsoft.com/office/drawing/2014/main" id="{E818B9F6-87BF-4EE4-AB0D-441DFE245137}"/>
                </a:ext>
              </a:extLst>
            </p:cNvPr>
            <p:cNvSpPr>
              <a:spLocks/>
            </p:cNvSpPr>
            <p:nvPr/>
          </p:nvSpPr>
          <p:spPr bwMode="auto">
            <a:xfrm>
              <a:off x="4549776" y="1812925"/>
              <a:ext cx="735013" cy="936625"/>
            </a:xfrm>
            <a:custGeom>
              <a:avLst/>
              <a:gdLst>
                <a:gd name="T0" fmla="*/ 154 w 205"/>
                <a:gd name="T1" fmla="*/ 0 h 261"/>
                <a:gd name="T2" fmla="*/ 205 w 205"/>
                <a:gd name="T3" fmla="*/ 0 h 261"/>
                <a:gd name="T4" fmla="*/ 205 w 205"/>
                <a:gd name="T5" fmla="*/ 154 h 261"/>
                <a:gd name="T6" fmla="*/ 103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3"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1"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9" name="Freeform 9">
              <a:extLst>
                <a:ext uri="{FF2B5EF4-FFF2-40B4-BE49-F238E27FC236}">
                  <a16:creationId xmlns:a16="http://schemas.microsoft.com/office/drawing/2014/main" id="{4DFAE7B5-3A93-4C9A-8C3D-BFAB0F8ED032}"/>
                </a:ext>
              </a:extLst>
            </p:cNvPr>
            <p:cNvSpPr>
              <a:spLocks noEditPoints="1"/>
            </p:cNvSpPr>
            <p:nvPr/>
          </p:nvSpPr>
          <p:spPr bwMode="auto">
            <a:xfrm>
              <a:off x="5514976" y="1812925"/>
              <a:ext cx="617538" cy="911225"/>
            </a:xfrm>
            <a:custGeom>
              <a:avLst/>
              <a:gdLst>
                <a:gd name="T0" fmla="*/ 52 w 172"/>
                <a:gd name="T1" fmla="*/ 143 h 254"/>
                <a:gd name="T2" fmla="*/ 52 w 172"/>
                <a:gd name="T3" fmla="*/ 210 h 254"/>
                <a:gd name="T4" fmla="*/ 81 w 172"/>
                <a:gd name="T5" fmla="*/ 210 h 254"/>
                <a:gd name="T6" fmla="*/ 119 w 172"/>
                <a:gd name="T7" fmla="*/ 176 h 254"/>
                <a:gd name="T8" fmla="*/ 81 w 172"/>
                <a:gd name="T9" fmla="*/ 143 h 254"/>
                <a:gd name="T10" fmla="*/ 52 w 172"/>
                <a:gd name="T11" fmla="*/ 143 h 254"/>
                <a:gd name="T12" fmla="*/ 52 w 172"/>
                <a:gd name="T13" fmla="*/ 44 h 254"/>
                <a:gd name="T14" fmla="*/ 52 w 172"/>
                <a:gd name="T15" fmla="*/ 99 h 254"/>
                <a:gd name="T16" fmla="*/ 73 w 172"/>
                <a:gd name="T17" fmla="*/ 99 h 254"/>
                <a:gd name="T18" fmla="*/ 104 w 172"/>
                <a:gd name="T19" fmla="*/ 71 h 254"/>
                <a:gd name="T20" fmla="*/ 73 w 172"/>
                <a:gd name="T21" fmla="*/ 44 h 254"/>
                <a:gd name="T22" fmla="*/ 52 w 172"/>
                <a:gd name="T23" fmla="*/ 44 h 254"/>
                <a:gd name="T24" fmla="*/ 0 w 172"/>
                <a:gd name="T25" fmla="*/ 0 h 254"/>
                <a:gd name="T26" fmla="*/ 72 w 172"/>
                <a:gd name="T27" fmla="*/ 0 h 254"/>
                <a:gd name="T28" fmla="*/ 157 w 172"/>
                <a:gd name="T29" fmla="*/ 69 h 254"/>
                <a:gd name="T30" fmla="*/ 130 w 172"/>
                <a:gd name="T31" fmla="*/ 119 h 254"/>
                <a:gd name="T32" fmla="*/ 172 w 172"/>
                <a:gd name="T33" fmla="*/ 179 h 254"/>
                <a:gd name="T34" fmla="*/ 78 w 172"/>
                <a:gd name="T35" fmla="*/ 254 h 254"/>
                <a:gd name="T36" fmla="*/ 0 w 172"/>
                <a:gd name="T37" fmla="*/ 254 h 254"/>
                <a:gd name="T38" fmla="*/ 0 w 172"/>
                <a:gd name="T3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254">
                  <a:moveTo>
                    <a:pt x="52" y="143"/>
                  </a:moveTo>
                  <a:cubicBezTo>
                    <a:pt x="52" y="210"/>
                    <a:pt x="52" y="210"/>
                    <a:pt x="52" y="210"/>
                  </a:cubicBezTo>
                  <a:cubicBezTo>
                    <a:pt x="81" y="210"/>
                    <a:pt x="81" y="210"/>
                    <a:pt x="81" y="210"/>
                  </a:cubicBezTo>
                  <a:cubicBezTo>
                    <a:pt x="105" y="210"/>
                    <a:pt x="119" y="197"/>
                    <a:pt x="119" y="176"/>
                  </a:cubicBezTo>
                  <a:cubicBezTo>
                    <a:pt x="119" y="155"/>
                    <a:pt x="105" y="143"/>
                    <a:pt x="81" y="143"/>
                  </a:cubicBezTo>
                  <a:lnTo>
                    <a:pt x="52" y="143"/>
                  </a:lnTo>
                  <a:close/>
                  <a:moveTo>
                    <a:pt x="52" y="44"/>
                  </a:moveTo>
                  <a:cubicBezTo>
                    <a:pt x="52" y="99"/>
                    <a:pt x="52" y="99"/>
                    <a:pt x="52" y="99"/>
                  </a:cubicBezTo>
                  <a:cubicBezTo>
                    <a:pt x="73" y="99"/>
                    <a:pt x="73" y="99"/>
                    <a:pt x="73" y="99"/>
                  </a:cubicBezTo>
                  <a:cubicBezTo>
                    <a:pt x="93" y="99"/>
                    <a:pt x="104" y="89"/>
                    <a:pt x="104" y="71"/>
                  </a:cubicBezTo>
                  <a:cubicBezTo>
                    <a:pt x="104" y="54"/>
                    <a:pt x="93" y="44"/>
                    <a:pt x="73" y="44"/>
                  </a:cubicBezTo>
                  <a:lnTo>
                    <a:pt x="52" y="44"/>
                  </a:lnTo>
                  <a:close/>
                  <a:moveTo>
                    <a:pt x="0" y="0"/>
                  </a:moveTo>
                  <a:cubicBezTo>
                    <a:pt x="72" y="0"/>
                    <a:pt x="72" y="0"/>
                    <a:pt x="72" y="0"/>
                  </a:cubicBezTo>
                  <a:cubicBezTo>
                    <a:pt x="125" y="0"/>
                    <a:pt x="157" y="26"/>
                    <a:pt x="157" y="69"/>
                  </a:cubicBezTo>
                  <a:cubicBezTo>
                    <a:pt x="157" y="89"/>
                    <a:pt x="148" y="107"/>
                    <a:pt x="130" y="119"/>
                  </a:cubicBezTo>
                  <a:cubicBezTo>
                    <a:pt x="157" y="131"/>
                    <a:pt x="172" y="152"/>
                    <a:pt x="172" y="179"/>
                  </a:cubicBezTo>
                  <a:cubicBezTo>
                    <a:pt x="172" y="225"/>
                    <a:pt x="136" y="254"/>
                    <a:pt x="78" y="254"/>
                  </a:cubicBezTo>
                  <a:cubicBezTo>
                    <a:pt x="0" y="254"/>
                    <a:pt x="0" y="254"/>
                    <a:pt x="0" y="2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0" name="Freeform 10">
              <a:extLst>
                <a:ext uri="{FF2B5EF4-FFF2-40B4-BE49-F238E27FC236}">
                  <a16:creationId xmlns:a16="http://schemas.microsoft.com/office/drawing/2014/main" id="{DAEF4443-1E7C-47F1-92FE-81B81CBCC148}"/>
                </a:ext>
              </a:extLst>
            </p:cNvPr>
            <p:cNvSpPr>
              <a:spLocks/>
            </p:cNvSpPr>
            <p:nvPr/>
          </p:nvSpPr>
          <p:spPr bwMode="auto">
            <a:xfrm>
              <a:off x="6321426" y="1812925"/>
              <a:ext cx="528638" cy="911225"/>
            </a:xfrm>
            <a:custGeom>
              <a:avLst/>
              <a:gdLst>
                <a:gd name="T0" fmla="*/ 0 w 333"/>
                <a:gd name="T1" fmla="*/ 0 h 574"/>
                <a:gd name="T2" fmla="*/ 116 w 333"/>
                <a:gd name="T3" fmla="*/ 0 h 574"/>
                <a:gd name="T4" fmla="*/ 116 w 333"/>
                <a:gd name="T5" fmla="*/ 468 h 574"/>
                <a:gd name="T6" fmla="*/ 333 w 333"/>
                <a:gd name="T7" fmla="*/ 468 h 574"/>
                <a:gd name="T8" fmla="*/ 333 w 333"/>
                <a:gd name="T9" fmla="*/ 574 h 574"/>
                <a:gd name="T10" fmla="*/ 0 w 333"/>
                <a:gd name="T11" fmla="*/ 574 h 574"/>
                <a:gd name="T12" fmla="*/ 0 w 333"/>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333" h="574">
                  <a:moveTo>
                    <a:pt x="0" y="0"/>
                  </a:moveTo>
                  <a:lnTo>
                    <a:pt x="116" y="0"/>
                  </a:lnTo>
                  <a:lnTo>
                    <a:pt x="116" y="468"/>
                  </a:lnTo>
                  <a:lnTo>
                    <a:pt x="333" y="468"/>
                  </a:lnTo>
                  <a:lnTo>
                    <a:pt x="333" y="574"/>
                  </a:lnTo>
                  <a:lnTo>
                    <a:pt x="0" y="5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1" name="Rectangle 10">
              <a:extLst>
                <a:ext uri="{FF2B5EF4-FFF2-40B4-BE49-F238E27FC236}">
                  <a16:creationId xmlns:a16="http://schemas.microsoft.com/office/drawing/2014/main" id="{A3F6994C-AE51-4F3A-9AA4-710C2C5B8CA1}"/>
                </a:ext>
              </a:extLst>
            </p:cNvPr>
            <p:cNvSpPr>
              <a:spLocks noChangeArrowheads="1"/>
            </p:cNvSpPr>
            <p:nvPr/>
          </p:nvSpPr>
          <p:spPr bwMode="auto">
            <a:xfrm>
              <a:off x="7015163" y="1812925"/>
              <a:ext cx="182563" cy="911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2" name="Freeform 12">
              <a:extLst>
                <a:ext uri="{FF2B5EF4-FFF2-40B4-BE49-F238E27FC236}">
                  <a16:creationId xmlns:a16="http://schemas.microsoft.com/office/drawing/2014/main" id="{97176A66-DF57-4707-B6B5-F5F170889B3B}"/>
                </a:ext>
              </a:extLst>
            </p:cNvPr>
            <p:cNvSpPr>
              <a:spLocks noEditPoints="1"/>
            </p:cNvSpPr>
            <p:nvPr/>
          </p:nvSpPr>
          <p:spPr bwMode="auto">
            <a:xfrm>
              <a:off x="7373938" y="1787525"/>
              <a:ext cx="1096963" cy="1162050"/>
            </a:xfrm>
            <a:custGeom>
              <a:avLst/>
              <a:gdLst>
                <a:gd name="T0" fmla="*/ 217 w 306"/>
                <a:gd name="T1" fmla="*/ 134 h 324"/>
                <a:gd name="T2" fmla="*/ 135 w 306"/>
                <a:gd name="T3" fmla="*/ 48 h 324"/>
                <a:gd name="T4" fmla="*/ 53 w 306"/>
                <a:gd name="T5" fmla="*/ 134 h 324"/>
                <a:gd name="T6" fmla="*/ 135 w 306"/>
                <a:gd name="T7" fmla="*/ 220 h 324"/>
                <a:gd name="T8" fmla="*/ 217 w 306"/>
                <a:gd name="T9" fmla="*/ 134 h 324"/>
                <a:gd name="T10" fmla="*/ 288 w 306"/>
                <a:gd name="T11" fmla="*/ 278 h 324"/>
                <a:gd name="T12" fmla="*/ 306 w 306"/>
                <a:gd name="T13" fmla="*/ 275 h 324"/>
                <a:gd name="T14" fmla="*/ 306 w 306"/>
                <a:gd name="T15" fmla="*/ 319 h 324"/>
                <a:gd name="T16" fmla="*/ 279 w 306"/>
                <a:gd name="T17" fmla="*/ 324 h 324"/>
                <a:gd name="T18" fmla="*/ 200 w 306"/>
                <a:gd name="T19" fmla="*/ 290 h 324"/>
                <a:gd name="T20" fmla="*/ 170 w 306"/>
                <a:gd name="T21" fmla="*/ 263 h 324"/>
                <a:gd name="T22" fmla="*/ 135 w 306"/>
                <a:gd name="T23" fmla="*/ 268 h 324"/>
                <a:gd name="T24" fmla="*/ 0 w 306"/>
                <a:gd name="T25" fmla="*/ 134 h 324"/>
                <a:gd name="T26" fmla="*/ 135 w 306"/>
                <a:gd name="T27" fmla="*/ 0 h 324"/>
                <a:gd name="T28" fmla="*/ 270 w 306"/>
                <a:gd name="T29" fmla="*/ 134 h 324"/>
                <a:gd name="T30" fmla="*/ 220 w 306"/>
                <a:gd name="T31" fmla="*/ 240 h 324"/>
                <a:gd name="T32" fmla="*/ 235 w 306"/>
                <a:gd name="T33" fmla="*/ 254 h 324"/>
                <a:gd name="T34" fmla="*/ 288 w 306"/>
                <a:gd name="T35" fmla="*/ 27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24">
                  <a:moveTo>
                    <a:pt x="217" y="134"/>
                  </a:moveTo>
                  <a:cubicBezTo>
                    <a:pt x="217" y="85"/>
                    <a:pt x="183" y="48"/>
                    <a:pt x="135" y="48"/>
                  </a:cubicBezTo>
                  <a:cubicBezTo>
                    <a:pt x="87" y="48"/>
                    <a:pt x="53" y="85"/>
                    <a:pt x="53" y="134"/>
                  </a:cubicBezTo>
                  <a:cubicBezTo>
                    <a:pt x="53" y="182"/>
                    <a:pt x="87" y="220"/>
                    <a:pt x="135" y="220"/>
                  </a:cubicBezTo>
                  <a:cubicBezTo>
                    <a:pt x="183" y="220"/>
                    <a:pt x="217" y="182"/>
                    <a:pt x="217" y="134"/>
                  </a:cubicBezTo>
                  <a:moveTo>
                    <a:pt x="288" y="278"/>
                  </a:moveTo>
                  <a:cubicBezTo>
                    <a:pt x="294" y="278"/>
                    <a:pt x="301" y="278"/>
                    <a:pt x="306" y="275"/>
                  </a:cubicBezTo>
                  <a:cubicBezTo>
                    <a:pt x="306" y="319"/>
                    <a:pt x="306" y="319"/>
                    <a:pt x="306" y="319"/>
                  </a:cubicBezTo>
                  <a:cubicBezTo>
                    <a:pt x="298" y="322"/>
                    <a:pt x="291" y="324"/>
                    <a:pt x="279" y="324"/>
                  </a:cubicBezTo>
                  <a:cubicBezTo>
                    <a:pt x="251" y="324"/>
                    <a:pt x="225" y="312"/>
                    <a:pt x="200" y="290"/>
                  </a:cubicBezTo>
                  <a:cubicBezTo>
                    <a:pt x="170" y="263"/>
                    <a:pt x="170" y="263"/>
                    <a:pt x="170" y="263"/>
                  </a:cubicBezTo>
                  <a:cubicBezTo>
                    <a:pt x="159" y="266"/>
                    <a:pt x="148" y="268"/>
                    <a:pt x="135" y="268"/>
                  </a:cubicBezTo>
                  <a:cubicBezTo>
                    <a:pt x="55" y="268"/>
                    <a:pt x="0" y="206"/>
                    <a:pt x="0" y="134"/>
                  </a:cubicBezTo>
                  <a:cubicBezTo>
                    <a:pt x="0" y="61"/>
                    <a:pt x="55" y="0"/>
                    <a:pt x="135" y="0"/>
                  </a:cubicBezTo>
                  <a:cubicBezTo>
                    <a:pt x="215" y="0"/>
                    <a:pt x="270" y="61"/>
                    <a:pt x="270" y="134"/>
                  </a:cubicBezTo>
                  <a:cubicBezTo>
                    <a:pt x="270" y="176"/>
                    <a:pt x="251" y="215"/>
                    <a:pt x="220" y="240"/>
                  </a:cubicBezTo>
                  <a:cubicBezTo>
                    <a:pt x="235" y="254"/>
                    <a:pt x="235" y="254"/>
                    <a:pt x="235" y="254"/>
                  </a:cubicBezTo>
                  <a:cubicBezTo>
                    <a:pt x="254" y="272"/>
                    <a:pt x="272" y="278"/>
                    <a:pt x="288" y="2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3" name="Freeform 13">
              <a:extLst>
                <a:ext uri="{FF2B5EF4-FFF2-40B4-BE49-F238E27FC236}">
                  <a16:creationId xmlns:a16="http://schemas.microsoft.com/office/drawing/2014/main" id="{D08D0255-2D9B-4947-96E2-DFF89EDCE647}"/>
                </a:ext>
              </a:extLst>
            </p:cNvPr>
            <p:cNvSpPr>
              <a:spLocks/>
            </p:cNvSpPr>
            <p:nvPr/>
          </p:nvSpPr>
          <p:spPr bwMode="auto">
            <a:xfrm>
              <a:off x="8502651" y="1812925"/>
              <a:ext cx="736600" cy="936625"/>
            </a:xfrm>
            <a:custGeom>
              <a:avLst/>
              <a:gdLst>
                <a:gd name="T0" fmla="*/ 154 w 205"/>
                <a:gd name="T1" fmla="*/ 0 h 261"/>
                <a:gd name="T2" fmla="*/ 205 w 205"/>
                <a:gd name="T3" fmla="*/ 0 h 261"/>
                <a:gd name="T4" fmla="*/ 205 w 205"/>
                <a:gd name="T5" fmla="*/ 154 h 261"/>
                <a:gd name="T6" fmla="*/ 102 w 205"/>
                <a:gd name="T7" fmla="*/ 261 h 261"/>
                <a:gd name="T8" fmla="*/ 0 w 205"/>
                <a:gd name="T9" fmla="*/ 154 h 261"/>
                <a:gd name="T10" fmla="*/ 0 w 205"/>
                <a:gd name="T11" fmla="*/ 0 h 261"/>
                <a:gd name="T12" fmla="*/ 51 w 205"/>
                <a:gd name="T13" fmla="*/ 0 h 261"/>
                <a:gd name="T14" fmla="*/ 51 w 205"/>
                <a:gd name="T15" fmla="*/ 159 h 261"/>
                <a:gd name="T16" fmla="*/ 103 w 205"/>
                <a:gd name="T17" fmla="*/ 213 h 261"/>
                <a:gd name="T18" fmla="*/ 154 w 205"/>
                <a:gd name="T19" fmla="*/ 159 h 261"/>
                <a:gd name="T20" fmla="*/ 154 w 205"/>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61">
                  <a:moveTo>
                    <a:pt x="154" y="0"/>
                  </a:moveTo>
                  <a:cubicBezTo>
                    <a:pt x="205" y="0"/>
                    <a:pt x="205" y="0"/>
                    <a:pt x="205" y="0"/>
                  </a:cubicBezTo>
                  <a:cubicBezTo>
                    <a:pt x="205" y="154"/>
                    <a:pt x="205" y="154"/>
                    <a:pt x="205" y="154"/>
                  </a:cubicBezTo>
                  <a:cubicBezTo>
                    <a:pt x="205" y="221"/>
                    <a:pt x="166" y="261"/>
                    <a:pt x="102" y="261"/>
                  </a:cubicBezTo>
                  <a:cubicBezTo>
                    <a:pt x="39" y="261"/>
                    <a:pt x="0" y="221"/>
                    <a:pt x="0" y="154"/>
                  </a:cubicBezTo>
                  <a:cubicBezTo>
                    <a:pt x="0" y="0"/>
                    <a:pt x="0" y="0"/>
                    <a:pt x="0" y="0"/>
                  </a:cubicBezTo>
                  <a:cubicBezTo>
                    <a:pt x="51" y="0"/>
                    <a:pt x="51" y="0"/>
                    <a:pt x="51" y="0"/>
                  </a:cubicBezTo>
                  <a:cubicBezTo>
                    <a:pt x="51" y="159"/>
                    <a:pt x="51" y="159"/>
                    <a:pt x="51" y="159"/>
                  </a:cubicBezTo>
                  <a:cubicBezTo>
                    <a:pt x="51" y="193"/>
                    <a:pt x="70" y="213"/>
                    <a:pt x="103" y="213"/>
                  </a:cubicBezTo>
                  <a:cubicBezTo>
                    <a:pt x="134" y="213"/>
                    <a:pt x="154" y="193"/>
                    <a:pt x="154" y="159"/>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4" name="Freeform 14">
              <a:extLst>
                <a:ext uri="{FF2B5EF4-FFF2-40B4-BE49-F238E27FC236}">
                  <a16:creationId xmlns:a16="http://schemas.microsoft.com/office/drawing/2014/main" id="{E4CC766A-9B55-4DEC-B0FA-D1EEC38434DA}"/>
                </a:ext>
              </a:extLst>
            </p:cNvPr>
            <p:cNvSpPr>
              <a:spLocks/>
            </p:cNvSpPr>
            <p:nvPr/>
          </p:nvSpPr>
          <p:spPr bwMode="auto">
            <a:xfrm>
              <a:off x="9467851" y="1812925"/>
              <a:ext cx="531813" cy="911225"/>
            </a:xfrm>
            <a:custGeom>
              <a:avLst/>
              <a:gdLst>
                <a:gd name="T0" fmla="*/ 0 w 335"/>
                <a:gd name="T1" fmla="*/ 0 h 574"/>
                <a:gd name="T2" fmla="*/ 0 w 335"/>
                <a:gd name="T3" fmla="*/ 574 h 574"/>
                <a:gd name="T4" fmla="*/ 335 w 335"/>
                <a:gd name="T5" fmla="*/ 574 h 574"/>
                <a:gd name="T6" fmla="*/ 335 w 335"/>
                <a:gd name="T7" fmla="*/ 474 h 574"/>
                <a:gd name="T8" fmla="*/ 116 w 335"/>
                <a:gd name="T9" fmla="*/ 474 h 574"/>
                <a:gd name="T10" fmla="*/ 116 w 335"/>
                <a:gd name="T11" fmla="*/ 330 h 574"/>
                <a:gd name="T12" fmla="*/ 301 w 335"/>
                <a:gd name="T13" fmla="*/ 330 h 574"/>
                <a:gd name="T14" fmla="*/ 301 w 335"/>
                <a:gd name="T15" fmla="*/ 230 h 574"/>
                <a:gd name="T16" fmla="*/ 116 w 335"/>
                <a:gd name="T17" fmla="*/ 230 h 574"/>
                <a:gd name="T18" fmla="*/ 116 w 335"/>
                <a:gd name="T19" fmla="*/ 99 h 574"/>
                <a:gd name="T20" fmla="*/ 335 w 335"/>
                <a:gd name="T21" fmla="*/ 99 h 574"/>
                <a:gd name="T22" fmla="*/ 335 w 335"/>
                <a:gd name="T23" fmla="*/ 0 h 574"/>
                <a:gd name="T24" fmla="*/ 0 w 335"/>
                <a:gd name="T25"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5" h="574">
                  <a:moveTo>
                    <a:pt x="0" y="0"/>
                  </a:moveTo>
                  <a:lnTo>
                    <a:pt x="0" y="574"/>
                  </a:lnTo>
                  <a:lnTo>
                    <a:pt x="335" y="574"/>
                  </a:lnTo>
                  <a:lnTo>
                    <a:pt x="335" y="474"/>
                  </a:lnTo>
                  <a:lnTo>
                    <a:pt x="116" y="474"/>
                  </a:lnTo>
                  <a:lnTo>
                    <a:pt x="116" y="330"/>
                  </a:lnTo>
                  <a:lnTo>
                    <a:pt x="301" y="330"/>
                  </a:lnTo>
                  <a:lnTo>
                    <a:pt x="301" y="230"/>
                  </a:lnTo>
                  <a:lnTo>
                    <a:pt x="116" y="230"/>
                  </a:lnTo>
                  <a:lnTo>
                    <a:pt x="116" y="99"/>
                  </a:lnTo>
                  <a:lnTo>
                    <a:pt x="335" y="99"/>
                  </a:lnTo>
                  <a:lnTo>
                    <a:pt x="33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5" name="Freeform 15">
              <a:extLst>
                <a:ext uri="{FF2B5EF4-FFF2-40B4-BE49-F238E27FC236}">
                  <a16:creationId xmlns:a16="http://schemas.microsoft.com/office/drawing/2014/main" id="{60C6977D-81A5-48F4-9CF0-201E485A434A}"/>
                </a:ext>
              </a:extLst>
            </p:cNvPr>
            <p:cNvSpPr>
              <a:spLocks/>
            </p:cNvSpPr>
            <p:nvPr/>
          </p:nvSpPr>
          <p:spPr bwMode="auto">
            <a:xfrm>
              <a:off x="2189163" y="3125788"/>
              <a:ext cx="530225" cy="908050"/>
            </a:xfrm>
            <a:custGeom>
              <a:avLst/>
              <a:gdLst>
                <a:gd name="T0" fmla="*/ 0 w 334"/>
                <a:gd name="T1" fmla="*/ 0 h 572"/>
                <a:gd name="T2" fmla="*/ 0 w 334"/>
                <a:gd name="T3" fmla="*/ 572 h 572"/>
                <a:gd name="T4" fmla="*/ 115 w 334"/>
                <a:gd name="T5" fmla="*/ 572 h 572"/>
                <a:gd name="T6" fmla="*/ 115 w 334"/>
                <a:gd name="T7" fmla="*/ 330 h 572"/>
                <a:gd name="T8" fmla="*/ 301 w 334"/>
                <a:gd name="T9" fmla="*/ 330 h 572"/>
                <a:gd name="T10" fmla="*/ 301 w 334"/>
                <a:gd name="T11" fmla="*/ 231 h 572"/>
                <a:gd name="T12" fmla="*/ 115 w 334"/>
                <a:gd name="T13" fmla="*/ 231 h 572"/>
                <a:gd name="T14" fmla="*/ 115 w 334"/>
                <a:gd name="T15" fmla="*/ 99 h 572"/>
                <a:gd name="T16" fmla="*/ 334 w 334"/>
                <a:gd name="T17" fmla="*/ 99 h 572"/>
                <a:gd name="T18" fmla="*/ 334 w 334"/>
                <a:gd name="T19" fmla="*/ 0 h 572"/>
                <a:gd name="T20" fmla="*/ 0 w 334"/>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572">
                  <a:moveTo>
                    <a:pt x="0" y="0"/>
                  </a:moveTo>
                  <a:lnTo>
                    <a:pt x="0" y="572"/>
                  </a:lnTo>
                  <a:lnTo>
                    <a:pt x="115" y="572"/>
                  </a:lnTo>
                  <a:lnTo>
                    <a:pt x="115" y="330"/>
                  </a:lnTo>
                  <a:lnTo>
                    <a:pt x="301" y="330"/>
                  </a:lnTo>
                  <a:lnTo>
                    <a:pt x="301" y="231"/>
                  </a:lnTo>
                  <a:lnTo>
                    <a:pt x="115" y="231"/>
                  </a:lnTo>
                  <a:lnTo>
                    <a:pt x="115" y="99"/>
                  </a:lnTo>
                  <a:lnTo>
                    <a:pt x="334" y="99"/>
                  </a:lnTo>
                  <a:lnTo>
                    <a:pt x="3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6" name="Freeform 16">
              <a:extLst>
                <a:ext uri="{FF2B5EF4-FFF2-40B4-BE49-F238E27FC236}">
                  <a16:creationId xmlns:a16="http://schemas.microsoft.com/office/drawing/2014/main" id="{B5938197-1FC3-48DA-A909-65102F7B7D29}"/>
                </a:ext>
              </a:extLst>
            </p:cNvPr>
            <p:cNvSpPr>
              <a:spLocks noEditPoints="1"/>
            </p:cNvSpPr>
            <p:nvPr/>
          </p:nvSpPr>
          <p:spPr bwMode="auto">
            <a:xfrm>
              <a:off x="2881313" y="3125788"/>
              <a:ext cx="742950" cy="908050"/>
            </a:xfrm>
            <a:custGeom>
              <a:avLst/>
              <a:gdLst>
                <a:gd name="T0" fmla="*/ 51 w 207"/>
                <a:gd name="T1" fmla="*/ 44 h 253"/>
                <a:gd name="T2" fmla="*/ 51 w 207"/>
                <a:gd name="T3" fmla="*/ 107 h 253"/>
                <a:gd name="T4" fmla="*/ 80 w 207"/>
                <a:gd name="T5" fmla="*/ 107 h 253"/>
                <a:gd name="T6" fmla="*/ 115 w 207"/>
                <a:gd name="T7" fmla="*/ 75 h 253"/>
                <a:gd name="T8" fmla="*/ 80 w 207"/>
                <a:gd name="T9" fmla="*/ 44 h 253"/>
                <a:gd name="T10" fmla="*/ 51 w 207"/>
                <a:gd name="T11" fmla="*/ 44 h 253"/>
                <a:gd name="T12" fmla="*/ 0 w 207"/>
                <a:gd name="T13" fmla="*/ 0 h 253"/>
                <a:gd name="T14" fmla="*/ 78 w 207"/>
                <a:gd name="T15" fmla="*/ 0 h 253"/>
                <a:gd name="T16" fmla="*/ 168 w 207"/>
                <a:gd name="T17" fmla="*/ 75 h 253"/>
                <a:gd name="T18" fmla="*/ 127 w 207"/>
                <a:gd name="T19" fmla="*/ 141 h 253"/>
                <a:gd name="T20" fmla="*/ 207 w 207"/>
                <a:gd name="T21" fmla="*/ 253 h 253"/>
                <a:gd name="T22" fmla="*/ 145 w 207"/>
                <a:gd name="T23" fmla="*/ 253 h 253"/>
                <a:gd name="T24" fmla="*/ 78 w 207"/>
                <a:gd name="T25" fmla="*/ 151 h 253"/>
                <a:gd name="T26" fmla="*/ 51 w 207"/>
                <a:gd name="T27" fmla="*/ 151 h 253"/>
                <a:gd name="T28" fmla="*/ 51 w 207"/>
                <a:gd name="T29" fmla="*/ 253 h 253"/>
                <a:gd name="T30" fmla="*/ 0 w 207"/>
                <a:gd name="T31" fmla="*/ 253 h 253"/>
                <a:gd name="T32" fmla="*/ 0 w 207"/>
                <a:gd name="T3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53">
                  <a:moveTo>
                    <a:pt x="51" y="44"/>
                  </a:moveTo>
                  <a:cubicBezTo>
                    <a:pt x="51" y="107"/>
                    <a:pt x="51" y="107"/>
                    <a:pt x="51" y="107"/>
                  </a:cubicBezTo>
                  <a:cubicBezTo>
                    <a:pt x="80" y="107"/>
                    <a:pt x="80" y="107"/>
                    <a:pt x="80" y="107"/>
                  </a:cubicBezTo>
                  <a:cubicBezTo>
                    <a:pt x="102" y="107"/>
                    <a:pt x="115" y="95"/>
                    <a:pt x="115" y="75"/>
                  </a:cubicBezTo>
                  <a:cubicBezTo>
                    <a:pt x="115" y="55"/>
                    <a:pt x="102" y="44"/>
                    <a:pt x="80" y="44"/>
                  </a:cubicBezTo>
                  <a:lnTo>
                    <a:pt x="51" y="44"/>
                  </a:lnTo>
                  <a:close/>
                  <a:moveTo>
                    <a:pt x="0" y="0"/>
                  </a:moveTo>
                  <a:cubicBezTo>
                    <a:pt x="78" y="0"/>
                    <a:pt x="78" y="0"/>
                    <a:pt x="78" y="0"/>
                  </a:cubicBezTo>
                  <a:cubicBezTo>
                    <a:pt x="133" y="0"/>
                    <a:pt x="168" y="28"/>
                    <a:pt x="168" y="75"/>
                  </a:cubicBezTo>
                  <a:cubicBezTo>
                    <a:pt x="168" y="106"/>
                    <a:pt x="153" y="129"/>
                    <a:pt x="127" y="141"/>
                  </a:cubicBezTo>
                  <a:cubicBezTo>
                    <a:pt x="207" y="253"/>
                    <a:pt x="207" y="253"/>
                    <a:pt x="207" y="253"/>
                  </a:cubicBezTo>
                  <a:cubicBezTo>
                    <a:pt x="145" y="253"/>
                    <a:pt x="145" y="253"/>
                    <a:pt x="145" y="253"/>
                  </a:cubicBezTo>
                  <a:cubicBezTo>
                    <a:pt x="78" y="151"/>
                    <a:pt x="78" y="151"/>
                    <a:pt x="78" y="151"/>
                  </a:cubicBezTo>
                  <a:cubicBezTo>
                    <a:pt x="51" y="151"/>
                    <a:pt x="51" y="151"/>
                    <a:pt x="51" y="151"/>
                  </a:cubicBezTo>
                  <a:cubicBezTo>
                    <a:pt x="51" y="253"/>
                    <a:pt x="51" y="253"/>
                    <a:pt x="51" y="253"/>
                  </a:cubicBezTo>
                  <a:cubicBezTo>
                    <a:pt x="0" y="253"/>
                    <a:pt x="0" y="253"/>
                    <a:pt x="0" y="25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7" name="Freeform 17">
              <a:extLst>
                <a:ext uri="{FF2B5EF4-FFF2-40B4-BE49-F238E27FC236}">
                  <a16:creationId xmlns:a16="http://schemas.microsoft.com/office/drawing/2014/main" id="{8B7B6383-EBE3-4D1F-88C5-966F08318CB9}"/>
                </a:ext>
              </a:extLst>
            </p:cNvPr>
            <p:cNvSpPr>
              <a:spLocks noEditPoints="1"/>
            </p:cNvSpPr>
            <p:nvPr/>
          </p:nvSpPr>
          <p:spPr bwMode="auto">
            <a:xfrm>
              <a:off x="3663951" y="3125788"/>
              <a:ext cx="928688" cy="908050"/>
            </a:xfrm>
            <a:custGeom>
              <a:avLst/>
              <a:gdLst>
                <a:gd name="T0" fmla="*/ 370 w 585"/>
                <a:gd name="T1" fmla="*/ 326 h 572"/>
                <a:gd name="T2" fmla="*/ 294 w 585"/>
                <a:gd name="T3" fmla="*/ 108 h 572"/>
                <a:gd name="T4" fmla="*/ 214 w 585"/>
                <a:gd name="T5" fmla="*/ 326 h 572"/>
                <a:gd name="T6" fmla="*/ 370 w 585"/>
                <a:gd name="T7" fmla="*/ 326 h 572"/>
                <a:gd name="T8" fmla="*/ 217 w 585"/>
                <a:gd name="T9" fmla="*/ 0 h 572"/>
                <a:gd name="T10" fmla="*/ 368 w 585"/>
                <a:gd name="T11" fmla="*/ 0 h 572"/>
                <a:gd name="T12" fmla="*/ 585 w 585"/>
                <a:gd name="T13" fmla="*/ 572 h 572"/>
                <a:gd name="T14" fmla="*/ 463 w 585"/>
                <a:gd name="T15" fmla="*/ 572 h 572"/>
                <a:gd name="T16" fmla="*/ 407 w 585"/>
                <a:gd name="T17" fmla="*/ 423 h 572"/>
                <a:gd name="T18" fmla="*/ 178 w 585"/>
                <a:gd name="T19" fmla="*/ 423 h 572"/>
                <a:gd name="T20" fmla="*/ 124 w 585"/>
                <a:gd name="T21" fmla="*/ 572 h 572"/>
                <a:gd name="T22" fmla="*/ 0 w 585"/>
                <a:gd name="T23" fmla="*/ 572 h 572"/>
                <a:gd name="T24" fmla="*/ 217 w 585"/>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5" h="572">
                  <a:moveTo>
                    <a:pt x="370" y="326"/>
                  </a:moveTo>
                  <a:lnTo>
                    <a:pt x="294" y="108"/>
                  </a:lnTo>
                  <a:lnTo>
                    <a:pt x="214" y="326"/>
                  </a:lnTo>
                  <a:lnTo>
                    <a:pt x="370" y="326"/>
                  </a:lnTo>
                  <a:close/>
                  <a:moveTo>
                    <a:pt x="217" y="0"/>
                  </a:moveTo>
                  <a:lnTo>
                    <a:pt x="368" y="0"/>
                  </a:lnTo>
                  <a:lnTo>
                    <a:pt x="585" y="572"/>
                  </a:lnTo>
                  <a:lnTo>
                    <a:pt x="463" y="572"/>
                  </a:lnTo>
                  <a:lnTo>
                    <a:pt x="407"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8" name="Freeform 18">
              <a:extLst>
                <a:ext uri="{FF2B5EF4-FFF2-40B4-BE49-F238E27FC236}">
                  <a16:creationId xmlns:a16="http://schemas.microsoft.com/office/drawing/2014/main" id="{9EDE49F3-E2E0-4A8D-8E0B-0F2F5123243A}"/>
                </a:ext>
              </a:extLst>
            </p:cNvPr>
            <p:cNvSpPr>
              <a:spLocks/>
            </p:cNvSpPr>
            <p:nvPr/>
          </p:nvSpPr>
          <p:spPr bwMode="auto">
            <a:xfrm>
              <a:off x="4732338" y="3125788"/>
              <a:ext cx="828675" cy="908050"/>
            </a:xfrm>
            <a:custGeom>
              <a:avLst/>
              <a:gdLst>
                <a:gd name="T0" fmla="*/ 0 w 522"/>
                <a:gd name="T1" fmla="*/ 0 h 572"/>
                <a:gd name="T2" fmla="*/ 149 w 522"/>
                <a:gd name="T3" fmla="*/ 0 h 572"/>
                <a:gd name="T4" fmla="*/ 407 w 522"/>
                <a:gd name="T5" fmla="*/ 409 h 572"/>
                <a:gd name="T6" fmla="*/ 407 w 522"/>
                <a:gd name="T7" fmla="*/ 0 h 572"/>
                <a:gd name="T8" fmla="*/ 522 w 522"/>
                <a:gd name="T9" fmla="*/ 0 h 572"/>
                <a:gd name="T10" fmla="*/ 522 w 522"/>
                <a:gd name="T11" fmla="*/ 572 h 572"/>
                <a:gd name="T12" fmla="*/ 373 w 522"/>
                <a:gd name="T13" fmla="*/ 572 h 572"/>
                <a:gd name="T14" fmla="*/ 118 w 522"/>
                <a:gd name="T15" fmla="*/ 160 h 572"/>
                <a:gd name="T16" fmla="*/ 118 w 522"/>
                <a:gd name="T17" fmla="*/ 572 h 572"/>
                <a:gd name="T18" fmla="*/ 0 w 522"/>
                <a:gd name="T19" fmla="*/ 572 h 572"/>
                <a:gd name="T20" fmla="*/ 0 w 522"/>
                <a:gd name="T21"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572">
                  <a:moveTo>
                    <a:pt x="0" y="0"/>
                  </a:moveTo>
                  <a:lnTo>
                    <a:pt x="149" y="0"/>
                  </a:lnTo>
                  <a:lnTo>
                    <a:pt x="407" y="409"/>
                  </a:lnTo>
                  <a:lnTo>
                    <a:pt x="407" y="0"/>
                  </a:lnTo>
                  <a:lnTo>
                    <a:pt x="522" y="0"/>
                  </a:lnTo>
                  <a:lnTo>
                    <a:pt x="522" y="572"/>
                  </a:lnTo>
                  <a:lnTo>
                    <a:pt x="373" y="572"/>
                  </a:lnTo>
                  <a:lnTo>
                    <a:pt x="118" y="160"/>
                  </a:lnTo>
                  <a:lnTo>
                    <a:pt x="118"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19" name="Freeform 19">
              <a:extLst>
                <a:ext uri="{FF2B5EF4-FFF2-40B4-BE49-F238E27FC236}">
                  <a16:creationId xmlns:a16="http://schemas.microsoft.com/office/drawing/2014/main" id="{12134A19-1074-4F43-904C-8458720F2866}"/>
                </a:ext>
              </a:extLst>
            </p:cNvPr>
            <p:cNvSpPr>
              <a:spLocks/>
            </p:cNvSpPr>
            <p:nvPr/>
          </p:nvSpPr>
          <p:spPr bwMode="auto">
            <a:xfrm>
              <a:off x="5740401" y="3097213"/>
              <a:ext cx="865188" cy="1147763"/>
            </a:xfrm>
            <a:custGeom>
              <a:avLst/>
              <a:gdLst>
                <a:gd name="T0" fmla="*/ 201 w 241"/>
                <a:gd name="T1" fmla="*/ 186 h 320"/>
                <a:gd name="T2" fmla="*/ 241 w 241"/>
                <a:gd name="T3" fmla="*/ 217 h 320"/>
                <a:gd name="T4" fmla="*/ 154 w 241"/>
                <a:gd name="T5" fmla="*/ 267 h 320"/>
                <a:gd name="T6" fmla="*/ 123 w 241"/>
                <a:gd name="T7" fmla="*/ 320 h 320"/>
                <a:gd name="T8" fmla="*/ 77 w 241"/>
                <a:gd name="T9" fmla="*/ 320 h 320"/>
                <a:gd name="T10" fmla="*/ 109 w 241"/>
                <a:gd name="T11" fmla="*/ 266 h 320"/>
                <a:gd name="T12" fmla="*/ 0 w 241"/>
                <a:gd name="T13" fmla="*/ 134 h 320"/>
                <a:gd name="T14" fmla="*/ 134 w 241"/>
                <a:gd name="T15" fmla="*/ 0 h 320"/>
                <a:gd name="T16" fmla="*/ 241 w 241"/>
                <a:gd name="T17" fmla="*/ 52 h 320"/>
                <a:gd name="T18" fmla="*/ 201 w 241"/>
                <a:gd name="T19" fmla="*/ 83 h 320"/>
                <a:gd name="T20" fmla="*/ 134 w 241"/>
                <a:gd name="T21" fmla="*/ 49 h 320"/>
                <a:gd name="T22" fmla="*/ 52 w 241"/>
                <a:gd name="T23" fmla="*/ 134 h 320"/>
                <a:gd name="T24" fmla="*/ 134 w 241"/>
                <a:gd name="T25" fmla="*/ 220 h 320"/>
                <a:gd name="T26" fmla="*/ 201 w 241"/>
                <a:gd name="T27" fmla="*/ 18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320">
                  <a:moveTo>
                    <a:pt x="201" y="186"/>
                  </a:moveTo>
                  <a:cubicBezTo>
                    <a:pt x="241" y="217"/>
                    <a:pt x="241" y="217"/>
                    <a:pt x="241" y="217"/>
                  </a:cubicBezTo>
                  <a:cubicBezTo>
                    <a:pt x="222" y="244"/>
                    <a:pt x="191" y="262"/>
                    <a:pt x="154" y="267"/>
                  </a:cubicBezTo>
                  <a:cubicBezTo>
                    <a:pt x="123" y="320"/>
                    <a:pt x="123" y="320"/>
                    <a:pt x="123" y="320"/>
                  </a:cubicBezTo>
                  <a:cubicBezTo>
                    <a:pt x="77" y="320"/>
                    <a:pt x="77" y="320"/>
                    <a:pt x="77" y="320"/>
                  </a:cubicBezTo>
                  <a:cubicBezTo>
                    <a:pt x="109" y="266"/>
                    <a:pt x="109" y="266"/>
                    <a:pt x="109" y="266"/>
                  </a:cubicBezTo>
                  <a:cubicBezTo>
                    <a:pt x="43" y="255"/>
                    <a:pt x="0" y="199"/>
                    <a:pt x="0" y="134"/>
                  </a:cubicBezTo>
                  <a:cubicBezTo>
                    <a:pt x="0" y="62"/>
                    <a:pt x="54" y="0"/>
                    <a:pt x="134" y="0"/>
                  </a:cubicBezTo>
                  <a:cubicBezTo>
                    <a:pt x="180" y="0"/>
                    <a:pt x="218" y="21"/>
                    <a:pt x="241" y="52"/>
                  </a:cubicBezTo>
                  <a:cubicBezTo>
                    <a:pt x="201" y="83"/>
                    <a:pt x="201" y="83"/>
                    <a:pt x="201" y="83"/>
                  </a:cubicBezTo>
                  <a:cubicBezTo>
                    <a:pt x="186" y="63"/>
                    <a:pt x="163" y="49"/>
                    <a:pt x="134" y="49"/>
                  </a:cubicBezTo>
                  <a:cubicBezTo>
                    <a:pt x="87" y="49"/>
                    <a:pt x="52" y="86"/>
                    <a:pt x="52" y="134"/>
                  </a:cubicBezTo>
                  <a:cubicBezTo>
                    <a:pt x="52" y="183"/>
                    <a:pt x="87" y="220"/>
                    <a:pt x="134" y="220"/>
                  </a:cubicBezTo>
                  <a:cubicBezTo>
                    <a:pt x="163" y="220"/>
                    <a:pt x="186" y="206"/>
                    <a:pt x="201" y="18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0" name="Freeform 20">
              <a:extLst>
                <a:ext uri="{FF2B5EF4-FFF2-40B4-BE49-F238E27FC236}">
                  <a16:creationId xmlns:a16="http://schemas.microsoft.com/office/drawing/2014/main" id="{43C90796-5F7C-49C8-A2AF-68330181B1BF}"/>
                </a:ext>
              </a:extLst>
            </p:cNvPr>
            <p:cNvSpPr>
              <a:spLocks noEditPoints="1"/>
            </p:cNvSpPr>
            <p:nvPr/>
          </p:nvSpPr>
          <p:spPr bwMode="auto">
            <a:xfrm>
              <a:off x="6645276" y="3125788"/>
              <a:ext cx="931863" cy="908050"/>
            </a:xfrm>
            <a:custGeom>
              <a:avLst/>
              <a:gdLst>
                <a:gd name="T0" fmla="*/ 373 w 587"/>
                <a:gd name="T1" fmla="*/ 326 h 572"/>
                <a:gd name="T2" fmla="*/ 294 w 587"/>
                <a:gd name="T3" fmla="*/ 108 h 572"/>
                <a:gd name="T4" fmla="*/ 214 w 587"/>
                <a:gd name="T5" fmla="*/ 326 h 572"/>
                <a:gd name="T6" fmla="*/ 373 w 587"/>
                <a:gd name="T7" fmla="*/ 326 h 572"/>
                <a:gd name="T8" fmla="*/ 217 w 587"/>
                <a:gd name="T9" fmla="*/ 0 h 572"/>
                <a:gd name="T10" fmla="*/ 370 w 587"/>
                <a:gd name="T11" fmla="*/ 0 h 572"/>
                <a:gd name="T12" fmla="*/ 587 w 587"/>
                <a:gd name="T13" fmla="*/ 572 h 572"/>
                <a:gd name="T14" fmla="*/ 463 w 587"/>
                <a:gd name="T15" fmla="*/ 572 h 572"/>
                <a:gd name="T16" fmla="*/ 409 w 587"/>
                <a:gd name="T17" fmla="*/ 423 h 572"/>
                <a:gd name="T18" fmla="*/ 178 w 587"/>
                <a:gd name="T19" fmla="*/ 423 h 572"/>
                <a:gd name="T20" fmla="*/ 124 w 587"/>
                <a:gd name="T21" fmla="*/ 572 h 572"/>
                <a:gd name="T22" fmla="*/ 0 w 587"/>
                <a:gd name="T23" fmla="*/ 572 h 572"/>
                <a:gd name="T24" fmla="*/ 217 w 587"/>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72">
                  <a:moveTo>
                    <a:pt x="373" y="326"/>
                  </a:moveTo>
                  <a:lnTo>
                    <a:pt x="294" y="108"/>
                  </a:lnTo>
                  <a:lnTo>
                    <a:pt x="214" y="326"/>
                  </a:lnTo>
                  <a:lnTo>
                    <a:pt x="373" y="326"/>
                  </a:lnTo>
                  <a:close/>
                  <a:moveTo>
                    <a:pt x="217" y="0"/>
                  </a:moveTo>
                  <a:lnTo>
                    <a:pt x="370" y="0"/>
                  </a:lnTo>
                  <a:lnTo>
                    <a:pt x="587" y="572"/>
                  </a:lnTo>
                  <a:lnTo>
                    <a:pt x="463" y="572"/>
                  </a:lnTo>
                  <a:lnTo>
                    <a:pt x="409" y="423"/>
                  </a:lnTo>
                  <a:lnTo>
                    <a:pt x="178" y="423"/>
                  </a:lnTo>
                  <a:lnTo>
                    <a:pt x="124" y="572"/>
                  </a:lnTo>
                  <a:lnTo>
                    <a:pt x="0" y="572"/>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1" name="Rectangle 20">
              <a:extLst>
                <a:ext uri="{FF2B5EF4-FFF2-40B4-BE49-F238E27FC236}">
                  <a16:creationId xmlns:a16="http://schemas.microsoft.com/office/drawing/2014/main" id="{6B6E23E7-1CBC-48AD-884D-4F72DDA73C68}"/>
                </a:ext>
              </a:extLst>
            </p:cNvPr>
            <p:cNvSpPr>
              <a:spLocks noChangeArrowheads="1"/>
            </p:cNvSpPr>
            <p:nvPr/>
          </p:nvSpPr>
          <p:spPr bwMode="auto">
            <a:xfrm>
              <a:off x="7718426" y="3125788"/>
              <a:ext cx="182563" cy="908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2" name="Freeform 22">
              <a:extLst>
                <a:ext uri="{FF2B5EF4-FFF2-40B4-BE49-F238E27FC236}">
                  <a16:creationId xmlns:a16="http://schemas.microsoft.com/office/drawing/2014/main" id="{51AFC652-4D94-4C27-A0D9-5E2203033573}"/>
                </a:ext>
              </a:extLst>
            </p:cNvPr>
            <p:cNvSpPr>
              <a:spLocks/>
            </p:cNvSpPr>
            <p:nvPr/>
          </p:nvSpPr>
          <p:spPr bwMode="auto">
            <a:xfrm>
              <a:off x="8072438" y="3097213"/>
              <a:ext cx="646113" cy="965200"/>
            </a:xfrm>
            <a:custGeom>
              <a:avLst/>
              <a:gdLst>
                <a:gd name="T0" fmla="*/ 38 w 180"/>
                <a:gd name="T1" fmla="*/ 192 h 269"/>
                <a:gd name="T2" fmla="*/ 94 w 180"/>
                <a:gd name="T3" fmla="*/ 223 h 269"/>
                <a:gd name="T4" fmla="*/ 126 w 180"/>
                <a:gd name="T5" fmla="*/ 194 h 269"/>
                <a:gd name="T6" fmla="*/ 11 w 180"/>
                <a:gd name="T7" fmla="*/ 74 h 269"/>
                <a:gd name="T8" fmla="*/ 92 w 180"/>
                <a:gd name="T9" fmla="*/ 0 h 269"/>
                <a:gd name="T10" fmla="*/ 180 w 180"/>
                <a:gd name="T11" fmla="*/ 43 h 269"/>
                <a:gd name="T12" fmla="*/ 143 w 180"/>
                <a:gd name="T13" fmla="*/ 77 h 269"/>
                <a:gd name="T14" fmla="*/ 92 w 180"/>
                <a:gd name="T15" fmla="*/ 45 h 269"/>
                <a:gd name="T16" fmla="*/ 63 w 180"/>
                <a:gd name="T17" fmla="*/ 72 h 269"/>
                <a:gd name="T18" fmla="*/ 179 w 180"/>
                <a:gd name="T19" fmla="*/ 192 h 269"/>
                <a:gd name="T20" fmla="*/ 95 w 180"/>
                <a:gd name="T21" fmla="*/ 269 h 269"/>
                <a:gd name="T22" fmla="*/ 0 w 180"/>
                <a:gd name="T23" fmla="*/ 226 h 269"/>
                <a:gd name="T24" fmla="*/ 38 w 180"/>
                <a:gd name="T25" fmla="*/ 19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269">
                  <a:moveTo>
                    <a:pt x="38" y="192"/>
                  </a:moveTo>
                  <a:cubicBezTo>
                    <a:pt x="53" y="211"/>
                    <a:pt x="73" y="223"/>
                    <a:pt x="94" y="223"/>
                  </a:cubicBezTo>
                  <a:cubicBezTo>
                    <a:pt x="114" y="223"/>
                    <a:pt x="126" y="212"/>
                    <a:pt x="126" y="194"/>
                  </a:cubicBezTo>
                  <a:cubicBezTo>
                    <a:pt x="126" y="148"/>
                    <a:pt x="11" y="158"/>
                    <a:pt x="11" y="74"/>
                  </a:cubicBezTo>
                  <a:cubicBezTo>
                    <a:pt x="11" y="34"/>
                    <a:pt x="43" y="0"/>
                    <a:pt x="92" y="0"/>
                  </a:cubicBezTo>
                  <a:cubicBezTo>
                    <a:pt x="130" y="0"/>
                    <a:pt x="159" y="17"/>
                    <a:pt x="180" y="43"/>
                  </a:cubicBezTo>
                  <a:cubicBezTo>
                    <a:pt x="143" y="77"/>
                    <a:pt x="143" y="77"/>
                    <a:pt x="143" y="77"/>
                  </a:cubicBezTo>
                  <a:cubicBezTo>
                    <a:pt x="128" y="58"/>
                    <a:pt x="111" y="45"/>
                    <a:pt x="92" y="45"/>
                  </a:cubicBezTo>
                  <a:cubicBezTo>
                    <a:pt x="74" y="45"/>
                    <a:pt x="63" y="57"/>
                    <a:pt x="63" y="72"/>
                  </a:cubicBezTo>
                  <a:cubicBezTo>
                    <a:pt x="63" y="117"/>
                    <a:pt x="179" y="107"/>
                    <a:pt x="179" y="192"/>
                  </a:cubicBezTo>
                  <a:cubicBezTo>
                    <a:pt x="178" y="240"/>
                    <a:pt x="141" y="269"/>
                    <a:pt x="95" y="269"/>
                  </a:cubicBezTo>
                  <a:cubicBezTo>
                    <a:pt x="52" y="269"/>
                    <a:pt x="23" y="253"/>
                    <a:pt x="0" y="226"/>
                  </a:cubicBezTo>
                  <a:lnTo>
                    <a:pt x="38"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3" name="Freeform 23">
              <a:extLst>
                <a:ext uri="{FF2B5EF4-FFF2-40B4-BE49-F238E27FC236}">
                  <a16:creationId xmlns:a16="http://schemas.microsoft.com/office/drawing/2014/main" id="{3F2EB7E9-00FF-449D-B38C-EF1B5BDDF128}"/>
                </a:ext>
              </a:extLst>
            </p:cNvPr>
            <p:cNvSpPr>
              <a:spLocks/>
            </p:cNvSpPr>
            <p:nvPr/>
          </p:nvSpPr>
          <p:spPr bwMode="auto">
            <a:xfrm>
              <a:off x="8909051" y="3125788"/>
              <a:ext cx="530225" cy="908050"/>
            </a:xfrm>
            <a:custGeom>
              <a:avLst/>
              <a:gdLst>
                <a:gd name="T0" fmla="*/ 0 w 334"/>
                <a:gd name="T1" fmla="*/ 0 h 572"/>
                <a:gd name="T2" fmla="*/ 334 w 334"/>
                <a:gd name="T3" fmla="*/ 0 h 572"/>
                <a:gd name="T4" fmla="*/ 334 w 334"/>
                <a:gd name="T5" fmla="*/ 99 h 572"/>
                <a:gd name="T6" fmla="*/ 115 w 334"/>
                <a:gd name="T7" fmla="*/ 99 h 572"/>
                <a:gd name="T8" fmla="*/ 115 w 334"/>
                <a:gd name="T9" fmla="*/ 231 h 572"/>
                <a:gd name="T10" fmla="*/ 300 w 334"/>
                <a:gd name="T11" fmla="*/ 231 h 572"/>
                <a:gd name="T12" fmla="*/ 300 w 334"/>
                <a:gd name="T13" fmla="*/ 330 h 572"/>
                <a:gd name="T14" fmla="*/ 115 w 334"/>
                <a:gd name="T15" fmla="*/ 330 h 572"/>
                <a:gd name="T16" fmla="*/ 115 w 334"/>
                <a:gd name="T17" fmla="*/ 472 h 572"/>
                <a:gd name="T18" fmla="*/ 334 w 334"/>
                <a:gd name="T19" fmla="*/ 472 h 572"/>
                <a:gd name="T20" fmla="*/ 334 w 334"/>
                <a:gd name="T21" fmla="*/ 572 h 572"/>
                <a:gd name="T22" fmla="*/ 0 w 334"/>
                <a:gd name="T23" fmla="*/ 572 h 572"/>
                <a:gd name="T24" fmla="*/ 0 w 334"/>
                <a:gd name="T2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572">
                  <a:moveTo>
                    <a:pt x="0" y="0"/>
                  </a:moveTo>
                  <a:lnTo>
                    <a:pt x="334" y="0"/>
                  </a:lnTo>
                  <a:lnTo>
                    <a:pt x="334" y="99"/>
                  </a:lnTo>
                  <a:lnTo>
                    <a:pt x="115" y="99"/>
                  </a:lnTo>
                  <a:lnTo>
                    <a:pt x="115" y="231"/>
                  </a:lnTo>
                  <a:lnTo>
                    <a:pt x="300" y="231"/>
                  </a:lnTo>
                  <a:lnTo>
                    <a:pt x="300" y="330"/>
                  </a:lnTo>
                  <a:lnTo>
                    <a:pt x="115" y="330"/>
                  </a:lnTo>
                  <a:lnTo>
                    <a:pt x="115" y="472"/>
                  </a:lnTo>
                  <a:lnTo>
                    <a:pt x="334" y="472"/>
                  </a:lnTo>
                  <a:lnTo>
                    <a:pt x="334" y="572"/>
                  </a:lnTo>
                  <a:lnTo>
                    <a:pt x="0" y="5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4" name="Freeform 24">
              <a:extLst>
                <a:ext uri="{FF2B5EF4-FFF2-40B4-BE49-F238E27FC236}">
                  <a16:creationId xmlns:a16="http://schemas.microsoft.com/office/drawing/2014/main" id="{5BD2E55F-365B-4274-A371-B0C894812CDE}"/>
                </a:ext>
              </a:extLst>
            </p:cNvPr>
            <p:cNvSpPr>
              <a:spLocks noEditPoints="1"/>
            </p:cNvSpPr>
            <p:nvPr/>
          </p:nvSpPr>
          <p:spPr bwMode="auto">
            <a:xfrm>
              <a:off x="2189163" y="6316663"/>
              <a:ext cx="3117850" cy="544513"/>
            </a:xfrm>
            <a:custGeom>
              <a:avLst/>
              <a:gdLst>
                <a:gd name="T0" fmla="*/ 57 w 869"/>
                <a:gd name="T1" fmla="*/ 111 h 152"/>
                <a:gd name="T2" fmla="*/ 105 w 869"/>
                <a:gd name="T3" fmla="*/ 102 h 152"/>
                <a:gd name="T4" fmla="*/ 121 w 869"/>
                <a:gd name="T5" fmla="*/ 57 h 152"/>
                <a:gd name="T6" fmla="*/ 84 w 869"/>
                <a:gd name="T7" fmla="*/ 36 h 152"/>
                <a:gd name="T8" fmla="*/ 139 w 869"/>
                <a:gd name="T9" fmla="*/ 43 h 152"/>
                <a:gd name="T10" fmla="*/ 49 w 869"/>
                <a:gd name="T11" fmla="*/ 13 h 152"/>
                <a:gd name="T12" fmla="*/ 37 w 869"/>
                <a:gd name="T13" fmla="*/ 111 h 152"/>
                <a:gd name="T14" fmla="*/ 73 w 869"/>
                <a:gd name="T15" fmla="*/ 148 h 152"/>
                <a:gd name="T16" fmla="*/ 183 w 869"/>
                <a:gd name="T17" fmla="*/ 83 h 152"/>
                <a:gd name="T18" fmla="*/ 144 w 869"/>
                <a:gd name="T19" fmla="*/ 83 h 152"/>
                <a:gd name="T20" fmla="*/ 162 w 869"/>
                <a:gd name="T21" fmla="*/ 94 h 152"/>
                <a:gd name="T22" fmla="*/ 159 w 869"/>
                <a:gd name="T23" fmla="*/ 145 h 152"/>
                <a:gd name="T24" fmla="*/ 215 w 869"/>
                <a:gd name="T25" fmla="*/ 74 h 152"/>
                <a:gd name="T26" fmla="*/ 289 w 869"/>
                <a:gd name="T27" fmla="*/ 55 h 152"/>
                <a:gd name="T28" fmla="*/ 224 w 869"/>
                <a:gd name="T29" fmla="*/ 152 h 152"/>
                <a:gd name="T30" fmla="*/ 270 w 869"/>
                <a:gd name="T31" fmla="*/ 152 h 152"/>
                <a:gd name="T32" fmla="*/ 279 w 869"/>
                <a:gd name="T33" fmla="*/ 131 h 152"/>
                <a:gd name="T34" fmla="*/ 228 w 869"/>
                <a:gd name="T35" fmla="*/ 123 h 152"/>
                <a:gd name="T36" fmla="*/ 261 w 869"/>
                <a:gd name="T37" fmla="*/ 110 h 152"/>
                <a:gd name="T38" fmla="*/ 321 w 869"/>
                <a:gd name="T39" fmla="*/ 65 h 152"/>
                <a:gd name="T40" fmla="*/ 319 w 869"/>
                <a:gd name="T41" fmla="*/ 152 h 152"/>
                <a:gd name="T42" fmla="*/ 332 w 869"/>
                <a:gd name="T43" fmla="*/ 135 h 152"/>
                <a:gd name="T44" fmla="*/ 385 w 869"/>
                <a:gd name="T45" fmla="*/ 55 h 152"/>
                <a:gd name="T46" fmla="*/ 360 w 869"/>
                <a:gd name="T47" fmla="*/ 28 h 152"/>
                <a:gd name="T48" fmla="*/ 321 w 869"/>
                <a:gd name="T49" fmla="*/ 65 h 152"/>
                <a:gd name="T50" fmla="*/ 411 w 869"/>
                <a:gd name="T51" fmla="*/ 133 h 152"/>
                <a:gd name="T52" fmla="*/ 451 w 869"/>
                <a:gd name="T53" fmla="*/ 85 h 152"/>
                <a:gd name="T54" fmla="*/ 403 w 869"/>
                <a:gd name="T55" fmla="*/ 152 h 152"/>
                <a:gd name="T56" fmla="*/ 435 w 869"/>
                <a:gd name="T57" fmla="*/ 83 h 152"/>
                <a:gd name="T58" fmla="*/ 539 w 869"/>
                <a:gd name="T59" fmla="*/ 74 h 152"/>
                <a:gd name="T60" fmla="*/ 507 w 869"/>
                <a:gd name="T61" fmla="*/ 70 h 152"/>
                <a:gd name="T62" fmla="*/ 472 w 869"/>
                <a:gd name="T63" fmla="*/ 83 h 152"/>
                <a:gd name="T64" fmla="*/ 466 w 869"/>
                <a:gd name="T65" fmla="*/ 138 h 152"/>
                <a:gd name="T66" fmla="*/ 503 w 869"/>
                <a:gd name="T67" fmla="*/ 93 h 152"/>
                <a:gd name="T68" fmla="*/ 540 w 869"/>
                <a:gd name="T69" fmla="*/ 138 h 152"/>
                <a:gd name="T70" fmla="*/ 577 w 869"/>
                <a:gd name="T71" fmla="*/ 93 h 152"/>
                <a:gd name="T72" fmla="*/ 583 w 869"/>
                <a:gd name="T73" fmla="*/ 140 h 152"/>
                <a:gd name="T74" fmla="*/ 626 w 869"/>
                <a:gd name="T75" fmla="*/ 120 h 152"/>
                <a:gd name="T76" fmla="*/ 636 w 869"/>
                <a:gd name="T77" fmla="*/ 65 h 152"/>
                <a:gd name="T78" fmla="*/ 581 w 869"/>
                <a:gd name="T79" fmla="*/ 70 h 152"/>
                <a:gd name="T80" fmla="*/ 553 w 869"/>
                <a:gd name="T81" fmla="*/ 65 h 152"/>
                <a:gd name="T82" fmla="*/ 704 w 869"/>
                <a:gd name="T83" fmla="*/ 25 h 152"/>
                <a:gd name="T84" fmla="*/ 691 w 869"/>
                <a:gd name="T85" fmla="*/ 12 h 152"/>
                <a:gd name="T86" fmla="*/ 692 w 869"/>
                <a:gd name="T87" fmla="*/ 51 h 152"/>
                <a:gd name="T88" fmla="*/ 678 w 869"/>
                <a:gd name="T89" fmla="*/ 67 h 152"/>
                <a:gd name="T90" fmla="*/ 694 w 869"/>
                <a:gd name="T91" fmla="*/ 120 h 152"/>
                <a:gd name="T92" fmla="*/ 698 w 869"/>
                <a:gd name="T93" fmla="*/ 62 h 152"/>
                <a:gd name="T94" fmla="*/ 711 w 869"/>
                <a:gd name="T95" fmla="*/ 140 h 152"/>
                <a:gd name="T96" fmla="*/ 763 w 869"/>
                <a:gd name="T97" fmla="*/ 116 h 152"/>
                <a:gd name="T98" fmla="*/ 782 w 869"/>
                <a:gd name="T99" fmla="*/ 65 h 152"/>
                <a:gd name="T100" fmla="*/ 770 w 869"/>
                <a:gd name="T101" fmla="*/ 28 h 152"/>
                <a:gd name="T102" fmla="*/ 722 w 869"/>
                <a:gd name="T103" fmla="*/ 58 h 152"/>
                <a:gd name="T104" fmla="*/ 869 w 869"/>
                <a:gd name="T105" fmla="*/ 8 h 152"/>
                <a:gd name="T106" fmla="*/ 827 w 869"/>
                <a:gd name="T107" fmla="*/ 41 h 152"/>
                <a:gd name="T108" fmla="*/ 837 w 869"/>
                <a:gd name="T109" fmla="*/ 116 h 152"/>
                <a:gd name="T110" fmla="*/ 800 w 869"/>
                <a:gd name="T111" fmla="*/ 102 h 152"/>
                <a:gd name="T112" fmla="*/ 783 w 869"/>
                <a:gd name="T113" fmla="*/ 127 h 152"/>
                <a:gd name="T114" fmla="*/ 825 w 869"/>
                <a:gd name="T115" fmla="*/ 65 h 152"/>
                <a:gd name="T116" fmla="*/ 825 w 869"/>
                <a:gd name="T117" fmla="*/ 6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9" h="152">
                  <a:moveTo>
                    <a:pt x="73" y="148"/>
                  </a:moveTo>
                  <a:cubicBezTo>
                    <a:pt x="75" y="143"/>
                    <a:pt x="75" y="143"/>
                    <a:pt x="75" y="143"/>
                  </a:cubicBezTo>
                  <a:cubicBezTo>
                    <a:pt x="50" y="138"/>
                    <a:pt x="47" y="138"/>
                    <a:pt x="57" y="111"/>
                  </a:cubicBezTo>
                  <a:cubicBezTo>
                    <a:pt x="67" y="83"/>
                    <a:pt x="67" y="83"/>
                    <a:pt x="67" y="83"/>
                  </a:cubicBezTo>
                  <a:cubicBezTo>
                    <a:pt x="94" y="83"/>
                    <a:pt x="94" y="83"/>
                    <a:pt x="94" y="83"/>
                  </a:cubicBezTo>
                  <a:cubicBezTo>
                    <a:pt x="106" y="83"/>
                    <a:pt x="107" y="88"/>
                    <a:pt x="105" y="102"/>
                  </a:cubicBezTo>
                  <a:cubicBezTo>
                    <a:pt x="112" y="102"/>
                    <a:pt x="112" y="102"/>
                    <a:pt x="112" y="102"/>
                  </a:cubicBezTo>
                  <a:cubicBezTo>
                    <a:pt x="128" y="57"/>
                    <a:pt x="128" y="57"/>
                    <a:pt x="128" y="57"/>
                  </a:cubicBezTo>
                  <a:cubicBezTo>
                    <a:pt x="121" y="57"/>
                    <a:pt x="121" y="57"/>
                    <a:pt x="121" y="57"/>
                  </a:cubicBezTo>
                  <a:cubicBezTo>
                    <a:pt x="115" y="68"/>
                    <a:pt x="110" y="75"/>
                    <a:pt x="97" y="75"/>
                  </a:cubicBezTo>
                  <a:cubicBezTo>
                    <a:pt x="70" y="75"/>
                    <a:pt x="70" y="75"/>
                    <a:pt x="70" y="75"/>
                  </a:cubicBezTo>
                  <a:cubicBezTo>
                    <a:pt x="84" y="36"/>
                    <a:pt x="84" y="36"/>
                    <a:pt x="84" y="36"/>
                  </a:cubicBezTo>
                  <a:cubicBezTo>
                    <a:pt x="89" y="24"/>
                    <a:pt x="91" y="21"/>
                    <a:pt x="108" y="21"/>
                  </a:cubicBezTo>
                  <a:cubicBezTo>
                    <a:pt x="120" y="21"/>
                    <a:pt x="120" y="21"/>
                    <a:pt x="120" y="21"/>
                  </a:cubicBezTo>
                  <a:cubicBezTo>
                    <a:pt x="137" y="21"/>
                    <a:pt x="139" y="26"/>
                    <a:pt x="139" y="43"/>
                  </a:cubicBezTo>
                  <a:cubicBezTo>
                    <a:pt x="146" y="43"/>
                    <a:pt x="146" y="43"/>
                    <a:pt x="146" y="43"/>
                  </a:cubicBezTo>
                  <a:cubicBezTo>
                    <a:pt x="152" y="13"/>
                    <a:pt x="152" y="13"/>
                    <a:pt x="152" y="13"/>
                  </a:cubicBezTo>
                  <a:cubicBezTo>
                    <a:pt x="49" y="13"/>
                    <a:pt x="49" y="13"/>
                    <a:pt x="49" y="13"/>
                  </a:cubicBezTo>
                  <a:cubicBezTo>
                    <a:pt x="47" y="18"/>
                    <a:pt x="47" y="18"/>
                    <a:pt x="47" y="18"/>
                  </a:cubicBezTo>
                  <a:cubicBezTo>
                    <a:pt x="67" y="23"/>
                    <a:pt x="69" y="24"/>
                    <a:pt x="60" y="50"/>
                  </a:cubicBezTo>
                  <a:cubicBezTo>
                    <a:pt x="37" y="111"/>
                    <a:pt x="37" y="111"/>
                    <a:pt x="37" y="111"/>
                  </a:cubicBezTo>
                  <a:cubicBezTo>
                    <a:pt x="28" y="137"/>
                    <a:pt x="24" y="139"/>
                    <a:pt x="1" y="143"/>
                  </a:cubicBezTo>
                  <a:cubicBezTo>
                    <a:pt x="0" y="148"/>
                    <a:pt x="0" y="148"/>
                    <a:pt x="0" y="148"/>
                  </a:cubicBezTo>
                  <a:lnTo>
                    <a:pt x="73" y="148"/>
                  </a:lnTo>
                  <a:close/>
                  <a:moveTo>
                    <a:pt x="215" y="74"/>
                  </a:moveTo>
                  <a:cubicBezTo>
                    <a:pt x="219" y="62"/>
                    <a:pt x="217" y="51"/>
                    <a:pt x="208" y="51"/>
                  </a:cubicBezTo>
                  <a:cubicBezTo>
                    <a:pt x="197" y="51"/>
                    <a:pt x="194" y="59"/>
                    <a:pt x="183" y="83"/>
                  </a:cubicBezTo>
                  <a:cubicBezTo>
                    <a:pt x="183" y="70"/>
                    <a:pt x="183" y="70"/>
                    <a:pt x="183" y="70"/>
                  </a:cubicBezTo>
                  <a:cubicBezTo>
                    <a:pt x="183" y="60"/>
                    <a:pt x="180" y="51"/>
                    <a:pt x="171" y="51"/>
                  </a:cubicBezTo>
                  <a:cubicBezTo>
                    <a:pt x="160" y="51"/>
                    <a:pt x="151" y="67"/>
                    <a:pt x="144" y="83"/>
                  </a:cubicBezTo>
                  <a:cubicBezTo>
                    <a:pt x="149" y="83"/>
                    <a:pt x="149" y="83"/>
                    <a:pt x="149" y="83"/>
                  </a:cubicBezTo>
                  <a:cubicBezTo>
                    <a:pt x="154" y="76"/>
                    <a:pt x="158" y="72"/>
                    <a:pt x="162" y="72"/>
                  </a:cubicBezTo>
                  <a:cubicBezTo>
                    <a:pt x="166" y="72"/>
                    <a:pt x="169" y="78"/>
                    <a:pt x="162" y="94"/>
                  </a:cubicBezTo>
                  <a:cubicBezTo>
                    <a:pt x="142" y="138"/>
                    <a:pt x="142" y="138"/>
                    <a:pt x="142" y="138"/>
                  </a:cubicBezTo>
                  <a:cubicBezTo>
                    <a:pt x="138" y="147"/>
                    <a:pt x="142" y="152"/>
                    <a:pt x="150" y="152"/>
                  </a:cubicBezTo>
                  <a:cubicBezTo>
                    <a:pt x="155" y="152"/>
                    <a:pt x="157" y="151"/>
                    <a:pt x="159" y="145"/>
                  </a:cubicBezTo>
                  <a:cubicBezTo>
                    <a:pt x="179" y="93"/>
                    <a:pt x="179" y="93"/>
                    <a:pt x="179" y="93"/>
                  </a:cubicBezTo>
                  <a:cubicBezTo>
                    <a:pt x="185" y="86"/>
                    <a:pt x="190" y="80"/>
                    <a:pt x="196" y="74"/>
                  </a:cubicBezTo>
                  <a:lnTo>
                    <a:pt x="215" y="74"/>
                  </a:lnTo>
                  <a:close/>
                  <a:moveTo>
                    <a:pt x="306" y="47"/>
                  </a:moveTo>
                  <a:cubicBezTo>
                    <a:pt x="298" y="46"/>
                    <a:pt x="298" y="46"/>
                    <a:pt x="298" y="46"/>
                  </a:cubicBezTo>
                  <a:cubicBezTo>
                    <a:pt x="289" y="55"/>
                    <a:pt x="289" y="55"/>
                    <a:pt x="289" y="55"/>
                  </a:cubicBezTo>
                  <a:cubicBezTo>
                    <a:pt x="287" y="55"/>
                    <a:pt x="287" y="55"/>
                    <a:pt x="287" y="55"/>
                  </a:cubicBezTo>
                  <a:cubicBezTo>
                    <a:pt x="245" y="55"/>
                    <a:pt x="208" y="102"/>
                    <a:pt x="208" y="137"/>
                  </a:cubicBezTo>
                  <a:cubicBezTo>
                    <a:pt x="208" y="147"/>
                    <a:pt x="214" y="152"/>
                    <a:pt x="224" y="152"/>
                  </a:cubicBezTo>
                  <a:cubicBezTo>
                    <a:pt x="235" y="152"/>
                    <a:pt x="245" y="137"/>
                    <a:pt x="257" y="120"/>
                  </a:cubicBezTo>
                  <a:cubicBezTo>
                    <a:pt x="257" y="126"/>
                    <a:pt x="257" y="126"/>
                    <a:pt x="257" y="126"/>
                  </a:cubicBezTo>
                  <a:cubicBezTo>
                    <a:pt x="255" y="143"/>
                    <a:pt x="261" y="152"/>
                    <a:pt x="270" y="152"/>
                  </a:cubicBezTo>
                  <a:cubicBezTo>
                    <a:pt x="280" y="152"/>
                    <a:pt x="289" y="136"/>
                    <a:pt x="297" y="120"/>
                  </a:cubicBezTo>
                  <a:cubicBezTo>
                    <a:pt x="292" y="120"/>
                    <a:pt x="292" y="120"/>
                    <a:pt x="292" y="120"/>
                  </a:cubicBezTo>
                  <a:cubicBezTo>
                    <a:pt x="287" y="127"/>
                    <a:pt x="282" y="131"/>
                    <a:pt x="279" y="131"/>
                  </a:cubicBezTo>
                  <a:cubicBezTo>
                    <a:pt x="275" y="131"/>
                    <a:pt x="272" y="124"/>
                    <a:pt x="279" y="109"/>
                  </a:cubicBezTo>
                  <a:lnTo>
                    <a:pt x="306" y="47"/>
                  </a:lnTo>
                  <a:close/>
                  <a:moveTo>
                    <a:pt x="228" y="123"/>
                  </a:moveTo>
                  <a:cubicBezTo>
                    <a:pt x="228" y="100"/>
                    <a:pt x="253" y="69"/>
                    <a:pt x="267" y="69"/>
                  </a:cubicBezTo>
                  <a:cubicBezTo>
                    <a:pt x="271" y="69"/>
                    <a:pt x="273" y="70"/>
                    <a:pt x="276" y="70"/>
                  </a:cubicBezTo>
                  <a:cubicBezTo>
                    <a:pt x="261" y="110"/>
                    <a:pt x="261" y="110"/>
                    <a:pt x="261" y="110"/>
                  </a:cubicBezTo>
                  <a:cubicBezTo>
                    <a:pt x="253" y="120"/>
                    <a:pt x="239" y="133"/>
                    <a:pt x="233" y="133"/>
                  </a:cubicBezTo>
                  <a:cubicBezTo>
                    <a:pt x="230" y="133"/>
                    <a:pt x="228" y="130"/>
                    <a:pt x="228" y="123"/>
                  </a:cubicBezTo>
                  <a:moveTo>
                    <a:pt x="321" y="65"/>
                  </a:moveTo>
                  <a:cubicBezTo>
                    <a:pt x="339" y="65"/>
                    <a:pt x="339" y="65"/>
                    <a:pt x="339" y="65"/>
                  </a:cubicBezTo>
                  <a:cubicBezTo>
                    <a:pt x="311" y="140"/>
                    <a:pt x="311" y="140"/>
                    <a:pt x="311" y="140"/>
                  </a:cubicBezTo>
                  <a:cubicBezTo>
                    <a:pt x="309" y="146"/>
                    <a:pt x="312" y="152"/>
                    <a:pt x="319" y="152"/>
                  </a:cubicBezTo>
                  <a:cubicBezTo>
                    <a:pt x="334" y="152"/>
                    <a:pt x="359" y="137"/>
                    <a:pt x="368" y="116"/>
                  </a:cubicBezTo>
                  <a:cubicBezTo>
                    <a:pt x="363" y="116"/>
                    <a:pt x="363" y="116"/>
                    <a:pt x="363" y="116"/>
                  </a:cubicBezTo>
                  <a:cubicBezTo>
                    <a:pt x="356" y="123"/>
                    <a:pt x="343" y="133"/>
                    <a:pt x="332" y="135"/>
                  </a:cubicBezTo>
                  <a:cubicBezTo>
                    <a:pt x="357" y="65"/>
                    <a:pt x="357" y="65"/>
                    <a:pt x="357" y="65"/>
                  </a:cubicBezTo>
                  <a:cubicBezTo>
                    <a:pt x="382" y="65"/>
                    <a:pt x="382" y="65"/>
                    <a:pt x="382" y="65"/>
                  </a:cubicBezTo>
                  <a:cubicBezTo>
                    <a:pt x="385" y="55"/>
                    <a:pt x="385" y="55"/>
                    <a:pt x="385" y="55"/>
                  </a:cubicBezTo>
                  <a:cubicBezTo>
                    <a:pt x="361" y="55"/>
                    <a:pt x="361" y="55"/>
                    <a:pt x="361" y="55"/>
                  </a:cubicBezTo>
                  <a:cubicBezTo>
                    <a:pt x="370" y="28"/>
                    <a:pt x="370" y="28"/>
                    <a:pt x="370" y="28"/>
                  </a:cubicBezTo>
                  <a:cubicBezTo>
                    <a:pt x="360" y="28"/>
                    <a:pt x="360" y="28"/>
                    <a:pt x="360" y="28"/>
                  </a:cubicBezTo>
                  <a:cubicBezTo>
                    <a:pt x="342" y="55"/>
                    <a:pt x="342" y="55"/>
                    <a:pt x="342" y="55"/>
                  </a:cubicBezTo>
                  <a:cubicBezTo>
                    <a:pt x="321" y="58"/>
                    <a:pt x="321" y="58"/>
                    <a:pt x="321" y="58"/>
                  </a:cubicBezTo>
                  <a:lnTo>
                    <a:pt x="321" y="65"/>
                  </a:lnTo>
                  <a:close/>
                  <a:moveTo>
                    <a:pt x="443" y="116"/>
                  </a:moveTo>
                  <a:cubicBezTo>
                    <a:pt x="437" y="116"/>
                    <a:pt x="437" y="116"/>
                    <a:pt x="437" y="116"/>
                  </a:cubicBezTo>
                  <a:cubicBezTo>
                    <a:pt x="429" y="126"/>
                    <a:pt x="420" y="133"/>
                    <a:pt x="411" y="133"/>
                  </a:cubicBezTo>
                  <a:cubicBezTo>
                    <a:pt x="403" y="133"/>
                    <a:pt x="398" y="128"/>
                    <a:pt x="398" y="116"/>
                  </a:cubicBezTo>
                  <a:cubicBezTo>
                    <a:pt x="398" y="111"/>
                    <a:pt x="399" y="107"/>
                    <a:pt x="400" y="102"/>
                  </a:cubicBezTo>
                  <a:cubicBezTo>
                    <a:pt x="451" y="85"/>
                    <a:pt x="451" y="85"/>
                    <a:pt x="451" y="85"/>
                  </a:cubicBezTo>
                  <a:cubicBezTo>
                    <a:pt x="461" y="61"/>
                    <a:pt x="449" y="51"/>
                    <a:pt x="435" y="51"/>
                  </a:cubicBezTo>
                  <a:cubicBezTo>
                    <a:pt x="411" y="51"/>
                    <a:pt x="383" y="92"/>
                    <a:pt x="383" y="127"/>
                  </a:cubicBezTo>
                  <a:cubicBezTo>
                    <a:pt x="383" y="143"/>
                    <a:pt x="391" y="152"/>
                    <a:pt x="403" y="152"/>
                  </a:cubicBezTo>
                  <a:cubicBezTo>
                    <a:pt x="417" y="152"/>
                    <a:pt x="431" y="139"/>
                    <a:pt x="443" y="116"/>
                  </a:cubicBezTo>
                  <a:moveTo>
                    <a:pt x="425" y="65"/>
                  </a:moveTo>
                  <a:cubicBezTo>
                    <a:pt x="432" y="65"/>
                    <a:pt x="438" y="70"/>
                    <a:pt x="435" y="83"/>
                  </a:cubicBezTo>
                  <a:cubicBezTo>
                    <a:pt x="403" y="91"/>
                    <a:pt x="403" y="91"/>
                    <a:pt x="403" y="91"/>
                  </a:cubicBezTo>
                  <a:cubicBezTo>
                    <a:pt x="409" y="76"/>
                    <a:pt x="418" y="65"/>
                    <a:pt x="425" y="65"/>
                  </a:cubicBezTo>
                  <a:moveTo>
                    <a:pt x="539" y="74"/>
                  </a:moveTo>
                  <a:cubicBezTo>
                    <a:pt x="543" y="62"/>
                    <a:pt x="541" y="51"/>
                    <a:pt x="532" y="51"/>
                  </a:cubicBezTo>
                  <a:cubicBezTo>
                    <a:pt x="521" y="51"/>
                    <a:pt x="518" y="59"/>
                    <a:pt x="507" y="83"/>
                  </a:cubicBezTo>
                  <a:cubicBezTo>
                    <a:pt x="507" y="70"/>
                    <a:pt x="507" y="70"/>
                    <a:pt x="507" y="70"/>
                  </a:cubicBezTo>
                  <a:cubicBezTo>
                    <a:pt x="507" y="60"/>
                    <a:pt x="504" y="51"/>
                    <a:pt x="495" y="51"/>
                  </a:cubicBezTo>
                  <a:cubicBezTo>
                    <a:pt x="484" y="51"/>
                    <a:pt x="475" y="67"/>
                    <a:pt x="468" y="83"/>
                  </a:cubicBezTo>
                  <a:cubicBezTo>
                    <a:pt x="472" y="83"/>
                    <a:pt x="472" y="83"/>
                    <a:pt x="472" y="83"/>
                  </a:cubicBezTo>
                  <a:cubicBezTo>
                    <a:pt x="478" y="76"/>
                    <a:pt x="482" y="72"/>
                    <a:pt x="486" y="72"/>
                  </a:cubicBezTo>
                  <a:cubicBezTo>
                    <a:pt x="490" y="72"/>
                    <a:pt x="493" y="78"/>
                    <a:pt x="486" y="94"/>
                  </a:cubicBezTo>
                  <a:cubicBezTo>
                    <a:pt x="466" y="138"/>
                    <a:pt x="466" y="138"/>
                    <a:pt x="466" y="138"/>
                  </a:cubicBezTo>
                  <a:cubicBezTo>
                    <a:pt x="462" y="147"/>
                    <a:pt x="466" y="152"/>
                    <a:pt x="474" y="152"/>
                  </a:cubicBezTo>
                  <a:cubicBezTo>
                    <a:pt x="479" y="152"/>
                    <a:pt x="481" y="151"/>
                    <a:pt x="483" y="145"/>
                  </a:cubicBezTo>
                  <a:cubicBezTo>
                    <a:pt x="503" y="93"/>
                    <a:pt x="503" y="93"/>
                    <a:pt x="503" y="93"/>
                  </a:cubicBezTo>
                  <a:cubicBezTo>
                    <a:pt x="509" y="86"/>
                    <a:pt x="514" y="80"/>
                    <a:pt x="520" y="74"/>
                  </a:cubicBezTo>
                  <a:lnTo>
                    <a:pt x="539" y="74"/>
                  </a:lnTo>
                  <a:close/>
                  <a:moveTo>
                    <a:pt x="540" y="138"/>
                  </a:moveTo>
                  <a:cubicBezTo>
                    <a:pt x="536" y="147"/>
                    <a:pt x="540" y="152"/>
                    <a:pt x="548" y="152"/>
                  </a:cubicBezTo>
                  <a:cubicBezTo>
                    <a:pt x="553" y="152"/>
                    <a:pt x="555" y="151"/>
                    <a:pt x="557" y="145"/>
                  </a:cubicBezTo>
                  <a:cubicBezTo>
                    <a:pt x="577" y="93"/>
                    <a:pt x="577" y="93"/>
                    <a:pt x="577" y="93"/>
                  </a:cubicBezTo>
                  <a:cubicBezTo>
                    <a:pt x="586" y="82"/>
                    <a:pt x="605" y="70"/>
                    <a:pt x="613" y="70"/>
                  </a:cubicBezTo>
                  <a:cubicBezTo>
                    <a:pt x="618" y="70"/>
                    <a:pt x="617" y="75"/>
                    <a:pt x="614" y="81"/>
                  </a:cubicBezTo>
                  <a:cubicBezTo>
                    <a:pt x="583" y="140"/>
                    <a:pt x="583" y="140"/>
                    <a:pt x="583" y="140"/>
                  </a:cubicBezTo>
                  <a:cubicBezTo>
                    <a:pt x="580" y="145"/>
                    <a:pt x="584" y="152"/>
                    <a:pt x="591" y="152"/>
                  </a:cubicBezTo>
                  <a:cubicBezTo>
                    <a:pt x="606" y="152"/>
                    <a:pt x="623" y="139"/>
                    <a:pt x="630" y="120"/>
                  </a:cubicBezTo>
                  <a:cubicBezTo>
                    <a:pt x="626" y="120"/>
                    <a:pt x="626" y="120"/>
                    <a:pt x="626" y="120"/>
                  </a:cubicBezTo>
                  <a:cubicBezTo>
                    <a:pt x="621" y="127"/>
                    <a:pt x="613" y="134"/>
                    <a:pt x="605" y="136"/>
                  </a:cubicBezTo>
                  <a:cubicBezTo>
                    <a:pt x="631" y="83"/>
                    <a:pt x="631" y="83"/>
                    <a:pt x="631" y="83"/>
                  </a:cubicBezTo>
                  <a:cubicBezTo>
                    <a:pt x="634" y="76"/>
                    <a:pt x="636" y="70"/>
                    <a:pt x="636" y="65"/>
                  </a:cubicBezTo>
                  <a:cubicBezTo>
                    <a:pt x="636" y="57"/>
                    <a:pt x="631" y="51"/>
                    <a:pt x="622" y="51"/>
                  </a:cubicBezTo>
                  <a:cubicBezTo>
                    <a:pt x="609" y="51"/>
                    <a:pt x="596" y="65"/>
                    <a:pt x="581" y="83"/>
                  </a:cubicBezTo>
                  <a:cubicBezTo>
                    <a:pt x="581" y="70"/>
                    <a:pt x="581" y="70"/>
                    <a:pt x="581" y="70"/>
                  </a:cubicBezTo>
                  <a:cubicBezTo>
                    <a:pt x="581" y="60"/>
                    <a:pt x="578" y="51"/>
                    <a:pt x="569" y="51"/>
                  </a:cubicBezTo>
                  <a:cubicBezTo>
                    <a:pt x="563" y="51"/>
                    <a:pt x="558" y="56"/>
                    <a:pt x="553" y="63"/>
                  </a:cubicBezTo>
                  <a:cubicBezTo>
                    <a:pt x="553" y="65"/>
                    <a:pt x="553" y="65"/>
                    <a:pt x="553" y="65"/>
                  </a:cubicBezTo>
                  <a:cubicBezTo>
                    <a:pt x="562" y="64"/>
                    <a:pt x="567" y="78"/>
                    <a:pt x="560" y="94"/>
                  </a:cubicBezTo>
                  <a:lnTo>
                    <a:pt x="540" y="138"/>
                  </a:lnTo>
                  <a:close/>
                  <a:moveTo>
                    <a:pt x="704" y="25"/>
                  </a:moveTo>
                  <a:cubicBezTo>
                    <a:pt x="710" y="25"/>
                    <a:pt x="716" y="19"/>
                    <a:pt x="716" y="12"/>
                  </a:cubicBezTo>
                  <a:cubicBezTo>
                    <a:pt x="716" y="6"/>
                    <a:pt x="710" y="0"/>
                    <a:pt x="704" y="0"/>
                  </a:cubicBezTo>
                  <a:cubicBezTo>
                    <a:pt x="697" y="0"/>
                    <a:pt x="691" y="6"/>
                    <a:pt x="691" y="12"/>
                  </a:cubicBezTo>
                  <a:cubicBezTo>
                    <a:pt x="691" y="19"/>
                    <a:pt x="697" y="25"/>
                    <a:pt x="704" y="25"/>
                  </a:cubicBezTo>
                  <a:moveTo>
                    <a:pt x="698" y="62"/>
                  </a:moveTo>
                  <a:cubicBezTo>
                    <a:pt x="700" y="55"/>
                    <a:pt x="696" y="51"/>
                    <a:pt x="692" y="51"/>
                  </a:cubicBezTo>
                  <a:cubicBezTo>
                    <a:pt x="677" y="51"/>
                    <a:pt x="660" y="64"/>
                    <a:pt x="653" y="83"/>
                  </a:cubicBezTo>
                  <a:cubicBezTo>
                    <a:pt x="658" y="83"/>
                    <a:pt x="658" y="83"/>
                    <a:pt x="658" y="83"/>
                  </a:cubicBezTo>
                  <a:cubicBezTo>
                    <a:pt x="662" y="76"/>
                    <a:pt x="671" y="69"/>
                    <a:pt x="678" y="67"/>
                  </a:cubicBezTo>
                  <a:cubicBezTo>
                    <a:pt x="650" y="141"/>
                    <a:pt x="650" y="141"/>
                    <a:pt x="650" y="141"/>
                  </a:cubicBezTo>
                  <a:cubicBezTo>
                    <a:pt x="647" y="148"/>
                    <a:pt x="652" y="152"/>
                    <a:pt x="656" y="152"/>
                  </a:cubicBezTo>
                  <a:cubicBezTo>
                    <a:pt x="670" y="152"/>
                    <a:pt x="687" y="139"/>
                    <a:pt x="694" y="120"/>
                  </a:cubicBezTo>
                  <a:cubicBezTo>
                    <a:pt x="689" y="120"/>
                    <a:pt x="689" y="120"/>
                    <a:pt x="689" y="120"/>
                  </a:cubicBezTo>
                  <a:cubicBezTo>
                    <a:pt x="684" y="127"/>
                    <a:pt x="676" y="134"/>
                    <a:pt x="668" y="136"/>
                  </a:cubicBezTo>
                  <a:lnTo>
                    <a:pt x="698" y="62"/>
                  </a:lnTo>
                  <a:close/>
                  <a:moveTo>
                    <a:pt x="722" y="65"/>
                  </a:moveTo>
                  <a:cubicBezTo>
                    <a:pt x="739" y="65"/>
                    <a:pt x="739" y="65"/>
                    <a:pt x="739" y="65"/>
                  </a:cubicBezTo>
                  <a:cubicBezTo>
                    <a:pt x="711" y="140"/>
                    <a:pt x="711" y="140"/>
                    <a:pt x="711" y="140"/>
                  </a:cubicBezTo>
                  <a:cubicBezTo>
                    <a:pt x="709" y="146"/>
                    <a:pt x="712" y="152"/>
                    <a:pt x="719" y="152"/>
                  </a:cubicBezTo>
                  <a:cubicBezTo>
                    <a:pt x="734" y="152"/>
                    <a:pt x="759" y="137"/>
                    <a:pt x="768" y="116"/>
                  </a:cubicBezTo>
                  <a:cubicBezTo>
                    <a:pt x="763" y="116"/>
                    <a:pt x="763" y="116"/>
                    <a:pt x="763" y="116"/>
                  </a:cubicBezTo>
                  <a:cubicBezTo>
                    <a:pt x="756" y="123"/>
                    <a:pt x="743" y="133"/>
                    <a:pt x="732" y="135"/>
                  </a:cubicBezTo>
                  <a:cubicBezTo>
                    <a:pt x="757" y="65"/>
                    <a:pt x="757" y="65"/>
                    <a:pt x="757" y="65"/>
                  </a:cubicBezTo>
                  <a:cubicBezTo>
                    <a:pt x="782" y="65"/>
                    <a:pt x="782" y="65"/>
                    <a:pt x="782" y="65"/>
                  </a:cubicBezTo>
                  <a:cubicBezTo>
                    <a:pt x="785" y="55"/>
                    <a:pt x="785" y="55"/>
                    <a:pt x="785" y="55"/>
                  </a:cubicBezTo>
                  <a:cubicBezTo>
                    <a:pt x="761" y="55"/>
                    <a:pt x="761" y="55"/>
                    <a:pt x="761" y="55"/>
                  </a:cubicBezTo>
                  <a:cubicBezTo>
                    <a:pt x="770" y="28"/>
                    <a:pt x="770" y="28"/>
                    <a:pt x="770" y="28"/>
                  </a:cubicBezTo>
                  <a:cubicBezTo>
                    <a:pt x="760" y="28"/>
                    <a:pt x="760" y="28"/>
                    <a:pt x="760" y="28"/>
                  </a:cubicBezTo>
                  <a:cubicBezTo>
                    <a:pt x="743" y="55"/>
                    <a:pt x="743" y="55"/>
                    <a:pt x="743" y="55"/>
                  </a:cubicBezTo>
                  <a:cubicBezTo>
                    <a:pt x="722" y="58"/>
                    <a:pt x="722" y="58"/>
                    <a:pt x="722" y="58"/>
                  </a:cubicBezTo>
                  <a:lnTo>
                    <a:pt x="722" y="65"/>
                  </a:lnTo>
                  <a:close/>
                  <a:moveTo>
                    <a:pt x="833" y="41"/>
                  </a:moveTo>
                  <a:cubicBezTo>
                    <a:pt x="869" y="8"/>
                    <a:pt x="869" y="8"/>
                    <a:pt x="869" y="8"/>
                  </a:cubicBezTo>
                  <a:cubicBezTo>
                    <a:pt x="869" y="4"/>
                    <a:pt x="869" y="4"/>
                    <a:pt x="869" y="4"/>
                  </a:cubicBezTo>
                  <a:cubicBezTo>
                    <a:pt x="849" y="4"/>
                    <a:pt x="849" y="4"/>
                    <a:pt x="849" y="4"/>
                  </a:cubicBezTo>
                  <a:cubicBezTo>
                    <a:pt x="827" y="41"/>
                    <a:pt x="827" y="41"/>
                    <a:pt x="827" y="41"/>
                  </a:cubicBezTo>
                  <a:lnTo>
                    <a:pt x="833" y="41"/>
                  </a:lnTo>
                  <a:close/>
                  <a:moveTo>
                    <a:pt x="843" y="116"/>
                  </a:moveTo>
                  <a:cubicBezTo>
                    <a:pt x="837" y="116"/>
                    <a:pt x="837" y="116"/>
                    <a:pt x="837" y="116"/>
                  </a:cubicBezTo>
                  <a:cubicBezTo>
                    <a:pt x="829" y="126"/>
                    <a:pt x="820" y="133"/>
                    <a:pt x="812" y="133"/>
                  </a:cubicBezTo>
                  <a:cubicBezTo>
                    <a:pt x="803" y="133"/>
                    <a:pt x="798" y="128"/>
                    <a:pt x="798" y="116"/>
                  </a:cubicBezTo>
                  <a:cubicBezTo>
                    <a:pt x="798" y="111"/>
                    <a:pt x="799" y="107"/>
                    <a:pt x="800" y="102"/>
                  </a:cubicBezTo>
                  <a:cubicBezTo>
                    <a:pt x="851" y="85"/>
                    <a:pt x="851" y="85"/>
                    <a:pt x="851" y="85"/>
                  </a:cubicBezTo>
                  <a:cubicBezTo>
                    <a:pt x="861" y="61"/>
                    <a:pt x="849" y="51"/>
                    <a:pt x="835" y="51"/>
                  </a:cubicBezTo>
                  <a:cubicBezTo>
                    <a:pt x="811" y="51"/>
                    <a:pt x="783" y="92"/>
                    <a:pt x="783" y="127"/>
                  </a:cubicBezTo>
                  <a:cubicBezTo>
                    <a:pt x="783" y="143"/>
                    <a:pt x="791" y="152"/>
                    <a:pt x="803" y="152"/>
                  </a:cubicBezTo>
                  <a:cubicBezTo>
                    <a:pt x="817" y="152"/>
                    <a:pt x="831" y="139"/>
                    <a:pt x="843" y="116"/>
                  </a:cubicBezTo>
                  <a:moveTo>
                    <a:pt x="825" y="65"/>
                  </a:moveTo>
                  <a:cubicBezTo>
                    <a:pt x="832" y="65"/>
                    <a:pt x="838" y="70"/>
                    <a:pt x="835" y="83"/>
                  </a:cubicBezTo>
                  <a:cubicBezTo>
                    <a:pt x="803" y="91"/>
                    <a:pt x="803" y="91"/>
                    <a:pt x="803" y="91"/>
                  </a:cubicBezTo>
                  <a:cubicBezTo>
                    <a:pt x="809" y="76"/>
                    <a:pt x="818" y="65"/>
                    <a:pt x="825" y="6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5" name="Freeform 25">
              <a:extLst>
                <a:ext uri="{FF2B5EF4-FFF2-40B4-BE49-F238E27FC236}">
                  <a16:creationId xmlns:a16="http://schemas.microsoft.com/office/drawing/2014/main" id="{14C54019-6B19-43F4-A6BE-DE9B62A7A17A}"/>
                </a:ext>
              </a:extLst>
            </p:cNvPr>
            <p:cNvSpPr>
              <a:spLocks noEditPoints="1"/>
            </p:cNvSpPr>
            <p:nvPr/>
          </p:nvSpPr>
          <p:spPr bwMode="auto">
            <a:xfrm>
              <a:off x="2189163" y="5389563"/>
              <a:ext cx="2224088" cy="790575"/>
            </a:xfrm>
            <a:custGeom>
              <a:avLst/>
              <a:gdLst>
                <a:gd name="T0" fmla="*/ 146 w 620"/>
                <a:gd name="T1" fmla="*/ 0 h 220"/>
                <a:gd name="T2" fmla="*/ 110 w 620"/>
                <a:gd name="T3" fmla="*/ 29 h 220"/>
                <a:gd name="T4" fmla="*/ 113 w 620"/>
                <a:gd name="T5" fmla="*/ 125 h 220"/>
                <a:gd name="T6" fmla="*/ 98 w 620"/>
                <a:gd name="T7" fmla="*/ 99 h 220"/>
                <a:gd name="T8" fmla="*/ 108 w 620"/>
                <a:gd name="T9" fmla="*/ 47 h 220"/>
                <a:gd name="T10" fmla="*/ 146 w 620"/>
                <a:gd name="T11" fmla="*/ 69 h 220"/>
                <a:gd name="T12" fmla="*/ 47 w 620"/>
                <a:gd name="T13" fmla="*/ 44 h 220"/>
                <a:gd name="T14" fmla="*/ 1 w 620"/>
                <a:gd name="T15" fmla="*/ 168 h 220"/>
                <a:gd name="T16" fmla="*/ 134 w 620"/>
                <a:gd name="T17" fmla="*/ 142 h 220"/>
                <a:gd name="T18" fmla="*/ 57 w 620"/>
                <a:gd name="T19" fmla="*/ 137 h 220"/>
                <a:gd name="T20" fmla="*/ 225 w 620"/>
                <a:gd name="T21" fmla="*/ 187 h 220"/>
                <a:gd name="T22" fmla="*/ 185 w 620"/>
                <a:gd name="T23" fmla="*/ 143 h 220"/>
                <a:gd name="T24" fmla="*/ 244 w 620"/>
                <a:gd name="T25" fmla="*/ 91 h 220"/>
                <a:gd name="T26" fmla="*/ 201 w 620"/>
                <a:gd name="T27" fmla="*/ 76 h 220"/>
                <a:gd name="T28" fmla="*/ 159 w 620"/>
                <a:gd name="T29" fmla="*/ 161 h 220"/>
                <a:gd name="T30" fmla="*/ 162 w 620"/>
                <a:gd name="T31" fmla="*/ 220 h 220"/>
                <a:gd name="T32" fmla="*/ 176 w 620"/>
                <a:gd name="T33" fmla="*/ 124 h 220"/>
                <a:gd name="T34" fmla="*/ 185 w 620"/>
                <a:gd name="T35" fmla="*/ 136 h 220"/>
                <a:gd name="T36" fmla="*/ 189 w 620"/>
                <a:gd name="T37" fmla="*/ 182 h 220"/>
                <a:gd name="T38" fmla="*/ 146 w 620"/>
                <a:gd name="T39" fmla="*/ 196 h 220"/>
                <a:gd name="T40" fmla="*/ 319 w 620"/>
                <a:gd name="T41" fmla="*/ 80 h 220"/>
                <a:gd name="T42" fmla="*/ 253 w 620"/>
                <a:gd name="T43" fmla="*/ 178 h 220"/>
                <a:gd name="T44" fmla="*/ 299 w 620"/>
                <a:gd name="T45" fmla="*/ 178 h 220"/>
                <a:gd name="T46" fmla="*/ 308 w 620"/>
                <a:gd name="T47" fmla="*/ 157 h 220"/>
                <a:gd name="T48" fmla="*/ 257 w 620"/>
                <a:gd name="T49" fmla="*/ 149 h 220"/>
                <a:gd name="T50" fmla="*/ 291 w 620"/>
                <a:gd name="T51" fmla="*/ 135 h 220"/>
                <a:gd name="T52" fmla="*/ 356 w 620"/>
                <a:gd name="T53" fmla="*/ 161 h 220"/>
                <a:gd name="T54" fmla="*/ 373 w 620"/>
                <a:gd name="T55" fmla="*/ 27 h 220"/>
                <a:gd name="T56" fmla="*/ 378 w 620"/>
                <a:gd name="T57" fmla="*/ 58 h 220"/>
                <a:gd name="T58" fmla="*/ 383 w 620"/>
                <a:gd name="T59" fmla="*/ 145 h 220"/>
                <a:gd name="T60" fmla="*/ 455 w 620"/>
                <a:gd name="T61" fmla="*/ 50 h 220"/>
                <a:gd name="T62" fmla="*/ 442 w 620"/>
                <a:gd name="T63" fmla="*/ 38 h 220"/>
                <a:gd name="T64" fmla="*/ 443 w 620"/>
                <a:gd name="T65" fmla="*/ 76 h 220"/>
                <a:gd name="T66" fmla="*/ 429 w 620"/>
                <a:gd name="T67" fmla="*/ 93 h 220"/>
                <a:gd name="T68" fmla="*/ 445 w 620"/>
                <a:gd name="T69" fmla="*/ 145 h 220"/>
                <a:gd name="T70" fmla="*/ 449 w 620"/>
                <a:gd name="T71" fmla="*/ 87 h 220"/>
                <a:gd name="T72" fmla="*/ 462 w 620"/>
                <a:gd name="T73" fmla="*/ 165 h 220"/>
                <a:gd name="T74" fmla="*/ 514 w 620"/>
                <a:gd name="T75" fmla="*/ 142 h 220"/>
                <a:gd name="T76" fmla="*/ 533 w 620"/>
                <a:gd name="T77" fmla="*/ 91 h 220"/>
                <a:gd name="T78" fmla="*/ 521 w 620"/>
                <a:gd name="T79" fmla="*/ 53 h 220"/>
                <a:gd name="T80" fmla="*/ 472 w 620"/>
                <a:gd name="T81" fmla="*/ 83 h 220"/>
                <a:gd name="T82" fmla="*/ 620 w 620"/>
                <a:gd name="T83" fmla="*/ 33 h 220"/>
                <a:gd name="T84" fmla="*/ 578 w 620"/>
                <a:gd name="T85" fmla="*/ 67 h 220"/>
                <a:gd name="T86" fmla="*/ 588 w 620"/>
                <a:gd name="T87" fmla="*/ 142 h 220"/>
                <a:gd name="T88" fmla="*/ 551 w 620"/>
                <a:gd name="T89" fmla="*/ 128 h 220"/>
                <a:gd name="T90" fmla="*/ 534 w 620"/>
                <a:gd name="T91" fmla="*/ 153 h 220"/>
                <a:gd name="T92" fmla="*/ 576 w 620"/>
                <a:gd name="T93" fmla="*/ 90 h 220"/>
                <a:gd name="T94" fmla="*/ 576 w 620"/>
                <a:gd name="T95" fmla="*/ 9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0" h="220">
                  <a:moveTo>
                    <a:pt x="110" y="29"/>
                  </a:moveTo>
                  <a:cubicBezTo>
                    <a:pt x="146" y="4"/>
                    <a:pt x="146" y="4"/>
                    <a:pt x="146" y="4"/>
                  </a:cubicBezTo>
                  <a:cubicBezTo>
                    <a:pt x="146" y="0"/>
                    <a:pt x="146" y="0"/>
                    <a:pt x="146" y="0"/>
                  </a:cubicBezTo>
                  <a:cubicBezTo>
                    <a:pt x="124" y="0"/>
                    <a:pt x="124" y="0"/>
                    <a:pt x="124" y="0"/>
                  </a:cubicBezTo>
                  <a:cubicBezTo>
                    <a:pt x="104" y="29"/>
                    <a:pt x="104" y="29"/>
                    <a:pt x="104" y="29"/>
                  </a:cubicBezTo>
                  <a:lnTo>
                    <a:pt x="110" y="29"/>
                  </a:lnTo>
                  <a:close/>
                  <a:moveTo>
                    <a:pt x="95" y="107"/>
                  </a:moveTo>
                  <a:cubicBezTo>
                    <a:pt x="107" y="107"/>
                    <a:pt x="107" y="112"/>
                    <a:pt x="106" y="125"/>
                  </a:cubicBezTo>
                  <a:cubicBezTo>
                    <a:pt x="113" y="125"/>
                    <a:pt x="113" y="125"/>
                    <a:pt x="113" y="125"/>
                  </a:cubicBezTo>
                  <a:cubicBezTo>
                    <a:pt x="129" y="81"/>
                    <a:pt x="129" y="81"/>
                    <a:pt x="129" y="81"/>
                  </a:cubicBezTo>
                  <a:cubicBezTo>
                    <a:pt x="122" y="81"/>
                    <a:pt x="122" y="81"/>
                    <a:pt x="122" y="81"/>
                  </a:cubicBezTo>
                  <a:cubicBezTo>
                    <a:pt x="116" y="91"/>
                    <a:pt x="111" y="99"/>
                    <a:pt x="98" y="99"/>
                  </a:cubicBezTo>
                  <a:cubicBezTo>
                    <a:pt x="71" y="99"/>
                    <a:pt x="71" y="99"/>
                    <a:pt x="71" y="99"/>
                  </a:cubicBezTo>
                  <a:cubicBezTo>
                    <a:pt x="84" y="62"/>
                    <a:pt x="84" y="62"/>
                    <a:pt x="84" y="62"/>
                  </a:cubicBezTo>
                  <a:cubicBezTo>
                    <a:pt x="89" y="49"/>
                    <a:pt x="91" y="47"/>
                    <a:pt x="108" y="47"/>
                  </a:cubicBezTo>
                  <a:cubicBezTo>
                    <a:pt x="120" y="47"/>
                    <a:pt x="120" y="47"/>
                    <a:pt x="120" y="47"/>
                  </a:cubicBezTo>
                  <a:cubicBezTo>
                    <a:pt x="137" y="47"/>
                    <a:pt x="139" y="51"/>
                    <a:pt x="139" y="69"/>
                  </a:cubicBezTo>
                  <a:cubicBezTo>
                    <a:pt x="146" y="69"/>
                    <a:pt x="146" y="69"/>
                    <a:pt x="146" y="69"/>
                  </a:cubicBezTo>
                  <a:cubicBezTo>
                    <a:pt x="152" y="38"/>
                    <a:pt x="152" y="38"/>
                    <a:pt x="152" y="38"/>
                  </a:cubicBezTo>
                  <a:cubicBezTo>
                    <a:pt x="49" y="38"/>
                    <a:pt x="49" y="38"/>
                    <a:pt x="49" y="38"/>
                  </a:cubicBezTo>
                  <a:cubicBezTo>
                    <a:pt x="47" y="44"/>
                    <a:pt x="47" y="44"/>
                    <a:pt x="47" y="44"/>
                  </a:cubicBezTo>
                  <a:cubicBezTo>
                    <a:pt x="67" y="48"/>
                    <a:pt x="69" y="50"/>
                    <a:pt x="60" y="76"/>
                  </a:cubicBezTo>
                  <a:cubicBezTo>
                    <a:pt x="37" y="137"/>
                    <a:pt x="37" y="137"/>
                    <a:pt x="37" y="137"/>
                  </a:cubicBezTo>
                  <a:cubicBezTo>
                    <a:pt x="28" y="162"/>
                    <a:pt x="24" y="164"/>
                    <a:pt x="1" y="168"/>
                  </a:cubicBezTo>
                  <a:cubicBezTo>
                    <a:pt x="0" y="174"/>
                    <a:pt x="0" y="174"/>
                    <a:pt x="0" y="174"/>
                  </a:cubicBezTo>
                  <a:cubicBezTo>
                    <a:pt x="114" y="174"/>
                    <a:pt x="114" y="174"/>
                    <a:pt x="114" y="174"/>
                  </a:cubicBezTo>
                  <a:cubicBezTo>
                    <a:pt x="134" y="142"/>
                    <a:pt x="134" y="142"/>
                    <a:pt x="134" y="142"/>
                  </a:cubicBezTo>
                  <a:cubicBezTo>
                    <a:pt x="127" y="142"/>
                    <a:pt x="127" y="142"/>
                    <a:pt x="127" y="142"/>
                  </a:cubicBezTo>
                  <a:cubicBezTo>
                    <a:pt x="114" y="154"/>
                    <a:pt x="97" y="166"/>
                    <a:pt x="74" y="166"/>
                  </a:cubicBezTo>
                  <a:cubicBezTo>
                    <a:pt x="44" y="166"/>
                    <a:pt x="47" y="164"/>
                    <a:pt x="57" y="137"/>
                  </a:cubicBezTo>
                  <a:cubicBezTo>
                    <a:pt x="68" y="107"/>
                    <a:pt x="68" y="107"/>
                    <a:pt x="68" y="107"/>
                  </a:cubicBezTo>
                  <a:lnTo>
                    <a:pt x="95" y="107"/>
                  </a:lnTo>
                  <a:close/>
                  <a:moveTo>
                    <a:pt x="225" y="187"/>
                  </a:moveTo>
                  <a:cubicBezTo>
                    <a:pt x="225" y="175"/>
                    <a:pt x="214" y="170"/>
                    <a:pt x="197" y="165"/>
                  </a:cubicBezTo>
                  <a:cubicBezTo>
                    <a:pt x="182" y="161"/>
                    <a:pt x="175" y="159"/>
                    <a:pt x="175" y="155"/>
                  </a:cubicBezTo>
                  <a:cubicBezTo>
                    <a:pt x="175" y="151"/>
                    <a:pt x="179" y="146"/>
                    <a:pt x="185" y="143"/>
                  </a:cubicBezTo>
                  <a:cubicBezTo>
                    <a:pt x="209" y="141"/>
                    <a:pt x="225" y="119"/>
                    <a:pt x="225" y="101"/>
                  </a:cubicBezTo>
                  <a:cubicBezTo>
                    <a:pt x="225" y="97"/>
                    <a:pt x="224" y="94"/>
                    <a:pt x="223" y="91"/>
                  </a:cubicBezTo>
                  <a:cubicBezTo>
                    <a:pt x="244" y="91"/>
                    <a:pt x="244" y="91"/>
                    <a:pt x="244" y="91"/>
                  </a:cubicBezTo>
                  <a:cubicBezTo>
                    <a:pt x="247" y="80"/>
                    <a:pt x="247" y="80"/>
                    <a:pt x="247" y="80"/>
                  </a:cubicBezTo>
                  <a:cubicBezTo>
                    <a:pt x="214" y="80"/>
                    <a:pt x="214" y="80"/>
                    <a:pt x="214" y="80"/>
                  </a:cubicBezTo>
                  <a:cubicBezTo>
                    <a:pt x="210" y="78"/>
                    <a:pt x="206" y="76"/>
                    <a:pt x="201" y="76"/>
                  </a:cubicBezTo>
                  <a:cubicBezTo>
                    <a:pt x="175" y="76"/>
                    <a:pt x="158" y="99"/>
                    <a:pt x="158" y="118"/>
                  </a:cubicBezTo>
                  <a:cubicBezTo>
                    <a:pt x="158" y="132"/>
                    <a:pt x="167" y="140"/>
                    <a:pt x="178" y="142"/>
                  </a:cubicBezTo>
                  <a:cubicBezTo>
                    <a:pt x="166" y="148"/>
                    <a:pt x="159" y="154"/>
                    <a:pt x="159" y="161"/>
                  </a:cubicBezTo>
                  <a:cubicBezTo>
                    <a:pt x="159" y="166"/>
                    <a:pt x="161" y="169"/>
                    <a:pt x="164" y="172"/>
                  </a:cubicBezTo>
                  <a:cubicBezTo>
                    <a:pt x="136" y="180"/>
                    <a:pt x="125" y="189"/>
                    <a:pt x="125" y="202"/>
                  </a:cubicBezTo>
                  <a:cubicBezTo>
                    <a:pt x="125" y="215"/>
                    <a:pt x="142" y="220"/>
                    <a:pt x="162" y="220"/>
                  </a:cubicBezTo>
                  <a:cubicBezTo>
                    <a:pt x="197" y="220"/>
                    <a:pt x="225" y="202"/>
                    <a:pt x="225" y="187"/>
                  </a:cubicBezTo>
                  <a:moveTo>
                    <a:pt x="185" y="136"/>
                  </a:moveTo>
                  <a:cubicBezTo>
                    <a:pt x="178" y="136"/>
                    <a:pt x="176" y="130"/>
                    <a:pt x="176" y="124"/>
                  </a:cubicBezTo>
                  <a:cubicBezTo>
                    <a:pt x="176" y="108"/>
                    <a:pt x="185" y="84"/>
                    <a:pt x="199" y="84"/>
                  </a:cubicBezTo>
                  <a:cubicBezTo>
                    <a:pt x="205" y="84"/>
                    <a:pt x="207" y="89"/>
                    <a:pt x="207" y="95"/>
                  </a:cubicBezTo>
                  <a:cubicBezTo>
                    <a:pt x="207" y="111"/>
                    <a:pt x="199" y="136"/>
                    <a:pt x="185" y="136"/>
                  </a:cubicBezTo>
                  <a:moveTo>
                    <a:pt x="146" y="196"/>
                  </a:moveTo>
                  <a:cubicBezTo>
                    <a:pt x="146" y="186"/>
                    <a:pt x="156" y="180"/>
                    <a:pt x="169" y="174"/>
                  </a:cubicBezTo>
                  <a:cubicBezTo>
                    <a:pt x="174" y="177"/>
                    <a:pt x="180" y="179"/>
                    <a:pt x="189" y="182"/>
                  </a:cubicBezTo>
                  <a:cubicBezTo>
                    <a:pt x="203" y="187"/>
                    <a:pt x="209" y="188"/>
                    <a:pt x="209" y="193"/>
                  </a:cubicBezTo>
                  <a:cubicBezTo>
                    <a:pt x="209" y="202"/>
                    <a:pt x="193" y="209"/>
                    <a:pt x="172" y="209"/>
                  </a:cubicBezTo>
                  <a:cubicBezTo>
                    <a:pt x="155" y="209"/>
                    <a:pt x="146" y="205"/>
                    <a:pt x="146" y="196"/>
                  </a:cubicBezTo>
                  <a:moveTo>
                    <a:pt x="335" y="72"/>
                  </a:moveTo>
                  <a:cubicBezTo>
                    <a:pt x="328" y="72"/>
                    <a:pt x="328" y="72"/>
                    <a:pt x="328" y="72"/>
                  </a:cubicBezTo>
                  <a:cubicBezTo>
                    <a:pt x="319" y="80"/>
                    <a:pt x="319" y="80"/>
                    <a:pt x="319" y="80"/>
                  </a:cubicBezTo>
                  <a:cubicBezTo>
                    <a:pt x="317" y="80"/>
                    <a:pt x="317" y="80"/>
                    <a:pt x="317" y="80"/>
                  </a:cubicBezTo>
                  <a:cubicBezTo>
                    <a:pt x="275" y="80"/>
                    <a:pt x="238" y="128"/>
                    <a:pt x="238" y="162"/>
                  </a:cubicBezTo>
                  <a:cubicBezTo>
                    <a:pt x="238" y="172"/>
                    <a:pt x="244" y="178"/>
                    <a:pt x="253" y="178"/>
                  </a:cubicBezTo>
                  <a:cubicBezTo>
                    <a:pt x="264" y="178"/>
                    <a:pt x="275" y="162"/>
                    <a:pt x="287" y="145"/>
                  </a:cubicBezTo>
                  <a:cubicBezTo>
                    <a:pt x="287" y="151"/>
                    <a:pt x="287" y="151"/>
                    <a:pt x="287" y="151"/>
                  </a:cubicBezTo>
                  <a:cubicBezTo>
                    <a:pt x="285" y="168"/>
                    <a:pt x="290" y="178"/>
                    <a:pt x="299" y="178"/>
                  </a:cubicBezTo>
                  <a:cubicBezTo>
                    <a:pt x="310" y="178"/>
                    <a:pt x="319" y="161"/>
                    <a:pt x="326" y="145"/>
                  </a:cubicBezTo>
                  <a:cubicBezTo>
                    <a:pt x="321" y="145"/>
                    <a:pt x="321" y="145"/>
                    <a:pt x="321" y="145"/>
                  </a:cubicBezTo>
                  <a:cubicBezTo>
                    <a:pt x="316" y="153"/>
                    <a:pt x="312" y="157"/>
                    <a:pt x="308" y="157"/>
                  </a:cubicBezTo>
                  <a:cubicBezTo>
                    <a:pt x="304" y="157"/>
                    <a:pt x="301" y="150"/>
                    <a:pt x="308" y="135"/>
                  </a:cubicBezTo>
                  <a:lnTo>
                    <a:pt x="335" y="72"/>
                  </a:lnTo>
                  <a:close/>
                  <a:moveTo>
                    <a:pt x="257" y="149"/>
                  </a:moveTo>
                  <a:cubicBezTo>
                    <a:pt x="257" y="126"/>
                    <a:pt x="283" y="95"/>
                    <a:pt x="297" y="95"/>
                  </a:cubicBezTo>
                  <a:cubicBezTo>
                    <a:pt x="300" y="95"/>
                    <a:pt x="303" y="95"/>
                    <a:pt x="306" y="96"/>
                  </a:cubicBezTo>
                  <a:cubicBezTo>
                    <a:pt x="291" y="135"/>
                    <a:pt x="291" y="135"/>
                    <a:pt x="291" y="135"/>
                  </a:cubicBezTo>
                  <a:cubicBezTo>
                    <a:pt x="282" y="146"/>
                    <a:pt x="269" y="159"/>
                    <a:pt x="263" y="159"/>
                  </a:cubicBezTo>
                  <a:cubicBezTo>
                    <a:pt x="259" y="159"/>
                    <a:pt x="257" y="156"/>
                    <a:pt x="257" y="149"/>
                  </a:cubicBezTo>
                  <a:moveTo>
                    <a:pt x="356" y="161"/>
                  </a:moveTo>
                  <a:cubicBezTo>
                    <a:pt x="408" y="25"/>
                    <a:pt x="408" y="25"/>
                    <a:pt x="408" y="25"/>
                  </a:cubicBezTo>
                  <a:cubicBezTo>
                    <a:pt x="406" y="23"/>
                    <a:pt x="406" y="23"/>
                    <a:pt x="406" y="23"/>
                  </a:cubicBezTo>
                  <a:cubicBezTo>
                    <a:pt x="373" y="27"/>
                    <a:pt x="373" y="27"/>
                    <a:pt x="373" y="27"/>
                  </a:cubicBezTo>
                  <a:cubicBezTo>
                    <a:pt x="373" y="31"/>
                    <a:pt x="373" y="31"/>
                    <a:pt x="373" y="31"/>
                  </a:cubicBezTo>
                  <a:cubicBezTo>
                    <a:pt x="380" y="36"/>
                    <a:pt x="380" y="36"/>
                    <a:pt x="380" y="36"/>
                  </a:cubicBezTo>
                  <a:cubicBezTo>
                    <a:pt x="385" y="40"/>
                    <a:pt x="384" y="45"/>
                    <a:pt x="378" y="58"/>
                  </a:cubicBezTo>
                  <a:cubicBezTo>
                    <a:pt x="338" y="165"/>
                    <a:pt x="338" y="165"/>
                    <a:pt x="338" y="165"/>
                  </a:cubicBezTo>
                  <a:cubicBezTo>
                    <a:pt x="335" y="171"/>
                    <a:pt x="339" y="178"/>
                    <a:pt x="345" y="178"/>
                  </a:cubicBezTo>
                  <a:cubicBezTo>
                    <a:pt x="360" y="178"/>
                    <a:pt x="376" y="164"/>
                    <a:pt x="383" y="145"/>
                  </a:cubicBezTo>
                  <a:cubicBezTo>
                    <a:pt x="378" y="145"/>
                    <a:pt x="378" y="145"/>
                    <a:pt x="378" y="145"/>
                  </a:cubicBezTo>
                  <a:cubicBezTo>
                    <a:pt x="373" y="152"/>
                    <a:pt x="363" y="160"/>
                    <a:pt x="356" y="161"/>
                  </a:cubicBezTo>
                  <a:moveTo>
                    <a:pt x="455" y="50"/>
                  </a:moveTo>
                  <a:cubicBezTo>
                    <a:pt x="461" y="50"/>
                    <a:pt x="467" y="45"/>
                    <a:pt x="467" y="38"/>
                  </a:cubicBezTo>
                  <a:cubicBezTo>
                    <a:pt x="467" y="31"/>
                    <a:pt x="461" y="26"/>
                    <a:pt x="455" y="26"/>
                  </a:cubicBezTo>
                  <a:cubicBezTo>
                    <a:pt x="448" y="26"/>
                    <a:pt x="442" y="31"/>
                    <a:pt x="442" y="38"/>
                  </a:cubicBezTo>
                  <a:cubicBezTo>
                    <a:pt x="442" y="45"/>
                    <a:pt x="448" y="50"/>
                    <a:pt x="455" y="50"/>
                  </a:cubicBezTo>
                  <a:moveTo>
                    <a:pt x="449" y="87"/>
                  </a:moveTo>
                  <a:cubicBezTo>
                    <a:pt x="451" y="80"/>
                    <a:pt x="447" y="76"/>
                    <a:pt x="443" y="76"/>
                  </a:cubicBezTo>
                  <a:cubicBezTo>
                    <a:pt x="428" y="76"/>
                    <a:pt x="411" y="90"/>
                    <a:pt x="404" y="109"/>
                  </a:cubicBezTo>
                  <a:cubicBezTo>
                    <a:pt x="409" y="109"/>
                    <a:pt x="409" y="109"/>
                    <a:pt x="409" y="109"/>
                  </a:cubicBezTo>
                  <a:cubicBezTo>
                    <a:pt x="413" y="102"/>
                    <a:pt x="422" y="94"/>
                    <a:pt x="429" y="93"/>
                  </a:cubicBezTo>
                  <a:cubicBezTo>
                    <a:pt x="401" y="167"/>
                    <a:pt x="401" y="167"/>
                    <a:pt x="401" y="167"/>
                  </a:cubicBezTo>
                  <a:cubicBezTo>
                    <a:pt x="398" y="174"/>
                    <a:pt x="403" y="178"/>
                    <a:pt x="407" y="178"/>
                  </a:cubicBezTo>
                  <a:cubicBezTo>
                    <a:pt x="421" y="178"/>
                    <a:pt x="438" y="164"/>
                    <a:pt x="445" y="145"/>
                  </a:cubicBezTo>
                  <a:cubicBezTo>
                    <a:pt x="440" y="145"/>
                    <a:pt x="440" y="145"/>
                    <a:pt x="440" y="145"/>
                  </a:cubicBezTo>
                  <a:cubicBezTo>
                    <a:pt x="435" y="152"/>
                    <a:pt x="427" y="160"/>
                    <a:pt x="419" y="161"/>
                  </a:cubicBezTo>
                  <a:lnTo>
                    <a:pt x="449" y="87"/>
                  </a:lnTo>
                  <a:close/>
                  <a:moveTo>
                    <a:pt x="472" y="91"/>
                  </a:moveTo>
                  <a:cubicBezTo>
                    <a:pt x="490" y="91"/>
                    <a:pt x="490" y="91"/>
                    <a:pt x="490" y="91"/>
                  </a:cubicBezTo>
                  <a:cubicBezTo>
                    <a:pt x="462" y="165"/>
                    <a:pt x="462" y="165"/>
                    <a:pt x="462" y="165"/>
                  </a:cubicBezTo>
                  <a:cubicBezTo>
                    <a:pt x="460" y="171"/>
                    <a:pt x="463" y="178"/>
                    <a:pt x="470" y="178"/>
                  </a:cubicBezTo>
                  <a:cubicBezTo>
                    <a:pt x="485" y="178"/>
                    <a:pt x="510" y="162"/>
                    <a:pt x="519" y="142"/>
                  </a:cubicBezTo>
                  <a:cubicBezTo>
                    <a:pt x="514" y="142"/>
                    <a:pt x="514" y="142"/>
                    <a:pt x="514" y="142"/>
                  </a:cubicBezTo>
                  <a:cubicBezTo>
                    <a:pt x="507" y="149"/>
                    <a:pt x="494" y="159"/>
                    <a:pt x="483" y="161"/>
                  </a:cubicBezTo>
                  <a:cubicBezTo>
                    <a:pt x="508" y="91"/>
                    <a:pt x="508" y="91"/>
                    <a:pt x="508" y="91"/>
                  </a:cubicBezTo>
                  <a:cubicBezTo>
                    <a:pt x="533" y="91"/>
                    <a:pt x="533" y="91"/>
                    <a:pt x="533" y="91"/>
                  </a:cubicBezTo>
                  <a:cubicBezTo>
                    <a:pt x="536" y="80"/>
                    <a:pt x="536" y="80"/>
                    <a:pt x="536" y="80"/>
                  </a:cubicBezTo>
                  <a:cubicBezTo>
                    <a:pt x="512" y="80"/>
                    <a:pt x="512" y="80"/>
                    <a:pt x="512" y="80"/>
                  </a:cubicBezTo>
                  <a:cubicBezTo>
                    <a:pt x="521" y="53"/>
                    <a:pt x="521" y="53"/>
                    <a:pt x="521" y="53"/>
                  </a:cubicBezTo>
                  <a:cubicBezTo>
                    <a:pt x="511" y="53"/>
                    <a:pt x="511" y="53"/>
                    <a:pt x="511" y="53"/>
                  </a:cubicBezTo>
                  <a:cubicBezTo>
                    <a:pt x="494" y="80"/>
                    <a:pt x="494" y="80"/>
                    <a:pt x="494" y="80"/>
                  </a:cubicBezTo>
                  <a:cubicBezTo>
                    <a:pt x="472" y="83"/>
                    <a:pt x="472" y="83"/>
                    <a:pt x="472" y="83"/>
                  </a:cubicBezTo>
                  <a:lnTo>
                    <a:pt x="472" y="91"/>
                  </a:lnTo>
                  <a:close/>
                  <a:moveTo>
                    <a:pt x="584" y="67"/>
                  </a:moveTo>
                  <a:cubicBezTo>
                    <a:pt x="620" y="33"/>
                    <a:pt x="620" y="33"/>
                    <a:pt x="620" y="33"/>
                  </a:cubicBezTo>
                  <a:cubicBezTo>
                    <a:pt x="620" y="29"/>
                    <a:pt x="620" y="29"/>
                    <a:pt x="620" y="29"/>
                  </a:cubicBezTo>
                  <a:cubicBezTo>
                    <a:pt x="600" y="29"/>
                    <a:pt x="600" y="29"/>
                    <a:pt x="600" y="29"/>
                  </a:cubicBezTo>
                  <a:cubicBezTo>
                    <a:pt x="578" y="67"/>
                    <a:pt x="578" y="67"/>
                    <a:pt x="578" y="67"/>
                  </a:cubicBezTo>
                  <a:lnTo>
                    <a:pt x="584" y="67"/>
                  </a:lnTo>
                  <a:close/>
                  <a:moveTo>
                    <a:pt x="594" y="142"/>
                  </a:moveTo>
                  <a:cubicBezTo>
                    <a:pt x="588" y="142"/>
                    <a:pt x="588" y="142"/>
                    <a:pt x="588" y="142"/>
                  </a:cubicBezTo>
                  <a:cubicBezTo>
                    <a:pt x="580" y="151"/>
                    <a:pt x="571" y="159"/>
                    <a:pt x="562" y="159"/>
                  </a:cubicBezTo>
                  <a:cubicBezTo>
                    <a:pt x="554" y="159"/>
                    <a:pt x="549" y="153"/>
                    <a:pt x="549" y="142"/>
                  </a:cubicBezTo>
                  <a:cubicBezTo>
                    <a:pt x="549" y="137"/>
                    <a:pt x="550" y="132"/>
                    <a:pt x="551" y="128"/>
                  </a:cubicBezTo>
                  <a:cubicBezTo>
                    <a:pt x="602" y="111"/>
                    <a:pt x="602" y="111"/>
                    <a:pt x="602" y="111"/>
                  </a:cubicBezTo>
                  <a:cubicBezTo>
                    <a:pt x="612" y="87"/>
                    <a:pt x="600" y="76"/>
                    <a:pt x="586" y="76"/>
                  </a:cubicBezTo>
                  <a:cubicBezTo>
                    <a:pt x="562" y="76"/>
                    <a:pt x="534" y="117"/>
                    <a:pt x="534" y="153"/>
                  </a:cubicBezTo>
                  <a:cubicBezTo>
                    <a:pt x="534" y="169"/>
                    <a:pt x="542" y="178"/>
                    <a:pt x="554" y="178"/>
                  </a:cubicBezTo>
                  <a:cubicBezTo>
                    <a:pt x="568" y="178"/>
                    <a:pt x="582" y="164"/>
                    <a:pt x="594" y="142"/>
                  </a:cubicBezTo>
                  <a:moveTo>
                    <a:pt x="576" y="90"/>
                  </a:moveTo>
                  <a:cubicBezTo>
                    <a:pt x="583" y="90"/>
                    <a:pt x="589" y="95"/>
                    <a:pt x="586" y="109"/>
                  </a:cubicBezTo>
                  <a:cubicBezTo>
                    <a:pt x="554" y="116"/>
                    <a:pt x="554" y="116"/>
                    <a:pt x="554" y="116"/>
                  </a:cubicBezTo>
                  <a:cubicBezTo>
                    <a:pt x="560" y="101"/>
                    <a:pt x="569" y="90"/>
                    <a:pt x="576" y="9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6" name="Freeform 26">
              <a:extLst>
                <a:ext uri="{FF2B5EF4-FFF2-40B4-BE49-F238E27FC236}">
                  <a16:creationId xmlns:a16="http://schemas.microsoft.com/office/drawing/2014/main" id="{2C1E05C7-8250-4501-8D65-48FA339553FB}"/>
                </a:ext>
              </a:extLst>
            </p:cNvPr>
            <p:cNvSpPr>
              <a:spLocks noEditPoints="1"/>
            </p:cNvSpPr>
            <p:nvPr/>
          </p:nvSpPr>
          <p:spPr bwMode="auto">
            <a:xfrm>
              <a:off x="2189163" y="4640263"/>
              <a:ext cx="2181225" cy="552450"/>
            </a:xfrm>
            <a:custGeom>
              <a:avLst/>
              <a:gdLst>
                <a:gd name="T0" fmla="*/ 49 w 608"/>
                <a:gd name="T1" fmla="*/ 15 h 154"/>
                <a:gd name="T2" fmla="*/ 59 w 608"/>
                <a:gd name="T3" fmla="*/ 52 h 154"/>
                <a:gd name="T4" fmla="*/ 1 w 608"/>
                <a:gd name="T5" fmla="*/ 145 h 154"/>
                <a:gd name="T6" fmla="*/ 103 w 608"/>
                <a:gd name="T7" fmla="*/ 150 h 154"/>
                <a:gd name="T8" fmla="*/ 117 w 608"/>
                <a:gd name="T9" fmla="*/ 111 h 154"/>
                <a:gd name="T10" fmla="*/ 57 w 608"/>
                <a:gd name="T11" fmla="*/ 113 h 154"/>
                <a:gd name="T12" fmla="*/ 115 w 608"/>
                <a:gd name="T13" fmla="*/ 20 h 154"/>
                <a:gd name="T14" fmla="*/ 191 w 608"/>
                <a:gd name="T15" fmla="*/ 27 h 154"/>
                <a:gd name="T16" fmla="*/ 191 w 608"/>
                <a:gd name="T17" fmla="*/ 2 h 154"/>
                <a:gd name="T18" fmla="*/ 191 w 608"/>
                <a:gd name="T19" fmla="*/ 27 h 154"/>
                <a:gd name="T20" fmla="*/ 180 w 608"/>
                <a:gd name="T21" fmla="*/ 53 h 154"/>
                <a:gd name="T22" fmla="*/ 145 w 608"/>
                <a:gd name="T23" fmla="*/ 85 h 154"/>
                <a:gd name="T24" fmla="*/ 138 w 608"/>
                <a:gd name="T25" fmla="*/ 143 h 154"/>
                <a:gd name="T26" fmla="*/ 181 w 608"/>
                <a:gd name="T27" fmla="*/ 122 h 154"/>
                <a:gd name="T28" fmla="*/ 156 w 608"/>
                <a:gd name="T29" fmla="*/ 138 h 154"/>
                <a:gd name="T30" fmla="*/ 287 w 608"/>
                <a:gd name="T31" fmla="*/ 74 h 154"/>
                <a:gd name="T32" fmla="*/ 234 w 608"/>
                <a:gd name="T33" fmla="*/ 84 h 154"/>
                <a:gd name="T34" fmla="*/ 263 w 608"/>
                <a:gd name="T35" fmla="*/ 0 h 154"/>
                <a:gd name="T36" fmla="*/ 231 w 608"/>
                <a:gd name="T37" fmla="*/ 7 h 154"/>
                <a:gd name="T38" fmla="*/ 236 w 608"/>
                <a:gd name="T39" fmla="*/ 35 h 154"/>
                <a:gd name="T40" fmla="*/ 197 w 608"/>
                <a:gd name="T41" fmla="*/ 137 h 154"/>
                <a:gd name="T42" fmla="*/ 287 w 608"/>
                <a:gd name="T43" fmla="*/ 74 h 154"/>
                <a:gd name="T44" fmla="*/ 217 w 608"/>
                <a:gd name="T45" fmla="*/ 130 h 154"/>
                <a:gd name="T46" fmla="*/ 230 w 608"/>
                <a:gd name="T47" fmla="*/ 94 h 154"/>
                <a:gd name="T48" fmla="*/ 268 w 608"/>
                <a:gd name="T49" fmla="*/ 82 h 154"/>
                <a:gd name="T50" fmla="*/ 355 w 608"/>
                <a:gd name="T51" fmla="*/ 118 h 154"/>
                <a:gd name="T52" fmla="*/ 324 w 608"/>
                <a:gd name="T53" fmla="*/ 135 h 154"/>
                <a:gd name="T54" fmla="*/ 312 w 608"/>
                <a:gd name="T55" fmla="*/ 104 h 154"/>
                <a:gd name="T56" fmla="*/ 347 w 608"/>
                <a:gd name="T57" fmla="*/ 53 h 154"/>
                <a:gd name="T58" fmla="*/ 315 w 608"/>
                <a:gd name="T59" fmla="*/ 154 h 154"/>
                <a:gd name="T60" fmla="*/ 337 w 608"/>
                <a:gd name="T61" fmla="*/ 67 h 154"/>
                <a:gd name="T62" fmla="*/ 315 w 608"/>
                <a:gd name="T63" fmla="*/ 93 h 154"/>
                <a:gd name="T64" fmla="*/ 452 w 608"/>
                <a:gd name="T65" fmla="*/ 76 h 154"/>
                <a:gd name="T66" fmla="*/ 419 w 608"/>
                <a:gd name="T67" fmla="*/ 85 h 154"/>
                <a:gd name="T68" fmla="*/ 407 w 608"/>
                <a:gd name="T69" fmla="*/ 53 h 154"/>
                <a:gd name="T70" fmla="*/ 385 w 608"/>
                <a:gd name="T71" fmla="*/ 85 h 154"/>
                <a:gd name="T72" fmla="*/ 398 w 608"/>
                <a:gd name="T73" fmla="*/ 96 h 154"/>
                <a:gd name="T74" fmla="*/ 386 w 608"/>
                <a:gd name="T75" fmla="*/ 154 h 154"/>
                <a:gd name="T76" fmla="*/ 415 w 608"/>
                <a:gd name="T77" fmla="*/ 95 h 154"/>
                <a:gd name="T78" fmla="*/ 452 w 608"/>
                <a:gd name="T79" fmla="*/ 76 h 154"/>
                <a:gd name="T80" fmla="*/ 479 w 608"/>
                <a:gd name="T81" fmla="*/ 67 h 154"/>
                <a:gd name="T82" fmla="*/ 459 w 608"/>
                <a:gd name="T83" fmla="*/ 154 h 154"/>
                <a:gd name="T84" fmla="*/ 503 w 608"/>
                <a:gd name="T85" fmla="*/ 118 h 154"/>
                <a:gd name="T86" fmla="*/ 497 w 608"/>
                <a:gd name="T87" fmla="*/ 67 h 154"/>
                <a:gd name="T88" fmla="*/ 525 w 608"/>
                <a:gd name="T89" fmla="*/ 57 h 154"/>
                <a:gd name="T90" fmla="*/ 510 w 608"/>
                <a:gd name="T91" fmla="*/ 30 h 154"/>
                <a:gd name="T92" fmla="*/ 483 w 608"/>
                <a:gd name="T93" fmla="*/ 57 h 154"/>
                <a:gd name="T94" fmla="*/ 465 w 608"/>
                <a:gd name="T95" fmla="*/ 67 h 154"/>
                <a:gd name="T96" fmla="*/ 608 w 608"/>
                <a:gd name="T97" fmla="*/ 10 h 154"/>
                <a:gd name="T98" fmla="*/ 588 w 608"/>
                <a:gd name="T99" fmla="*/ 6 h 154"/>
                <a:gd name="T100" fmla="*/ 572 w 608"/>
                <a:gd name="T101" fmla="*/ 44 h 154"/>
                <a:gd name="T102" fmla="*/ 576 w 608"/>
                <a:gd name="T103" fmla="*/ 118 h 154"/>
                <a:gd name="T104" fmla="*/ 537 w 608"/>
                <a:gd name="T105" fmla="*/ 118 h 154"/>
                <a:gd name="T106" fmla="*/ 590 w 608"/>
                <a:gd name="T107" fmla="*/ 87 h 154"/>
                <a:gd name="T108" fmla="*/ 522 w 608"/>
                <a:gd name="T109" fmla="*/ 129 h 154"/>
                <a:gd name="T110" fmla="*/ 582 w 608"/>
                <a:gd name="T111" fmla="*/ 118 h 154"/>
                <a:gd name="T112" fmla="*/ 574 w 608"/>
                <a:gd name="T113" fmla="*/ 85 h 154"/>
                <a:gd name="T114" fmla="*/ 564 w 608"/>
                <a:gd name="T115" fmla="*/ 6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8" h="154">
                  <a:moveTo>
                    <a:pt x="117" y="15"/>
                  </a:moveTo>
                  <a:cubicBezTo>
                    <a:pt x="49" y="15"/>
                    <a:pt x="49" y="15"/>
                    <a:pt x="49" y="15"/>
                  </a:cubicBezTo>
                  <a:cubicBezTo>
                    <a:pt x="47" y="20"/>
                    <a:pt x="47" y="20"/>
                    <a:pt x="47" y="20"/>
                  </a:cubicBezTo>
                  <a:cubicBezTo>
                    <a:pt x="67" y="25"/>
                    <a:pt x="69" y="26"/>
                    <a:pt x="59" y="52"/>
                  </a:cubicBezTo>
                  <a:cubicBezTo>
                    <a:pt x="37" y="113"/>
                    <a:pt x="37" y="113"/>
                    <a:pt x="37" y="113"/>
                  </a:cubicBezTo>
                  <a:cubicBezTo>
                    <a:pt x="28" y="139"/>
                    <a:pt x="24" y="141"/>
                    <a:pt x="1" y="145"/>
                  </a:cubicBezTo>
                  <a:cubicBezTo>
                    <a:pt x="0" y="150"/>
                    <a:pt x="0" y="150"/>
                    <a:pt x="0" y="150"/>
                  </a:cubicBezTo>
                  <a:cubicBezTo>
                    <a:pt x="103" y="150"/>
                    <a:pt x="103" y="150"/>
                    <a:pt x="103" y="150"/>
                  </a:cubicBezTo>
                  <a:cubicBezTo>
                    <a:pt x="125" y="111"/>
                    <a:pt x="125" y="111"/>
                    <a:pt x="125" y="111"/>
                  </a:cubicBezTo>
                  <a:cubicBezTo>
                    <a:pt x="117" y="111"/>
                    <a:pt x="117" y="111"/>
                    <a:pt x="117" y="111"/>
                  </a:cubicBezTo>
                  <a:cubicBezTo>
                    <a:pt x="105" y="125"/>
                    <a:pt x="90" y="142"/>
                    <a:pt x="67" y="142"/>
                  </a:cubicBezTo>
                  <a:cubicBezTo>
                    <a:pt x="50" y="142"/>
                    <a:pt x="48" y="139"/>
                    <a:pt x="57" y="113"/>
                  </a:cubicBezTo>
                  <a:cubicBezTo>
                    <a:pt x="79" y="52"/>
                    <a:pt x="79" y="52"/>
                    <a:pt x="79" y="52"/>
                  </a:cubicBezTo>
                  <a:cubicBezTo>
                    <a:pt x="88" y="27"/>
                    <a:pt x="92" y="25"/>
                    <a:pt x="115" y="20"/>
                  </a:cubicBezTo>
                  <a:lnTo>
                    <a:pt x="117" y="15"/>
                  </a:lnTo>
                  <a:close/>
                  <a:moveTo>
                    <a:pt x="191" y="27"/>
                  </a:moveTo>
                  <a:cubicBezTo>
                    <a:pt x="198" y="27"/>
                    <a:pt x="204" y="21"/>
                    <a:pt x="204" y="14"/>
                  </a:cubicBezTo>
                  <a:cubicBezTo>
                    <a:pt x="204" y="8"/>
                    <a:pt x="198" y="2"/>
                    <a:pt x="191" y="2"/>
                  </a:cubicBezTo>
                  <a:cubicBezTo>
                    <a:pt x="185" y="2"/>
                    <a:pt x="179" y="8"/>
                    <a:pt x="179" y="14"/>
                  </a:cubicBezTo>
                  <a:cubicBezTo>
                    <a:pt x="179" y="21"/>
                    <a:pt x="185" y="27"/>
                    <a:pt x="191" y="27"/>
                  </a:cubicBezTo>
                  <a:moveTo>
                    <a:pt x="186" y="64"/>
                  </a:moveTo>
                  <a:cubicBezTo>
                    <a:pt x="188" y="57"/>
                    <a:pt x="184" y="53"/>
                    <a:pt x="180" y="53"/>
                  </a:cubicBezTo>
                  <a:cubicBezTo>
                    <a:pt x="165" y="53"/>
                    <a:pt x="148" y="66"/>
                    <a:pt x="141" y="85"/>
                  </a:cubicBezTo>
                  <a:cubicBezTo>
                    <a:pt x="145" y="85"/>
                    <a:pt x="145" y="85"/>
                    <a:pt x="145" y="85"/>
                  </a:cubicBezTo>
                  <a:cubicBezTo>
                    <a:pt x="150" y="78"/>
                    <a:pt x="158" y="71"/>
                    <a:pt x="166" y="69"/>
                  </a:cubicBezTo>
                  <a:cubicBezTo>
                    <a:pt x="138" y="143"/>
                    <a:pt x="138" y="143"/>
                    <a:pt x="138" y="143"/>
                  </a:cubicBezTo>
                  <a:cubicBezTo>
                    <a:pt x="135" y="150"/>
                    <a:pt x="140" y="154"/>
                    <a:pt x="144" y="154"/>
                  </a:cubicBezTo>
                  <a:cubicBezTo>
                    <a:pt x="158" y="154"/>
                    <a:pt x="174" y="141"/>
                    <a:pt x="181" y="122"/>
                  </a:cubicBezTo>
                  <a:cubicBezTo>
                    <a:pt x="177" y="122"/>
                    <a:pt x="177" y="122"/>
                    <a:pt x="177" y="122"/>
                  </a:cubicBezTo>
                  <a:cubicBezTo>
                    <a:pt x="172" y="129"/>
                    <a:pt x="164" y="137"/>
                    <a:pt x="156" y="138"/>
                  </a:cubicBezTo>
                  <a:lnTo>
                    <a:pt x="186" y="64"/>
                  </a:lnTo>
                  <a:close/>
                  <a:moveTo>
                    <a:pt x="287" y="74"/>
                  </a:moveTo>
                  <a:cubicBezTo>
                    <a:pt x="287" y="59"/>
                    <a:pt x="282" y="53"/>
                    <a:pt x="271" y="53"/>
                  </a:cubicBezTo>
                  <a:cubicBezTo>
                    <a:pt x="258" y="53"/>
                    <a:pt x="246" y="67"/>
                    <a:pt x="234" y="84"/>
                  </a:cubicBezTo>
                  <a:cubicBezTo>
                    <a:pt x="265" y="2"/>
                    <a:pt x="265" y="2"/>
                    <a:pt x="265" y="2"/>
                  </a:cubicBezTo>
                  <a:cubicBezTo>
                    <a:pt x="263" y="0"/>
                    <a:pt x="263" y="0"/>
                    <a:pt x="263" y="0"/>
                  </a:cubicBezTo>
                  <a:cubicBezTo>
                    <a:pt x="231" y="4"/>
                    <a:pt x="231" y="4"/>
                    <a:pt x="231" y="4"/>
                  </a:cubicBezTo>
                  <a:cubicBezTo>
                    <a:pt x="231" y="7"/>
                    <a:pt x="231" y="7"/>
                    <a:pt x="231" y="7"/>
                  </a:cubicBezTo>
                  <a:cubicBezTo>
                    <a:pt x="237" y="12"/>
                    <a:pt x="237" y="12"/>
                    <a:pt x="237" y="12"/>
                  </a:cubicBezTo>
                  <a:cubicBezTo>
                    <a:pt x="243" y="17"/>
                    <a:pt x="241" y="21"/>
                    <a:pt x="236" y="35"/>
                  </a:cubicBezTo>
                  <a:cubicBezTo>
                    <a:pt x="202" y="121"/>
                    <a:pt x="202" y="121"/>
                    <a:pt x="202" y="121"/>
                  </a:cubicBezTo>
                  <a:cubicBezTo>
                    <a:pt x="200" y="127"/>
                    <a:pt x="197" y="135"/>
                    <a:pt x="197" y="137"/>
                  </a:cubicBezTo>
                  <a:cubicBezTo>
                    <a:pt x="197" y="146"/>
                    <a:pt x="209" y="154"/>
                    <a:pt x="220" y="154"/>
                  </a:cubicBezTo>
                  <a:cubicBezTo>
                    <a:pt x="245" y="154"/>
                    <a:pt x="287" y="109"/>
                    <a:pt x="287" y="74"/>
                  </a:cubicBezTo>
                  <a:moveTo>
                    <a:pt x="229" y="139"/>
                  </a:moveTo>
                  <a:cubicBezTo>
                    <a:pt x="224" y="139"/>
                    <a:pt x="217" y="134"/>
                    <a:pt x="217" y="130"/>
                  </a:cubicBezTo>
                  <a:cubicBezTo>
                    <a:pt x="217" y="129"/>
                    <a:pt x="219" y="123"/>
                    <a:pt x="222" y="116"/>
                  </a:cubicBezTo>
                  <a:cubicBezTo>
                    <a:pt x="230" y="94"/>
                    <a:pt x="230" y="94"/>
                    <a:pt x="230" y="94"/>
                  </a:cubicBezTo>
                  <a:cubicBezTo>
                    <a:pt x="239" y="83"/>
                    <a:pt x="252" y="72"/>
                    <a:pt x="260" y="72"/>
                  </a:cubicBezTo>
                  <a:cubicBezTo>
                    <a:pt x="265" y="72"/>
                    <a:pt x="268" y="75"/>
                    <a:pt x="268" y="82"/>
                  </a:cubicBezTo>
                  <a:cubicBezTo>
                    <a:pt x="268" y="102"/>
                    <a:pt x="249" y="139"/>
                    <a:pt x="229" y="139"/>
                  </a:cubicBezTo>
                  <a:moveTo>
                    <a:pt x="355" y="118"/>
                  </a:moveTo>
                  <a:cubicBezTo>
                    <a:pt x="349" y="118"/>
                    <a:pt x="349" y="118"/>
                    <a:pt x="349" y="118"/>
                  </a:cubicBezTo>
                  <a:cubicBezTo>
                    <a:pt x="341" y="128"/>
                    <a:pt x="332" y="135"/>
                    <a:pt x="324" y="135"/>
                  </a:cubicBezTo>
                  <a:cubicBezTo>
                    <a:pt x="315" y="135"/>
                    <a:pt x="310" y="130"/>
                    <a:pt x="310" y="118"/>
                  </a:cubicBezTo>
                  <a:cubicBezTo>
                    <a:pt x="310" y="113"/>
                    <a:pt x="311" y="109"/>
                    <a:pt x="312" y="104"/>
                  </a:cubicBezTo>
                  <a:cubicBezTo>
                    <a:pt x="363" y="87"/>
                    <a:pt x="363" y="87"/>
                    <a:pt x="363" y="87"/>
                  </a:cubicBezTo>
                  <a:cubicBezTo>
                    <a:pt x="374" y="63"/>
                    <a:pt x="361" y="53"/>
                    <a:pt x="347" y="53"/>
                  </a:cubicBezTo>
                  <a:cubicBezTo>
                    <a:pt x="323" y="53"/>
                    <a:pt x="295" y="94"/>
                    <a:pt x="295" y="129"/>
                  </a:cubicBezTo>
                  <a:cubicBezTo>
                    <a:pt x="295" y="145"/>
                    <a:pt x="303" y="154"/>
                    <a:pt x="315" y="154"/>
                  </a:cubicBezTo>
                  <a:cubicBezTo>
                    <a:pt x="329" y="154"/>
                    <a:pt x="343" y="141"/>
                    <a:pt x="355" y="118"/>
                  </a:cubicBezTo>
                  <a:moveTo>
                    <a:pt x="337" y="67"/>
                  </a:moveTo>
                  <a:cubicBezTo>
                    <a:pt x="344" y="67"/>
                    <a:pt x="350" y="72"/>
                    <a:pt x="347" y="85"/>
                  </a:cubicBezTo>
                  <a:cubicBezTo>
                    <a:pt x="315" y="93"/>
                    <a:pt x="315" y="93"/>
                    <a:pt x="315" y="93"/>
                  </a:cubicBezTo>
                  <a:cubicBezTo>
                    <a:pt x="321" y="78"/>
                    <a:pt x="330" y="67"/>
                    <a:pt x="337" y="67"/>
                  </a:cubicBezTo>
                  <a:moveTo>
                    <a:pt x="452" y="76"/>
                  </a:moveTo>
                  <a:cubicBezTo>
                    <a:pt x="455" y="64"/>
                    <a:pt x="453" y="53"/>
                    <a:pt x="444" y="53"/>
                  </a:cubicBezTo>
                  <a:cubicBezTo>
                    <a:pt x="433" y="53"/>
                    <a:pt x="430" y="61"/>
                    <a:pt x="419" y="85"/>
                  </a:cubicBezTo>
                  <a:cubicBezTo>
                    <a:pt x="419" y="72"/>
                    <a:pt x="419" y="72"/>
                    <a:pt x="419" y="72"/>
                  </a:cubicBezTo>
                  <a:cubicBezTo>
                    <a:pt x="419" y="62"/>
                    <a:pt x="416" y="53"/>
                    <a:pt x="407" y="53"/>
                  </a:cubicBezTo>
                  <a:cubicBezTo>
                    <a:pt x="397" y="53"/>
                    <a:pt x="387" y="69"/>
                    <a:pt x="380" y="85"/>
                  </a:cubicBezTo>
                  <a:cubicBezTo>
                    <a:pt x="385" y="85"/>
                    <a:pt x="385" y="85"/>
                    <a:pt x="385" y="85"/>
                  </a:cubicBezTo>
                  <a:cubicBezTo>
                    <a:pt x="390" y="78"/>
                    <a:pt x="394" y="74"/>
                    <a:pt x="398" y="74"/>
                  </a:cubicBezTo>
                  <a:cubicBezTo>
                    <a:pt x="403" y="74"/>
                    <a:pt x="405" y="81"/>
                    <a:pt x="398" y="96"/>
                  </a:cubicBezTo>
                  <a:cubicBezTo>
                    <a:pt x="378" y="140"/>
                    <a:pt x="378" y="140"/>
                    <a:pt x="378" y="140"/>
                  </a:cubicBezTo>
                  <a:cubicBezTo>
                    <a:pt x="374" y="149"/>
                    <a:pt x="378" y="154"/>
                    <a:pt x="386" y="154"/>
                  </a:cubicBezTo>
                  <a:cubicBezTo>
                    <a:pt x="391" y="154"/>
                    <a:pt x="394" y="153"/>
                    <a:pt x="396" y="147"/>
                  </a:cubicBezTo>
                  <a:cubicBezTo>
                    <a:pt x="415" y="95"/>
                    <a:pt x="415" y="95"/>
                    <a:pt x="415" y="95"/>
                  </a:cubicBezTo>
                  <a:cubicBezTo>
                    <a:pt x="421" y="88"/>
                    <a:pt x="426" y="82"/>
                    <a:pt x="432" y="76"/>
                  </a:cubicBezTo>
                  <a:lnTo>
                    <a:pt x="452" y="76"/>
                  </a:lnTo>
                  <a:close/>
                  <a:moveTo>
                    <a:pt x="465" y="67"/>
                  </a:moveTo>
                  <a:cubicBezTo>
                    <a:pt x="479" y="67"/>
                    <a:pt x="479" y="67"/>
                    <a:pt x="479" y="67"/>
                  </a:cubicBezTo>
                  <a:cubicBezTo>
                    <a:pt x="451" y="142"/>
                    <a:pt x="451" y="142"/>
                    <a:pt x="451" y="142"/>
                  </a:cubicBezTo>
                  <a:cubicBezTo>
                    <a:pt x="449" y="148"/>
                    <a:pt x="452" y="154"/>
                    <a:pt x="459" y="154"/>
                  </a:cubicBezTo>
                  <a:cubicBezTo>
                    <a:pt x="474" y="154"/>
                    <a:pt x="499" y="139"/>
                    <a:pt x="508" y="118"/>
                  </a:cubicBezTo>
                  <a:cubicBezTo>
                    <a:pt x="503" y="118"/>
                    <a:pt x="503" y="118"/>
                    <a:pt x="503" y="118"/>
                  </a:cubicBezTo>
                  <a:cubicBezTo>
                    <a:pt x="496" y="125"/>
                    <a:pt x="483" y="135"/>
                    <a:pt x="472" y="137"/>
                  </a:cubicBezTo>
                  <a:cubicBezTo>
                    <a:pt x="497" y="67"/>
                    <a:pt x="497" y="67"/>
                    <a:pt x="497" y="67"/>
                  </a:cubicBezTo>
                  <a:cubicBezTo>
                    <a:pt x="522" y="67"/>
                    <a:pt x="522" y="67"/>
                    <a:pt x="522" y="67"/>
                  </a:cubicBezTo>
                  <a:cubicBezTo>
                    <a:pt x="525" y="57"/>
                    <a:pt x="525" y="57"/>
                    <a:pt x="525" y="57"/>
                  </a:cubicBezTo>
                  <a:cubicBezTo>
                    <a:pt x="501" y="57"/>
                    <a:pt x="501" y="57"/>
                    <a:pt x="501" y="57"/>
                  </a:cubicBezTo>
                  <a:cubicBezTo>
                    <a:pt x="510" y="30"/>
                    <a:pt x="510" y="30"/>
                    <a:pt x="510" y="30"/>
                  </a:cubicBezTo>
                  <a:cubicBezTo>
                    <a:pt x="500" y="30"/>
                    <a:pt x="500" y="30"/>
                    <a:pt x="500" y="30"/>
                  </a:cubicBezTo>
                  <a:cubicBezTo>
                    <a:pt x="483" y="57"/>
                    <a:pt x="483" y="57"/>
                    <a:pt x="483" y="57"/>
                  </a:cubicBezTo>
                  <a:cubicBezTo>
                    <a:pt x="465" y="60"/>
                    <a:pt x="465" y="60"/>
                    <a:pt x="465" y="60"/>
                  </a:cubicBezTo>
                  <a:lnTo>
                    <a:pt x="465" y="67"/>
                  </a:lnTo>
                  <a:close/>
                  <a:moveTo>
                    <a:pt x="572" y="44"/>
                  </a:moveTo>
                  <a:cubicBezTo>
                    <a:pt x="608" y="10"/>
                    <a:pt x="608" y="10"/>
                    <a:pt x="608" y="10"/>
                  </a:cubicBezTo>
                  <a:cubicBezTo>
                    <a:pt x="608" y="6"/>
                    <a:pt x="608" y="6"/>
                    <a:pt x="608" y="6"/>
                  </a:cubicBezTo>
                  <a:cubicBezTo>
                    <a:pt x="588" y="6"/>
                    <a:pt x="588" y="6"/>
                    <a:pt x="588" y="6"/>
                  </a:cubicBezTo>
                  <a:cubicBezTo>
                    <a:pt x="566" y="44"/>
                    <a:pt x="566" y="44"/>
                    <a:pt x="566" y="44"/>
                  </a:cubicBezTo>
                  <a:lnTo>
                    <a:pt x="572" y="44"/>
                  </a:lnTo>
                  <a:close/>
                  <a:moveTo>
                    <a:pt x="582" y="118"/>
                  </a:moveTo>
                  <a:cubicBezTo>
                    <a:pt x="576" y="118"/>
                    <a:pt x="576" y="118"/>
                    <a:pt x="576" y="118"/>
                  </a:cubicBezTo>
                  <a:cubicBezTo>
                    <a:pt x="568" y="128"/>
                    <a:pt x="559" y="135"/>
                    <a:pt x="550" y="135"/>
                  </a:cubicBezTo>
                  <a:cubicBezTo>
                    <a:pt x="542" y="135"/>
                    <a:pt x="537" y="130"/>
                    <a:pt x="537" y="118"/>
                  </a:cubicBezTo>
                  <a:cubicBezTo>
                    <a:pt x="537" y="113"/>
                    <a:pt x="538" y="109"/>
                    <a:pt x="539" y="104"/>
                  </a:cubicBezTo>
                  <a:cubicBezTo>
                    <a:pt x="590" y="87"/>
                    <a:pt x="590" y="87"/>
                    <a:pt x="590" y="87"/>
                  </a:cubicBezTo>
                  <a:cubicBezTo>
                    <a:pt x="600" y="63"/>
                    <a:pt x="588" y="53"/>
                    <a:pt x="574" y="53"/>
                  </a:cubicBezTo>
                  <a:cubicBezTo>
                    <a:pt x="550" y="53"/>
                    <a:pt x="522" y="94"/>
                    <a:pt x="522" y="129"/>
                  </a:cubicBezTo>
                  <a:cubicBezTo>
                    <a:pt x="522" y="145"/>
                    <a:pt x="530" y="154"/>
                    <a:pt x="541" y="154"/>
                  </a:cubicBezTo>
                  <a:cubicBezTo>
                    <a:pt x="555" y="154"/>
                    <a:pt x="570" y="141"/>
                    <a:pt x="582" y="118"/>
                  </a:cubicBezTo>
                  <a:moveTo>
                    <a:pt x="564" y="67"/>
                  </a:moveTo>
                  <a:cubicBezTo>
                    <a:pt x="571" y="67"/>
                    <a:pt x="577" y="72"/>
                    <a:pt x="574" y="85"/>
                  </a:cubicBezTo>
                  <a:cubicBezTo>
                    <a:pt x="542" y="93"/>
                    <a:pt x="542" y="93"/>
                    <a:pt x="542" y="93"/>
                  </a:cubicBezTo>
                  <a:cubicBezTo>
                    <a:pt x="547" y="78"/>
                    <a:pt x="557" y="67"/>
                    <a:pt x="564" y="6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7" name="Freeform 27">
              <a:extLst>
                <a:ext uri="{FF2B5EF4-FFF2-40B4-BE49-F238E27FC236}">
                  <a16:creationId xmlns:a16="http://schemas.microsoft.com/office/drawing/2014/main" id="{7F0B0E94-D828-4A03-91EC-3C51FD3D01A3}"/>
                </a:ext>
              </a:extLst>
            </p:cNvPr>
            <p:cNvSpPr>
              <a:spLocks noEditPoints="1"/>
            </p:cNvSpPr>
            <p:nvPr/>
          </p:nvSpPr>
          <p:spPr bwMode="auto">
            <a:xfrm>
              <a:off x="2185988" y="0"/>
              <a:ext cx="1566863" cy="1209675"/>
            </a:xfrm>
            <a:custGeom>
              <a:avLst/>
              <a:gdLst>
                <a:gd name="T0" fmla="*/ 258 w 437"/>
                <a:gd name="T1" fmla="*/ 241 h 337"/>
                <a:gd name="T2" fmla="*/ 228 w 437"/>
                <a:gd name="T3" fmla="*/ 251 h 337"/>
                <a:gd name="T4" fmla="*/ 257 w 437"/>
                <a:gd name="T5" fmla="*/ 217 h 337"/>
                <a:gd name="T6" fmla="*/ 263 w 437"/>
                <a:gd name="T7" fmla="*/ 208 h 337"/>
                <a:gd name="T8" fmla="*/ 277 w 437"/>
                <a:gd name="T9" fmla="*/ 198 h 337"/>
                <a:gd name="T10" fmla="*/ 292 w 437"/>
                <a:gd name="T11" fmla="*/ 238 h 337"/>
                <a:gd name="T12" fmla="*/ 259 w 437"/>
                <a:gd name="T13" fmla="*/ 285 h 337"/>
                <a:gd name="T14" fmla="*/ 242 w 437"/>
                <a:gd name="T15" fmla="*/ 294 h 337"/>
                <a:gd name="T16" fmla="*/ 233 w 437"/>
                <a:gd name="T17" fmla="*/ 301 h 337"/>
                <a:gd name="T18" fmla="*/ 230 w 437"/>
                <a:gd name="T19" fmla="*/ 303 h 337"/>
                <a:gd name="T20" fmla="*/ 227 w 437"/>
                <a:gd name="T21" fmla="*/ 304 h 337"/>
                <a:gd name="T22" fmla="*/ 220 w 437"/>
                <a:gd name="T23" fmla="*/ 310 h 337"/>
                <a:gd name="T24" fmla="*/ 219 w 437"/>
                <a:gd name="T25" fmla="*/ 311 h 337"/>
                <a:gd name="T26" fmla="*/ 218 w 437"/>
                <a:gd name="T27" fmla="*/ 309 h 337"/>
                <a:gd name="T28" fmla="*/ 222 w 437"/>
                <a:gd name="T29" fmla="*/ 304 h 337"/>
                <a:gd name="T30" fmla="*/ 226 w 437"/>
                <a:gd name="T31" fmla="*/ 298 h 337"/>
                <a:gd name="T32" fmla="*/ 227 w 437"/>
                <a:gd name="T33" fmla="*/ 296 h 337"/>
                <a:gd name="T34" fmla="*/ 227 w 437"/>
                <a:gd name="T35" fmla="*/ 294 h 337"/>
                <a:gd name="T36" fmla="*/ 228 w 437"/>
                <a:gd name="T37" fmla="*/ 290 h 337"/>
                <a:gd name="T38" fmla="*/ 235 w 437"/>
                <a:gd name="T39" fmla="*/ 284 h 337"/>
                <a:gd name="T40" fmla="*/ 259 w 437"/>
                <a:gd name="T41" fmla="*/ 285 h 337"/>
                <a:gd name="T42" fmla="*/ 264 w 437"/>
                <a:gd name="T43" fmla="*/ 297 h 337"/>
                <a:gd name="T44" fmla="*/ 267 w 437"/>
                <a:gd name="T45" fmla="*/ 290 h 337"/>
                <a:gd name="T46" fmla="*/ 235 w 437"/>
                <a:gd name="T47" fmla="*/ 200 h 337"/>
                <a:gd name="T48" fmla="*/ 207 w 437"/>
                <a:gd name="T49" fmla="*/ 203 h 337"/>
                <a:gd name="T50" fmla="*/ 272 w 437"/>
                <a:gd name="T51" fmla="*/ 161 h 337"/>
                <a:gd name="T52" fmla="*/ 188 w 437"/>
                <a:gd name="T53" fmla="*/ 237 h 337"/>
                <a:gd name="T54" fmla="*/ 298 w 437"/>
                <a:gd name="T55" fmla="*/ 247 h 337"/>
                <a:gd name="T56" fmla="*/ 415 w 437"/>
                <a:gd name="T57" fmla="*/ 264 h 337"/>
                <a:gd name="T58" fmla="*/ 421 w 437"/>
                <a:gd name="T59" fmla="*/ 254 h 337"/>
                <a:gd name="T60" fmla="*/ 370 w 437"/>
                <a:gd name="T61" fmla="*/ 277 h 337"/>
                <a:gd name="T62" fmla="*/ 319 w 437"/>
                <a:gd name="T63" fmla="*/ 285 h 337"/>
                <a:gd name="T64" fmla="*/ 291 w 437"/>
                <a:gd name="T65" fmla="*/ 304 h 337"/>
                <a:gd name="T66" fmla="*/ 278 w 437"/>
                <a:gd name="T67" fmla="*/ 313 h 337"/>
                <a:gd name="T68" fmla="*/ 284 w 437"/>
                <a:gd name="T69" fmla="*/ 303 h 337"/>
                <a:gd name="T70" fmla="*/ 295 w 437"/>
                <a:gd name="T71" fmla="*/ 292 h 337"/>
                <a:gd name="T72" fmla="*/ 285 w 437"/>
                <a:gd name="T73" fmla="*/ 297 h 337"/>
                <a:gd name="T74" fmla="*/ 286 w 437"/>
                <a:gd name="T75" fmla="*/ 295 h 337"/>
                <a:gd name="T76" fmla="*/ 288 w 437"/>
                <a:gd name="T77" fmla="*/ 291 h 337"/>
                <a:gd name="T78" fmla="*/ 299 w 437"/>
                <a:gd name="T79" fmla="*/ 281 h 337"/>
                <a:gd name="T80" fmla="*/ 288 w 437"/>
                <a:gd name="T81" fmla="*/ 285 h 337"/>
                <a:gd name="T82" fmla="*/ 380 w 437"/>
                <a:gd name="T83" fmla="*/ 252 h 337"/>
                <a:gd name="T84" fmla="*/ 323 w 437"/>
                <a:gd name="T85" fmla="*/ 263 h 337"/>
                <a:gd name="T86" fmla="*/ 323 w 437"/>
                <a:gd name="T87" fmla="*/ 258 h 337"/>
                <a:gd name="T88" fmla="*/ 351 w 437"/>
                <a:gd name="T89" fmla="*/ 237 h 337"/>
                <a:gd name="T90" fmla="*/ 368 w 437"/>
                <a:gd name="T91" fmla="*/ 223 h 337"/>
                <a:gd name="T92" fmla="*/ 379 w 437"/>
                <a:gd name="T93" fmla="*/ 215 h 337"/>
                <a:gd name="T94" fmla="*/ 381 w 437"/>
                <a:gd name="T95" fmla="*/ 195 h 337"/>
                <a:gd name="T96" fmla="*/ 333 w 437"/>
                <a:gd name="T97" fmla="*/ 201 h 337"/>
                <a:gd name="T98" fmla="*/ 317 w 437"/>
                <a:gd name="T99" fmla="*/ 174 h 337"/>
                <a:gd name="T100" fmla="*/ 285 w 437"/>
                <a:gd name="T101" fmla="*/ 169 h 337"/>
                <a:gd name="T102" fmla="*/ 361 w 437"/>
                <a:gd name="T103" fmla="*/ 179 h 337"/>
                <a:gd name="T104" fmla="*/ 388 w 437"/>
                <a:gd name="T105" fmla="*/ 176 h 337"/>
                <a:gd name="T106" fmla="*/ 368 w 437"/>
                <a:gd name="T107" fmla="*/ 145 h 337"/>
                <a:gd name="T108" fmla="*/ 388 w 437"/>
                <a:gd name="T109" fmla="*/ 39 h 337"/>
                <a:gd name="T110" fmla="*/ 0 w 437"/>
                <a:gd name="T11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7" h="337">
                  <a:moveTo>
                    <a:pt x="272" y="241"/>
                  </a:moveTo>
                  <a:cubicBezTo>
                    <a:pt x="271" y="240"/>
                    <a:pt x="274" y="241"/>
                    <a:pt x="274" y="240"/>
                  </a:cubicBezTo>
                  <a:cubicBezTo>
                    <a:pt x="269" y="240"/>
                    <a:pt x="269" y="240"/>
                    <a:pt x="269" y="240"/>
                  </a:cubicBezTo>
                  <a:cubicBezTo>
                    <a:pt x="269" y="240"/>
                    <a:pt x="269" y="239"/>
                    <a:pt x="269" y="238"/>
                  </a:cubicBezTo>
                  <a:cubicBezTo>
                    <a:pt x="265" y="239"/>
                    <a:pt x="262" y="240"/>
                    <a:pt x="258" y="241"/>
                  </a:cubicBezTo>
                  <a:cubicBezTo>
                    <a:pt x="254" y="242"/>
                    <a:pt x="250" y="245"/>
                    <a:pt x="245" y="247"/>
                  </a:cubicBezTo>
                  <a:cubicBezTo>
                    <a:pt x="238" y="249"/>
                    <a:pt x="232" y="255"/>
                    <a:pt x="225" y="258"/>
                  </a:cubicBezTo>
                  <a:cubicBezTo>
                    <a:pt x="224" y="258"/>
                    <a:pt x="224" y="257"/>
                    <a:pt x="224" y="256"/>
                  </a:cubicBezTo>
                  <a:cubicBezTo>
                    <a:pt x="225" y="254"/>
                    <a:pt x="227" y="254"/>
                    <a:pt x="228" y="252"/>
                  </a:cubicBezTo>
                  <a:cubicBezTo>
                    <a:pt x="228" y="251"/>
                    <a:pt x="228" y="251"/>
                    <a:pt x="228" y="251"/>
                  </a:cubicBezTo>
                  <a:cubicBezTo>
                    <a:pt x="233" y="244"/>
                    <a:pt x="240" y="240"/>
                    <a:pt x="246" y="234"/>
                  </a:cubicBezTo>
                  <a:cubicBezTo>
                    <a:pt x="246" y="232"/>
                    <a:pt x="246" y="232"/>
                    <a:pt x="246" y="232"/>
                  </a:cubicBezTo>
                  <a:cubicBezTo>
                    <a:pt x="248" y="230"/>
                    <a:pt x="251" y="228"/>
                    <a:pt x="253" y="225"/>
                  </a:cubicBezTo>
                  <a:cubicBezTo>
                    <a:pt x="253" y="223"/>
                    <a:pt x="256" y="221"/>
                    <a:pt x="259" y="219"/>
                  </a:cubicBezTo>
                  <a:cubicBezTo>
                    <a:pt x="258" y="219"/>
                    <a:pt x="257" y="219"/>
                    <a:pt x="257" y="217"/>
                  </a:cubicBezTo>
                  <a:cubicBezTo>
                    <a:pt x="254" y="217"/>
                    <a:pt x="252" y="219"/>
                    <a:pt x="249" y="217"/>
                  </a:cubicBezTo>
                  <a:cubicBezTo>
                    <a:pt x="251" y="216"/>
                    <a:pt x="252" y="215"/>
                    <a:pt x="253" y="215"/>
                  </a:cubicBezTo>
                  <a:cubicBezTo>
                    <a:pt x="253" y="214"/>
                    <a:pt x="252" y="214"/>
                    <a:pt x="252" y="214"/>
                  </a:cubicBezTo>
                  <a:cubicBezTo>
                    <a:pt x="251" y="212"/>
                    <a:pt x="253" y="211"/>
                    <a:pt x="255" y="210"/>
                  </a:cubicBezTo>
                  <a:cubicBezTo>
                    <a:pt x="258" y="210"/>
                    <a:pt x="261" y="210"/>
                    <a:pt x="263" y="208"/>
                  </a:cubicBezTo>
                  <a:cubicBezTo>
                    <a:pt x="258" y="207"/>
                    <a:pt x="253" y="209"/>
                    <a:pt x="249" y="207"/>
                  </a:cubicBezTo>
                  <a:cubicBezTo>
                    <a:pt x="252" y="198"/>
                    <a:pt x="257" y="191"/>
                    <a:pt x="265" y="188"/>
                  </a:cubicBezTo>
                  <a:cubicBezTo>
                    <a:pt x="265" y="188"/>
                    <a:pt x="267" y="188"/>
                    <a:pt x="267" y="188"/>
                  </a:cubicBezTo>
                  <a:cubicBezTo>
                    <a:pt x="267" y="191"/>
                    <a:pt x="265" y="194"/>
                    <a:pt x="262" y="195"/>
                  </a:cubicBezTo>
                  <a:cubicBezTo>
                    <a:pt x="267" y="196"/>
                    <a:pt x="272" y="196"/>
                    <a:pt x="277" y="198"/>
                  </a:cubicBezTo>
                  <a:cubicBezTo>
                    <a:pt x="276" y="200"/>
                    <a:pt x="275" y="199"/>
                    <a:pt x="274" y="199"/>
                  </a:cubicBezTo>
                  <a:cubicBezTo>
                    <a:pt x="277" y="201"/>
                    <a:pt x="281" y="200"/>
                    <a:pt x="284" y="202"/>
                  </a:cubicBezTo>
                  <a:cubicBezTo>
                    <a:pt x="283" y="204"/>
                    <a:pt x="281" y="202"/>
                    <a:pt x="279" y="202"/>
                  </a:cubicBezTo>
                  <a:cubicBezTo>
                    <a:pt x="298" y="208"/>
                    <a:pt x="319" y="212"/>
                    <a:pt x="336" y="225"/>
                  </a:cubicBezTo>
                  <a:cubicBezTo>
                    <a:pt x="322" y="232"/>
                    <a:pt x="307" y="235"/>
                    <a:pt x="292" y="238"/>
                  </a:cubicBezTo>
                  <a:cubicBezTo>
                    <a:pt x="290" y="238"/>
                    <a:pt x="289" y="238"/>
                    <a:pt x="287" y="238"/>
                  </a:cubicBezTo>
                  <a:cubicBezTo>
                    <a:pt x="287" y="238"/>
                    <a:pt x="287" y="240"/>
                    <a:pt x="286" y="240"/>
                  </a:cubicBezTo>
                  <a:cubicBezTo>
                    <a:pt x="284" y="240"/>
                    <a:pt x="282" y="240"/>
                    <a:pt x="280" y="241"/>
                  </a:cubicBezTo>
                  <a:cubicBezTo>
                    <a:pt x="277" y="242"/>
                    <a:pt x="274" y="243"/>
                    <a:pt x="272" y="241"/>
                  </a:cubicBezTo>
                  <a:moveTo>
                    <a:pt x="259" y="285"/>
                  </a:moveTo>
                  <a:cubicBezTo>
                    <a:pt x="259" y="285"/>
                    <a:pt x="259" y="285"/>
                    <a:pt x="258" y="285"/>
                  </a:cubicBezTo>
                  <a:cubicBezTo>
                    <a:pt x="256" y="287"/>
                    <a:pt x="254" y="289"/>
                    <a:pt x="251" y="290"/>
                  </a:cubicBezTo>
                  <a:cubicBezTo>
                    <a:pt x="249" y="292"/>
                    <a:pt x="246" y="293"/>
                    <a:pt x="243" y="294"/>
                  </a:cubicBezTo>
                  <a:cubicBezTo>
                    <a:pt x="243" y="294"/>
                    <a:pt x="243" y="294"/>
                    <a:pt x="243" y="294"/>
                  </a:cubicBezTo>
                  <a:cubicBezTo>
                    <a:pt x="243" y="294"/>
                    <a:pt x="242" y="294"/>
                    <a:pt x="242" y="294"/>
                  </a:cubicBezTo>
                  <a:cubicBezTo>
                    <a:pt x="239" y="295"/>
                    <a:pt x="237" y="297"/>
                    <a:pt x="235" y="299"/>
                  </a:cubicBezTo>
                  <a:cubicBezTo>
                    <a:pt x="235" y="299"/>
                    <a:pt x="235" y="299"/>
                    <a:pt x="234" y="300"/>
                  </a:cubicBezTo>
                  <a:cubicBezTo>
                    <a:pt x="234" y="300"/>
                    <a:pt x="234" y="300"/>
                    <a:pt x="234" y="300"/>
                  </a:cubicBezTo>
                  <a:cubicBezTo>
                    <a:pt x="234" y="300"/>
                    <a:pt x="234" y="300"/>
                    <a:pt x="234" y="300"/>
                  </a:cubicBezTo>
                  <a:cubicBezTo>
                    <a:pt x="234" y="300"/>
                    <a:pt x="234" y="300"/>
                    <a:pt x="233" y="301"/>
                  </a:cubicBezTo>
                  <a:cubicBezTo>
                    <a:pt x="233" y="301"/>
                    <a:pt x="233" y="301"/>
                    <a:pt x="233" y="301"/>
                  </a:cubicBezTo>
                  <a:cubicBezTo>
                    <a:pt x="233" y="301"/>
                    <a:pt x="233" y="301"/>
                    <a:pt x="233" y="301"/>
                  </a:cubicBezTo>
                  <a:cubicBezTo>
                    <a:pt x="233" y="301"/>
                    <a:pt x="232" y="302"/>
                    <a:pt x="232" y="302"/>
                  </a:cubicBezTo>
                  <a:cubicBezTo>
                    <a:pt x="232" y="303"/>
                    <a:pt x="231" y="303"/>
                    <a:pt x="231" y="303"/>
                  </a:cubicBezTo>
                  <a:cubicBezTo>
                    <a:pt x="231" y="304"/>
                    <a:pt x="230" y="304"/>
                    <a:pt x="230" y="303"/>
                  </a:cubicBezTo>
                  <a:cubicBezTo>
                    <a:pt x="230" y="303"/>
                    <a:pt x="230" y="303"/>
                    <a:pt x="230" y="303"/>
                  </a:cubicBezTo>
                  <a:cubicBezTo>
                    <a:pt x="229" y="303"/>
                    <a:pt x="229" y="303"/>
                    <a:pt x="228" y="303"/>
                  </a:cubicBezTo>
                  <a:cubicBezTo>
                    <a:pt x="228" y="303"/>
                    <a:pt x="228" y="304"/>
                    <a:pt x="227" y="304"/>
                  </a:cubicBezTo>
                  <a:cubicBezTo>
                    <a:pt x="227" y="304"/>
                    <a:pt x="227" y="304"/>
                    <a:pt x="227" y="304"/>
                  </a:cubicBezTo>
                  <a:cubicBezTo>
                    <a:pt x="227" y="304"/>
                    <a:pt x="227" y="304"/>
                    <a:pt x="227" y="304"/>
                  </a:cubicBezTo>
                  <a:cubicBezTo>
                    <a:pt x="226" y="304"/>
                    <a:pt x="225" y="305"/>
                    <a:pt x="224" y="306"/>
                  </a:cubicBezTo>
                  <a:cubicBezTo>
                    <a:pt x="223" y="307"/>
                    <a:pt x="222" y="308"/>
                    <a:pt x="221" y="310"/>
                  </a:cubicBezTo>
                  <a:cubicBezTo>
                    <a:pt x="221" y="310"/>
                    <a:pt x="221" y="310"/>
                    <a:pt x="221" y="310"/>
                  </a:cubicBezTo>
                  <a:cubicBezTo>
                    <a:pt x="220" y="310"/>
                    <a:pt x="220" y="310"/>
                    <a:pt x="220" y="310"/>
                  </a:cubicBezTo>
                  <a:cubicBezTo>
                    <a:pt x="220" y="310"/>
                    <a:pt x="220" y="310"/>
                    <a:pt x="220" y="310"/>
                  </a:cubicBezTo>
                  <a:cubicBezTo>
                    <a:pt x="220" y="310"/>
                    <a:pt x="220" y="310"/>
                    <a:pt x="220" y="310"/>
                  </a:cubicBezTo>
                  <a:cubicBezTo>
                    <a:pt x="220" y="310"/>
                    <a:pt x="220" y="311"/>
                    <a:pt x="220" y="311"/>
                  </a:cubicBezTo>
                  <a:cubicBezTo>
                    <a:pt x="220" y="311"/>
                    <a:pt x="220" y="311"/>
                    <a:pt x="220" y="311"/>
                  </a:cubicBezTo>
                  <a:cubicBezTo>
                    <a:pt x="220" y="311"/>
                    <a:pt x="220" y="311"/>
                    <a:pt x="220" y="311"/>
                  </a:cubicBezTo>
                  <a:cubicBezTo>
                    <a:pt x="219" y="311"/>
                    <a:pt x="219" y="311"/>
                    <a:pt x="219" y="311"/>
                  </a:cubicBezTo>
                  <a:cubicBezTo>
                    <a:pt x="219" y="311"/>
                    <a:pt x="219" y="311"/>
                    <a:pt x="219" y="311"/>
                  </a:cubicBezTo>
                  <a:cubicBezTo>
                    <a:pt x="219" y="311"/>
                    <a:pt x="219" y="311"/>
                    <a:pt x="219" y="311"/>
                  </a:cubicBezTo>
                  <a:cubicBezTo>
                    <a:pt x="218" y="310"/>
                    <a:pt x="218" y="310"/>
                    <a:pt x="218" y="310"/>
                  </a:cubicBezTo>
                  <a:cubicBezTo>
                    <a:pt x="218" y="310"/>
                    <a:pt x="218" y="310"/>
                    <a:pt x="218" y="310"/>
                  </a:cubicBezTo>
                  <a:cubicBezTo>
                    <a:pt x="218" y="310"/>
                    <a:pt x="218" y="310"/>
                    <a:pt x="218" y="309"/>
                  </a:cubicBezTo>
                  <a:cubicBezTo>
                    <a:pt x="219" y="309"/>
                    <a:pt x="219" y="308"/>
                    <a:pt x="220" y="307"/>
                  </a:cubicBezTo>
                  <a:cubicBezTo>
                    <a:pt x="220" y="307"/>
                    <a:pt x="220" y="307"/>
                    <a:pt x="220" y="307"/>
                  </a:cubicBezTo>
                  <a:cubicBezTo>
                    <a:pt x="220" y="307"/>
                    <a:pt x="220" y="306"/>
                    <a:pt x="221" y="306"/>
                  </a:cubicBezTo>
                  <a:cubicBezTo>
                    <a:pt x="221" y="306"/>
                    <a:pt x="221" y="305"/>
                    <a:pt x="222" y="305"/>
                  </a:cubicBezTo>
                  <a:cubicBezTo>
                    <a:pt x="222" y="305"/>
                    <a:pt x="222" y="304"/>
                    <a:pt x="222" y="304"/>
                  </a:cubicBezTo>
                  <a:cubicBezTo>
                    <a:pt x="223" y="303"/>
                    <a:pt x="223" y="302"/>
                    <a:pt x="224" y="302"/>
                  </a:cubicBezTo>
                  <a:cubicBezTo>
                    <a:pt x="224" y="302"/>
                    <a:pt x="224" y="302"/>
                    <a:pt x="224" y="302"/>
                  </a:cubicBezTo>
                  <a:cubicBezTo>
                    <a:pt x="224" y="301"/>
                    <a:pt x="224" y="301"/>
                    <a:pt x="224" y="301"/>
                  </a:cubicBezTo>
                  <a:cubicBezTo>
                    <a:pt x="225" y="301"/>
                    <a:pt x="225" y="300"/>
                    <a:pt x="225" y="300"/>
                  </a:cubicBezTo>
                  <a:cubicBezTo>
                    <a:pt x="226" y="299"/>
                    <a:pt x="226" y="299"/>
                    <a:pt x="226" y="298"/>
                  </a:cubicBezTo>
                  <a:cubicBezTo>
                    <a:pt x="226" y="298"/>
                    <a:pt x="226" y="298"/>
                    <a:pt x="226" y="298"/>
                  </a:cubicBezTo>
                  <a:cubicBezTo>
                    <a:pt x="226" y="298"/>
                    <a:pt x="226" y="298"/>
                    <a:pt x="226" y="298"/>
                  </a:cubicBezTo>
                  <a:cubicBezTo>
                    <a:pt x="226" y="298"/>
                    <a:pt x="226" y="298"/>
                    <a:pt x="226" y="298"/>
                  </a:cubicBezTo>
                  <a:cubicBezTo>
                    <a:pt x="226" y="298"/>
                    <a:pt x="227" y="297"/>
                    <a:pt x="227" y="297"/>
                  </a:cubicBezTo>
                  <a:cubicBezTo>
                    <a:pt x="227" y="296"/>
                    <a:pt x="227" y="296"/>
                    <a:pt x="227" y="296"/>
                  </a:cubicBezTo>
                  <a:cubicBezTo>
                    <a:pt x="227" y="296"/>
                    <a:pt x="227" y="296"/>
                    <a:pt x="227" y="296"/>
                  </a:cubicBezTo>
                  <a:cubicBezTo>
                    <a:pt x="227" y="296"/>
                    <a:pt x="227" y="295"/>
                    <a:pt x="227" y="295"/>
                  </a:cubicBezTo>
                  <a:cubicBezTo>
                    <a:pt x="227" y="295"/>
                    <a:pt x="227" y="295"/>
                    <a:pt x="227" y="295"/>
                  </a:cubicBezTo>
                  <a:cubicBezTo>
                    <a:pt x="227" y="295"/>
                    <a:pt x="227" y="294"/>
                    <a:pt x="227" y="294"/>
                  </a:cubicBezTo>
                  <a:cubicBezTo>
                    <a:pt x="227" y="294"/>
                    <a:pt x="227" y="294"/>
                    <a:pt x="227" y="294"/>
                  </a:cubicBezTo>
                  <a:cubicBezTo>
                    <a:pt x="228" y="293"/>
                    <a:pt x="229" y="291"/>
                    <a:pt x="230" y="290"/>
                  </a:cubicBezTo>
                  <a:cubicBezTo>
                    <a:pt x="230" y="290"/>
                    <a:pt x="230" y="290"/>
                    <a:pt x="230" y="290"/>
                  </a:cubicBezTo>
                  <a:cubicBezTo>
                    <a:pt x="229" y="291"/>
                    <a:pt x="228" y="292"/>
                    <a:pt x="227" y="292"/>
                  </a:cubicBezTo>
                  <a:cubicBezTo>
                    <a:pt x="227" y="293"/>
                    <a:pt x="225" y="292"/>
                    <a:pt x="226" y="292"/>
                  </a:cubicBezTo>
                  <a:cubicBezTo>
                    <a:pt x="227" y="291"/>
                    <a:pt x="227" y="291"/>
                    <a:pt x="228" y="290"/>
                  </a:cubicBezTo>
                  <a:cubicBezTo>
                    <a:pt x="228" y="290"/>
                    <a:pt x="228" y="290"/>
                    <a:pt x="228" y="290"/>
                  </a:cubicBezTo>
                  <a:cubicBezTo>
                    <a:pt x="229" y="289"/>
                    <a:pt x="230" y="288"/>
                    <a:pt x="231" y="287"/>
                  </a:cubicBezTo>
                  <a:cubicBezTo>
                    <a:pt x="232" y="286"/>
                    <a:pt x="232" y="286"/>
                    <a:pt x="233" y="285"/>
                  </a:cubicBezTo>
                  <a:cubicBezTo>
                    <a:pt x="233" y="285"/>
                    <a:pt x="233" y="285"/>
                    <a:pt x="233" y="285"/>
                  </a:cubicBezTo>
                  <a:cubicBezTo>
                    <a:pt x="234" y="285"/>
                    <a:pt x="234" y="284"/>
                    <a:pt x="235" y="284"/>
                  </a:cubicBezTo>
                  <a:cubicBezTo>
                    <a:pt x="235" y="284"/>
                    <a:pt x="235" y="284"/>
                    <a:pt x="235" y="283"/>
                  </a:cubicBezTo>
                  <a:cubicBezTo>
                    <a:pt x="241" y="278"/>
                    <a:pt x="251" y="278"/>
                    <a:pt x="259" y="274"/>
                  </a:cubicBezTo>
                  <a:cubicBezTo>
                    <a:pt x="262" y="273"/>
                    <a:pt x="266" y="275"/>
                    <a:pt x="269" y="274"/>
                  </a:cubicBezTo>
                  <a:cubicBezTo>
                    <a:pt x="271" y="274"/>
                    <a:pt x="273" y="274"/>
                    <a:pt x="275" y="275"/>
                  </a:cubicBezTo>
                  <a:cubicBezTo>
                    <a:pt x="269" y="278"/>
                    <a:pt x="264" y="282"/>
                    <a:pt x="259" y="285"/>
                  </a:cubicBezTo>
                  <a:moveTo>
                    <a:pt x="270" y="291"/>
                  </a:moveTo>
                  <a:cubicBezTo>
                    <a:pt x="270" y="291"/>
                    <a:pt x="269" y="292"/>
                    <a:pt x="268" y="292"/>
                  </a:cubicBezTo>
                  <a:cubicBezTo>
                    <a:pt x="269" y="293"/>
                    <a:pt x="270" y="293"/>
                    <a:pt x="269" y="293"/>
                  </a:cubicBezTo>
                  <a:cubicBezTo>
                    <a:pt x="268" y="295"/>
                    <a:pt x="266" y="296"/>
                    <a:pt x="265" y="297"/>
                  </a:cubicBezTo>
                  <a:cubicBezTo>
                    <a:pt x="264" y="297"/>
                    <a:pt x="264" y="297"/>
                    <a:pt x="264" y="297"/>
                  </a:cubicBezTo>
                  <a:cubicBezTo>
                    <a:pt x="263" y="298"/>
                    <a:pt x="262" y="298"/>
                    <a:pt x="261" y="299"/>
                  </a:cubicBezTo>
                  <a:cubicBezTo>
                    <a:pt x="260" y="300"/>
                    <a:pt x="257" y="299"/>
                    <a:pt x="258" y="298"/>
                  </a:cubicBezTo>
                  <a:cubicBezTo>
                    <a:pt x="260" y="297"/>
                    <a:pt x="261" y="295"/>
                    <a:pt x="263" y="294"/>
                  </a:cubicBezTo>
                  <a:cubicBezTo>
                    <a:pt x="264" y="293"/>
                    <a:pt x="265" y="292"/>
                    <a:pt x="265" y="291"/>
                  </a:cubicBezTo>
                  <a:cubicBezTo>
                    <a:pt x="266" y="291"/>
                    <a:pt x="266" y="290"/>
                    <a:pt x="267" y="290"/>
                  </a:cubicBezTo>
                  <a:cubicBezTo>
                    <a:pt x="267" y="290"/>
                    <a:pt x="271" y="289"/>
                    <a:pt x="270" y="291"/>
                  </a:cubicBezTo>
                  <a:moveTo>
                    <a:pt x="240" y="195"/>
                  </a:moveTo>
                  <a:cubicBezTo>
                    <a:pt x="240" y="196"/>
                    <a:pt x="239" y="197"/>
                    <a:pt x="239" y="198"/>
                  </a:cubicBezTo>
                  <a:cubicBezTo>
                    <a:pt x="238" y="199"/>
                    <a:pt x="237" y="200"/>
                    <a:pt x="236" y="200"/>
                  </a:cubicBezTo>
                  <a:cubicBezTo>
                    <a:pt x="235" y="200"/>
                    <a:pt x="235" y="200"/>
                    <a:pt x="235" y="200"/>
                  </a:cubicBezTo>
                  <a:cubicBezTo>
                    <a:pt x="235" y="197"/>
                    <a:pt x="237" y="195"/>
                    <a:pt x="240" y="194"/>
                  </a:cubicBezTo>
                  <a:cubicBezTo>
                    <a:pt x="240" y="194"/>
                    <a:pt x="240" y="195"/>
                    <a:pt x="240" y="195"/>
                  </a:cubicBezTo>
                  <a:moveTo>
                    <a:pt x="188" y="237"/>
                  </a:moveTo>
                  <a:cubicBezTo>
                    <a:pt x="188" y="237"/>
                    <a:pt x="187" y="237"/>
                    <a:pt x="187" y="236"/>
                  </a:cubicBezTo>
                  <a:cubicBezTo>
                    <a:pt x="195" y="225"/>
                    <a:pt x="202" y="215"/>
                    <a:pt x="207" y="203"/>
                  </a:cubicBezTo>
                  <a:cubicBezTo>
                    <a:pt x="216" y="199"/>
                    <a:pt x="223" y="193"/>
                    <a:pt x="229" y="186"/>
                  </a:cubicBezTo>
                  <a:cubicBezTo>
                    <a:pt x="240" y="174"/>
                    <a:pt x="251" y="164"/>
                    <a:pt x="265" y="158"/>
                  </a:cubicBezTo>
                  <a:cubicBezTo>
                    <a:pt x="270" y="156"/>
                    <a:pt x="276" y="156"/>
                    <a:pt x="281" y="158"/>
                  </a:cubicBezTo>
                  <a:cubicBezTo>
                    <a:pt x="279" y="161"/>
                    <a:pt x="276" y="160"/>
                    <a:pt x="274" y="162"/>
                  </a:cubicBezTo>
                  <a:cubicBezTo>
                    <a:pt x="273" y="162"/>
                    <a:pt x="272" y="162"/>
                    <a:pt x="272" y="161"/>
                  </a:cubicBezTo>
                  <a:cubicBezTo>
                    <a:pt x="272" y="161"/>
                    <a:pt x="272" y="160"/>
                    <a:pt x="272" y="160"/>
                  </a:cubicBezTo>
                  <a:cubicBezTo>
                    <a:pt x="266" y="167"/>
                    <a:pt x="257" y="170"/>
                    <a:pt x="252" y="178"/>
                  </a:cubicBezTo>
                  <a:cubicBezTo>
                    <a:pt x="248" y="184"/>
                    <a:pt x="246" y="193"/>
                    <a:pt x="237" y="195"/>
                  </a:cubicBezTo>
                  <a:cubicBezTo>
                    <a:pt x="235" y="195"/>
                    <a:pt x="238" y="193"/>
                    <a:pt x="237" y="193"/>
                  </a:cubicBezTo>
                  <a:cubicBezTo>
                    <a:pt x="217" y="205"/>
                    <a:pt x="203" y="220"/>
                    <a:pt x="188" y="237"/>
                  </a:cubicBezTo>
                  <a:moveTo>
                    <a:pt x="285" y="251"/>
                  </a:moveTo>
                  <a:cubicBezTo>
                    <a:pt x="284" y="251"/>
                    <a:pt x="281" y="252"/>
                    <a:pt x="282" y="251"/>
                  </a:cubicBezTo>
                  <a:cubicBezTo>
                    <a:pt x="283" y="247"/>
                    <a:pt x="287" y="247"/>
                    <a:pt x="290" y="246"/>
                  </a:cubicBezTo>
                  <a:cubicBezTo>
                    <a:pt x="291" y="245"/>
                    <a:pt x="293" y="244"/>
                    <a:pt x="294" y="245"/>
                  </a:cubicBezTo>
                  <a:cubicBezTo>
                    <a:pt x="295" y="247"/>
                    <a:pt x="297" y="246"/>
                    <a:pt x="298" y="247"/>
                  </a:cubicBezTo>
                  <a:cubicBezTo>
                    <a:pt x="295" y="251"/>
                    <a:pt x="290" y="249"/>
                    <a:pt x="285" y="251"/>
                  </a:cubicBezTo>
                  <a:moveTo>
                    <a:pt x="383" y="297"/>
                  </a:moveTo>
                  <a:cubicBezTo>
                    <a:pt x="387" y="293"/>
                    <a:pt x="390" y="289"/>
                    <a:pt x="394" y="285"/>
                  </a:cubicBezTo>
                  <a:cubicBezTo>
                    <a:pt x="394" y="285"/>
                    <a:pt x="394" y="285"/>
                    <a:pt x="394" y="285"/>
                  </a:cubicBezTo>
                  <a:cubicBezTo>
                    <a:pt x="401" y="278"/>
                    <a:pt x="407" y="270"/>
                    <a:pt x="415" y="264"/>
                  </a:cubicBezTo>
                  <a:cubicBezTo>
                    <a:pt x="417" y="262"/>
                    <a:pt x="420" y="260"/>
                    <a:pt x="422" y="258"/>
                  </a:cubicBezTo>
                  <a:cubicBezTo>
                    <a:pt x="423" y="258"/>
                    <a:pt x="423" y="256"/>
                    <a:pt x="423" y="256"/>
                  </a:cubicBezTo>
                  <a:cubicBezTo>
                    <a:pt x="420" y="257"/>
                    <a:pt x="418" y="259"/>
                    <a:pt x="415" y="261"/>
                  </a:cubicBezTo>
                  <a:cubicBezTo>
                    <a:pt x="414" y="261"/>
                    <a:pt x="414" y="260"/>
                    <a:pt x="414" y="259"/>
                  </a:cubicBezTo>
                  <a:cubicBezTo>
                    <a:pt x="417" y="258"/>
                    <a:pt x="419" y="256"/>
                    <a:pt x="421" y="254"/>
                  </a:cubicBezTo>
                  <a:cubicBezTo>
                    <a:pt x="421" y="254"/>
                    <a:pt x="421" y="254"/>
                    <a:pt x="421" y="254"/>
                  </a:cubicBezTo>
                  <a:cubicBezTo>
                    <a:pt x="420" y="254"/>
                    <a:pt x="420" y="254"/>
                    <a:pt x="420" y="253"/>
                  </a:cubicBezTo>
                  <a:cubicBezTo>
                    <a:pt x="412" y="252"/>
                    <a:pt x="405" y="258"/>
                    <a:pt x="400" y="263"/>
                  </a:cubicBezTo>
                  <a:cubicBezTo>
                    <a:pt x="398" y="263"/>
                    <a:pt x="397" y="262"/>
                    <a:pt x="396" y="262"/>
                  </a:cubicBezTo>
                  <a:cubicBezTo>
                    <a:pt x="387" y="265"/>
                    <a:pt x="380" y="273"/>
                    <a:pt x="370" y="277"/>
                  </a:cubicBezTo>
                  <a:cubicBezTo>
                    <a:pt x="370" y="276"/>
                    <a:pt x="370" y="276"/>
                    <a:pt x="370" y="276"/>
                  </a:cubicBezTo>
                  <a:cubicBezTo>
                    <a:pt x="367" y="277"/>
                    <a:pt x="363" y="280"/>
                    <a:pt x="359" y="280"/>
                  </a:cubicBezTo>
                  <a:cubicBezTo>
                    <a:pt x="353" y="282"/>
                    <a:pt x="348" y="281"/>
                    <a:pt x="343" y="281"/>
                  </a:cubicBezTo>
                  <a:cubicBezTo>
                    <a:pt x="335" y="282"/>
                    <a:pt x="328" y="284"/>
                    <a:pt x="320" y="285"/>
                  </a:cubicBezTo>
                  <a:cubicBezTo>
                    <a:pt x="320" y="285"/>
                    <a:pt x="319" y="285"/>
                    <a:pt x="319" y="285"/>
                  </a:cubicBezTo>
                  <a:cubicBezTo>
                    <a:pt x="315" y="287"/>
                    <a:pt x="311" y="288"/>
                    <a:pt x="307" y="290"/>
                  </a:cubicBezTo>
                  <a:cubicBezTo>
                    <a:pt x="307" y="290"/>
                    <a:pt x="307" y="290"/>
                    <a:pt x="307" y="290"/>
                  </a:cubicBezTo>
                  <a:cubicBezTo>
                    <a:pt x="307" y="291"/>
                    <a:pt x="306" y="291"/>
                    <a:pt x="306" y="292"/>
                  </a:cubicBezTo>
                  <a:cubicBezTo>
                    <a:pt x="305" y="293"/>
                    <a:pt x="303" y="294"/>
                    <a:pt x="302" y="295"/>
                  </a:cubicBezTo>
                  <a:cubicBezTo>
                    <a:pt x="298" y="297"/>
                    <a:pt x="294" y="301"/>
                    <a:pt x="291" y="304"/>
                  </a:cubicBezTo>
                  <a:cubicBezTo>
                    <a:pt x="291" y="304"/>
                    <a:pt x="290" y="304"/>
                    <a:pt x="290" y="304"/>
                  </a:cubicBezTo>
                  <a:cubicBezTo>
                    <a:pt x="287" y="307"/>
                    <a:pt x="283" y="311"/>
                    <a:pt x="280" y="314"/>
                  </a:cubicBezTo>
                  <a:cubicBezTo>
                    <a:pt x="280" y="314"/>
                    <a:pt x="279" y="314"/>
                    <a:pt x="278" y="314"/>
                  </a:cubicBezTo>
                  <a:cubicBezTo>
                    <a:pt x="278" y="314"/>
                    <a:pt x="278" y="314"/>
                    <a:pt x="278" y="314"/>
                  </a:cubicBezTo>
                  <a:cubicBezTo>
                    <a:pt x="278" y="314"/>
                    <a:pt x="278" y="314"/>
                    <a:pt x="278" y="313"/>
                  </a:cubicBezTo>
                  <a:cubicBezTo>
                    <a:pt x="279" y="312"/>
                    <a:pt x="279" y="312"/>
                    <a:pt x="280" y="311"/>
                  </a:cubicBezTo>
                  <a:cubicBezTo>
                    <a:pt x="280" y="310"/>
                    <a:pt x="281" y="309"/>
                    <a:pt x="282" y="308"/>
                  </a:cubicBezTo>
                  <a:cubicBezTo>
                    <a:pt x="283" y="306"/>
                    <a:pt x="284" y="305"/>
                    <a:pt x="284" y="304"/>
                  </a:cubicBezTo>
                  <a:cubicBezTo>
                    <a:pt x="285" y="303"/>
                    <a:pt x="285" y="303"/>
                    <a:pt x="284" y="303"/>
                  </a:cubicBezTo>
                  <a:cubicBezTo>
                    <a:pt x="284" y="303"/>
                    <a:pt x="284" y="303"/>
                    <a:pt x="284" y="303"/>
                  </a:cubicBezTo>
                  <a:cubicBezTo>
                    <a:pt x="287" y="300"/>
                    <a:pt x="290" y="297"/>
                    <a:pt x="294" y="295"/>
                  </a:cubicBezTo>
                  <a:cubicBezTo>
                    <a:pt x="294" y="295"/>
                    <a:pt x="294" y="295"/>
                    <a:pt x="294" y="295"/>
                  </a:cubicBezTo>
                  <a:cubicBezTo>
                    <a:pt x="294" y="295"/>
                    <a:pt x="293" y="294"/>
                    <a:pt x="294" y="294"/>
                  </a:cubicBezTo>
                  <a:cubicBezTo>
                    <a:pt x="294" y="293"/>
                    <a:pt x="294" y="293"/>
                    <a:pt x="295" y="292"/>
                  </a:cubicBezTo>
                  <a:cubicBezTo>
                    <a:pt x="295" y="292"/>
                    <a:pt x="295" y="292"/>
                    <a:pt x="295" y="292"/>
                  </a:cubicBezTo>
                  <a:cubicBezTo>
                    <a:pt x="295" y="291"/>
                    <a:pt x="294" y="291"/>
                    <a:pt x="294" y="291"/>
                  </a:cubicBezTo>
                  <a:cubicBezTo>
                    <a:pt x="293" y="292"/>
                    <a:pt x="292" y="292"/>
                    <a:pt x="291" y="293"/>
                  </a:cubicBezTo>
                  <a:cubicBezTo>
                    <a:pt x="290" y="295"/>
                    <a:pt x="289" y="297"/>
                    <a:pt x="286" y="297"/>
                  </a:cubicBezTo>
                  <a:cubicBezTo>
                    <a:pt x="286" y="297"/>
                    <a:pt x="286" y="297"/>
                    <a:pt x="285" y="297"/>
                  </a:cubicBezTo>
                  <a:cubicBezTo>
                    <a:pt x="285" y="297"/>
                    <a:pt x="285" y="297"/>
                    <a:pt x="285" y="297"/>
                  </a:cubicBezTo>
                  <a:cubicBezTo>
                    <a:pt x="285" y="297"/>
                    <a:pt x="285" y="297"/>
                    <a:pt x="285" y="297"/>
                  </a:cubicBezTo>
                  <a:cubicBezTo>
                    <a:pt x="285" y="297"/>
                    <a:pt x="285" y="297"/>
                    <a:pt x="285" y="297"/>
                  </a:cubicBezTo>
                  <a:cubicBezTo>
                    <a:pt x="285" y="297"/>
                    <a:pt x="285" y="297"/>
                    <a:pt x="285" y="296"/>
                  </a:cubicBezTo>
                  <a:cubicBezTo>
                    <a:pt x="285" y="296"/>
                    <a:pt x="285" y="296"/>
                    <a:pt x="285" y="296"/>
                  </a:cubicBezTo>
                  <a:cubicBezTo>
                    <a:pt x="285" y="296"/>
                    <a:pt x="285" y="296"/>
                    <a:pt x="286" y="295"/>
                  </a:cubicBezTo>
                  <a:cubicBezTo>
                    <a:pt x="286" y="295"/>
                    <a:pt x="286" y="295"/>
                    <a:pt x="286" y="295"/>
                  </a:cubicBezTo>
                  <a:cubicBezTo>
                    <a:pt x="286" y="295"/>
                    <a:pt x="286" y="294"/>
                    <a:pt x="286" y="294"/>
                  </a:cubicBezTo>
                  <a:cubicBezTo>
                    <a:pt x="286" y="294"/>
                    <a:pt x="286" y="294"/>
                    <a:pt x="287" y="294"/>
                  </a:cubicBezTo>
                  <a:cubicBezTo>
                    <a:pt x="287" y="293"/>
                    <a:pt x="287" y="293"/>
                    <a:pt x="287" y="292"/>
                  </a:cubicBezTo>
                  <a:cubicBezTo>
                    <a:pt x="288" y="292"/>
                    <a:pt x="288" y="292"/>
                    <a:pt x="288" y="291"/>
                  </a:cubicBezTo>
                  <a:cubicBezTo>
                    <a:pt x="288" y="291"/>
                    <a:pt x="288" y="291"/>
                    <a:pt x="288" y="290"/>
                  </a:cubicBezTo>
                  <a:cubicBezTo>
                    <a:pt x="289" y="290"/>
                    <a:pt x="288" y="289"/>
                    <a:pt x="288" y="289"/>
                  </a:cubicBezTo>
                  <a:cubicBezTo>
                    <a:pt x="289" y="288"/>
                    <a:pt x="291" y="286"/>
                    <a:pt x="292" y="285"/>
                  </a:cubicBezTo>
                  <a:cubicBezTo>
                    <a:pt x="292" y="285"/>
                    <a:pt x="292" y="285"/>
                    <a:pt x="292" y="285"/>
                  </a:cubicBezTo>
                  <a:cubicBezTo>
                    <a:pt x="295" y="284"/>
                    <a:pt x="297" y="283"/>
                    <a:pt x="299" y="281"/>
                  </a:cubicBezTo>
                  <a:cubicBezTo>
                    <a:pt x="300" y="281"/>
                    <a:pt x="300" y="281"/>
                    <a:pt x="301" y="280"/>
                  </a:cubicBezTo>
                  <a:cubicBezTo>
                    <a:pt x="297" y="282"/>
                    <a:pt x="294" y="283"/>
                    <a:pt x="290" y="285"/>
                  </a:cubicBezTo>
                  <a:cubicBezTo>
                    <a:pt x="290" y="285"/>
                    <a:pt x="290" y="286"/>
                    <a:pt x="289" y="286"/>
                  </a:cubicBezTo>
                  <a:cubicBezTo>
                    <a:pt x="289" y="286"/>
                    <a:pt x="289" y="286"/>
                    <a:pt x="288" y="285"/>
                  </a:cubicBezTo>
                  <a:cubicBezTo>
                    <a:pt x="288" y="285"/>
                    <a:pt x="288" y="285"/>
                    <a:pt x="288" y="285"/>
                  </a:cubicBezTo>
                  <a:cubicBezTo>
                    <a:pt x="288" y="284"/>
                    <a:pt x="290" y="283"/>
                    <a:pt x="291" y="282"/>
                  </a:cubicBezTo>
                  <a:cubicBezTo>
                    <a:pt x="292" y="282"/>
                    <a:pt x="293" y="282"/>
                    <a:pt x="293" y="282"/>
                  </a:cubicBezTo>
                  <a:cubicBezTo>
                    <a:pt x="313" y="266"/>
                    <a:pt x="341" y="270"/>
                    <a:pt x="365" y="262"/>
                  </a:cubicBezTo>
                  <a:cubicBezTo>
                    <a:pt x="367" y="261"/>
                    <a:pt x="368" y="259"/>
                    <a:pt x="370" y="258"/>
                  </a:cubicBezTo>
                  <a:cubicBezTo>
                    <a:pt x="374" y="257"/>
                    <a:pt x="376" y="254"/>
                    <a:pt x="380" y="252"/>
                  </a:cubicBezTo>
                  <a:cubicBezTo>
                    <a:pt x="385" y="248"/>
                    <a:pt x="389" y="244"/>
                    <a:pt x="391" y="237"/>
                  </a:cubicBezTo>
                  <a:cubicBezTo>
                    <a:pt x="391" y="237"/>
                    <a:pt x="390" y="236"/>
                    <a:pt x="390" y="236"/>
                  </a:cubicBezTo>
                  <a:cubicBezTo>
                    <a:pt x="382" y="245"/>
                    <a:pt x="372" y="252"/>
                    <a:pt x="362" y="257"/>
                  </a:cubicBezTo>
                  <a:cubicBezTo>
                    <a:pt x="349" y="264"/>
                    <a:pt x="334" y="263"/>
                    <a:pt x="320" y="265"/>
                  </a:cubicBezTo>
                  <a:cubicBezTo>
                    <a:pt x="321" y="263"/>
                    <a:pt x="322" y="263"/>
                    <a:pt x="323" y="263"/>
                  </a:cubicBezTo>
                  <a:cubicBezTo>
                    <a:pt x="323" y="261"/>
                    <a:pt x="325" y="261"/>
                    <a:pt x="326" y="259"/>
                  </a:cubicBezTo>
                  <a:cubicBezTo>
                    <a:pt x="328" y="259"/>
                    <a:pt x="328" y="259"/>
                    <a:pt x="328" y="259"/>
                  </a:cubicBezTo>
                  <a:cubicBezTo>
                    <a:pt x="328" y="259"/>
                    <a:pt x="328" y="258"/>
                    <a:pt x="329" y="258"/>
                  </a:cubicBezTo>
                  <a:cubicBezTo>
                    <a:pt x="330" y="258"/>
                    <a:pt x="332" y="258"/>
                    <a:pt x="332" y="258"/>
                  </a:cubicBezTo>
                  <a:cubicBezTo>
                    <a:pt x="330" y="255"/>
                    <a:pt x="326" y="259"/>
                    <a:pt x="323" y="258"/>
                  </a:cubicBezTo>
                  <a:cubicBezTo>
                    <a:pt x="324" y="256"/>
                    <a:pt x="323" y="254"/>
                    <a:pt x="325" y="254"/>
                  </a:cubicBezTo>
                  <a:cubicBezTo>
                    <a:pt x="327" y="254"/>
                    <a:pt x="327" y="254"/>
                    <a:pt x="327" y="254"/>
                  </a:cubicBezTo>
                  <a:cubicBezTo>
                    <a:pt x="327" y="252"/>
                    <a:pt x="328" y="251"/>
                    <a:pt x="328" y="251"/>
                  </a:cubicBezTo>
                  <a:cubicBezTo>
                    <a:pt x="338" y="245"/>
                    <a:pt x="347" y="241"/>
                    <a:pt x="356" y="236"/>
                  </a:cubicBezTo>
                  <a:cubicBezTo>
                    <a:pt x="354" y="236"/>
                    <a:pt x="353" y="238"/>
                    <a:pt x="351" y="237"/>
                  </a:cubicBezTo>
                  <a:cubicBezTo>
                    <a:pt x="352" y="237"/>
                    <a:pt x="351" y="235"/>
                    <a:pt x="352" y="235"/>
                  </a:cubicBezTo>
                  <a:cubicBezTo>
                    <a:pt x="359" y="233"/>
                    <a:pt x="365" y="229"/>
                    <a:pt x="372" y="226"/>
                  </a:cubicBezTo>
                  <a:cubicBezTo>
                    <a:pt x="369" y="226"/>
                    <a:pt x="367" y="228"/>
                    <a:pt x="365" y="226"/>
                  </a:cubicBezTo>
                  <a:cubicBezTo>
                    <a:pt x="366" y="226"/>
                    <a:pt x="367" y="224"/>
                    <a:pt x="368" y="224"/>
                  </a:cubicBezTo>
                  <a:cubicBezTo>
                    <a:pt x="368" y="223"/>
                    <a:pt x="368" y="223"/>
                    <a:pt x="368" y="223"/>
                  </a:cubicBezTo>
                  <a:cubicBezTo>
                    <a:pt x="368" y="222"/>
                    <a:pt x="369" y="222"/>
                    <a:pt x="370" y="222"/>
                  </a:cubicBezTo>
                  <a:cubicBezTo>
                    <a:pt x="369" y="222"/>
                    <a:pt x="368" y="221"/>
                    <a:pt x="368" y="221"/>
                  </a:cubicBezTo>
                  <a:cubicBezTo>
                    <a:pt x="369" y="220"/>
                    <a:pt x="371" y="221"/>
                    <a:pt x="372" y="219"/>
                  </a:cubicBezTo>
                  <a:cubicBezTo>
                    <a:pt x="372" y="219"/>
                    <a:pt x="370" y="219"/>
                    <a:pt x="370" y="219"/>
                  </a:cubicBezTo>
                  <a:cubicBezTo>
                    <a:pt x="372" y="216"/>
                    <a:pt x="375" y="216"/>
                    <a:pt x="379" y="215"/>
                  </a:cubicBezTo>
                  <a:cubicBezTo>
                    <a:pt x="378" y="214"/>
                    <a:pt x="376" y="215"/>
                    <a:pt x="376" y="214"/>
                  </a:cubicBezTo>
                  <a:cubicBezTo>
                    <a:pt x="376" y="213"/>
                    <a:pt x="377" y="213"/>
                    <a:pt x="377" y="213"/>
                  </a:cubicBezTo>
                  <a:cubicBezTo>
                    <a:pt x="376" y="213"/>
                    <a:pt x="376" y="213"/>
                    <a:pt x="376" y="213"/>
                  </a:cubicBezTo>
                  <a:cubicBezTo>
                    <a:pt x="375" y="212"/>
                    <a:pt x="375" y="211"/>
                    <a:pt x="375" y="210"/>
                  </a:cubicBezTo>
                  <a:cubicBezTo>
                    <a:pt x="379" y="206"/>
                    <a:pt x="379" y="200"/>
                    <a:pt x="381" y="195"/>
                  </a:cubicBezTo>
                  <a:cubicBezTo>
                    <a:pt x="381" y="195"/>
                    <a:pt x="380" y="195"/>
                    <a:pt x="380" y="195"/>
                  </a:cubicBezTo>
                  <a:cubicBezTo>
                    <a:pt x="374" y="202"/>
                    <a:pt x="363" y="204"/>
                    <a:pt x="354" y="207"/>
                  </a:cubicBezTo>
                  <a:cubicBezTo>
                    <a:pt x="351" y="207"/>
                    <a:pt x="351" y="207"/>
                    <a:pt x="351" y="207"/>
                  </a:cubicBezTo>
                  <a:cubicBezTo>
                    <a:pt x="347" y="208"/>
                    <a:pt x="343" y="208"/>
                    <a:pt x="340" y="206"/>
                  </a:cubicBezTo>
                  <a:cubicBezTo>
                    <a:pt x="337" y="205"/>
                    <a:pt x="336" y="203"/>
                    <a:pt x="333" y="201"/>
                  </a:cubicBezTo>
                  <a:cubicBezTo>
                    <a:pt x="328" y="198"/>
                    <a:pt x="323" y="195"/>
                    <a:pt x="318" y="193"/>
                  </a:cubicBezTo>
                  <a:cubicBezTo>
                    <a:pt x="302" y="188"/>
                    <a:pt x="285" y="186"/>
                    <a:pt x="269" y="186"/>
                  </a:cubicBezTo>
                  <a:cubicBezTo>
                    <a:pt x="276" y="182"/>
                    <a:pt x="283" y="182"/>
                    <a:pt x="291" y="180"/>
                  </a:cubicBezTo>
                  <a:cubicBezTo>
                    <a:pt x="302" y="177"/>
                    <a:pt x="312" y="173"/>
                    <a:pt x="323" y="174"/>
                  </a:cubicBezTo>
                  <a:cubicBezTo>
                    <a:pt x="321" y="173"/>
                    <a:pt x="319" y="174"/>
                    <a:pt x="317" y="174"/>
                  </a:cubicBezTo>
                  <a:cubicBezTo>
                    <a:pt x="308" y="173"/>
                    <a:pt x="299" y="175"/>
                    <a:pt x="290" y="177"/>
                  </a:cubicBezTo>
                  <a:cubicBezTo>
                    <a:pt x="283" y="179"/>
                    <a:pt x="277" y="181"/>
                    <a:pt x="271" y="182"/>
                  </a:cubicBezTo>
                  <a:cubicBezTo>
                    <a:pt x="267" y="184"/>
                    <a:pt x="265" y="188"/>
                    <a:pt x="261" y="187"/>
                  </a:cubicBezTo>
                  <a:cubicBezTo>
                    <a:pt x="261" y="185"/>
                    <a:pt x="261" y="185"/>
                    <a:pt x="261" y="185"/>
                  </a:cubicBezTo>
                  <a:cubicBezTo>
                    <a:pt x="267" y="177"/>
                    <a:pt x="275" y="170"/>
                    <a:pt x="285" y="169"/>
                  </a:cubicBezTo>
                  <a:cubicBezTo>
                    <a:pt x="297" y="167"/>
                    <a:pt x="307" y="169"/>
                    <a:pt x="319" y="170"/>
                  </a:cubicBezTo>
                  <a:cubicBezTo>
                    <a:pt x="327" y="171"/>
                    <a:pt x="335" y="173"/>
                    <a:pt x="343" y="175"/>
                  </a:cubicBezTo>
                  <a:cubicBezTo>
                    <a:pt x="346" y="175"/>
                    <a:pt x="347" y="180"/>
                    <a:pt x="349" y="181"/>
                  </a:cubicBezTo>
                  <a:cubicBezTo>
                    <a:pt x="353" y="182"/>
                    <a:pt x="357" y="181"/>
                    <a:pt x="361" y="183"/>
                  </a:cubicBezTo>
                  <a:cubicBezTo>
                    <a:pt x="361" y="182"/>
                    <a:pt x="360" y="181"/>
                    <a:pt x="361" y="179"/>
                  </a:cubicBezTo>
                  <a:cubicBezTo>
                    <a:pt x="363" y="177"/>
                    <a:pt x="367" y="180"/>
                    <a:pt x="369" y="179"/>
                  </a:cubicBezTo>
                  <a:cubicBezTo>
                    <a:pt x="374" y="175"/>
                    <a:pt x="365" y="170"/>
                    <a:pt x="362" y="165"/>
                  </a:cubicBezTo>
                  <a:cubicBezTo>
                    <a:pt x="362" y="165"/>
                    <a:pt x="363" y="164"/>
                    <a:pt x="363" y="164"/>
                  </a:cubicBezTo>
                  <a:cubicBezTo>
                    <a:pt x="368" y="168"/>
                    <a:pt x="372" y="174"/>
                    <a:pt x="378" y="177"/>
                  </a:cubicBezTo>
                  <a:cubicBezTo>
                    <a:pt x="381" y="178"/>
                    <a:pt x="389" y="180"/>
                    <a:pt x="388" y="176"/>
                  </a:cubicBezTo>
                  <a:cubicBezTo>
                    <a:pt x="384" y="169"/>
                    <a:pt x="378" y="163"/>
                    <a:pt x="373" y="157"/>
                  </a:cubicBezTo>
                  <a:cubicBezTo>
                    <a:pt x="373" y="154"/>
                    <a:pt x="373" y="154"/>
                    <a:pt x="373" y="154"/>
                  </a:cubicBezTo>
                  <a:cubicBezTo>
                    <a:pt x="372" y="154"/>
                    <a:pt x="372" y="154"/>
                    <a:pt x="371" y="153"/>
                  </a:cubicBezTo>
                  <a:cubicBezTo>
                    <a:pt x="371" y="151"/>
                    <a:pt x="371" y="151"/>
                    <a:pt x="371" y="151"/>
                  </a:cubicBezTo>
                  <a:cubicBezTo>
                    <a:pt x="368" y="149"/>
                    <a:pt x="369" y="147"/>
                    <a:pt x="368" y="145"/>
                  </a:cubicBezTo>
                  <a:cubicBezTo>
                    <a:pt x="366" y="142"/>
                    <a:pt x="367" y="137"/>
                    <a:pt x="366" y="133"/>
                  </a:cubicBezTo>
                  <a:cubicBezTo>
                    <a:pt x="365" y="130"/>
                    <a:pt x="364" y="126"/>
                    <a:pt x="363" y="123"/>
                  </a:cubicBezTo>
                  <a:cubicBezTo>
                    <a:pt x="361" y="112"/>
                    <a:pt x="359" y="102"/>
                    <a:pt x="358" y="92"/>
                  </a:cubicBezTo>
                  <a:cubicBezTo>
                    <a:pt x="356" y="80"/>
                    <a:pt x="365" y="70"/>
                    <a:pt x="370" y="60"/>
                  </a:cubicBezTo>
                  <a:cubicBezTo>
                    <a:pt x="375" y="52"/>
                    <a:pt x="380" y="44"/>
                    <a:pt x="388" y="39"/>
                  </a:cubicBezTo>
                  <a:cubicBezTo>
                    <a:pt x="390" y="32"/>
                    <a:pt x="395" y="25"/>
                    <a:pt x="400" y="19"/>
                  </a:cubicBezTo>
                  <a:cubicBezTo>
                    <a:pt x="405" y="13"/>
                    <a:pt x="414" y="9"/>
                    <a:pt x="420" y="6"/>
                  </a:cubicBezTo>
                  <a:cubicBezTo>
                    <a:pt x="429" y="2"/>
                    <a:pt x="437" y="0"/>
                    <a:pt x="437" y="0"/>
                  </a:cubicBezTo>
                  <a:cubicBezTo>
                    <a:pt x="0" y="0"/>
                    <a:pt x="0" y="0"/>
                    <a:pt x="0" y="0"/>
                  </a:cubicBezTo>
                  <a:cubicBezTo>
                    <a:pt x="0" y="337"/>
                    <a:pt x="0" y="337"/>
                    <a:pt x="0" y="337"/>
                  </a:cubicBezTo>
                  <a:cubicBezTo>
                    <a:pt x="309" y="337"/>
                    <a:pt x="309" y="337"/>
                    <a:pt x="309" y="337"/>
                  </a:cubicBezTo>
                  <a:cubicBezTo>
                    <a:pt x="321" y="328"/>
                    <a:pt x="334" y="324"/>
                    <a:pt x="350" y="315"/>
                  </a:cubicBezTo>
                  <a:cubicBezTo>
                    <a:pt x="358" y="311"/>
                    <a:pt x="377" y="303"/>
                    <a:pt x="383" y="297"/>
                  </a:cubicBezTo>
                </a:path>
              </a:pathLst>
            </a:custGeom>
            <a:solidFill>
              <a:srgbClr val="060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8" name="Freeform 28">
              <a:extLst>
                <a:ext uri="{FF2B5EF4-FFF2-40B4-BE49-F238E27FC236}">
                  <a16:creationId xmlns:a16="http://schemas.microsoft.com/office/drawing/2014/main" id="{A9FE07DC-52BD-4703-8E3B-F8EA59571DEC}"/>
                </a:ext>
              </a:extLst>
            </p:cNvPr>
            <p:cNvSpPr>
              <a:spLocks/>
            </p:cNvSpPr>
            <p:nvPr/>
          </p:nvSpPr>
          <p:spPr bwMode="auto">
            <a:xfrm>
              <a:off x="4033838" y="0"/>
              <a:ext cx="1473200" cy="1209675"/>
            </a:xfrm>
            <a:custGeom>
              <a:avLst/>
              <a:gdLst>
                <a:gd name="T0" fmla="*/ 411 w 411"/>
                <a:gd name="T1" fmla="*/ 0 h 337"/>
                <a:gd name="T2" fmla="*/ 49 w 411"/>
                <a:gd name="T3" fmla="*/ 0 h 337"/>
                <a:gd name="T4" fmla="*/ 52 w 411"/>
                <a:gd name="T5" fmla="*/ 1 h 337"/>
                <a:gd name="T6" fmla="*/ 62 w 411"/>
                <a:gd name="T7" fmla="*/ 6 h 337"/>
                <a:gd name="T8" fmla="*/ 74 w 411"/>
                <a:gd name="T9" fmla="*/ 16 h 337"/>
                <a:gd name="T10" fmla="*/ 76 w 411"/>
                <a:gd name="T11" fmla="*/ 25 h 337"/>
                <a:gd name="T12" fmla="*/ 70 w 411"/>
                <a:gd name="T13" fmla="*/ 34 h 337"/>
                <a:gd name="T14" fmla="*/ 57 w 411"/>
                <a:gd name="T15" fmla="*/ 35 h 337"/>
                <a:gd name="T16" fmla="*/ 49 w 411"/>
                <a:gd name="T17" fmla="*/ 34 h 337"/>
                <a:gd name="T18" fmla="*/ 74 w 411"/>
                <a:gd name="T19" fmla="*/ 51 h 337"/>
                <a:gd name="T20" fmla="*/ 80 w 411"/>
                <a:gd name="T21" fmla="*/ 53 h 337"/>
                <a:gd name="T22" fmla="*/ 81 w 411"/>
                <a:gd name="T23" fmla="*/ 55 h 337"/>
                <a:gd name="T24" fmla="*/ 79 w 411"/>
                <a:gd name="T25" fmla="*/ 59 h 337"/>
                <a:gd name="T26" fmla="*/ 81 w 411"/>
                <a:gd name="T27" fmla="*/ 59 h 337"/>
                <a:gd name="T28" fmla="*/ 88 w 411"/>
                <a:gd name="T29" fmla="*/ 53 h 337"/>
                <a:gd name="T30" fmla="*/ 90 w 411"/>
                <a:gd name="T31" fmla="*/ 63 h 337"/>
                <a:gd name="T32" fmla="*/ 83 w 411"/>
                <a:gd name="T33" fmla="*/ 69 h 337"/>
                <a:gd name="T34" fmla="*/ 83 w 411"/>
                <a:gd name="T35" fmla="*/ 74 h 337"/>
                <a:gd name="T36" fmla="*/ 86 w 411"/>
                <a:gd name="T37" fmla="*/ 81 h 337"/>
                <a:gd name="T38" fmla="*/ 90 w 411"/>
                <a:gd name="T39" fmla="*/ 95 h 337"/>
                <a:gd name="T40" fmla="*/ 95 w 411"/>
                <a:gd name="T41" fmla="*/ 124 h 337"/>
                <a:gd name="T42" fmla="*/ 94 w 411"/>
                <a:gd name="T43" fmla="*/ 139 h 337"/>
                <a:gd name="T44" fmla="*/ 101 w 411"/>
                <a:gd name="T45" fmla="*/ 152 h 337"/>
                <a:gd name="T46" fmla="*/ 108 w 411"/>
                <a:gd name="T47" fmla="*/ 162 h 337"/>
                <a:gd name="T48" fmla="*/ 116 w 411"/>
                <a:gd name="T49" fmla="*/ 182 h 337"/>
                <a:gd name="T50" fmla="*/ 102 w 411"/>
                <a:gd name="T51" fmla="*/ 189 h 337"/>
                <a:gd name="T52" fmla="*/ 104 w 411"/>
                <a:gd name="T53" fmla="*/ 200 h 337"/>
                <a:gd name="T54" fmla="*/ 95 w 411"/>
                <a:gd name="T55" fmla="*/ 212 h 337"/>
                <a:gd name="T56" fmla="*/ 100 w 411"/>
                <a:gd name="T57" fmla="*/ 214 h 337"/>
                <a:gd name="T58" fmla="*/ 102 w 411"/>
                <a:gd name="T59" fmla="*/ 223 h 337"/>
                <a:gd name="T60" fmla="*/ 95 w 411"/>
                <a:gd name="T61" fmla="*/ 234 h 337"/>
                <a:gd name="T62" fmla="*/ 95 w 411"/>
                <a:gd name="T63" fmla="*/ 248 h 337"/>
                <a:gd name="T64" fmla="*/ 83 w 411"/>
                <a:gd name="T65" fmla="*/ 258 h 337"/>
                <a:gd name="T66" fmla="*/ 71 w 411"/>
                <a:gd name="T67" fmla="*/ 258 h 337"/>
                <a:gd name="T68" fmla="*/ 67 w 411"/>
                <a:gd name="T69" fmla="*/ 257 h 337"/>
                <a:gd name="T70" fmla="*/ 35 w 411"/>
                <a:gd name="T71" fmla="*/ 252 h 337"/>
                <a:gd name="T72" fmla="*/ 26 w 411"/>
                <a:gd name="T73" fmla="*/ 255 h 337"/>
                <a:gd name="T74" fmla="*/ 18 w 411"/>
                <a:gd name="T75" fmla="*/ 262 h 337"/>
                <a:gd name="T76" fmla="*/ 18 w 411"/>
                <a:gd name="T77" fmla="*/ 262 h 337"/>
                <a:gd name="T78" fmla="*/ 17 w 411"/>
                <a:gd name="T79" fmla="*/ 263 h 337"/>
                <a:gd name="T80" fmla="*/ 16 w 411"/>
                <a:gd name="T81" fmla="*/ 264 h 337"/>
                <a:gd name="T82" fmla="*/ 15 w 411"/>
                <a:gd name="T83" fmla="*/ 265 h 337"/>
                <a:gd name="T84" fmla="*/ 10 w 411"/>
                <a:gd name="T85" fmla="*/ 272 h 337"/>
                <a:gd name="T86" fmla="*/ 10 w 411"/>
                <a:gd name="T87" fmla="*/ 273 h 337"/>
                <a:gd name="T88" fmla="*/ 10 w 411"/>
                <a:gd name="T89" fmla="*/ 274 h 337"/>
                <a:gd name="T90" fmla="*/ 5 w 411"/>
                <a:gd name="T91" fmla="*/ 285 h 337"/>
                <a:gd name="T92" fmla="*/ 5 w 411"/>
                <a:gd name="T93" fmla="*/ 316 h 337"/>
                <a:gd name="T94" fmla="*/ 40 w 411"/>
                <a:gd name="T95" fmla="*/ 329 h 337"/>
                <a:gd name="T96" fmla="*/ 55 w 411"/>
                <a:gd name="T97" fmla="*/ 337 h 337"/>
                <a:gd name="T98" fmla="*/ 411 w 411"/>
                <a:gd name="T99" fmla="*/ 337 h 337"/>
                <a:gd name="T100" fmla="*/ 411 w 411"/>
                <a:gd name="T101"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1" h="337">
                  <a:moveTo>
                    <a:pt x="411" y="0"/>
                  </a:moveTo>
                  <a:cubicBezTo>
                    <a:pt x="49" y="0"/>
                    <a:pt x="49" y="0"/>
                    <a:pt x="49" y="0"/>
                  </a:cubicBezTo>
                  <a:cubicBezTo>
                    <a:pt x="49" y="0"/>
                    <a:pt x="50" y="0"/>
                    <a:pt x="52" y="1"/>
                  </a:cubicBezTo>
                  <a:cubicBezTo>
                    <a:pt x="55" y="3"/>
                    <a:pt x="59" y="5"/>
                    <a:pt x="62" y="6"/>
                  </a:cubicBezTo>
                  <a:cubicBezTo>
                    <a:pt x="66" y="9"/>
                    <a:pt x="71" y="12"/>
                    <a:pt x="74" y="16"/>
                  </a:cubicBezTo>
                  <a:cubicBezTo>
                    <a:pt x="75" y="18"/>
                    <a:pt x="77" y="22"/>
                    <a:pt x="76" y="25"/>
                  </a:cubicBezTo>
                  <a:cubicBezTo>
                    <a:pt x="74" y="28"/>
                    <a:pt x="74" y="33"/>
                    <a:pt x="70" y="34"/>
                  </a:cubicBezTo>
                  <a:cubicBezTo>
                    <a:pt x="67" y="36"/>
                    <a:pt x="62" y="36"/>
                    <a:pt x="57" y="35"/>
                  </a:cubicBezTo>
                  <a:cubicBezTo>
                    <a:pt x="55" y="35"/>
                    <a:pt x="52" y="35"/>
                    <a:pt x="49" y="34"/>
                  </a:cubicBezTo>
                  <a:cubicBezTo>
                    <a:pt x="59" y="38"/>
                    <a:pt x="68" y="42"/>
                    <a:pt x="74" y="51"/>
                  </a:cubicBezTo>
                  <a:cubicBezTo>
                    <a:pt x="75" y="53"/>
                    <a:pt x="77" y="53"/>
                    <a:pt x="80" y="53"/>
                  </a:cubicBezTo>
                  <a:cubicBezTo>
                    <a:pt x="81" y="53"/>
                    <a:pt x="81" y="55"/>
                    <a:pt x="81" y="55"/>
                  </a:cubicBezTo>
                  <a:cubicBezTo>
                    <a:pt x="79" y="56"/>
                    <a:pt x="78" y="57"/>
                    <a:pt x="79" y="59"/>
                  </a:cubicBezTo>
                  <a:cubicBezTo>
                    <a:pt x="81" y="59"/>
                    <a:pt x="81" y="59"/>
                    <a:pt x="81" y="59"/>
                  </a:cubicBezTo>
                  <a:cubicBezTo>
                    <a:pt x="84" y="58"/>
                    <a:pt x="83" y="51"/>
                    <a:pt x="88" y="53"/>
                  </a:cubicBezTo>
                  <a:cubicBezTo>
                    <a:pt x="91" y="55"/>
                    <a:pt x="92" y="60"/>
                    <a:pt x="90" y="63"/>
                  </a:cubicBezTo>
                  <a:cubicBezTo>
                    <a:pt x="88" y="65"/>
                    <a:pt x="85" y="67"/>
                    <a:pt x="83" y="69"/>
                  </a:cubicBezTo>
                  <a:cubicBezTo>
                    <a:pt x="82" y="70"/>
                    <a:pt x="82" y="72"/>
                    <a:pt x="83" y="74"/>
                  </a:cubicBezTo>
                  <a:cubicBezTo>
                    <a:pt x="84" y="76"/>
                    <a:pt x="85" y="79"/>
                    <a:pt x="86" y="81"/>
                  </a:cubicBezTo>
                  <a:cubicBezTo>
                    <a:pt x="88" y="86"/>
                    <a:pt x="88" y="91"/>
                    <a:pt x="90" y="95"/>
                  </a:cubicBezTo>
                  <a:cubicBezTo>
                    <a:pt x="93" y="105"/>
                    <a:pt x="95" y="114"/>
                    <a:pt x="95" y="124"/>
                  </a:cubicBezTo>
                  <a:cubicBezTo>
                    <a:pt x="95" y="129"/>
                    <a:pt x="92" y="133"/>
                    <a:pt x="94" y="139"/>
                  </a:cubicBezTo>
                  <a:cubicBezTo>
                    <a:pt x="95" y="144"/>
                    <a:pt x="98" y="147"/>
                    <a:pt x="101" y="152"/>
                  </a:cubicBezTo>
                  <a:cubicBezTo>
                    <a:pt x="104" y="156"/>
                    <a:pt x="106" y="158"/>
                    <a:pt x="108" y="162"/>
                  </a:cubicBezTo>
                  <a:cubicBezTo>
                    <a:pt x="112" y="168"/>
                    <a:pt x="119" y="175"/>
                    <a:pt x="116" y="182"/>
                  </a:cubicBezTo>
                  <a:cubicBezTo>
                    <a:pt x="114" y="187"/>
                    <a:pt x="107" y="186"/>
                    <a:pt x="102" y="189"/>
                  </a:cubicBezTo>
                  <a:cubicBezTo>
                    <a:pt x="98" y="192"/>
                    <a:pt x="102" y="197"/>
                    <a:pt x="104" y="200"/>
                  </a:cubicBezTo>
                  <a:cubicBezTo>
                    <a:pt x="107" y="206"/>
                    <a:pt x="100" y="210"/>
                    <a:pt x="95" y="212"/>
                  </a:cubicBezTo>
                  <a:cubicBezTo>
                    <a:pt x="97" y="214"/>
                    <a:pt x="99" y="213"/>
                    <a:pt x="100" y="214"/>
                  </a:cubicBezTo>
                  <a:cubicBezTo>
                    <a:pt x="100" y="217"/>
                    <a:pt x="104" y="219"/>
                    <a:pt x="102" y="223"/>
                  </a:cubicBezTo>
                  <a:cubicBezTo>
                    <a:pt x="99" y="226"/>
                    <a:pt x="91" y="228"/>
                    <a:pt x="95" y="234"/>
                  </a:cubicBezTo>
                  <a:cubicBezTo>
                    <a:pt x="98" y="238"/>
                    <a:pt x="96" y="243"/>
                    <a:pt x="95" y="248"/>
                  </a:cubicBezTo>
                  <a:cubicBezTo>
                    <a:pt x="93" y="254"/>
                    <a:pt x="88" y="256"/>
                    <a:pt x="83" y="258"/>
                  </a:cubicBezTo>
                  <a:cubicBezTo>
                    <a:pt x="79" y="259"/>
                    <a:pt x="75" y="259"/>
                    <a:pt x="71" y="258"/>
                  </a:cubicBezTo>
                  <a:cubicBezTo>
                    <a:pt x="70" y="258"/>
                    <a:pt x="69" y="257"/>
                    <a:pt x="67" y="257"/>
                  </a:cubicBezTo>
                  <a:cubicBezTo>
                    <a:pt x="56" y="256"/>
                    <a:pt x="46" y="252"/>
                    <a:pt x="35" y="252"/>
                  </a:cubicBezTo>
                  <a:cubicBezTo>
                    <a:pt x="32" y="253"/>
                    <a:pt x="28" y="254"/>
                    <a:pt x="26" y="255"/>
                  </a:cubicBezTo>
                  <a:cubicBezTo>
                    <a:pt x="23" y="257"/>
                    <a:pt x="20" y="259"/>
                    <a:pt x="18" y="262"/>
                  </a:cubicBezTo>
                  <a:cubicBezTo>
                    <a:pt x="18" y="262"/>
                    <a:pt x="18" y="262"/>
                    <a:pt x="18" y="262"/>
                  </a:cubicBezTo>
                  <a:cubicBezTo>
                    <a:pt x="18" y="262"/>
                    <a:pt x="17" y="263"/>
                    <a:pt x="17" y="263"/>
                  </a:cubicBezTo>
                  <a:cubicBezTo>
                    <a:pt x="16" y="264"/>
                    <a:pt x="16" y="264"/>
                    <a:pt x="16" y="264"/>
                  </a:cubicBezTo>
                  <a:cubicBezTo>
                    <a:pt x="16" y="265"/>
                    <a:pt x="16" y="265"/>
                    <a:pt x="15" y="265"/>
                  </a:cubicBezTo>
                  <a:cubicBezTo>
                    <a:pt x="14" y="267"/>
                    <a:pt x="12" y="270"/>
                    <a:pt x="10" y="272"/>
                  </a:cubicBezTo>
                  <a:cubicBezTo>
                    <a:pt x="10" y="273"/>
                    <a:pt x="10" y="273"/>
                    <a:pt x="10" y="273"/>
                  </a:cubicBezTo>
                  <a:cubicBezTo>
                    <a:pt x="10" y="273"/>
                    <a:pt x="10" y="274"/>
                    <a:pt x="10" y="274"/>
                  </a:cubicBezTo>
                  <a:cubicBezTo>
                    <a:pt x="8" y="278"/>
                    <a:pt x="6" y="282"/>
                    <a:pt x="5" y="285"/>
                  </a:cubicBezTo>
                  <a:cubicBezTo>
                    <a:pt x="0" y="300"/>
                    <a:pt x="2" y="313"/>
                    <a:pt x="5" y="316"/>
                  </a:cubicBezTo>
                  <a:cubicBezTo>
                    <a:pt x="6" y="316"/>
                    <a:pt x="26" y="323"/>
                    <a:pt x="40" y="329"/>
                  </a:cubicBezTo>
                  <a:cubicBezTo>
                    <a:pt x="47" y="332"/>
                    <a:pt x="52" y="334"/>
                    <a:pt x="55" y="337"/>
                  </a:cubicBezTo>
                  <a:cubicBezTo>
                    <a:pt x="411" y="337"/>
                    <a:pt x="411" y="337"/>
                    <a:pt x="411" y="337"/>
                  </a:cubicBezTo>
                  <a:lnTo>
                    <a:pt x="411" y="0"/>
                  </a:lnTo>
                  <a:close/>
                </a:path>
              </a:pathLst>
            </a:custGeom>
            <a:solidFill>
              <a:srgbClr val="E22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29" name="Freeform 29">
              <a:extLst>
                <a:ext uri="{FF2B5EF4-FFF2-40B4-BE49-F238E27FC236}">
                  <a16:creationId xmlns:a16="http://schemas.microsoft.com/office/drawing/2014/main" id="{BBE32313-7031-48BE-8F22-ACF6BC42F4E6}"/>
                </a:ext>
              </a:extLst>
            </p:cNvPr>
            <p:cNvSpPr>
              <a:spLocks/>
            </p:cNvSpPr>
            <p:nvPr/>
          </p:nvSpPr>
          <p:spPr bwMode="auto">
            <a:xfrm>
              <a:off x="4198938" y="415925"/>
              <a:ext cx="149225" cy="133350"/>
            </a:xfrm>
            <a:custGeom>
              <a:avLst/>
              <a:gdLst>
                <a:gd name="T0" fmla="*/ 24 w 42"/>
                <a:gd name="T1" fmla="*/ 7 h 37"/>
                <a:gd name="T2" fmla="*/ 31 w 42"/>
                <a:gd name="T3" fmla="*/ 8 h 37"/>
                <a:gd name="T4" fmla="*/ 18 w 42"/>
                <a:gd name="T5" fmla="*/ 20 h 37"/>
                <a:gd name="T6" fmla="*/ 16 w 42"/>
                <a:gd name="T7" fmla="*/ 20 h 37"/>
                <a:gd name="T8" fmla="*/ 13 w 42"/>
                <a:gd name="T9" fmla="*/ 24 h 37"/>
                <a:gd name="T10" fmla="*/ 7 w 42"/>
                <a:gd name="T11" fmla="*/ 25 h 37"/>
                <a:gd name="T12" fmla="*/ 17 w 42"/>
                <a:gd name="T13" fmla="*/ 29 h 37"/>
                <a:gd name="T14" fmla="*/ 19 w 42"/>
                <a:gd name="T15" fmla="*/ 31 h 37"/>
                <a:gd name="T16" fmla="*/ 20 w 42"/>
                <a:gd name="T17" fmla="*/ 31 h 37"/>
                <a:gd name="T18" fmla="*/ 21 w 42"/>
                <a:gd name="T19" fmla="*/ 31 h 37"/>
                <a:gd name="T20" fmla="*/ 21 w 42"/>
                <a:gd name="T21" fmla="*/ 34 h 37"/>
                <a:gd name="T22" fmla="*/ 14 w 42"/>
                <a:gd name="T23" fmla="*/ 36 h 37"/>
                <a:gd name="T24" fmla="*/ 28 w 42"/>
                <a:gd name="T25" fmla="*/ 36 h 37"/>
                <a:gd name="T26" fmla="*/ 31 w 42"/>
                <a:gd name="T27" fmla="*/ 25 h 37"/>
                <a:gd name="T28" fmla="*/ 30 w 42"/>
                <a:gd name="T29" fmla="*/ 23 h 37"/>
                <a:gd name="T30" fmla="*/ 33 w 42"/>
                <a:gd name="T31" fmla="*/ 19 h 37"/>
                <a:gd name="T32" fmla="*/ 37 w 42"/>
                <a:gd name="T33" fmla="*/ 17 h 37"/>
                <a:gd name="T34" fmla="*/ 35 w 42"/>
                <a:gd name="T35" fmla="*/ 14 h 37"/>
                <a:gd name="T36" fmla="*/ 41 w 42"/>
                <a:gd name="T37" fmla="*/ 4 h 37"/>
                <a:gd name="T38" fmla="*/ 32 w 42"/>
                <a:gd name="T39" fmla="*/ 1 h 37"/>
                <a:gd name="T40" fmla="*/ 21 w 42"/>
                <a:gd name="T41" fmla="*/ 1 h 37"/>
                <a:gd name="T42" fmla="*/ 12 w 42"/>
                <a:gd name="T43" fmla="*/ 4 h 37"/>
                <a:gd name="T44" fmla="*/ 0 w 42"/>
                <a:gd name="T45" fmla="*/ 10 h 37"/>
                <a:gd name="T46" fmla="*/ 14 w 42"/>
                <a:gd name="T47" fmla="*/ 7 h 37"/>
                <a:gd name="T48" fmla="*/ 24 w 42"/>
                <a:gd name="T49"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37">
                  <a:moveTo>
                    <a:pt x="24" y="7"/>
                  </a:moveTo>
                  <a:cubicBezTo>
                    <a:pt x="27" y="7"/>
                    <a:pt x="31" y="7"/>
                    <a:pt x="31" y="8"/>
                  </a:cubicBezTo>
                  <a:cubicBezTo>
                    <a:pt x="30" y="14"/>
                    <a:pt x="22" y="15"/>
                    <a:pt x="18" y="20"/>
                  </a:cubicBezTo>
                  <a:cubicBezTo>
                    <a:pt x="16" y="20"/>
                    <a:pt x="16" y="20"/>
                    <a:pt x="16" y="20"/>
                  </a:cubicBezTo>
                  <a:cubicBezTo>
                    <a:pt x="14" y="21"/>
                    <a:pt x="15" y="24"/>
                    <a:pt x="13" y="24"/>
                  </a:cubicBezTo>
                  <a:cubicBezTo>
                    <a:pt x="11" y="24"/>
                    <a:pt x="9" y="24"/>
                    <a:pt x="7" y="25"/>
                  </a:cubicBezTo>
                  <a:cubicBezTo>
                    <a:pt x="10" y="28"/>
                    <a:pt x="13" y="29"/>
                    <a:pt x="17" y="29"/>
                  </a:cubicBezTo>
                  <a:cubicBezTo>
                    <a:pt x="17" y="29"/>
                    <a:pt x="19" y="30"/>
                    <a:pt x="19" y="31"/>
                  </a:cubicBezTo>
                  <a:cubicBezTo>
                    <a:pt x="19" y="31"/>
                    <a:pt x="19" y="31"/>
                    <a:pt x="20" y="31"/>
                  </a:cubicBezTo>
                  <a:cubicBezTo>
                    <a:pt x="21" y="31"/>
                    <a:pt x="21" y="31"/>
                    <a:pt x="21" y="31"/>
                  </a:cubicBezTo>
                  <a:cubicBezTo>
                    <a:pt x="21" y="34"/>
                    <a:pt x="21" y="34"/>
                    <a:pt x="21" y="34"/>
                  </a:cubicBezTo>
                  <a:cubicBezTo>
                    <a:pt x="19" y="36"/>
                    <a:pt x="16" y="35"/>
                    <a:pt x="14" y="36"/>
                  </a:cubicBezTo>
                  <a:cubicBezTo>
                    <a:pt x="19" y="37"/>
                    <a:pt x="24" y="37"/>
                    <a:pt x="28" y="36"/>
                  </a:cubicBezTo>
                  <a:cubicBezTo>
                    <a:pt x="32" y="35"/>
                    <a:pt x="28" y="28"/>
                    <a:pt x="31" y="25"/>
                  </a:cubicBezTo>
                  <a:cubicBezTo>
                    <a:pt x="30" y="25"/>
                    <a:pt x="31" y="23"/>
                    <a:pt x="30" y="23"/>
                  </a:cubicBezTo>
                  <a:cubicBezTo>
                    <a:pt x="31" y="22"/>
                    <a:pt x="32" y="20"/>
                    <a:pt x="33" y="19"/>
                  </a:cubicBezTo>
                  <a:cubicBezTo>
                    <a:pt x="35" y="19"/>
                    <a:pt x="37" y="19"/>
                    <a:pt x="37" y="17"/>
                  </a:cubicBezTo>
                  <a:cubicBezTo>
                    <a:pt x="37" y="16"/>
                    <a:pt x="35" y="15"/>
                    <a:pt x="35" y="14"/>
                  </a:cubicBezTo>
                  <a:cubicBezTo>
                    <a:pt x="39" y="12"/>
                    <a:pt x="42" y="8"/>
                    <a:pt x="41" y="4"/>
                  </a:cubicBezTo>
                  <a:cubicBezTo>
                    <a:pt x="40" y="2"/>
                    <a:pt x="35" y="2"/>
                    <a:pt x="32" y="1"/>
                  </a:cubicBezTo>
                  <a:cubicBezTo>
                    <a:pt x="29" y="0"/>
                    <a:pt x="25" y="1"/>
                    <a:pt x="21" y="1"/>
                  </a:cubicBezTo>
                  <a:cubicBezTo>
                    <a:pt x="18" y="1"/>
                    <a:pt x="15" y="3"/>
                    <a:pt x="12" y="4"/>
                  </a:cubicBezTo>
                  <a:cubicBezTo>
                    <a:pt x="7" y="5"/>
                    <a:pt x="3" y="8"/>
                    <a:pt x="0" y="10"/>
                  </a:cubicBezTo>
                  <a:cubicBezTo>
                    <a:pt x="4" y="8"/>
                    <a:pt x="9" y="8"/>
                    <a:pt x="14" y="7"/>
                  </a:cubicBezTo>
                  <a:cubicBezTo>
                    <a:pt x="17" y="7"/>
                    <a:pt x="21" y="6"/>
                    <a:pt x="24" y="7"/>
                  </a:cubicBezTo>
                </a:path>
              </a:pathLst>
            </a:custGeom>
            <a:solidFill>
              <a:srgbClr val="9D9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grpSp>
      <p:cxnSp>
        <p:nvCxnSpPr>
          <p:cNvPr id="33" name="Connecteur droit 32">
            <a:extLst>
              <a:ext uri="{FF2B5EF4-FFF2-40B4-BE49-F238E27FC236}">
                <a16:creationId xmlns:a16="http://schemas.microsoft.com/office/drawing/2014/main" id="{180F8CF1-1D45-42A8-A66F-09CA87FECA69}"/>
              </a:ext>
            </a:extLst>
          </p:cNvPr>
          <p:cNvCxnSpPr>
            <a:cxnSpLocks/>
          </p:cNvCxnSpPr>
          <p:nvPr userDrawn="1"/>
        </p:nvCxnSpPr>
        <p:spPr>
          <a:xfrm>
            <a:off x="503400" y="6381268"/>
            <a:ext cx="1118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Espace réservé du pied de page 33">
            <a:extLst>
              <a:ext uri="{FF2B5EF4-FFF2-40B4-BE49-F238E27FC236}">
                <a16:creationId xmlns:a16="http://schemas.microsoft.com/office/drawing/2014/main" id="{19AF3169-1B63-4492-BCE2-6CC41A9A8970}"/>
              </a:ext>
            </a:extLst>
          </p:cNvPr>
          <p:cNvSpPr>
            <a:spLocks noGrp="1"/>
          </p:cNvSpPr>
          <p:nvPr>
            <p:ph type="ftr" sz="quarter" idx="3"/>
          </p:nvPr>
        </p:nvSpPr>
        <p:spPr>
          <a:xfrm>
            <a:off x="502288" y="6575144"/>
            <a:ext cx="1415452" cy="107722"/>
          </a:xfrm>
          <a:prstGeom prst="rect">
            <a:avLst/>
          </a:prstGeom>
        </p:spPr>
        <p:txBody>
          <a:bodyPr vert="horz" wrap="none" lIns="0" tIns="0" rIns="0" bIns="0" rtlCol="0" anchor="ctr">
            <a:spAutoFit/>
          </a:bodyPr>
          <a:lstStyle>
            <a:lvl1pPr algn="l">
              <a:defRPr sz="700" cap="all" spc="50" baseline="0">
                <a:solidFill>
                  <a:srgbClr val="000000"/>
                </a:solidFill>
              </a:defRPr>
            </a:lvl1pPr>
          </a:lstStyle>
          <a:p>
            <a:r>
              <a:rPr lang="fr-FR" noProof="0" smtClean="0"/>
              <a:t>Les effets d'aubaine des contrats aidés - JMS 2022</a:t>
            </a:r>
            <a:endParaRPr lang="fr-FR" noProof="0" dirty="0"/>
          </a:p>
        </p:txBody>
      </p:sp>
      <p:sp>
        <p:nvSpPr>
          <p:cNvPr id="35" name="Espace réservé du numéro de diapositive 34">
            <a:extLst>
              <a:ext uri="{FF2B5EF4-FFF2-40B4-BE49-F238E27FC236}">
                <a16:creationId xmlns:a16="http://schemas.microsoft.com/office/drawing/2014/main" id="{6322BE47-8DA5-4CED-91D3-4B9624FB0BE0}"/>
              </a:ext>
            </a:extLst>
          </p:cNvPr>
          <p:cNvSpPr>
            <a:spLocks noGrp="1"/>
          </p:cNvSpPr>
          <p:nvPr>
            <p:ph type="sldNum" sz="quarter" idx="4"/>
          </p:nvPr>
        </p:nvSpPr>
        <p:spPr>
          <a:xfrm>
            <a:off x="11527700" y="6575144"/>
            <a:ext cx="160300" cy="107722"/>
          </a:xfrm>
          <a:prstGeom prst="rect">
            <a:avLst/>
          </a:prstGeom>
        </p:spPr>
        <p:txBody>
          <a:bodyPr vert="horz" wrap="none" lIns="0" tIns="0" rIns="0" bIns="0" rtlCol="0" anchor="ctr">
            <a:spAutoFit/>
          </a:bodyPr>
          <a:lstStyle>
            <a:lvl1pPr algn="r">
              <a:defRPr sz="700">
                <a:solidFill>
                  <a:srgbClr val="000000"/>
                </a:solidFill>
              </a:defRPr>
            </a:lvl1pPr>
          </a:lstStyle>
          <a:p>
            <a:fld id="{DA76BCB4-0E47-4ECE-B552-0D112F3A1392}" type="slidenum">
              <a:rPr lang="fr-FR" smtClean="0"/>
              <a:pPr/>
              <a:t>‹N°›</a:t>
            </a:fld>
            <a:endParaRPr lang="fr-FR" dirty="0"/>
          </a:p>
        </p:txBody>
      </p:sp>
      <p:pic>
        <p:nvPicPr>
          <p:cNvPr id="36" name="Image 35">
            <a:extLst>
              <a:ext uri="{FF2B5EF4-FFF2-40B4-BE49-F238E27FC236}">
                <a16:creationId xmlns:a16="http://schemas.microsoft.com/office/drawing/2014/main" id="{433B89D0-1081-4FA6-9BB4-281613BBAF93}"/>
              </a:ext>
            </a:extLst>
          </p:cNvPr>
          <p:cNvPicPr>
            <a:picLocks noChangeAspect="1"/>
          </p:cNvPicPr>
          <p:nvPr userDrawn="1"/>
        </p:nvPicPr>
        <p:blipFill>
          <a:blip r:embed="rId8"/>
          <a:stretch>
            <a:fillRect/>
          </a:stretch>
        </p:blipFill>
        <p:spPr>
          <a:xfrm>
            <a:off x="1476960" y="238833"/>
            <a:ext cx="713790" cy="482149"/>
          </a:xfrm>
          <a:prstGeom prst="rect">
            <a:avLst/>
          </a:prstGeom>
        </p:spPr>
      </p:pic>
    </p:spTree>
    <p:extLst>
      <p:ext uri="{BB962C8B-B14F-4D97-AF65-F5344CB8AC3E}">
        <p14:creationId xmlns:p14="http://schemas.microsoft.com/office/powerpoint/2010/main" val="4878947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3" r:id="rId4"/>
    <p:sldLayoutId id="2147483676" r:id="rId5"/>
    <p:sldLayoutId id="2147483677"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500" b="1" kern="1200">
          <a:solidFill>
            <a:srgbClr val="000000"/>
          </a:solidFill>
          <a:latin typeface="+mj-lt"/>
          <a:ea typeface="+mj-ea"/>
          <a:cs typeface="+mj-cs"/>
        </a:defRPr>
      </a:lvl1pPr>
    </p:titleStyle>
    <p:bodyStyle>
      <a:lvl1pPr marL="0" indent="0" algn="l" defTabSz="685800" rtl="0" eaLnBrk="1" latinLnBrk="0" hangingPunct="1">
        <a:lnSpc>
          <a:spcPct val="100000"/>
        </a:lnSpc>
        <a:spcBef>
          <a:spcPts val="600"/>
        </a:spcBef>
        <a:buFont typeface="Arial" panose="020B0604020202020204" pitchFamily="34" charset="0"/>
        <a:buNone/>
        <a:defRPr sz="2500" b="0" kern="1200">
          <a:solidFill>
            <a:schemeClr val="tx1"/>
          </a:solidFill>
          <a:latin typeface="+mn-lt"/>
          <a:ea typeface="+mn-ea"/>
          <a:cs typeface="+mn-cs"/>
        </a:defRPr>
      </a:lvl1pPr>
      <a:lvl2pPr marL="0" indent="0" algn="l" defTabSz="685800" rtl="0" eaLnBrk="1" latinLnBrk="0" hangingPunct="1">
        <a:lnSpc>
          <a:spcPct val="100000"/>
        </a:lnSpc>
        <a:spcBef>
          <a:spcPts val="600"/>
        </a:spcBef>
        <a:buFont typeface="Arial" panose="020B0604020202020204" pitchFamily="34" charset="0"/>
        <a:buNone/>
        <a:defRPr sz="2500" kern="1200">
          <a:solidFill>
            <a:schemeClr val="tx1"/>
          </a:solidFill>
          <a:latin typeface="+mn-lt"/>
          <a:ea typeface="+mn-ea"/>
          <a:cs typeface="+mn-cs"/>
        </a:defRPr>
      </a:lvl2pPr>
      <a:lvl3pPr marL="180975"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9525" indent="0" algn="l" defTabSz="6858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4pPr>
      <a:lvl5pPr marL="9525" indent="0" algn="l" defTabSz="6858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6" orient="horz" pos="3818" userDrawn="1">
          <p15:clr>
            <a:srgbClr val="A4A3A4"/>
          </p15:clr>
        </p15:guide>
        <p15:guide id="7" pos="3689" userDrawn="1">
          <p15:clr>
            <a:srgbClr val="A4A3A4"/>
          </p15:clr>
        </p15:guide>
        <p15:guide id="8" pos="3990" userDrawn="1">
          <p15:clr>
            <a:srgbClr val="A4A3A4"/>
          </p15:clr>
        </p15:guide>
        <p15:guide id="9" pos="7362" userDrawn="1">
          <p15:clr>
            <a:srgbClr val="A4A3A4"/>
          </p15:clr>
        </p15:guide>
        <p15:guide id="10" pos="317"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Espace réservé du texte 77">
            <a:extLst>
              <a:ext uri="{FF2B5EF4-FFF2-40B4-BE49-F238E27FC236}">
                <a16:creationId xmlns:a16="http://schemas.microsoft.com/office/drawing/2014/main" id="{F88ED57B-C2F7-4547-BF62-1C00022993FE}"/>
              </a:ext>
            </a:extLst>
          </p:cNvPr>
          <p:cNvSpPr>
            <a:spLocks noGrp="1"/>
          </p:cNvSpPr>
          <p:nvPr>
            <p:ph type="body" sz="quarter" idx="10"/>
          </p:nvPr>
        </p:nvSpPr>
        <p:spPr>
          <a:xfrm>
            <a:off x="1186962" y="3389021"/>
            <a:ext cx="10840915" cy="1331134"/>
          </a:xfrm>
        </p:spPr>
        <p:txBody>
          <a:bodyPr/>
          <a:lstStyle/>
          <a:p>
            <a:r>
              <a:rPr lang="fr-FR" sz="4800" dirty="0"/>
              <a:t>Contrats </a:t>
            </a:r>
            <a:r>
              <a:rPr lang="fr-FR" sz="4800" dirty="0" smtClean="0"/>
              <a:t>Aidés </a:t>
            </a:r>
            <a:r>
              <a:rPr lang="fr-FR" sz="4800" dirty="0"/>
              <a:t>: aide à la création d’emploi ou simple effet d’aubaine ?</a:t>
            </a:r>
          </a:p>
          <a:p>
            <a:r>
              <a:rPr lang="fr-FR" sz="2800" dirty="0" smtClean="0"/>
              <a:t>Enseignements </a:t>
            </a:r>
            <a:r>
              <a:rPr lang="fr-FR" sz="2800" dirty="0"/>
              <a:t>d’une </a:t>
            </a:r>
            <a:r>
              <a:rPr lang="fr-FR" sz="2800" dirty="0" smtClean="0"/>
              <a:t>expérience quasi-naturelle en France</a:t>
            </a:r>
            <a:endParaRPr lang="fr-FR" sz="2800" dirty="0"/>
          </a:p>
        </p:txBody>
      </p:sp>
      <p:sp>
        <p:nvSpPr>
          <p:cNvPr id="79" name="Espace réservé du texte 78">
            <a:extLst>
              <a:ext uri="{FF2B5EF4-FFF2-40B4-BE49-F238E27FC236}">
                <a16:creationId xmlns:a16="http://schemas.microsoft.com/office/drawing/2014/main" id="{C1D7B8B4-C3B0-43BC-B4DA-4FE3AE192678}"/>
              </a:ext>
            </a:extLst>
          </p:cNvPr>
          <p:cNvSpPr>
            <a:spLocks noGrp="1"/>
          </p:cNvSpPr>
          <p:nvPr>
            <p:ph type="body" sz="quarter" idx="11"/>
          </p:nvPr>
        </p:nvSpPr>
        <p:spPr>
          <a:xfrm>
            <a:off x="1186962" y="2870824"/>
            <a:ext cx="6218673" cy="346249"/>
          </a:xfrm>
        </p:spPr>
        <p:txBody>
          <a:bodyPr/>
          <a:lstStyle/>
          <a:p>
            <a:r>
              <a:rPr lang="fr-FR" dirty="0" smtClean="0"/>
              <a:t>JMS 2022 – Mercredi 30 mars 2022</a:t>
            </a:r>
            <a:endParaRPr lang="fr-FR" dirty="0"/>
          </a:p>
        </p:txBody>
      </p:sp>
      <p:sp>
        <p:nvSpPr>
          <p:cNvPr id="4" name="Espace réservé du texte 78">
            <a:extLst>
              <a:ext uri="{FF2B5EF4-FFF2-40B4-BE49-F238E27FC236}">
                <a16:creationId xmlns:a16="http://schemas.microsoft.com/office/drawing/2014/main" id="{C1D7B8B4-C3B0-43BC-B4DA-4FE3AE192678}"/>
              </a:ext>
            </a:extLst>
          </p:cNvPr>
          <p:cNvSpPr txBox="1">
            <a:spLocks/>
          </p:cNvSpPr>
          <p:nvPr/>
        </p:nvSpPr>
        <p:spPr>
          <a:xfrm>
            <a:off x="8918331" y="5880724"/>
            <a:ext cx="1763303" cy="346249"/>
          </a:xfrm>
          <a:prstGeom prst="rect">
            <a:avLst/>
          </a:prstGeom>
        </p:spPr>
        <p:txBody>
          <a:bodyPr vert="horz" wrap="none" lIns="0" tIns="0" rIns="0" bIns="0" rtlCol="0" anchor="b">
            <a:noAutofit/>
          </a:bodyPr>
          <a:lstStyle>
            <a:lvl1pPr marL="0" indent="0" algn="l" defTabSz="685800" rtl="0" eaLnBrk="1" latinLnBrk="0" hangingPunct="1">
              <a:lnSpc>
                <a:spcPct val="90000"/>
              </a:lnSpc>
              <a:spcBef>
                <a:spcPts val="0"/>
              </a:spcBef>
              <a:buFont typeface="Arial" panose="020B0604020202020204" pitchFamily="34" charset="0"/>
              <a:buNone/>
              <a:defRPr sz="2500" b="0" kern="1200">
                <a:solidFill>
                  <a:schemeClr val="accent1"/>
                </a:solidFill>
                <a:latin typeface="+mn-lt"/>
                <a:ea typeface="+mn-ea"/>
                <a:cs typeface="+mn-cs"/>
              </a:defRPr>
            </a:lvl1pPr>
            <a:lvl2pPr marL="0" indent="0" algn="l" defTabSz="685800" rtl="0" eaLnBrk="1" latinLnBrk="0" hangingPunct="1">
              <a:lnSpc>
                <a:spcPct val="100000"/>
              </a:lnSpc>
              <a:spcBef>
                <a:spcPts val="0"/>
              </a:spcBef>
              <a:buFont typeface="Arial" panose="020B0604020202020204" pitchFamily="34" charset="0"/>
              <a:buNone/>
              <a:defRPr sz="3500" b="1" kern="1200">
                <a:solidFill>
                  <a:schemeClr val="accent1"/>
                </a:solidFill>
                <a:latin typeface="+mn-lt"/>
                <a:ea typeface="+mn-ea"/>
                <a:cs typeface="+mn-cs"/>
              </a:defRPr>
            </a:lvl2pPr>
            <a:lvl3pPr marL="180975"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9525" indent="0" algn="l" defTabSz="6858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4pPr>
            <a:lvl5pPr marL="9525" indent="0" algn="l" defTabSz="6858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dirty="0" smtClean="0"/>
              <a:t>Damien EUZÉNAT</a:t>
            </a:r>
          </a:p>
          <a:p>
            <a:r>
              <a:rPr lang="fr-FR" dirty="0" smtClean="0"/>
              <a:t>DARES</a:t>
            </a:r>
            <a:endParaRPr lang="fr-FR" dirty="0"/>
          </a:p>
        </p:txBody>
      </p:sp>
    </p:spTree>
    <p:extLst>
      <p:ext uri="{BB962C8B-B14F-4D97-AF65-F5344CB8AC3E}">
        <p14:creationId xmlns:p14="http://schemas.microsoft.com/office/powerpoint/2010/main" val="145712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02288" y="6567449"/>
            <a:ext cx="2205732" cy="123111"/>
          </a:xfrm>
        </p:spPr>
        <p:txBody>
          <a:bodyPr/>
          <a:lstStyle/>
          <a:p>
            <a:r>
              <a:rPr lang="fr-FR" sz="800" smtClean="0"/>
              <a:t>Les effets d'aubaine des contrats aidés - JMS 2022</a:t>
            </a:r>
            <a:endParaRPr lang="fr-FR" sz="800" dirty="0"/>
          </a:p>
        </p:txBody>
      </p:sp>
      <p:sp>
        <p:nvSpPr>
          <p:cNvPr id="3" name="Espace réservé du numéro de diapositive 2"/>
          <p:cNvSpPr>
            <a:spLocks noGrp="1"/>
          </p:cNvSpPr>
          <p:nvPr>
            <p:ph type="sldNum" sz="quarter" idx="12"/>
          </p:nvPr>
        </p:nvSpPr>
        <p:spPr/>
        <p:txBody>
          <a:bodyPr/>
          <a:lstStyle/>
          <a:p>
            <a:fld id="{DA76BCB4-0E47-4ECE-B552-0D112F3A1392}" type="slidenum">
              <a:rPr lang="fr-FR" smtClean="0"/>
              <a:pPr/>
              <a:t>10</a:t>
            </a:fld>
            <a:endParaRPr lang="fr-FR" dirty="0"/>
          </a:p>
        </p:txBody>
      </p:sp>
      <p:sp>
        <p:nvSpPr>
          <p:cNvPr id="4" name="Titre 3"/>
          <p:cNvSpPr>
            <a:spLocks noGrp="1"/>
          </p:cNvSpPr>
          <p:nvPr>
            <p:ph type="title"/>
          </p:nvPr>
        </p:nvSpPr>
        <p:spPr/>
        <p:txBody>
          <a:bodyPr>
            <a:normAutofit/>
          </a:bodyPr>
          <a:lstStyle/>
          <a:p>
            <a:r>
              <a:rPr lang="fr-FR" dirty="0" smtClean="0"/>
              <a:t>Estimation d’une équation d’emploi</a:t>
            </a:r>
            <a:endParaRPr lang="fr-FR" dirty="0"/>
          </a:p>
        </p:txBody>
      </p:sp>
      <mc:AlternateContent xmlns:mc="http://schemas.openxmlformats.org/markup-compatibility/2006" xmlns:a14="http://schemas.microsoft.com/office/drawing/2010/main">
        <mc:Choice Requires="a14">
          <p:sp>
            <p:nvSpPr>
              <p:cNvPr id="5" name="Espace réservé du texte 4"/>
              <p:cNvSpPr>
                <a:spLocks noGrp="1"/>
              </p:cNvSpPr>
              <p:nvPr>
                <p:ph type="body" sz="quarter" idx="13"/>
              </p:nvPr>
            </p:nvSpPr>
            <p:spPr>
              <a:xfrm>
                <a:off x="502288" y="1654478"/>
                <a:ext cx="11436716" cy="4833839"/>
              </a:xfrm>
            </p:spPr>
            <p:txBody>
              <a:bodyPr numCol="1"/>
              <a:lstStyle/>
              <a:p>
                <a:pPr algn="just"/>
                <a:r>
                  <a:rPr lang="fr-FR" dirty="0" smtClean="0"/>
                  <a:t>On souhaite </a:t>
                </a:r>
                <a:r>
                  <a:rPr lang="fr-FR" dirty="0"/>
                  <a:t>estimer le modèle suivant :</a:t>
                </a:r>
              </a:p>
              <a:p>
                <a:pPr algn="just"/>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𝐸𝑚𝑝𝑙𝑜𝑖</m:t>
                          </m:r>
                        </m:e>
                        <m:sub>
                          <m:r>
                            <a:rPr lang="fr-FR" b="0" i="1" smtClean="0">
                              <a:latin typeface="Cambria Math" panose="02040503050406030204" pitchFamily="18" charset="0"/>
                            </a:rPr>
                            <m:t>𝑖𝑡</m:t>
                          </m:r>
                        </m:sub>
                      </m:sSub>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𝛽</m:t>
                          </m:r>
                        </m:e>
                        <m:sub>
                          <m:r>
                            <a:rPr lang="fr-FR" b="0" i="1" smtClean="0">
                              <a:latin typeface="Cambria Math" panose="02040503050406030204" pitchFamily="18" charset="0"/>
                            </a:rPr>
                            <m:t>0</m:t>
                          </m:r>
                        </m:sub>
                      </m:sSub>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𝛽</m:t>
                          </m:r>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rPr>
                            <m:t>𝐶𝑜𝑛𝑡𝑟𝑎𝑡𝑠</m:t>
                          </m:r>
                          <m:r>
                            <a:rPr lang="fr-FR" b="0" i="1" smtClean="0">
                              <a:latin typeface="Cambria Math" panose="02040503050406030204" pitchFamily="18" charset="0"/>
                            </a:rPr>
                            <m:t>_</m:t>
                          </m:r>
                          <m:r>
                            <a:rPr lang="fr-FR" b="0" i="1" smtClean="0">
                              <a:latin typeface="Cambria Math" panose="02040503050406030204" pitchFamily="18" charset="0"/>
                            </a:rPr>
                            <m:t>𝐴𝑖𝑑𝑒𝑠</m:t>
                          </m:r>
                        </m:e>
                        <m:sub>
                          <m:r>
                            <a:rPr lang="fr-FR" b="0" i="1" smtClean="0">
                              <a:latin typeface="Cambria Math" panose="02040503050406030204" pitchFamily="18" charset="0"/>
                            </a:rPr>
                            <m:t>𝑖𝑡</m:t>
                          </m:r>
                        </m:sub>
                      </m:sSub>
                      <m:r>
                        <a:rPr lang="fr-FR" i="1">
                          <a:latin typeface="Cambria Math" panose="02040503050406030204" pitchFamily="18" charset="0"/>
                        </a:rPr>
                        <m:t>+</m:t>
                      </m:r>
                      <m:sSup>
                        <m:sSupPr>
                          <m:ctrlPr>
                            <a:rPr lang="fr-FR" b="1" i="1" smtClean="0">
                              <a:latin typeface="Cambria Math" panose="02040503050406030204" pitchFamily="18" charset="0"/>
                            </a:rPr>
                          </m:ctrlPr>
                        </m:sSupPr>
                        <m:e>
                          <m:r>
                            <a:rPr lang="fr-FR" b="1" i="1" smtClean="0">
                              <a:latin typeface="Cambria Math" panose="02040503050406030204" pitchFamily="18" charset="0"/>
                              <a:ea typeface="Cambria Math" panose="02040503050406030204" pitchFamily="18" charset="0"/>
                            </a:rPr>
                            <m:t>𝜸</m:t>
                          </m:r>
                        </m:e>
                        <m:sup>
                          <m:r>
                            <a:rPr lang="fr-FR" b="1" i="1" smtClean="0">
                              <a:latin typeface="Cambria Math" panose="02040503050406030204" pitchFamily="18" charset="0"/>
                            </a:rPr>
                            <m:t>′</m:t>
                          </m:r>
                        </m:sup>
                      </m:sSup>
                      <m:sSub>
                        <m:sSubPr>
                          <m:ctrlPr>
                            <a:rPr lang="fr-FR" b="1" i="1" smtClean="0">
                              <a:latin typeface="Cambria Math" panose="02040503050406030204" pitchFamily="18" charset="0"/>
                            </a:rPr>
                          </m:ctrlPr>
                        </m:sSubPr>
                        <m:e>
                          <m:r>
                            <a:rPr lang="fr-FR" b="1" i="1" smtClean="0">
                              <a:latin typeface="Cambria Math" panose="02040503050406030204" pitchFamily="18" charset="0"/>
                            </a:rPr>
                            <m:t>𝑿</m:t>
                          </m:r>
                        </m:e>
                        <m:sub>
                          <m:r>
                            <a:rPr lang="fr-FR" b="1" i="1" smtClean="0">
                              <a:latin typeface="Cambria Math" panose="02040503050406030204" pitchFamily="18" charset="0"/>
                            </a:rPr>
                            <m:t>𝒊𝒕</m:t>
                          </m:r>
                        </m:sub>
                      </m:sSub>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𝜆</m:t>
                          </m:r>
                        </m:e>
                        <m:sub>
                          <m:r>
                            <a:rPr lang="fr-FR" b="0" i="1" smtClean="0">
                              <a:latin typeface="Cambria Math" panose="02040503050406030204" pitchFamily="18" charset="0"/>
                            </a:rPr>
                            <m:t>𝑖</m:t>
                          </m:r>
                        </m:sub>
                      </m:sSub>
                      <m:r>
                        <a:rPr lang="fr-FR" b="0" i="1" smtClean="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𝜇</m:t>
                          </m:r>
                        </m:e>
                        <m:sub>
                          <m:r>
                            <a:rPr lang="fr-FR" i="1">
                              <a:latin typeface="Cambria Math" panose="02040503050406030204" pitchFamily="18" charset="0"/>
                              <a:ea typeface="Cambria Math" panose="02040503050406030204" pitchFamily="18" charset="0"/>
                            </a:rPr>
                            <m:t>𝑡</m:t>
                          </m:r>
                        </m:sub>
                      </m:sSub>
                      <m:r>
                        <a:rPr lang="fr-FR" i="1">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𝜀</m:t>
                          </m:r>
                        </m:e>
                        <m:sub>
                          <m:r>
                            <a:rPr lang="fr-FR" b="0" i="1" smtClean="0">
                              <a:latin typeface="Cambria Math" panose="02040503050406030204" pitchFamily="18" charset="0"/>
                            </a:rPr>
                            <m:t>𝑖𝑡</m:t>
                          </m:r>
                        </m:sub>
                      </m:sSub>
                    </m:oMath>
                  </m:oMathPara>
                </a14:m>
                <a:endParaRPr lang="fr-FR" dirty="0"/>
              </a:p>
              <a:p>
                <a:pPr algn="just"/>
                <a:r>
                  <a:rPr lang="fr-FR" dirty="0"/>
                  <a:t>où i désigne </a:t>
                </a:r>
                <a:r>
                  <a:rPr lang="fr-FR" dirty="0" smtClean="0"/>
                  <a:t>l’établissement, </a:t>
                </a:r>
                <a:r>
                  <a:rPr lang="fr-FR" dirty="0"/>
                  <a:t>t le trimestre</a:t>
                </a:r>
                <a:r>
                  <a:rPr lang="fr-FR" dirty="0" smtClean="0"/>
                  <a:t>,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𝛽</m:t>
                        </m:r>
                      </m:e>
                      <m:sub>
                        <m:r>
                          <a:rPr lang="fr-FR" i="1">
                            <a:latin typeface="Cambria Math" panose="02040503050406030204" pitchFamily="18" charset="0"/>
                          </a:rPr>
                          <m:t>0</m:t>
                        </m:r>
                      </m:sub>
                    </m:sSub>
                  </m:oMath>
                </a14:m>
                <a:r>
                  <a:rPr lang="fr-FR" dirty="0" smtClean="0"/>
                  <a:t> la constante, </a:t>
                </a:r>
                <a:r>
                  <a:rPr lang="fr-FR" b="1" dirty="0" err="1" smtClean="0"/>
                  <a:t>X</a:t>
                </a:r>
                <a:r>
                  <a:rPr lang="fr-FR" b="1" baseline="-25000" dirty="0" err="1" smtClean="0"/>
                  <a:t>it</a:t>
                </a:r>
                <a:r>
                  <a:rPr lang="fr-FR" dirty="0" smtClean="0"/>
                  <a:t> </a:t>
                </a:r>
                <a:r>
                  <a:rPr lang="fr-FR" dirty="0"/>
                  <a:t>des variables de </a:t>
                </a:r>
                <a:r>
                  <a:rPr lang="fr-FR" dirty="0" smtClean="0"/>
                  <a:t>contrôle, </a:t>
                </a:r>
                <a14:m>
                  <m:oMath xmlns:m="http://schemas.openxmlformats.org/officeDocument/2006/math">
                    <m:sSub>
                      <m:sSubPr>
                        <m:ctrlPr>
                          <a:rPr lang="fr-FR" i="1">
                            <a:latin typeface="Cambria Math" panose="02040503050406030204" pitchFamily="18" charset="0"/>
                          </a:rPr>
                        </m:ctrlPr>
                      </m:sSubPr>
                      <m:e>
                        <m:r>
                          <a:rPr lang="fr-FR" i="1" smtClean="0">
                            <a:latin typeface="Cambria Math" panose="02040503050406030204" pitchFamily="18" charset="0"/>
                            <a:ea typeface="Cambria Math" panose="02040503050406030204" pitchFamily="18" charset="0"/>
                          </a:rPr>
                          <m:t>𝜇</m:t>
                        </m:r>
                      </m:e>
                      <m:sub>
                        <m:r>
                          <a:rPr lang="fr-FR" i="1">
                            <a:latin typeface="Cambria Math" panose="02040503050406030204" pitchFamily="18" charset="0"/>
                          </a:rPr>
                          <m:t>𝑡</m:t>
                        </m:r>
                      </m:sub>
                    </m:sSub>
                  </m:oMath>
                </a14:m>
                <a:r>
                  <a:rPr lang="fr-FR" dirty="0"/>
                  <a:t> un effet </a:t>
                </a:r>
                <a:r>
                  <a:rPr lang="fr-FR" dirty="0" smtClean="0"/>
                  <a:t>trimestre,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𝜆</m:t>
                        </m:r>
                      </m:e>
                      <m:sub>
                        <m:r>
                          <a:rPr lang="fr-FR" i="1">
                            <a:latin typeface="Cambria Math" panose="02040503050406030204" pitchFamily="18" charset="0"/>
                          </a:rPr>
                          <m:t>𝑖</m:t>
                        </m:r>
                      </m:sub>
                    </m:sSub>
                  </m:oMath>
                </a14:m>
                <a:r>
                  <a:rPr lang="fr-FR" dirty="0" smtClean="0"/>
                  <a:t> un effet fixe au niveau établissement et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𝜀</m:t>
                        </m:r>
                      </m:e>
                      <m:sub>
                        <m:r>
                          <a:rPr lang="fr-FR" i="1">
                            <a:latin typeface="Cambria Math" panose="02040503050406030204" pitchFamily="18" charset="0"/>
                          </a:rPr>
                          <m:t>𝑖𝑡</m:t>
                        </m:r>
                      </m:sub>
                    </m:sSub>
                  </m:oMath>
                </a14:m>
                <a:r>
                  <a:rPr lang="fr-FR" dirty="0" smtClean="0"/>
                  <a:t> le terme d’erreur</a:t>
                </a:r>
                <a:endParaRPr lang="fr-FR" dirty="0"/>
              </a:p>
              <a:p>
                <a:pPr algn="just"/>
                <a:r>
                  <a:rPr lang="el-GR" dirty="0" smtClean="0"/>
                  <a:t>β</a:t>
                </a:r>
                <a:r>
                  <a:rPr lang="fr-FR" dirty="0" smtClean="0"/>
                  <a:t> </a:t>
                </a:r>
                <a:r>
                  <a:rPr lang="fr-FR" dirty="0"/>
                  <a:t>: paramètre d’intérêt = la variation de </a:t>
                </a:r>
                <a:r>
                  <a:rPr lang="fr-FR" dirty="0" smtClean="0"/>
                  <a:t>l’Emploi </a:t>
                </a:r>
                <a:r>
                  <a:rPr lang="fr-FR" dirty="0"/>
                  <a:t>(en unité) suite à une baisse de 1 Contrat </a:t>
                </a:r>
                <a:r>
                  <a:rPr lang="fr-FR" dirty="0" smtClean="0"/>
                  <a:t>Aidé</a:t>
                </a:r>
              </a:p>
              <a:p>
                <a:pPr algn="just"/>
                <a:r>
                  <a:rPr lang="fr-FR" dirty="0" smtClean="0"/>
                  <a:t>Par exemple, si </a:t>
                </a:r>
                <a:r>
                  <a:rPr lang="fr-FR" dirty="0"/>
                  <a:t>β = </a:t>
                </a:r>
                <a:r>
                  <a:rPr lang="fr-FR" dirty="0" smtClean="0"/>
                  <a:t>0 :</a:t>
                </a:r>
                <a:endParaRPr lang="fr-FR" dirty="0"/>
              </a:p>
              <a:p>
                <a:pPr marL="558900" lvl="1" indent="-342900" algn="just"/>
                <a:r>
                  <a:rPr lang="fr-FR" dirty="0" smtClean="0"/>
                  <a:t>une baisse de 1 Contrat Aidé ne modifie pas l’Emploi</a:t>
                </a:r>
              </a:p>
              <a:p>
                <a:pPr marL="558900" lvl="1" indent="-342900" algn="just"/>
                <a:r>
                  <a:rPr lang="fr-FR" dirty="0"/>
                  <a:t>la totalité des Contrats Aidés auraient tout de même été embauchés sans la subvention</a:t>
                </a:r>
              </a:p>
              <a:p>
                <a:pPr marL="558900" lvl="1" indent="-342900" algn="just"/>
                <a:r>
                  <a:rPr lang="fr-FR" dirty="0" smtClean="0"/>
                  <a:t>l’effet d’aubaine serait de 1 – β = 100 %</a:t>
                </a:r>
              </a:p>
              <a:p>
                <a:pPr marL="342900" indent="-342900" algn="just"/>
                <a:r>
                  <a:rPr lang="fr-FR" dirty="0"/>
                  <a:t>L’estimation de </a:t>
                </a:r>
                <a:r>
                  <a:rPr lang="el-GR" dirty="0"/>
                  <a:t>β</a:t>
                </a:r>
                <a:r>
                  <a:rPr lang="fr-FR" dirty="0"/>
                  <a:t> permet d’estimer directement l’effet d’aubaine (1 – β)</a:t>
                </a:r>
              </a:p>
              <a:p>
                <a:pPr marL="342900" indent="-342900" algn="just"/>
                <a:r>
                  <a:rPr lang="fr-FR" dirty="0" smtClean="0"/>
                  <a:t>On s’attend à β compris entre 0 et 1 (effet d’aubaine entre 0 et 100 %)</a:t>
                </a:r>
              </a:p>
              <a:p>
                <a:pPr lvl="1" indent="0" algn="just">
                  <a:buNone/>
                </a:pPr>
                <a:endParaRPr lang="fr-FR" dirty="0"/>
              </a:p>
            </p:txBody>
          </p:sp>
        </mc:Choice>
        <mc:Fallback xmlns="">
          <p:sp>
            <p:nvSpPr>
              <p:cNvPr id="5" name="Espace réservé du texte 4"/>
              <p:cNvSpPr>
                <a:spLocks noGrp="1" noRot="1" noChangeAspect="1" noMove="1" noResize="1" noEditPoints="1" noAdjustHandles="1" noChangeArrowheads="1" noChangeShapeType="1" noTextEdit="1"/>
              </p:cNvSpPr>
              <p:nvPr>
                <p:ph type="body" sz="quarter" idx="13"/>
              </p:nvPr>
            </p:nvSpPr>
            <p:spPr>
              <a:xfrm>
                <a:off x="502288" y="1654478"/>
                <a:ext cx="11436716" cy="4833839"/>
              </a:xfrm>
              <a:blipFill>
                <a:blip r:embed="rId2"/>
                <a:stretch>
                  <a:fillRect l="-1333" t="-1513" r="-1386" b="-1135"/>
                </a:stretch>
              </a:blipFill>
            </p:spPr>
            <p:txBody>
              <a:bodyPr/>
              <a:lstStyle/>
              <a:p>
                <a:r>
                  <a:rPr lang="fr-FR">
                    <a:noFill/>
                  </a:rPr>
                  <a:t> </a:t>
                </a:r>
              </a:p>
            </p:txBody>
          </p:sp>
        </mc:Fallback>
      </mc:AlternateContent>
    </p:spTree>
    <p:extLst>
      <p:ext uri="{BB962C8B-B14F-4D97-AF65-F5344CB8AC3E}">
        <p14:creationId xmlns:p14="http://schemas.microsoft.com/office/powerpoint/2010/main" val="363256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02288" y="6567449"/>
            <a:ext cx="2205732" cy="123111"/>
          </a:xfrm>
        </p:spPr>
        <p:txBody>
          <a:bodyPr/>
          <a:lstStyle/>
          <a:p>
            <a:r>
              <a:rPr lang="fr-FR" sz="800" smtClean="0"/>
              <a:t>Les effets d'aubaine des contrats aidés - JMS 2022</a:t>
            </a:r>
            <a:endParaRPr lang="fr-FR" sz="800" dirty="0"/>
          </a:p>
        </p:txBody>
      </p:sp>
      <p:sp>
        <p:nvSpPr>
          <p:cNvPr id="3" name="Espace réservé du numéro de diapositive 2"/>
          <p:cNvSpPr>
            <a:spLocks noGrp="1"/>
          </p:cNvSpPr>
          <p:nvPr>
            <p:ph type="sldNum" sz="quarter" idx="12"/>
          </p:nvPr>
        </p:nvSpPr>
        <p:spPr/>
        <p:txBody>
          <a:bodyPr/>
          <a:lstStyle/>
          <a:p>
            <a:fld id="{DA76BCB4-0E47-4ECE-B552-0D112F3A1392}" type="slidenum">
              <a:rPr lang="fr-FR" smtClean="0"/>
              <a:pPr/>
              <a:t>11</a:t>
            </a:fld>
            <a:endParaRPr lang="fr-FR" dirty="0"/>
          </a:p>
        </p:txBody>
      </p:sp>
      <p:sp>
        <p:nvSpPr>
          <p:cNvPr id="4" name="Titre 3"/>
          <p:cNvSpPr>
            <a:spLocks noGrp="1"/>
          </p:cNvSpPr>
          <p:nvPr>
            <p:ph type="title"/>
          </p:nvPr>
        </p:nvSpPr>
        <p:spPr/>
        <p:txBody>
          <a:bodyPr>
            <a:normAutofit/>
          </a:bodyPr>
          <a:lstStyle/>
          <a:p>
            <a:r>
              <a:rPr lang="fr-FR" dirty="0" smtClean="0"/>
              <a:t>Les </a:t>
            </a:r>
            <a:r>
              <a:rPr lang="fr-FR" dirty="0"/>
              <a:t>MCO ne </a:t>
            </a:r>
            <a:r>
              <a:rPr lang="fr-FR" dirty="0" smtClean="0"/>
              <a:t>conviennent </a:t>
            </a:r>
            <a:r>
              <a:rPr lang="fr-FR" dirty="0"/>
              <a:t>pas</a:t>
            </a:r>
          </a:p>
        </p:txBody>
      </p:sp>
      <mc:AlternateContent xmlns:mc="http://schemas.openxmlformats.org/markup-compatibility/2006" xmlns:a14="http://schemas.microsoft.com/office/drawing/2010/main">
        <mc:Choice Requires="a14">
          <p:sp>
            <p:nvSpPr>
              <p:cNvPr id="5" name="Espace réservé du texte 4"/>
              <p:cNvSpPr>
                <a:spLocks noGrp="1"/>
              </p:cNvSpPr>
              <p:nvPr>
                <p:ph type="body" sz="quarter" idx="13"/>
              </p:nvPr>
            </p:nvSpPr>
            <p:spPr>
              <a:xfrm>
                <a:off x="502288" y="1733610"/>
                <a:ext cx="11436716" cy="4431978"/>
              </a:xfrm>
            </p:spPr>
            <p:txBody>
              <a:bodyPr numCol="1"/>
              <a:lstStyle/>
              <a:p>
                <a:pPr algn="just"/>
                <a:r>
                  <a:rPr lang="fr-FR" dirty="0" smtClean="0"/>
                  <a:t>On veut estimer le modèle suivant :</a:t>
                </a:r>
              </a:p>
              <a:p>
                <a:pPr algn="just"/>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𝐸𝑚𝑝𝑙𝑜𝑖</m:t>
                          </m:r>
                        </m:e>
                        <m:sub>
                          <m:r>
                            <a:rPr lang="fr-FR" b="0" i="1" smtClean="0">
                              <a:latin typeface="Cambria Math" panose="02040503050406030204" pitchFamily="18" charset="0"/>
                            </a:rPr>
                            <m:t>𝑖𝑡</m:t>
                          </m:r>
                        </m:sub>
                      </m:sSub>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𝛽</m:t>
                          </m:r>
                        </m:e>
                        <m:sub>
                          <m:r>
                            <a:rPr lang="fr-FR" b="0" i="1" smtClean="0">
                              <a:latin typeface="Cambria Math" panose="02040503050406030204" pitchFamily="18" charset="0"/>
                            </a:rPr>
                            <m:t>0</m:t>
                          </m:r>
                        </m:sub>
                      </m:sSub>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𝛽</m:t>
                          </m:r>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rPr>
                            <m:t>𝐶𝑜𝑛𝑡𝑟𝑎𝑡𝑠</m:t>
                          </m:r>
                          <m:r>
                            <a:rPr lang="fr-FR" b="0" i="1" smtClean="0">
                              <a:latin typeface="Cambria Math" panose="02040503050406030204" pitchFamily="18" charset="0"/>
                            </a:rPr>
                            <m:t>_</m:t>
                          </m:r>
                          <m:r>
                            <a:rPr lang="fr-FR" b="0" i="1" smtClean="0">
                              <a:latin typeface="Cambria Math" panose="02040503050406030204" pitchFamily="18" charset="0"/>
                            </a:rPr>
                            <m:t>𝐴𝑖𝑑𝑒𝑠</m:t>
                          </m:r>
                        </m:e>
                        <m:sub>
                          <m:r>
                            <a:rPr lang="fr-FR" b="0" i="1" smtClean="0">
                              <a:latin typeface="Cambria Math" panose="02040503050406030204" pitchFamily="18" charset="0"/>
                            </a:rPr>
                            <m:t>𝑖𝑡</m:t>
                          </m:r>
                        </m:sub>
                      </m:sSub>
                      <m:r>
                        <a:rPr lang="fr-FR" i="1">
                          <a:latin typeface="Cambria Math" panose="02040503050406030204" pitchFamily="18" charset="0"/>
                        </a:rPr>
                        <m:t>+</m:t>
                      </m:r>
                      <m:sSup>
                        <m:sSupPr>
                          <m:ctrlPr>
                            <a:rPr lang="fr-FR" b="1" i="1">
                              <a:latin typeface="Cambria Math" panose="02040503050406030204" pitchFamily="18" charset="0"/>
                            </a:rPr>
                          </m:ctrlPr>
                        </m:sSupPr>
                        <m:e>
                          <m:r>
                            <a:rPr lang="fr-FR" b="1" i="1">
                              <a:latin typeface="Cambria Math" panose="02040503050406030204" pitchFamily="18" charset="0"/>
                              <a:ea typeface="Cambria Math" panose="02040503050406030204" pitchFamily="18" charset="0"/>
                            </a:rPr>
                            <m:t>𝜸</m:t>
                          </m:r>
                        </m:e>
                        <m:sup>
                          <m:r>
                            <a:rPr lang="fr-FR" b="1" i="1">
                              <a:latin typeface="Cambria Math" panose="02040503050406030204" pitchFamily="18" charset="0"/>
                            </a:rPr>
                            <m:t>′</m:t>
                          </m:r>
                        </m:sup>
                      </m:sSup>
                      <m:sSub>
                        <m:sSubPr>
                          <m:ctrlPr>
                            <a:rPr lang="fr-FR" b="1" i="1">
                              <a:latin typeface="Cambria Math" panose="02040503050406030204" pitchFamily="18" charset="0"/>
                            </a:rPr>
                          </m:ctrlPr>
                        </m:sSubPr>
                        <m:e>
                          <m:r>
                            <a:rPr lang="fr-FR" b="1" i="1">
                              <a:latin typeface="Cambria Math" panose="02040503050406030204" pitchFamily="18" charset="0"/>
                            </a:rPr>
                            <m:t>𝑿</m:t>
                          </m:r>
                        </m:e>
                        <m:sub>
                          <m:r>
                            <a:rPr lang="fr-FR" b="1" i="1">
                              <a:latin typeface="Cambria Math" panose="02040503050406030204" pitchFamily="18" charset="0"/>
                            </a:rPr>
                            <m:t>𝒊𝒕</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smtClean="0">
                              <a:latin typeface="Cambria Math" panose="02040503050406030204" pitchFamily="18" charset="0"/>
                              <a:ea typeface="Cambria Math" panose="02040503050406030204" pitchFamily="18" charset="0"/>
                            </a:rPr>
                            <m:t>𝜇</m:t>
                          </m:r>
                        </m:e>
                        <m:sub>
                          <m:r>
                            <a:rPr lang="fr-FR" i="1">
                              <a:latin typeface="Cambria Math" panose="02040503050406030204" pitchFamily="18" charset="0"/>
                              <a:ea typeface="Cambria Math" panose="02040503050406030204" pitchFamily="18" charset="0"/>
                            </a:rPr>
                            <m:t>𝑡</m:t>
                          </m:r>
                        </m:sub>
                      </m:sSub>
                      <m:r>
                        <a:rPr lang="fr-FR" b="0" i="1" smtClean="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𝜈</m:t>
                          </m:r>
                        </m:e>
                        <m:sub>
                          <m:r>
                            <a:rPr lang="fr-FR" i="1">
                              <a:latin typeface="Cambria Math" panose="02040503050406030204" pitchFamily="18" charset="0"/>
                            </a:rPr>
                            <m:t>𝑖𝑡</m:t>
                          </m:r>
                        </m:sub>
                      </m:sSub>
                    </m:oMath>
                  </m:oMathPara>
                </a14:m>
                <a:endParaRPr lang="fr-FR" dirty="0"/>
              </a:p>
              <a:p>
                <a:pPr algn="ctr"/>
                <a:r>
                  <a:rPr lang="fr-FR" dirty="0" smtClean="0"/>
                  <a:t>avec </a:t>
                </a:r>
                <a14:m>
                  <m:oMath xmlns:m="http://schemas.openxmlformats.org/officeDocument/2006/math">
                    <m:sSub>
                      <m:sSubPr>
                        <m:ctrlPr>
                          <a:rPr lang="fr-FR" i="1">
                            <a:latin typeface="Cambria Math" panose="02040503050406030204" pitchFamily="18" charset="0"/>
                          </a:rPr>
                        </m:ctrlPr>
                      </m:sSubPr>
                      <m:e>
                        <m:sSub>
                          <m:sSubPr>
                            <m:ctrlPr>
                              <a:rPr lang="fr-FR" i="1" smtClean="0">
                                <a:latin typeface="Cambria Math" panose="02040503050406030204" pitchFamily="18" charset="0"/>
                              </a:rPr>
                            </m:ctrlPr>
                          </m:sSubPr>
                          <m:e>
                            <m:r>
                              <a:rPr lang="fr-FR" i="1" smtClean="0">
                                <a:latin typeface="Cambria Math" panose="02040503050406030204" pitchFamily="18" charset="0"/>
                                <a:ea typeface="Cambria Math" panose="02040503050406030204" pitchFamily="18" charset="0"/>
                              </a:rPr>
                              <m:t>𝜈</m:t>
                            </m:r>
                          </m:e>
                          <m:sub>
                            <m:r>
                              <a:rPr lang="fr-FR" b="0" i="1" smtClean="0">
                                <a:latin typeface="Cambria Math" panose="02040503050406030204" pitchFamily="18" charset="0"/>
                              </a:rPr>
                              <m:t>𝑖𝑡</m:t>
                            </m:r>
                          </m:sub>
                        </m:sSub>
                        <m:r>
                          <a:rPr lang="fr-FR" b="0" i="1" smtClean="0">
                            <a:latin typeface="Cambria Math" panose="02040503050406030204" pitchFamily="18" charset="0"/>
                          </a:rPr>
                          <m:t>=</m:t>
                        </m:r>
                        <m:r>
                          <a:rPr lang="fr-FR" i="1">
                            <a:latin typeface="Cambria Math" panose="02040503050406030204" pitchFamily="18" charset="0"/>
                            <a:ea typeface="Cambria Math" panose="02040503050406030204" pitchFamily="18" charset="0"/>
                          </a:rPr>
                          <m:t>𝜆</m:t>
                        </m:r>
                      </m:e>
                      <m:sub>
                        <m:r>
                          <a:rPr lang="fr-FR" i="1">
                            <a:latin typeface="Cambria Math" panose="02040503050406030204" pitchFamily="18" charset="0"/>
                          </a:rPr>
                          <m:t>𝑖</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𝜀</m:t>
                        </m:r>
                      </m:e>
                      <m:sub>
                        <m:r>
                          <a:rPr lang="fr-FR" i="1">
                            <a:latin typeface="Cambria Math" panose="02040503050406030204" pitchFamily="18" charset="0"/>
                          </a:rPr>
                          <m:t>𝑖𝑡</m:t>
                        </m:r>
                      </m:sub>
                    </m:sSub>
                  </m:oMath>
                </a14:m>
                <a:endParaRPr lang="fr-FR" b="1" dirty="0" smtClean="0"/>
              </a:p>
              <a:p>
                <a:pPr algn="just"/>
                <a:r>
                  <a:rPr lang="fr-FR" b="1" dirty="0" smtClean="0"/>
                  <a:t>Par </a:t>
                </a:r>
                <a:r>
                  <a:rPr lang="fr-FR" b="1" dirty="0"/>
                  <a:t>les MCO ?</a:t>
                </a:r>
                <a:r>
                  <a:rPr lang="fr-FR" dirty="0"/>
                  <a:t> : mais les Contrats Aidés sont endogènes dans la régression (corrélés avec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𝜈</m:t>
                        </m:r>
                      </m:e>
                      <m:sub>
                        <m:r>
                          <a:rPr lang="fr-FR" i="1">
                            <a:latin typeface="Cambria Math" panose="02040503050406030204" pitchFamily="18" charset="0"/>
                          </a:rPr>
                          <m:t>𝑖𝑡</m:t>
                        </m:r>
                      </m:sub>
                    </m:sSub>
                  </m:oMath>
                </a14:m>
                <a:r>
                  <a:rPr lang="fr-FR" dirty="0" smtClean="0"/>
                  <a:t>)</a:t>
                </a:r>
                <a:endParaRPr lang="fr-FR" dirty="0"/>
              </a:p>
              <a:p>
                <a:pPr marL="558900" lvl="1" indent="-342900" algn="just">
                  <a:buFont typeface="Wingdings" panose="05000000000000000000" pitchFamily="2" charset="2"/>
                  <a:buChar char="§"/>
                </a:pPr>
                <a:r>
                  <a:rPr lang="fr-FR" u="sng" dirty="0"/>
                  <a:t>Hétérogénéité inobservée</a:t>
                </a:r>
                <a:r>
                  <a:rPr lang="fr-FR" dirty="0"/>
                  <a:t> : des facteurs non observables peuvent affecter conjointement l’Emploi et les Contrats Aidés (des structures </a:t>
                </a:r>
                <a:r>
                  <a:rPr lang="fr-FR" dirty="0" smtClean="0"/>
                  <a:t>en expansion peuvent accroître en même temps l’Emploi et les </a:t>
                </a:r>
                <a:r>
                  <a:rPr lang="fr-FR" dirty="0"/>
                  <a:t>Contrats </a:t>
                </a:r>
                <a:r>
                  <a:rPr lang="fr-FR" dirty="0" smtClean="0"/>
                  <a:t>Aidés)</a:t>
                </a:r>
              </a:p>
              <a:p>
                <a:pPr lvl="1" indent="0" algn="just">
                  <a:buNone/>
                </a:pPr>
                <a:r>
                  <a:rPr lang="fr-FR" dirty="0"/>
                  <a:t>	</a:t>
                </a:r>
                <a:r>
                  <a:rPr lang="fr-FR" dirty="0" smtClean="0"/>
                  <a:t>Exemple de l’effet fixe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𝜆</m:t>
                        </m:r>
                      </m:e>
                      <m:sub>
                        <m:r>
                          <a:rPr lang="fr-FR" i="1">
                            <a:latin typeface="Cambria Math" panose="02040503050406030204" pitchFamily="18" charset="0"/>
                          </a:rPr>
                          <m:t>𝑖</m:t>
                        </m:r>
                      </m:sub>
                    </m:sSub>
                  </m:oMath>
                </a14:m>
                <a:r>
                  <a:rPr lang="fr-FR" dirty="0" smtClean="0"/>
                  <a:t>) dans le terme d’erreur positivement corrélé avec les Contrats Aidés</a:t>
                </a:r>
                <a:endParaRPr lang="fr-FR" dirty="0"/>
              </a:p>
              <a:p>
                <a:pPr marL="558900" lvl="1" indent="-342900" algn="just">
                  <a:buFont typeface="Wingdings" panose="05000000000000000000" pitchFamily="2" charset="2"/>
                  <a:buChar char="§"/>
                </a:pPr>
                <a:r>
                  <a:rPr lang="fr-FR" u="sng" dirty="0"/>
                  <a:t>Simultanéité</a:t>
                </a:r>
                <a:r>
                  <a:rPr lang="fr-FR" dirty="0"/>
                  <a:t> : le volume </a:t>
                </a:r>
                <a:r>
                  <a:rPr lang="fr-FR" dirty="0" smtClean="0"/>
                  <a:t>d’Emploi </a:t>
                </a:r>
                <a:r>
                  <a:rPr lang="fr-FR" dirty="0"/>
                  <a:t>et de Contrats Aidés est sans doute déterminé simultanément par la structure </a:t>
                </a:r>
                <a:r>
                  <a:rPr lang="fr-FR" dirty="0" smtClean="0"/>
                  <a:t>(par exemple, une </a:t>
                </a:r>
                <a:r>
                  <a:rPr lang="fr-FR" dirty="0"/>
                  <a:t>structure peut vouloir substituer de l’emploi classique à des </a:t>
                </a:r>
                <a:r>
                  <a:rPr lang="fr-FR" dirty="0" smtClean="0"/>
                  <a:t>Contrats Aidés </a:t>
                </a:r>
                <a:r>
                  <a:rPr lang="fr-FR" dirty="0"/>
                  <a:t>ou inversement pour des raisons non observées</a:t>
                </a:r>
                <a:r>
                  <a:rPr lang="fr-FR" dirty="0" smtClean="0"/>
                  <a:t>)</a:t>
                </a:r>
                <a:endParaRPr lang="fr-FR" dirty="0"/>
              </a:p>
              <a:p>
                <a:pPr marL="558900" lvl="1" indent="-342900" algn="just">
                  <a:buFont typeface="Wingdings" panose="05000000000000000000" pitchFamily="2" charset="2"/>
                  <a:buChar char="§"/>
                </a:pPr>
                <a:r>
                  <a:rPr lang="fr-FR" dirty="0"/>
                  <a:t>Biais de surestimation probable </a:t>
                </a:r>
                <a:r>
                  <a:rPr lang="fr-FR" dirty="0" smtClean="0"/>
                  <a:t>: corrélation sans doute positive entre Emploi et Contrats Aidés</a:t>
                </a:r>
                <a:endParaRPr lang="fr-FR" dirty="0"/>
              </a:p>
              <a:p>
                <a:endParaRPr lang="fr-FR" dirty="0"/>
              </a:p>
            </p:txBody>
          </p:sp>
        </mc:Choice>
        <mc:Fallback xmlns="">
          <p:sp>
            <p:nvSpPr>
              <p:cNvPr id="5" name="Espace réservé du texte 4"/>
              <p:cNvSpPr>
                <a:spLocks noGrp="1" noRot="1" noChangeAspect="1" noMove="1" noResize="1" noEditPoints="1" noAdjustHandles="1" noChangeArrowheads="1" noChangeShapeType="1" noTextEdit="1"/>
              </p:cNvSpPr>
              <p:nvPr>
                <p:ph type="body" sz="quarter" idx="13"/>
              </p:nvPr>
            </p:nvSpPr>
            <p:spPr>
              <a:xfrm>
                <a:off x="502288" y="1733610"/>
                <a:ext cx="11436716" cy="4431978"/>
              </a:xfrm>
              <a:blipFill>
                <a:blip r:embed="rId2"/>
                <a:stretch>
                  <a:fillRect l="-1333" t="-1651" r="-1386" b="-3439"/>
                </a:stretch>
              </a:blipFill>
            </p:spPr>
            <p:txBody>
              <a:bodyPr/>
              <a:lstStyle/>
              <a:p>
                <a:r>
                  <a:rPr lang="fr-FR">
                    <a:noFill/>
                  </a:rPr>
                  <a:t> </a:t>
                </a:r>
              </a:p>
            </p:txBody>
          </p:sp>
        </mc:Fallback>
      </mc:AlternateContent>
    </p:spTree>
    <p:extLst>
      <p:ext uri="{BB962C8B-B14F-4D97-AF65-F5344CB8AC3E}">
        <p14:creationId xmlns:p14="http://schemas.microsoft.com/office/powerpoint/2010/main" val="394440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02288" y="6567449"/>
            <a:ext cx="2205732" cy="123111"/>
          </a:xfrm>
        </p:spPr>
        <p:txBody>
          <a:bodyPr/>
          <a:lstStyle/>
          <a:p>
            <a:r>
              <a:rPr lang="fr-FR" sz="800" smtClean="0"/>
              <a:t>Les effets d'aubaine des contrats aidés - JMS 2022</a:t>
            </a:r>
            <a:endParaRPr lang="fr-FR" sz="800" dirty="0"/>
          </a:p>
        </p:txBody>
      </p:sp>
      <p:sp>
        <p:nvSpPr>
          <p:cNvPr id="3" name="Espace réservé du numéro de diapositive 2"/>
          <p:cNvSpPr>
            <a:spLocks noGrp="1"/>
          </p:cNvSpPr>
          <p:nvPr>
            <p:ph type="sldNum" sz="quarter" idx="12"/>
          </p:nvPr>
        </p:nvSpPr>
        <p:spPr/>
        <p:txBody>
          <a:bodyPr/>
          <a:lstStyle/>
          <a:p>
            <a:fld id="{DA76BCB4-0E47-4ECE-B552-0D112F3A1392}" type="slidenum">
              <a:rPr lang="fr-FR" smtClean="0"/>
              <a:pPr/>
              <a:t>12</a:t>
            </a:fld>
            <a:endParaRPr lang="fr-FR" dirty="0"/>
          </a:p>
        </p:txBody>
      </p:sp>
      <p:sp>
        <p:nvSpPr>
          <p:cNvPr id="4" name="Titre 3"/>
          <p:cNvSpPr>
            <a:spLocks noGrp="1"/>
          </p:cNvSpPr>
          <p:nvPr>
            <p:ph type="title"/>
          </p:nvPr>
        </p:nvSpPr>
        <p:spPr/>
        <p:txBody>
          <a:bodyPr>
            <a:normAutofit/>
          </a:bodyPr>
          <a:lstStyle/>
          <a:p>
            <a:r>
              <a:rPr lang="fr-FR" dirty="0" smtClean="0"/>
              <a:t>Estimations sur panel complet (2016-2019)</a:t>
            </a:r>
            <a:endParaRPr lang="fr-FR" dirty="0"/>
          </a:p>
        </p:txBody>
      </p:sp>
      <p:sp>
        <p:nvSpPr>
          <p:cNvPr id="10" name="Espace réservé du texte 7"/>
          <p:cNvSpPr>
            <a:spLocks noGrp="1"/>
          </p:cNvSpPr>
          <p:nvPr>
            <p:ph type="body" sz="quarter" idx="13"/>
          </p:nvPr>
        </p:nvSpPr>
        <p:spPr>
          <a:xfrm>
            <a:off x="1657003" y="5485008"/>
            <a:ext cx="9168938" cy="707886"/>
          </a:xfrm>
          <a:prstGeom prst="rect">
            <a:avLst/>
          </a:prstGeom>
        </p:spPr>
        <p:txBody>
          <a:bodyPr wrap="square">
            <a:spAutoFit/>
          </a:bodyPr>
          <a:lstStyle/>
          <a:p>
            <a:pPr>
              <a:spcBef>
                <a:spcPts val="600"/>
              </a:spcBef>
            </a:pPr>
            <a:r>
              <a:rPr lang="fr-FR" sz="1200" dirty="0"/>
              <a:t>* : p&lt;0,05, ** : p&lt;0,01, *** : p&lt;0,001</a:t>
            </a:r>
          </a:p>
          <a:p>
            <a:pPr>
              <a:spcBef>
                <a:spcPts val="600"/>
              </a:spcBef>
            </a:pPr>
            <a:r>
              <a:rPr lang="fr-FR" sz="1200" u="sng" dirty="0" smtClean="0"/>
              <a:t>Source :</a:t>
            </a:r>
            <a:r>
              <a:rPr lang="fr-FR" sz="1200" dirty="0" smtClean="0"/>
              <a:t> Appariement Épure (Insee) et Contrats Aidés (Dares)</a:t>
            </a:r>
          </a:p>
          <a:p>
            <a:pPr>
              <a:spcBef>
                <a:spcPts val="600"/>
              </a:spcBef>
            </a:pPr>
            <a:r>
              <a:rPr lang="fr-FR" sz="1200" u="sng" dirty="0"/>
              <a:t>Champ</a:t>
            </a:r>
            <a:r>
              <a:rPr lang="fr-FR" sz="1200" dirty="0"/>
              <a:t> : établissements ayant un Contrat Aidé en stock le 1</a:t>
            </a:r>
            <a:r>
              <a:rPr lang="fr-FR" sz="1200" baseline="30000" dirty="0"/>
              <a:t>er</a:t>
            </a:r>
            <a:r>
              <a:rPr lang="fr-FR" sz="1200" dirty="0"/>
              <a:t> juillet 2017, hors Éducation </a:t>
            </a:r>
            <a:r>
              <a:rPr lang="fr-FR" sz="1200" dirty="0" smtClean="0"/>
              <a:t>Nationale</a:t>
            </a:r>
            <a:endParaRPr lang="fr-FR" sz="1200" dirty="0"/>
          </a:p>
          <a:p>
            <a:pPr>
              <a:spcBef>
                <a:spcPts val="600"/>
              </a:spcBef>
            </a:pPr>
            <a:endParaRPr lang="fr-FR" sz="1200" dirty="0"/>
          </a:p>
        </p:txBody>
      </p:sp>
      <p:graphicFrame>
        <p:nvGraphicFramePr>
          <p:cNvPr id="5" name="Tableau 4"/>
          <p:cNvGraphicFramePr>
            <a:graphicFrameLocks noGrp="1"/>
          </p:cNvGraphicFramePr>
          <p:nvPr>
            <p:extLst>
              <p:ext uri="{D42A27DB-BD31-4B8C-83A1-F6EECF244321}">
                <p14:modId xmlns:p14="http://schemas.microsoft.com/office/powerpoint/2010/main" val="3226993435"/>
              </p:ext>
            </p:extLst>
          </p:nvPr>
        </p:nvGraphicFramePr>
        <p:xfrm>
          <a:off x="1371457" y="1756538"/>
          <a:ext cx="9449086" cy="3743798"/>
        </p:xfrm>
        <a:graphic>
          <a:graphicData uri="http://schemas.openxmlformats.org/drawingml/2006/table">
            <a:tbl>
              <a:tblPr>
                <a:tableStyleId>{5C22544A-7EE6-4342-B048-85BDC9FD1C3A}</a:tableStyleId>
              </a:tblPr>
              <a:tblGrid>
                <a:gridCol w="3372667">
                  <a:extLst>
                    <a:ext uri="{9D8B030D-6E8A-4147-A177-3AD203B41FA5}">
                      <a16:colId xmlns:a16="http://schemas.microsoft.com/office/drawing/2014/main" val="4200150200"/>
                    </a:ext>
                  </a:extLst>
                </a:gridCol>
                <a:gridCol w="1573911">
                  <a:extLst>
                    <a:ext uri="{9D8B030D-6E8A-4147-A177-3AD203B41FA5}">
                      <a16:colId xmlns:a16="http://schemas.microsoft.com/office/drawing/2014/main" val="3383636860"/>
                    </a:ext>
                  </a:extLst>
                </a:gridCol>
                <a:gridCol w="1349066">
                  <a:extLst>
                    <a:ext uri="{9D8B030D-6E8A-4147-A177-3AD203B41FA5}">
                      <a16:colId xmlns:a16="http://schemas.microsoft.com/office/drawing/2014/main" val="813674802"/>
                    </a:ext>
                  </a:extLst>
                </a:gridCol>
                <a:gridCol w="1349066">
                  <a:extLst>
                    <a:ext uri="{9D8B030D-6E8A-4147-A177-3AD203B41FA5}">
                      <a16:colId xmlns:a16="http://schemas.microsoft.com/office/drawing/2014/main" val="3564612169"/>
                    </a:ext>
                  </a:extLst>
                </a:gridCol>
                <a:gridCol w="1804376">
                  <a:extLst>
                    <a:ext uri="{9D8B030D-6E8A-4147-A177-3AD203B41FA5}">
                      <a16:colId xmlns:a16="http://schemas.microsoft.com/office/drawing/2014/main" val="1848903495"/>
                    </a:ext>
                  </a:extLst>
                </a:gridCol>
              </a:tblGrid>
              <a:tr h="225891">
                <a:tc>
                  <a:txBody>
                    <a:bodyPr/>
                    <a:lstStyle/>
                    <a:p>
                      <a:pPr algn="l" fontAlgn="ctr"/>
                      <a:r>
                        <a:rPr lang="fr-FR" sz="1600" b="1" u="none" strike="noStrike" dirty="0">
                          <a:solidFill>
                            <a:schemeClr val="bg1"/>
                          </a:solidFill>
                          <a:effectLst/>
                        </a:rPr>
                        <a:t> </a:t>
                      </a:r>
                      <a:endParaRPr lang="fr-FR" sz="1600" b="1" i="0" u="none" strike="noStrike" dirty="0">
                        <a:solidFill>
                          <a:schemeClr val="bg1"/>
                        </a:solidFill>
                        <a:effectLst/>
                        <a:latin typeface="Calibri" panose="020F0502020204030204" pitchFamily="34" charset="0"/>
                      </a:endParaRPr>
                    </a:p>
                  </a:txBody>
                  <a:tcPr marL="6157" marR="6157" marT="6157" marB="0" anchor="ctr">
                    <a:solidFill>
                      <a:schemeClr val="accent1"/>
                    </a:solidFill>
                  </a:tcPr>
                </a:tc>
                <a:tc>
                  <a:txBody>
                    <a:bodyPr/>
                    <a:lstStyle/>
                    <a:p>
                      <a:pPr algn="ctr" fontAlgn="ctr"/>
                      <a:r>
                        <a:rPr lang="fr-FR" sz="1600" b="1" i="0" u="none" strike="noStrike" dirty="0" smtClean="0">
                          <a:solidFill>
                            <a:schemeClr val="bg1"/>
                          </a:solidFill>
                          <a:effectLst/>
                          <a:latin typeface="+mn-lt"/>
                        </a:rPr>
                        <a:t>MCO</a:t>
                      </a:r>
                      <a:endParaRPr lang="fr-FR" sz="1600" b="1" i="0" u="none" strike="noStrike" dirty="0">
                        <a:solidFill>
                          <a:schemeClr val="bg1"/>
                        </a:solidFill>
                        <a:effectLst/>
                        <a:latin typeface="Calibri" panose="020F0502020204030204" pitchFamily="34" charset="0"/>
                      </a:endParaRPr>
                    </a:p>
                  </a:txBody>
                  <a:tcPr marL="6157" marR="6157" marT="6157" marB="0" anchor="ctr">
                    <a:solidFill>
                      <a:schemeClr val="accent1"/>
                    </a:solidFill>
                  </a:tcPr>
                </a:tc>
                <a:tc>
                  <a:txBody>
                    <a:bodyPr/>
                    <a:lstStyle/>
                    <a:p>
                      <a:pPr algn="ctr" fontAlgn="ctr"/>
                      <a:r>
                        <a:rPr lang="fr-FR" sz="1600" b="1" i="0" u="none" strike="noStrike" dirty="0" err="1" smtClean="0">
                          <a:solidFill>
                            <a:schemeClr val="bg1"/>
                          </a:solidFill>
                          <a:effectLst/>
                          <a:latin typeface="+mn-lt"/>
                        </a:rPr>
                        <a:t>Within</a:t>
                      </a:r>
                      <a:endParaRPr lang="fr-FR" sz="1600" b="1" i="0" u="none" strike="noStrike" dirty="0">
                        <a:solidFill>
                          <a:schemeClr val="bg1"/>
                        </a:solidFill>
                        <a:effectLst/>
                        <a:latin typeface="Calibri" panose="020F0502020204030204" pitchFamily="34" charset="0"/>
                      </a:endParaRPr>
                    </a:p>
                  </a:txBody>
                  <a:tcPr marL="6157" marR="6157" marT="6157" marB="0" anchor="ctr">
                    <a:solidFill>
                      <a:schemeClr val="accent1"/>
                    </a:solidFill>
                  </a:tcPr>
                </a:tc>
                <a:tc>
                  <a:txBody>
                    <a:bodyPr/>
                    <a:lstStyle/>
                    <a:p>
                      <a:pPr algn="ctr" fontAlgn="ctr"/>
                      <a:r>
                        <a:rPr lang="fr-FR" sz="1600" b="1" u="none" strike="noStrike" dirty="0" smtClean="0">
                          <a:solidFill>
                            <a:schemeClr val="bg1"/>
                          </a:solidFill>
                          <a:effectLst/>
                        </a:rPr>
                        <a:t>Différence</a:t>
                      </a:r>
                      <a:r>
                        <a:rPr lang="fr-FR" sz="1600" b="1" u="none" strike="noStrike" baseline="0" dirty="0" smtClean="0">
                          <a:solidFill>
                            <a:schemeClr val="bg1"/>
                          </a:solidFill>
                          <a:effectLst/>
                        </a:rPr>
                        <a:t> première</a:t>
                      </a:r>
                      <a:endParaRPr lang="fr-FR" sz="1600" b="1" i="0" u="none" strike="noStrike" dirty="0">
                        <a:solidFill>
                          <a:schemeClr val="bg1"/>
                        </a:solidFill>
                        <a:effectLst/>
                        <a:latin typeface="Calibri" panose="020F0502020204030204" pitchFamily="34" charset="0"/>
                      </a:endParaRPr>
                    </a:p>
                  </a:txBody>
                  <a:tcPr marL="6157" marR="6157" marT="6157" marB="0" anchor="ctr">
                    <a:solidFill>
                      <a:schemeClr val="accent1"/>
                    </a:solidFill>
                  </a:tcPr>
                </a:tc>
                <a:tc>
                  <a:txBody>
                    <a:bodyPr/>
                    <a:lstStyle/>
                    <a:p>
                      <a:pPr algn="ctr" fontAlgn="ctr"/>
                      <a:r>
                        <a:rPr lang="fr-FR" sz="1600" b="1" u="none" strike="noStrike" dirty="0" err="1">
                          <a:solidFill>
                            <a:schemeClr val="bg1"/>
                          </a:solidFill>
                          <a:effectLst/>
                        </a:rPr>
                        <a:t>Arellano</a:t>
                      </a:r>
                      <a:r>
                        <a:rPr lang="fr-FR" sz="1600" b="1" u="none" strike="noStrike" dirty="0">
                          <a:solidFill>
                            <a:schemeClr val="bg1"/>
                          </a:solidFill>
                          <a:effectLst/>
                        </a:rPr>
                        <a:t>-Bond</a:t>
                      </a:r>
                      <a:endParaRPr lang="fr-FR" sz="1600" b="1" i="0" u="none" strike="noStrike" dirty="0">
                        <a:solidFill>
                          <a:schemeClr val="bg1"/>
                        </a:solidFill>
                        <a:effectLst/>
                        <a:latin typeface="Calibri" panose="020F0502020204030204" pitchFamily="34" charset="0"/>
                      </a:endParaRPr>
                    </a:p>
                  </a:txBody>
                  <a:tcPr marL="6157" marR="6157" marT="6157" marB="0" anchor="ctr">
                    <a:solidFill>
                      <a:schemeClr val="accent1"/>
                    </a:solidFill>
                  </a:tcPr>
                </a:tc>
                <a:extLst>
                  <a:ext uri="{0D108BD9-81ED-4DB2-BD59-A6C34878D82A}">
                    <a16:rowId xmlns:a16="http://schemas.microsoft.com/office/drawing/2014/main" val="2712726189"/>
                  </a:ext>
                </a:extLst>
              </a:tr>
              <a:tr h="225891">
                <a:tc>
                  <a:txBody>
                    <a:bodyPr/>
                    <a:lstStyle/>
                    <a:p>
                      <a:pPr algn="l" fontAlgn="ctr"/>
                      <a:r>
                        <a:rPr lang="fr-FR" sz="1600" b="1" u="none" strike="noStrike" dirty="0">
                          <a:solidFill>
                            <a:schemeClr val="bg1"/>
                          </a:solidFill>
                          <a:effectLst/>
                        </a:rPr>
                        <a:t> </a:t>
                      </a:r>
                      <a:endParaRPr lang="fr-FR" sz="1600" b="1" i="0" u="none" strike="noStrike" dirty="0">
                        <a:solidFill>
                          <a:schemeClr val="bg1"/>
                        </a:solidFill>
                        <a:effectLst/>
                        <a:latin typeface="Calibri" panose="020F0502020204030204" pitchFamily="34" charset="0"/>
                      </a:endParaRPr>
                    </a:p>
                  </a:txBody>
                  <a:tcPr marL="6157" marR="6157" marT="6157" marB="0" anchor="ctr">
                    <a:solidFill>
                      <a:schemeClr val="accent1"/>
                    </a:solidFill>
                  </a:tcPr>
                </a:tc>
                <a:tc gridSpan="4">
                  <a:txBody>
                    <a:bodyPr/>
                    <a:lstStyle/>
                    <a:p>
                      <a:pPr algn="ctr" fontAlgn="ctr"/>
                      <a:r>
                        <a:rPr lang="fr-FR" sz="1600" b="1" u="none" strike="noStrike" dirty="0">
                          <a:effectLst/>
                        </a:rPr>
                        <a:t>Non-marchand</a:t>
                      </a:r>
                      <a:endParaRPr lang="fr-FR" sz="1600" b="1" i="0" u="none" strike="noStrike" dirty="0">
                        <a:solidFill>
                          <a:srgbClr val="000000"/>
                        </a:solidFill>
                        <a:effectLst/>
                        <a:latin typeface="Calibri" panose="020F0502020204030204" pitchFamily="34" charset="0"/>
                      </a:endParaRPr>
                    </a:p>
                  </a:txBody>
                  <a:tcPr marL="6157" marR="6157" marT="6157" marB="0" anchor="ctr">
                    <a:solidFill>
                      <a:schemeClr val="accent2">
                        <a:lumMod val="60000"/>
                        <a:lumOff val="4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204120186"/>
                  </a:ext>
                </a:extLst>
              </a:tr>
              <a:tr h="225891">
                <a:tc>
                  <a:txBody>
                    <a:bodyPr/>
                    <a:lstStyle/>
                    <a:p>
                      <a:pPr algn="l" fontAlgn="ctr"/>
                      <a:r>
                        <a:rPr lang="fr-FR" sz="1600" b="1" u="none" strike="noStrike" dirty="0">
                          <a:solidFill>
                            <a:schemeClr val="bg1"/>
                          </a:solidFill>
                          <a:effectLst/>
                        </a:rPr>
                        <a:t>Contrats </a:t>
                      </a:r>
                      <a:r>
                        <a:rPr lang="fr-FR" sz="1600" b="1" u="none" strike="noStrike" dirty="0" smtClean="0">
                          <a:solidFill>
                            <a:schemeClr val="bg1"/>
                          </a:solidFill>
                          <a:effectLst/>
                        </a:rPr>
                        <a:t>Aidés (</a:t>
                      </a:r>
                      <a:r>
                        <a:rPr lang="el-GR" sz="1600" b="1" u="none" strike="noStrike" dirty="0" smtClean="0">
                          <a:solidFill>
                            <a:schemeClr val="bg1"/>
                          </a:solidFill>
                          <a:effectLst/>
                        </a:rPr>
                        <a:t>β</a:t>
                      </a:r>
                      <a:r>
                        <a:rPr lang="fr-FR" sz="1600" b="1" u="none" strike="noStrike" dirty="0" smtClean="0">
                          <a:solidFill>
                            <a:schemeClr val="bg1"/>
                          </a:solidFill>
                          <a:effectLst/>
                        </a:rPr>
                        <a:t>)</a:t>
                      </a:r>
                      <a:endParaRPr lang="fr-FR" sz="1600" b="1" i="0" u="none" strike="noStrike" dirty="0">
                        <a:solidFill>
                          <a:schemeClr val="bg1"/>
                        </a:solidFill>
                        <a:effectLst/>
                        <a:latin typeface="Calibri" panose="020F0502020204030204" pitchFamily="34" charset="0"/>
                      </a:endParaRPr>
                    </a:p>
                  </a:txBody>
                  <a:tcPr marL="6157" marR="6157" marT="6157" marB="0" anchor="ctr">
                    <a:solidFill>
                      <a:schemeClr val="accent1"/>
                    </a:solidFill>
                  </a:tcPr>
                </a:tc>
                <a:tc>
                  <a:txBody>
                    <a:bodyPr/>
                    <a:lstStyle/>
                    <a:p>
                      <a:pPr algn="ctr" fontAlgn="ctr"/>
                      <a:r>
                        <a:rPr lang="fr-FR" sz="1600" u="none" strike="noStrike">
                          <a:effectLst/>
                        </a:rPr>
                        <a:t>5,821***</a:t>
                      </a:r>
                      <a:endParaRPr lang="fr-FR" sz="1600" b="0" i="0" u="none" strike="noStrike">
                        <a:solidFill>
                          <a:srgbClr val="000000"/>
                        </a:solidFill>
                        <a:effectLst/>
                        <a:latin typeface="Calibri" panose="020F0502020204030204" pitchFamily="34" charset="0"/>
                      </a:endParaRPr>
                    </a:p>
                  </a:txBody>
                  <a:tcPr marL="6157" marR="6157" marT="6157" marB="0" anchor="ctr">
                    <a:solidFill>
                      <a:srgbClr val="E3F1EF"/>
                    </a:solidFill>
                  </a:tcPr>
                </a:tc>
                <a:tc>
                  <a:txBody>
                    <a:bodyPr/>
                    <a:lstStyle/>
                    <a:p>
                      <a:pPr algn="ctr" fontAlgn="ctr"/>
                      <a:r>
                        <a:rPr lang="fr-FR" sz="1600" u="none" strike="noStrike">
                          <a:effectLst/>
                        </a:rPr>
                        <a:t>0,942***</a:t>
                      </a:r>
                      <a:endParaRPr lang="fr-FR" sz="1600" b="0" i="0" u="none" strike="noStrike">
                        <a:solidFill>
                          <a:srgbClr val="000000"/>
                        </a:solidFill>
                        <a:effectLst/>
                        <a:latin typeface="Calibri" panose="020F0502020204030204" pitchFamily="34" charset="0"/>
                      </a:endParaRPr>
                    </a:p>
                  </a:txBody>
                  <a:tcPr marL="6157" marR="6157" marT="6157" marB="0" anchor="ctr">
                    <a:solidFill>
                      <a:srgbClr val="E3F1EF"/>
                    </a:solidFill>
                  </a:tcPr>
                </a:tc>
                <a:tc>
                  <a:txBody>
                    <a:bodyPr/>
                    <a:lstStyle/>
                    <a:p>
                      <a:pPr algn="ctr" fontAlgn="ctr"/>
                      <a:r>
                        <a:rPr lang="fr-FR" sz="1600" u="none" strike="noStrike">
                          <a:effectLst/>
                        </a:rPr>
                        <a:t>0,681***</a:t>
                      </a:r>
                      <a:endParaRPr lang="fr-FR" sz="1600" b="0" i="0" u="none" strike="noStrike">
                        <a:solidFill>
                          <a:srgbClr val="000000"/>
                        </a:solidFill>
                        <a:effectLst/>
                        <a:latin typeface="Calibri" panose="020F0502020204030204" pitchFamily="34" charset="0"/>
                      </a:endParaRPr>
                    </a:p>
                  </a:txBody>
                  <a:tcPr marL="6157" marR="6157" marT="6157" marB="0" anchor="ctr">
                    <a:solidFill>
                      <a:srgbClr val="E3F1EF"/>
                    </a:solidFill>
                  </a:tcPr>
                </a:tc>
                <a:tc>
                  <a:txBody>
                    <a:bodyPr/>
                    <a:lstStyle/>
                    <a:p>
                      <a:pPr algn="ctr" fontAlgn="ctr"/>
                      <a:r>
                        <a:rPr lang="fr-FR" sz="1600" u="none" strike="noStrike" dirty="0">
                          <a:effectLst/>
                        </a:rPr>
                        <a:t>0,768***</a:t>
                      </a:r>
                      <a:endParaRPr lang="fr-FR" sz="1600" b="0" i="0" u="none" strike="noStrike" dirty="0">
                        <a:solidFill>
                          <a:srgbClr val="000000"/>
                        </a:solidFill>
                        <a:effectLst/>
                        <a:latin typeface="Calibri" panose="020F0502020204030204" pitchFamily="34" charset="0"/>
                      </a:endParaRPr>
                    </a:p>
                  </a:txBody>
                  <a:tcPr marL="6157" marR="6157" marT="6157" marB="0" anchor="ctr">
                    <a:solidFill>
                      <a:srgbClr val="E3F1EF"/>
                    </a:solidFill>
                  </a:tcPr>
                </a:tc>
                <a:extLst>
                  <a:ext uri="{0D108BD9-81ED-4DB2-BD59-A6C34878D82A}">
                    <a16:rowId xmlns:a16="http://schemas.microsoft.com/office/drawing/2014/main" val="3895836728"/>
                  </a:ext>
                </a:extLst>
              </a:tr>
              <a:tr h="225891">
                <a:tc>
                  <a:txBody>
                    <a:bodyPr/>
                    <a:lstStyle/>
                    <a:p>
                      <a:pPr algn="l" fontAlgn="ctr"/>
                      <a:r>
                        <a:rPr lang="fr-FR" sz="1600" b="1" u="none" strike="noStrike" dirty="0">
                          <a:solidFill>
                            <a:schemeClr val="bg1"/>
                          </a:solidFill>
                          <a:effectLst/>
                        </a:rPr>
                        <a:t>Écart-type</a:t>
                      </a:r>
                      <a:endParaRPr lang="fr-FR" sz="1600" b="1" i="0" u="none" strike="noStrike" dirty="0">
                        <a:solidFill>
                          <a:schemeClr val="bg1"/>
                        </a:solidFill>
                        <a:effectLst/>
                        <a:latin typeface="Calibri" panose="020F0502020204030204" pitchFamily="34" charset="0"/>
                      </a:endParaRPr>
                    </a:p>
                  </a:txBody>
                  <a:tcPr marL="6157" marR="6157" marT="6157" marB="0" anchor="ctr">
                    <a:solidFill>
                      <a:schemeClr val="accent1"/>
                    </a:solidFill>
                  </a:tcPr>
                </a:tc>
                <a:tc>
                  <a:txBody>
                    <a:bodyPr/>
                    <a:lstStyle/>
                    <a:p>
                      <a:pPr algn="ctr" fontAlgn="ctr"/>
                      <a:r>
                        <a:rPr lang="fr-FR" sz="1600" u="none" strike="noStrike">
                          <a:effectLst/>
                        </a:rPr>
                        <a:t>0,504</a:t>
                      </a:r>
                      <a:endParaRPr lang="fr-FR" sz="1600" b="0" i="0" u="none" strike="noStrike">
                        <a:solidFill>
                          <a:srgbClr val="000000"/>
                        </a:solidFill>
                        <a:effectLst/>
                        <a:latin typeface="Calibri" panose="020F0502020204030204" pitchFamily="34" charset="0"/>
                      </a:endParaRPr>
                    </a:p>
                  </a:txBody>
                  <a:tcPr marL="6157" marR="6157" marT="6157" marB="0" anchor="ctr">
                    <a:solidFill>
                      <a:schemeClr val="accent2">
                        <a:lumMod val="60000"/>
                        <a:lumOff val="40000"/>
                      </a:schemeClr>
                    </a:solidFill>
                  </a:tcPr>
                </a:tc>
                <a:tc>
                  <a:txBody>
                    <a:bodyPr/>
                    <a:lstStyle/>
                    <a:p>
                      <a:pPr algn="ctr" fontAlgn="ctr"/>
                      <a:r>
                        <a:rPr lang="fr-FR" sz="1600" u="none" strike="noStrike">
                          <a:effectLst/>
                        </a:rPr>
                        <a:t>0,225</a:t>
                      </a:r>
                      <a:endParaRPr lang="fr-FR" sz="1600" b="0" i="0" u="none" strike="noStrike">
                        <a:solidFill>
                          <a:srgbClr val="000000"/>
                        </a:solidFill>
                        <a:effectLst/>
                        <a:latin typeface="Calibri" panose="020F0502020204030204" pitchFamily="34" charset="0"/>
                      </a:endParaRPr>
                    </a:p>
                  </a:txBody>
                  <a:tcPr marL="6157" marR="6157" marT="6157" marB="0" anchor="ctr">
                    <a:solidFill>
                      <a:schemeClr val="accent2">
                        <a:lumMod val="60000"/>
                        <a:lumOff val="40000"/>
                      </a:schemeClr>
                    </a:solidFill>
                  </a:tcPr>
                </a:tc>
                <a:tc>
                  <a:txBody>
                    <a:bodyPr/>
                    <a:lstStyle/>
                    <a:p>
                      <a:pPr algn="ctr" fontAlgn="ctr"/>
                      <a:r>
                        <a:rPr lang="fr-FR" sz="1600" u="none" strike="noStrike" dirty="0">
                          <a:effectLst/>
                        </a:rPr>
                        <a:t>0,0793</a:t>
                      </a:r>
                      <a:endParaRPr lang="fr-FR" sz="1600" b="0" i="0" u="none" strike="noStrike" dirty="0">
                        <a:solidFill>
                          <a:srgbClr val="000000"/>
                        </a:solidFill>
                        <a:effectLst/>
                        <a:latin typeface="Calibri" panose="020F0502020204030204" pitchFamily="34" charset="0"/>
                      </a:endParaRPr>
                    </a:p>
                  </a:txBody>
                  <a:tcPr marL="6157" marR="6157" marT="6157" marB="0" anchor="ctr">
                    <a:solidFill>
                      <a:schemeClr val="accent2">
                        <a:lumMod val="60000"/>
                        <a:lumOff val="40000"/>
                      </a:schemeClr>
                    </a:solidFill>
                  </a:tcPr>
                </a:tc>
                <a:tc>
                  <a:txBody>
                    <a:bodyPr/>
                    <a:lstStyle/>
                    <a:p>
                      <a:pPr algn="ctr" fontAlgn="ctr"/>
                      <a:r>
                        <a:rPr lang="fr-FR" sz="1600" u="none" strike="noStrike" dirty="0">
                          <a:effectLst/>
                        </a:rPr>
                        <a:t>0,164</a:t>
                      </a:r>
                      <a:endParaRPr lang="fr-FR" sz="1600" b="0" i="0" u="none" strike="noStrike" dirty="0">
                        <a:solidFill>
                          <a:srgbClr val="000000"/>
                        </a:solidFill>
                        <a:effectLst/>
                        <a:latin typeface="Calibri" panose="020F0502020204030204" pitchFamily="34" charset="0"/>
                      </a:endParaRPr>
                    </a:p>
                  </a:txBody>
                  <a:tcPr marL="6157" marR="6157" marT="6157" marB="0" anchor="ctr">
                    <a:solidFill>
                      <a:schemeClr val="accent2">
                        <a:lumMod val="60000"/>
                        <a:lumOff val="40000"/>
                      </a:schemeClr>
                    </a:solidFill>
                  </a:tcPr>
                </a:tc>
                <a:extLst>
                  <a:ext uri="{0D108BD9-81ED-4DB2-BD59-A6C34878D82A}">
                    <a16:rowId xmlns:a16="http://schemas.microsoft.com/office/drawing/2014/main" val="2782614200"/>
                  </a:ext>
                </a:extLst>
              </a:tr>
              <a:tr h="225891">
                <a:tc>
                  <a:txBody>
                    <a:bodyPr/>
                    <a:lstStyle/>
                    <a:p>
                      <a:pPr algn="l" fontAlgn="ctr"/>
                      <a:r>
                        <a:rPr lang="fr-FR" sz="1600" b="1" u="none" strike="noStrike" dirty="0">
                          <a:solidFill>
                            <a:schemeClr val="bg1"/>
                          </a:solidFill>
                          <a:effectLst/>
                        </a:rPr>
                        <a:t>N</a:t>
                      </a:r>
                      <a:endParaRPr lang="fr-FR" sz="1600" b="1" i="0" u="none" strike="noStrike" dirty="0">
                        <a:solidFill>
                          <a:schemeClr val="bg1"/>
                        </a:solidFill>
                        <a:effectLst/>
                        <a:latin typeface="Calibri" panose="020F0502020204030204" pitchFamily="34" charset="0"/>
                      </a:endParaRPr>
                    </a:p>
                  </a:txBody>
                  <a:tcPr marL="6157" marR="6157" marT="6157" marB="0" anchor="ctr">
                    <a:solidFill>
                      <a:schemeClr val="accent1"/>
                    </a:solidFill>
                  </a:tcPr>
                </a:tc>
                <a:tc>
                  <a:txBody>
                    <a:bodyPr/>
                    <a:lstStyle/>
                    <a:p>
                      <a:pPr algn="ctr" fontAlgn="ctr"/>
                      <a:r>
                        <a:rPr lang="fr-FR" sz="1600" u="none" strike="noStrike">
                          <a:effectLst/>
                        </a:rPr>
                        <a:t>691 617</a:t>
                      </a:r>
                      <a:endParaRPr lang="fr-FR" sz="1600" b="0" i="0" u="none" strike="noStrike">
                        <a:solidFill>
                          <a:srgbClr val="000000"/>
                        </a:solidFill>
                        <a:effectLst/>
                        <a:latin typeface="Calibri" panose="020F0502020204030204" pitchFamily="34" charset="0"/>
                      </a:endParaRPr>
                    </a:p>
                  </a:txBody>
                  <a:tcPr marL="6157" marR="6157" marT="6157" marB="0" anchor="ctr"/>
                </a:tc>
                <a:tc>
                  <a:txBody>
                    <a:bodyPr/>
                    <a:lstStyle/>
                    <a:p>
                      <a:pPr algn="ctr" fontAlgn="ctr"/>
                      <a:r>
                        <a:rPr lang="fr-FR" sz="1600" u="none" strike="noStrike" dirty="0">
                          <a:effectLst/>
                        </a:rPr>
                        <a:t>691 617</a:t>
                      </a:r>
                      <a:endParaRPr lang="fr-FR" sz="1600" b="0" i="0" u="none" strike="noStrike" dirty="0">
                        <a:solidFill>
                          <a:srgbClr val="000000"/>
                        </a:solidFill>
                        <a:effectLst/>
                        <a:latin typeface="Calibri" panose="020F0502020204030204" pitchFamily="34" charset="0"/>
                      </a:endParaRPr>
                    </a:p>
                  </a:txBody>
                  <a:tcPr marL="6157" marR="6157" marT="6157" marB="0" anchor="ctr"/>
                </a:tc>
                <a:tc>
                  <a:txBody>
                    <a:bodyPr/>
                    <a:lstStyle/>
                    <a:p>
                      <a:pPr algn="ctr" fontAlgn="ctr"/>
                      <a:r>
                        <a:rPr lang="fr-FR" sz="1600" u="none" strike="noStrike">
                          <a:effectLst/>
                        </a:rPr>
                        <a:t>639 431</a:t>
                      </a:r>
                      <a:endParaRPr lang="fr-FR" sz="1600" b="0" i="0" u="none" strike="noStrike">
                        <a:solidFill>
                          <a:srgbClr val="000000"/>
                        </a:solidFill>
                        <a:effectLst/>
                        <a:latin typeface="Calibri" panose="020F0502020204030204" pitchFamily="34" charset="0"/>
                      </a:endParaRPr>
                    </a:p>
                  </a:txBody>
                  <a:tcPr marL="6157" marR="6157" marT="6157" marB="0" anchor="ctr"/>
                </a:tc>
                <a:tc>
                  <a:txBody>
                    <a:bodyPr/>
                    <a:lstStyle/>
                    <a:p>
                      <a:pPr algn="ctr" fontAlgn="ctr"/>
                      <a:r>
                        <a:rPr lang="fr-FR" sz="1600" u="none" strike="noStrike">
                          <a:effectLst/>
                        </a:rPr>
                        <a:t>588 761</a:t>
                      </a:r>
                      <a:endParaRPr lang="fr-FR" sz="1600" b="0" i="0" u="none" strike="noStrike">
                        <a:solidFill>
                          <a:srgbClr val="000000"/>
                        </a:solidFill>
                        <a:effectLst/>
                        <a:latin typeface="Calibri" panose="020F0502020204030204" pitchFamily="34" charset="0"/>
                      </a:endParaRPr>
                    </a:p>
                  </a:txBody>
                  <a:tcPr marL="6157" marR="6157" marT="6157" marB="0" anchor="ctr"/>
                </a:tc>
                <a:extLst>
                  <a:ext uri="{0D108BD9-81ED-4DB2-BD59-A6C34878D82A}">
                    <a16:rowId xmlns:a16="http://schemas.microsoft.com/office/drawing/2014/main" val="1674423993"/>
                  </a:ext>
                </a:extLst>
              </a:tr>
              <a:tr h="225891">
                <a:tc>
                  <a:txBody>
                    <a:bodyPr/>
                    <a:lstStyle/>
                    <a:p>
                      <a:pPr algn="l" fontAlgn="ctr"/>
                      <a:r>
                        <a:rPr lang="fr-FR" sz="1600" b="1" u="none" strike="noStrike" dirty="0">
                          <a:solidFill>
                            <a:schemeClr val="bg1"/>
                          </a:solidFill>
                          <a:effectLst/>
                        </a:rPr>
                        <a:t>Test AR(2) (P-value)</a:t>
                      </a:r>
                      <a:endParaRPr lang="fr-FR" sz="1600" b="1" i="0" u="none" strike="noStrike" dirty="0">
                        <a:solidFill>
                          <a:schemeClr val="bg1"/>
                        </a:solidFill>
                        <a:effectLst/>
                        <a:latin typeface="Calibri" panose="020F0502020204030204" pitchFamily="34" charset="0"/>
                      </a:endParaRPr>
                    </a:p>
                  </a:txBody>
                  <a:tcPr marL="6157" marR="6157" marT="6157" marB="0" anchor="ctr">
                    <a:solidFill>
                      <a:schemeClr val="accent1"/>
                    </a:solidFill>
                  </a:tcPr>
                </a:tc>
                <a:tc>
                  <a:txBody>
                    <a:bodyPr/>
                    <a:lstStyle/>
                    <a:p>
                      <a:pPr algn="ctr" fontAlgn="ctr"/>
                      <a:r>
                        <a:rPr lang="fr-FR" sz="1600" u="none" strike="noStrike" dirty="0">
                          <a:effectLst/>
                        </a:rPr>
                        <a:t>-</a:t>
                      </a:r>
                      <a:endParaRPr lang="fr-FR" sz="1600" b="0" i="0" u="none" strike="noStrike" dirty="0">
                        <a:solidFill>
                          <a:srgbClr val="000000"/>
                        </a:solidFill>
                        <a:effectLst/>
                        <a:latin typeface="Calibri" panose="020F0502020204030204" pitchFamily="34" charset="0"/>
                      </a:endParaRPr>
                    </a:p>
                  </a:txBody>
                  <a:tcPr marL="6157" marR="6157" marT="6157" marB="0" anchor="ctr">
                    <a:solidFill>
                      <a:schemeClr val="accent2">
                        <a:lumMod val="60000"/>
                        <a:lumOff val="40000"/>
                      </a:schemeClr>
                    </a:solidFill>
                  </a:tcPr>
                </a:tc>
                <a:tc>
                  <a:txBody>
                    <a:bodyPr/>
                    <a:lstStyle/>
                    <a:p>
                      <a:pPr algn="ctr" fontAlgn="ctr"/>
                      <a:r>
                        <a:rPr lang="fr-FR" sz="1600" u="none" strike="noStrike" dirty="0">
                          <a:effectLst/>
                        </a:rPr>
                        <a:t>-</a:t>
                      </a:r>
                      <a:endParaRPr lang="fr-FR" sz="1600" b="0" i="0" u="none" strike="noStrike" dirty="0">
                        <a:solidFill>
                          <a:srgbClr val="000000"/>
                        </a:solidFill>
                        <a:effectLst/>
                        <a:latin typeface="Calibri" panose="020F0502020204030204" pitchFamily="34" charset="0"/>
                      </a:endParaRPr>
                    </a:p>
                  </a:txBody>
                  <a:tcPr marL="6157" marR="6157" marT="6157" marB="0" anchor="ctr">
                    <a:solidFill>
                      <a:schemeClr val="accent2">
                        <a:lumMod val="60000"/>
                        <a:lumOff val="40000"/>
                      </a:schemeClr>
                    </a:solidFill>
                  </a:tcPr>
                </a:tc>
                <a:tc>
                  <a:txBody>
                    <a:bodyPr/>
                    <a:lstStyle/>
                    <a:p>
                      <a:pPr algn="ctr" fontAlgn="ctr"/>
                      <a:r>
                        <a:rPr lang="fr-FR" sz="1600" u="none" strike="noStrike" dirty="0">
                          <a:effectLst/>
                        </a:rPr>
                        <a:t>-</a:t>
                      </a:r>
                      <a:endParaRPr lang="fr-FR" sz="1600" b="0" i="0" u="none" strike="noStrike" dirty="0">
                        <a:solidFill>
                          <a:srgbClr val="000000"/>
                        </a:solidFill>
                        <a:effectLst/>
                        <a:latin typeface="Calibri" panose="020F0502020204030204" pitchFamily="34" charset="0"/>
                      </a:endParaRPr>
                    </a:p>
                  </a:txBody>
                  <a:tcPr marL="6157" marR="6157" marT="6157" marB="0" anchor="ctr">
                    <a:solidFill>
                      <a:schemeClr val="accent2">
                        <a:lumMod val="60000"/>
                        <a:lumOff val="40000"/>
                      </a:schemeClr>
                    </a:solidFill>
                  </a:tcPr>
                </a:tc>
                <a:tc>
                  <a:txBody>
                    <a:bodyPr/>
                    <a:lstStyle/>
                    <a:p>
                      <a:pPr algn="ctr" fontAlgn="ctr"/>
                      <a:r>
                        <a:rPr lang="fr-FR" sz="1600" u="none" strike="noStrike" dirty="0">
                          <a:effectLst/>
                        </a:rPr>
                        <a:t>0,730</a:t>
                      </a:r>
                      <a:endParaRPr lang="fr-FR" sz="1600" b="0" i="0" u="none" strike="noStrike" dirty="0">
                        <a:solidFill>
                          <a:srgbClr val="000000"/>
                        </a:solidFill>
                        <a:effectLst/>
                        <a:latin typeface="Calibri" panose="020F0502020204030204" pitchFamily="34" charset="0"/>
                      </a:endParaRPr>
                    </a:p>
                  </a:txBody>
                  <a:tcPr marL="6157" marR="6157" marT="6157" marB="0" anchor="ctr">
                    <a:solidFill>
                      <a:schemeClr val="accent2">
                        <a:lumMod val="60000"/>
                        <a:lumOff val="40000"/>
                      </a:schemeClr>
                    </a:solidFill>
                  </a:tcPr>
                </a:tc>
                <a:extLst>
                  <a:ext uri="{0D108BD9-81ED-4DB2-BD59-A6C34878D82A}">
                    <a16:rowId xmlns:a16="http://schemas.microsoft.com/office/drawing/2014/main" val="2542339525"/>
                  </a:ext>
                </a:extLst>
              </a:tr>
              <a:tr h="225891">
                <a:tc>
                  <a:txBody>
                    <a:bodyPr/>
                    <a:lstStyle/>
                    <a:p>
                      <a:pPr algn="l" fontAlgn="ctr"/>
                      <a:r>
                        <a:rPr lang="fr-FR" sz="1600" b="1" u="none" strike="noStrike" dirty="0">
                          <a:solidFill>
                            <a:schemeClr val="bg1"/>
                          </a:solidFill>
                          <a:effectLst/>
                        </a:rPr>
                        <a:t>Hansen J-Stat (P-value)</a:t>
                      </a:r>
                      <a:endParaRPr lang="fr-FR" sz="1600" b="1" i="0" u="none" strike="noStrike" dirty="0">
                        <a:solidFill>
                          <a:schemeClr val="bg1"/>
                        </a:solidFill>
                        <a:effectLst/>
                        <a:latin typeface="Calibri" panose="020F0502020204030204" pitchFamily="34" charset="0"/>
                      </a:endParaRPr>
                    </a:p>
                  </a:txBody>
                  <a:tcPr marL="6157" marR="6157" marT="6157" marB="0" anchor="ctr">
                    <a:solidFill>
                      <a:schemeClr val="accent1"/>
                    </a:solidFill>
                  </a:tcPr>
                </a:tc>
                <a:tc>
                  <a:txBody>
                    <a:bodyPr/>
                    <a:lstStyle/>
                    <a:p>
                      <a:pPr algn="ctr" fontAlgn="ctr"/>
                      <a:r>
                        <a:rPr lang="fr-FR" sz="1600" u="none" strike="noStrike">
                          <a:effectLst/>
                        </a:rPr>
                        <a:t>-</a:t>
                      </a:r>
                      <a:endParaRPr lang="fr-FR" sz="1600" b="0" i="0" u="none" strike="noStrike">
                        <a:solidFill>
                          <a:srgbClr val="000000"/>
                        </a:solidFill>
                        <a:effectLst/>
                        <a:latin typeface="Calibri" panose="020F0502020204030204" pitchFamily="34" charset="0"/>
                      </a:endParaRPr>
                    </a:p>
                  </a:txBody>
                  <a:tcPr marL="6157" marR="6157" marT="6157" marB="0" anchor="ctr"/>
                </a:tc>
                <a:tc>
                  <a:txBody>
                    <a:bodyPr/>
                    <a:lstStyle/>
                    <a:p>
                      <a:pPr algn="ctr" fontAlgn="ctr"/>
                      <a:r>
                        <a:rPr lang="fr-FR" sz="1600" u="none" strike="noStrike">
                          <a:effectLst/>
                        </a:rPr>
                        <a:t>-</a:t>
                      </a:r>
                      <a:endParaRPr lang="fr-FR" sz="1600" b="0" i="0" u="none" strike="noStrike">
                        <a:solidFill>
                          <a:srgbClr val="000000"/>
                        </a:solidFill>
                        <a:effectLst/>
                        <a:latin typeface="Calibri" panose="020F0502020204030204" pitchFamily="34" charset="0"/>
                      </a:endParaRPr>
                    </a:p>
                  </a:txBody>
                  <a:tcPr marL="6157" marR="6157" marT="6157" marB="0" anchor="ctr"/>
                </a:tc>
                <a:tc>
                  <a:txBody>
                    <a:bodyPr/>
                    <a:lstStyle/>
                    <a:p>
                      <a:pPr algn="ctr" fontAlgn="ctr"/>
                      <a:r>
                        <a:rPr lang="fr-FR" sz="1600" u="none" strike="noStrike">
                          <a:effectLst/>
                        </a:rPr>
                        <a:t>-</a:t>
                      </a:r>
                      <a:endParaRPr lang="fr-FR" sz="1600" b="0" i="0" u="none" strike="noStrike">
                        <a:solidFill>
                          <a:srgbClr val="000000"/>
                        </a:solidFill>
                        <a:effectLst/>
                        <a:latin typeface="Calibri" panose="020F0502020204030204" pitchFamily="34" charset="0"/>
                      </a:endParaRPr>
                    </a:p>
                  </a:txBody>
                  <a:tcPr marL="6157" marR="6157" marT="6157" marB="0" anchor="ctr"/>
                </a:tc>
                <a:tc>
                  <a:txBody>
                    <a:bodyPr/>
                    <a:lstStyle/>
                    <a:p>
                      <a:pPr algn="ctr" fontAlgn="ctr"/>
                      <a:r>
                        <a:rPr lang="fr-FR" sz="1600" u="none" strike="noStrike">
                          <a:effectLst/>
                        </a:rPr>
                        <a:t>0,436</a:t>
                      </a:r>
                      <a:endParaRPr lang="fr-FR" sz="1600" b="0" i="0" u="none" strike="noStrike">
                        <a:solidFill>
                          <a:srgbClr val="000000"/>
                        </a:solidFill>
                        <a:effectLst/>
                        <a:latin typeface="Calibri" panose="020F0502020204030204" pitchFamily="34" charset="0"/>
                      </a:endParaRPr>
                    </a:p>
                  </a:txBody>
                  <a:tcPr marL="6157" marR="6157" marT="6157" marB="0" anchor="ctr"/>
                </a:tc>
                <a:extLst>
                  <a:ext uri="{0D108BD9-81ED-4DB2-BD59-A6C34878D82A}">
                    <a16:rowId xmlns:a16="http://schemas.microsoft.com/office/drawing/2014/main" val="1146476235"/>
                  </a:ext>
                </a:extLst>
              </a:tr>
              <a:tr h="225891">
                <a:tc>
                  <a:txBody>
                    <a:bodyPr/>
                    <a:lstStyle/>
                    <a:p>
                      <a:pPr algn="l" fontAlgn="b"/>
                      <a:r>
                        <a:rPr lang="fr-FR" sz="1600" b="1" u="none" strike="noStrike" dirty="0">
                          <a:solidFill>
                            <a:schemeClr val="bg1"/>
                          </a:solidFill>
                          <a:effectLst/>
                        </a:rPr>
                        <a:t> </a:t>
                      </a:r>
                      <a:endParaRPr lang="fr-FR" sz="1600" b="1" i="0" u="none" strike="noStrike" dirty="0">
                        <a:solidFill>
                          <a:schemeClr val="bg1"/>
                        </a:solidFill>
                        <a:effectLst/>
                        <a:latin typeface="Calibri" panose="020F0502020204030204" pitchFamily="34" charset="0"/>
                      </a:endParaRPr>
                    </a:p>
                  </a:txBody>
                  <a:tcPr marL="6157" marR="6157" marT="6157" marB="0" anchor="b">
                    <a:solidFill>
                      <a:schemeClr val="accent1"/>
                    </a:solidFill>
                  </a:tcPr>
                </a:tc>
                <a:tc gridSpan="4">
                  <a:txBody>
                    <a:bodyPr/>
                    <a:lstStyle/>
                    <a:p>
                      <a:pPr algn="ctr" fontAlgn="ctr"/>
                      <a:r>
                        <a:rPr lang="fr-FR" sz="1600" b="1" u="none" strike="noStrike" dirty="0">
                          <a:effectLst/>
                        </a:rPr>
                        <a:t>Marchand</a:t>
                      </a:r>
                      <a:endParaRPr lang="fr-FR" sz="1600" b="1" i="0" u="none" strike="noStrike" dirty="0">
                        <a:solidFill>
                          <a:srgbClr val="000000"/>
                        </a:solidFill>
                        <a:effectLst/>
                        <a:latin typeface="Calibri" panose="020F0502020204030204" pitchFamily="34" charset="0"/>
                      </a:endParaRPr>
                    </a:p>
                  </a:txBody>
                  <a:tcPr marL="6157" marR="6157" marT="6157" marB="0" anchor="ctr">
                    <a:solidFill>
                      <a:schemeClr val="accent2">
                        <a:lumMod val="60000"/>
                        <a:lumOff val="4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278647300"/>
                  </a:ext>
                </a:extLst>
              </a:tr>
              <a:tr h="225891">
                <a:tc>
                  <a:txBody>
                    <a:bodyPr/>
                    <a:lstStyle/>
                    <a:p>
                      <a:pPr algn="l" fontAlgn="ctr"/>
                      <a:r>
                        <a:rPr lang="fr-FR" sz="1600" b="1" u="none" strike="noStrike" dirty="0">
                          <a:solidFill>
                            <a:schemeClr val="bg1"/>
                          </a:solidFill>
                          <a:effectLst/>
                        </a:rPr>
                        <a:t>Contrats </a:t>
                      </a:r>
                      <a:r>
                        <a:rPr lang="fr-FR" sz="1600" b="1" u="none" strike="noStrike" dirty="0" smtClean="0">
                          <a:solidFill>
                            <a:schemeClr val="bg1"/>
                          </a:solidFill>
                          <a:effectLst/>
                        </a:rPr>
                        <a:t>Aidés (</a:t>
                      </a:r>
                      <a:r>
                        <a:rPr lang="el-GR" sz="1600" b="1" u="none" strike="noStrike" dirty="0" smtClean="0">
                          <a:solidFill>
                            <a:schemeClr val="bg1"/>
                          </a:solidFill>
                          <a:effectLst/>
                        </a:rPr>
                        <a:t>β</a:t>
                      </a:r>
                      <a:r>
                        <a:rPr lang="fr-FR" sz="1600" b="1" u="none" strike="noStrike" dirty="0" smtClean="0">
                          <a:solidFill>
                            <a:schemeClr val="bg1"/>
                          </a:solidFill>
                          <a:effectLst/>
                        </a:rPr>
                        <a:t>)</a:t>
                      </a:r>
                      <a:endParaRPr lang="fr-FR" sz="1600" b="1" i="0" u="none" strike="noStrike" dirty="0">
                        <a:solidFill>
                          <a:schemeClr val="bg1"/>
                        </a:solidFill>
                        <a:effectLst/>
                        <a:latin typeface="Calibri" panose="020F0502020204030204" pitchFamily="34" charset="0"/>
                      </a:endParaRPr>
                    </a:p>
                  </a:txBody>
                  <a:tcPr marL="6157" marR="6157" marT="6157" marB="0" anchor="ctr">
                    <a:solidFill>
                      <a:schemeClr val="accent1"/>
                    </a:solidFill>
                  </a:tcPr>
                </a:tc>
                <a:tc>
                  <a:txBody>
                    <a:bodyPr/>
                    <a:lstStyle/>
                    <a:p>
                      <a:pPr algn="ctr" fontAlgn="ctr"/>
                      <a:r>
                        <a:rPr lang="fr-FR" sz="1600" u="none" strike="noStrike" dirty="0">
                          <a:effectLst/>
                        </a:rPr>
                        <a:t>5,888***</a:t>
                      </a:r>
                      <a:endParaRPr lang="fr-FR" sz="1600" b="0" i="0" u="none" strike="noStrike" dirty="0">
                        <a:solidFill>
                          <a:srgbClr val="000000"/>
                        </a:solidFill>
                        <a:effectLst/>
                        <a:latin typeface="Calibri" panose="020F0502020204030204" pitchFamily="34" charset="0"/>
                      </a:endParaRPr>
                    </a:p>
                  </a:txBody>
                  <a:tcPr marL="6157" marR="6157" marT="6157" marB="0" anchor="ctr"/>
                </a:tc>
                <a:tc>
                  <a:txBody>
                    <a:bodyPr/>
                    <a:lstStyle/>
                    <a:p>
                      <a:pPr algn="ctr" fontAlgn="ctr"/>
                      <a:r>
                        <a:rPr lang="fr-FR" sz="1600" u="none" strike="noStrike">
                          <a:effectLst/>
                        </a:rPr>
                        <a:t>0,67</a:t>
                      </a:r>
                      <a:endParaRPr lang="fr-FR" sz="1600" b="0" i="0" u="none" strike="noStrike">
                        <a:solidFill>
                          <a:srgbClr val="000000"/>
                        </a:solidFill>
                        <a:effectLst/>
                        <a:latin typeface="Calibri" panose="020F0502020204030204" pitchFamily="34" charset="0"/>
                      </a:endParaRPr>
                    </a:p>
                  </a:txBody>
                  <a:tcPr marL="6157" marR="6157" marT="6157" marB="0" anchor="ctr"/>
                </a:tc>
                <a:tc>
                  <a:txBody>
                    <a:bodyPr/>
                    <a:lstStyle/>
                    <a:p>
                      <a:pPr algn="ctr" fontAlgn="ctr"/>
                      <a:r>
                        <a:rPr lang="fr-FR" sz="1600" u="none" strike="noStrike">
                          <a:effectLst/>
                        </a:rPr>
                        <a:t>0,643**</a:t>
                      </a:r>
                      <a:endParaRPr lang="fr-FR" sz="1600" b="0" i="0" u="none" strike="noStrike">
                        <a:solidFill>
                          <a:srgbClr val="000000"/>
                        </a:solidFill>
                        <a:effectLst/>
                        <a:latin typeface="Calibri" panose="020F0502020204030204" pitchFamily="34" charset="0"/>
                      </a:endParaRPr>
                    </a:p>
                  </a:txBody>
                  <a:tcPr marL="6157" marR="6157" marT="6157" marB="0" anchor="ctr"/>
                </a:tc>
                <a:tc>
                  <a:txBody>
                    <a:bodyPr/>
                    <a:lstStyle/>
                    <a:p>
                      <a:pPr algn="ctr" fontAlgn="ctr"/>
                      <a:r>
                        <a:rPr lang="fr-FR" sz="1600" u="none" strike="noStrike">
                          <a:effectLst/>
                        </a:rPr>
                        <a:t>0,572</a:t>
                      </a:r>
                      <a:endParaRPr lang="fr-FR" sz="1600" b="0" i="0" u="none" strike="noStrike">
                        <a:solidFill>
                          <a:srgbClr val="000000"/>
                        </a:solidFill>
                        <a:effectLst/>
                        <a:latin typeface="Calibri" panose="020F0502020204030204" pitchFamily="34" charset="0"/>
                      </a:endParaRPr>
                    </a:p>
                  </a:txBody>
                  <a:tcPr marL="6157" marR="6157" marT="6157" marB="0" anchor="ctr"/>
                </a:tc>
                <a:extLst>
                  <a:ext uri="{0D108BD9-81ED-4DB2-BD59-A6C34878D82A}">
                    <a16:rowId xmlns:a16="http://schemas.microsoft.com/office/drawing/2014/main" val="1065514455"/>
                  </a:ext>
                </a:extLst>
              </a:tr>
              <a:tr h="225891">
                <a:tc>
                  <a:txBody>
                    <a:bodyPr/>
                    <a:lstStyle/>
                    <a:p>
                      <a:pPr algn="l" fontAlgn="ctr"/>
                      <a:r>
                        <a:rPr lang="fr-FR" sz="1600" b="1" u="none" strike="noStrike" dirty="0">
                          <a:solidFill>
                            <a:schemeClr val="bg1"/>
                          </a:solidFill>
                          <a:effectLst/>
                        </a:rPr>
                        <a:t>Écart-type</a:t>
                      </a:r>
                      <a:endParaRPr lang="fr-FR" sz="1600" b="1" i="0" u="none" strike="noStrike" dirty="0">
                        <a:solidFill>
                          <a:schemeClr val="bg1"/>
                        </a:solidFill>
                        <a:effectLst/>
                        <a:latin typeface="Calibri" panose="020F0502020204030204" pitchFamily="34" charset="0"/>
                      </a:endParaRPr>
                    </a:p>
                  </a:txBody>
                  <a:tcPr marL="6157" marR="6157" marT="6157" marB="0" anchor="ctr">
                    <a:solidFill>
                      <a:schemeClr val="accent1"/>
                    </a:solidFill>
                  </a:tcPr>
                </a:tc>
                <a:tc>
                  <a:txBody>
                    <a:bodyPr/>
                    <a:lstStyle/>
                    <a:p>
                      <a:pPr algn="ctr" fontAlgn="ctr"/>
                      <a:r>
                        <a:rPr lang="fr-FR" sz="1600" u="none" strike="noStrike" dirty="0">
                          <a:effectLst/>
                        </a:rPr>
                        <a:t>0,664</a:t>
                      </a:r>
                      <a:endParaRPr lang="fr-FR" sz="1600" b="0" i="0" u="none" strike="noStrike" dirty="0">
                        <a:solidFill>
                          <a:srgbClr val="000000"/>
                        </a:solidFill>
                        <a:effectLst/>
                        <a:latin typeface="Calibri" panose="020F0502020204030204" pitchFamily="34" charset="0"/>
                      </a:endParaRPr>
                    </a:p>
                  </a:txBody>
                  <a:tcPr marL="6157" marR="6157" marT="6157" marB="0" anchor="ctr">
                    <a:solidFill>
                      <a:schemeClr val="accent2">
                        <a:lumMod val="60000"/>
                        <a:lumOff val="40000"/>
                      </a:schemeClr>
                    </a:solidFill>
                  </a:tcPr>
                </a:tc>
                <a:tc>
                  <a:txBody>
                    <a:bodyPr/>
                    <a:lstStyle/>
                    <a:p>
                      <a:pPr algn="ctr" fontAlgn="ctr"/>
                      <a:r>
                        <a:rPr lang="fr-FR" sz="1600" u="none" strike="noStrike">
                          <a:effectLst/>
                        </a:rPr>
                        <a:t>0,499</a:t>
                      </a:r>
                      <a:endParaRPr lang="fr-FR" sz="1600" b="0" i="0" u="none" strike="noStrike">
                        <a:solidFill>
                          <a:srgbClr val="000000"/>
                        </a:solidFill>
                        <a:effectLst/>
                        <a:latin typeface="Calibri" panose="020F0502020204030204" pitchFamily="34" charset="0"/>
                      </a:endParaRPr>
                    </a:p>
                  </a:txBody>
                  <a:tcPr marL="6157" marR="6157" marT="6157" marB="0" anchor="ctr">
                    <a:solidFill>
                      <a:schemeClr val="accent2">
                        <a:lumMod val="60000"/>
                        <a:lumOff val="40000"/>
                      </a:schemeClr>
                    </a:solidFill>
                  </a:tcPr>
                </a:tc>
                <a:tc>
                  <a:txBody>
                    <a:bodyPr/>
                    <a:lstStyle/>
                    <a:p>
                      <a:pPr algn="ctr" fontAlgn="ctr"/>
                      <a:r>
                        <a:rPr lang="fr-FR" sz="1600" u="none" strike="noStrike" dirty="0">
                          <a:effectLst/>
                        </a:rPr>
                        <a:t>0,198</a:t>
                      </a:r>
                      <a:endParaRPr lang="fr-FR" sz="1600" b="0" i="0" u="none" strike="noStrike" dirty="0">
                        <a:solidFill>
                          <a:srgbClr val="000000"/>
                        </a:solidFill>
                        <a:effectLst/>
                        <a:latin typeface="Calibri" panose="020F0502020204030204" pitchFamily="34" charset="0"/>
                      </a:endParaRPr>
                    </a:p>
                  </a:txBody>
                  <a:tcPr marL="6157" marR="6157" marT="6157" marB="0" anchor="ctr">
                    <a:solidFill>
                      <a:schemeClr val="accent2">
                        <a:lumMod val="60000"/>
                        <a:lumOff val="40000"/>
                      </a:schemeClr>
                    </a:solidFill>
                  </a:tcPr>
                </a:tc>
                <a:tc>
                  <a:txBody>
                    <a:bodyPr/>
                    <a:lstStyle/>
                    <a:p>
                      <a:pPr algn="ctr" fontAlgn="ctr"/>
                      <a:r>
                        <a:rPr lang="fr-FR" sz="1600" u="none" strike="noStrike" dirty="0">
                          <a:effectLst/>
                        </a:rPr>
                        <a:t>0,319</a:t>
                      </a:r>
                      <a:endParaRPr lang="fr-FR" sz="1600" b="0" i="0" u="none" strike="noStrike" dirty="0">
                        <a:solidFill>
                          <a:srgbClr val="000000"/>
                        </a:solidFill>
                        <a:effectLst/>
                        <a:latin typeface="Calibri" panose="020F0502020204030204" pitchFamily="34" charset="0"/>
                      </a:endParaRPr>
                    </a:p>
                  </a:txBody>
                  <a:tcPr marL="6157" marR="6157" marT="6157" marB="0" anchor="ctr">
                    <a:solidFill>
                      <a:schemeClr val="accent2">
                        <a:lumMod val="60000"/>
                        <a:lumOff val="40000"/>
                      </a:schemeClr>
                    </a:solidFill>
                  </a:tcPr>
                </a:tc>
                <a:extLst>
                  <a:ext uri="{0D108BD9-81ED-4DB2-BD59-A6C34878D82A}">
                    <a16:rowId xmlns:a16="http://schemas.microsoft.com/office/drawing/2014/main" val="696081467"/>
                  </a:ext>
                </a:extLst>
              </a:tr>
              <a:tr h="225891">
                <a:tc>
                  <a:txBody>
                    <a:bodyPr/>
                    <a:lstStyle/>
                    <a:p>
                      <a:pPr algn="l" fontAlgn="ctr"/>
                      <a:r>
                        <a:rPr lang="fr-FR" sz="1600" b="1" u="none" strike="noStrike" dirty="0">
                          <a:solidFill>
                            <a:schemeClr val="bg1"/>
                          </a:solidFill>
                          <a:effectLst/>
                        </a:rPr>
                        <a:t>N</a:t>
                      </a:r>
                      <a:endParaRPr lang="fr-FR" sz="1600" b="1" i="0" u="none" strike="noStrike" dirty="0">
                        <a:solidFill>
                          <a:schemeClr val="bg1"/>
                        </a:solidFill>
                        <a:effectLst/>
                        <a:latin typeface="Calibri" panose="020F0502020204030204" pitchFamily="34" charset="0"/>
                      </a:endParaRPr>
                    </a:p>
                  </a:txBody>
                  <a:tcPr marL="6157" marR="6157" marT="6157" marB="0" anchor="ctr">
                    <a:solidFill>
                      <a:schemeClr val="accent1"/>
                    </a:solidFill>
                  </a:tcPr>
                </a:tc>
                <a:tc>
                  <a:txBody>
                    <a:bodyPr/>
                    <a:lstStyle/>
                    <a:p>
                      <a:pPr algn="ctr" fontAlgn="ctr"/>
                      <a:r>
                        <a:rPr lang="fr-FR" sz="1600" u="none" strike="noStrike">
                          <a:effectLst/>
                        </a:rPr>
                        <a:t>280 837</a:t>
                      </a:r>
                      <a:endParaRPr lang="fr-FR" sz="1600" b="0" i="0" u="none" strike="noStrike">
                        <a:solidFill>
                          <a:srgbClr val="000000"/>
                        </a:solidFill>
                        <a:effectLst/>
                        <a:latin typeface="Calibri" panose="020F0502020204030204" pitchFamily="34" charset="0"/>
                      </a:endParaRPr>
                    </a:p>
                  </a:txBody>
                  <a:tcPr marL="6157" marR="6157" marT="6157" marB="0" anchor="ctr"/>
                </a:tc>
                <a:tc>
                  <a:txBody>
                    <a:bodyPr/>
                    <a:lstStyle/>
                    <a:p>
                      <a:pPr algn="ctr" fontAlgn="ctr"/>
                      <a:r>
                        <a:rPr lang="fr-FR" sz="1600" u="none" strike="noStrike">
                          <a:effectLst/>
                        </a:rPr>
                        <a:t>280 837</a:t>
                      </a:r>
                      <a:endParaRPr lang="fr-FR" sz="1600" b="0" i="0" u="none" strike="noStrike">
                        <a:solidFill>
                          <a:srgbClr val="000000"/>
                        </a:solidFill>
                        <a:effectLst/>
                        <a:latin typeface="Calibri" panose="020F0502020204030204" pitchFamily="34" charset="0"/>
                      </a:endParaRPr>
                    </a:p>
                  </a:txBody>
                  <a:tcPr marL="6157" marR="6157" marT="6157" marB="0" anchor="ctr"/>
                </a:tc>
                <a:tc>
                  <a:txBody>
                    <a:bodyPr/>
                    <a:lstStyle/>
                    <a:p>
                      <a:pPr algn="ctr" fontAlgn="ctr"/>
                      <a:r>
                        <a:rPr lang="fr-FR" sz="1600" u="none" strike="noStrike">
                          <a:effectLst/>
                        </a:rPr>
                        <a:t>257 809</a:t>
                      </a:r>
                      <a:endParaRPr lang="fr-FR" sz="1600" b="0" i="0" u="none" strike="noStrike">
                        <a:solidFill>
                          <a:srgbClr val="000000"/>
                        </a:solidFill>
                        <a:effectLst/>
                        <a:latin typeface="Calibri" panose="020F0502020204030204" pitchFamily="34" charset="0"/>
                      </a:endParaRPr>
                    </a:p>
                  </a:txBody>
                  <a:tcPr marL="6157" marR="6157" marT="6157" marB="0" anchor="ctr"/>
                </a:tc>
                <a:tc>
                  <a:txBody>
                    <a:bodyPr/>
                    <a:lstStyle/>
                    <a:p>
                      <a:pPr algn="ctr" fontAlgn="ctr"/>
                      <a:r>
                        <a:rPr lang="fr-FR" sz="1600" u="none" strike="noStrike">
                          <a:effectLst/>
                        </a:rPr>
                        <a:t>235 762</a:t>
                      </a:r>
                      <a:endParaRPr lang="fr-FR" sz="1600" b="0" i="0" u="none" strike="noStrike">
                        <a:solidFill>
                          <a:srgbClr val="000000"/>
                        </a:solidFill>
                        <a:effectLst/>
                        <a:latin typeface="Calibri" panose="020F0502020204030204" pitchFamily="34" charset="0"/>
                      </a:endParaRPr>
                    </a:p>
                  </a:txBody>
                  <a:tcPr marL="6157" marR="6157" marT="6157" marB="0" anchor="ctr"/>
                </a:tc>
                <a:extLst>
                  <a:ext uri="{0D108BD9-81ED-4DB2-BD59-A6C34878D82A}">
                    <a16:rowId xmlns:a16="http://schemas.microsoft.com/office/drawing/2014/main" val="2786864502"/>
                  </a:ext>
                </a:extLst>
              </a:tr>
              <a:tr h="225891">
                <a:tc>
                  <a:txBody>
                    <a:bodyPr/>
                    <a:lstStyle/>
                    <a:p>
                      <a:pPr algn="l" fontAlgn="ctr"/>
                      <a:r>
                        <a:rPr lang="fr-FR" sz="1600" b="1" u="none" strike="noStrike" dirty="0">
                          <a:solidFill>
                            <a:schemeClr val="bg1"/>
                          </a:solidFill>
                          <a:effectLst/>
                        </a:rPr>
                        <a:t>Test AR(2) (P-value)</a:t>
                      </a:r>
                      <a:endParaRPr lang="fr-FR" sz="1600" b="1" i="0" u="none" strike="noStrike" dirty="0">
                        <a:solidFill>
                          <a:schemeClr val="bg1"/>
                        </a:solidFill>
                        <a:effectLst/>
                        <a:latin typeface="Calibri" panose="020F0502020204030204" pitchFamily="34" charset="0"/>
                      </a:endParaRPr>
                    </a:p>
                  </a:txBody>
                  <a:tcPr marL="6157" marR="6157" marT="6157" marB="0" anchor="ctr">
                    <a:solidFill>
                      <a:schemeClr val="accent1"/>
                    </a:solidFill>
                  </a:tcPr>
                </a:tc>
                <a:tc>
                  <a:txBody>
                    <a:bodyPr/>
                    <a:lstStyle/>
                    <a:p>
                      <a:pPr algn="ctr" fontAlgn="ctr"/>
                      <a:r>
                        <a:rPr lang="fr-FR" sz="1600" u="none" strike="noStrike" dirty="0">
                          <a:effectLst/>
                        </a:rPr>
                        <a:t>-</a:t>
                      </a:r>
                      <a:endParaRPr lang="fr-FR" sz="1600" b="0" i="0" u="none" strike="noStrike" dirty="0">
                        <a:solidFill>
                          <a:srgbClr val="000000"/>
                        </a:solidFill>
                        <a:effectLst/>
                        <a:latin typeface="Calibri" panose="020F0502020204030204" pitchFamily="34" charset="0"/>
                      </a:endParaRPr>
                    </a:p>
                  </a:txBody>
                  <a:tcPr marL="6157" marR="6157" marT="6157" marB="0" anchor="ctr">
                    <a:solidFill>
                      <a:schemeClr val="accent2">
                        <a:lumMod val="60000"/>
                        <a:lumOff val="40000"/>
                      </a:schemeClr>
                    </a:solidFill>
                  </a:tcPr>
                </a:tc>
                <a:tc>
                  <a:txBody>
                    <a:bodyPr/>
                    <a:lstStyle/>
                    <a:p>
                      <a:pPr algn="ctr" fontAlgn="ctr"/>
                      <a:r>
                        <a:rPr lang="fr-FR" sz="1600" u="none" strike="noStrike" dirty="0">
                          <a:effectLst/>
                        </a:rPr>
                        <a:t>-</a:t>
                      </a:r>
                      <a:endParaRPr lang="fr-FR" sz="1600" b="0" i="0" u="none" strike="noStrike" dirty="0">
                        <a:solidFill>
                          <a:srgbClr val="000000"/>
                        </a:solidFill>
                        <a:effectLst/>
                        <a:latin typeface="Calibri" panose="020F0502020204030204" pitchFamily="34" charset="0"/>
                      </a:endParaRPr>
                    </a:p>
                  </a:txBody>
                  <a:tcPr marL="6157" marR="6157" marT="6157" marB="0" anchor="ctr">
                    <a:solidFill>
                      <a:schemeClr val="accent2">
                        <a:lumMod val="60000"/>
                        <a:lumOff val="40000"/>
                      </a:schemeClr>
                    </a:solidFill>
                  </a:tcPr>
                </a:tc>
                <a:tc>
                  <a:txBody>
                    <a:bodyPr/>
                    <a:lstStyle/>
                    <a:p>
                      <a:pPr algn="ctr" fontAlgn="ctr"/>
                      <a:r>
                        <a:rPr lang="fr-FR" sz="1600" u="none" strike="noStrike" dirty="0">
                          <a:effectLst/>
                        </a:rPr>
                        <a:t>-</a:t>
                      </a:r>
                      <a:endParaRPr lang="fr-FR" sz="1600" b="0" i="0" u="none" strike="noStrike" dirty="0">
                        <a:solidFill>
                          <a:srgbClr val="000000"/>
                        </a:solidFill>
                        <a:effectLst/>
                        <a:latin typeface="Calibri" panose="020F0502020204030204" pitchFamily="34" charset="0"/>
                      </a:endParaRPr>
                    </a:p>
                  </a:txBody>
                  <a:tcPr marL="6157" marR="6157" marT="6157" marB="0" anchor="ctr">
                    <a:solidFill>
                      <a:schemeClr val="accent2">
                        <a:lumMod val="60000"/>
                        <a:lumOff val="40000"/>
                      </a:schemeClr>
                    </a:solidFill>
                  </a:tcPr>
                </a:tc>
                <a:tc>
                  <a:txBody>
                    <a:bodyPr/>
                    <a:lstStyle/>
                    <a:p>
                      <a:pPr algn="ctr" fontAlgn="ctr"/>
                      <a:r>
                        <a:rPr lang="fr-FR" sz="1600" u="none" strike="noStrike" dirty="0">
                          <a:effectLst/>
                        </a:rPr>
                        <a:t>0,289</a:t>
                      </a:r>
                      <a:endParaRPr lang="fr-FR" sz="1600" b="0" i="0" u="none" strike="noStrike" dirty="0">
                        <a:solidFill>
                          <a:srgbClr val="000000"/>
                        </a:solidFill>
                        <a:effectLst/>
                        <a:latin typeface="Calibri" panose="020F0502020204030204" pitchFamily="34" charset="0"/>
                      </a:endParaRPr>
                    </a:p>
                  </a:txBody>
                  <a:tcPr marL="6157" marR="6157" marT="6157" marB="0" anchor="ctr">
                    <a:solidFill>
                      <a:schemeClr val="accent2">
                        <a:lumMod val="60000"/>
                        <a:lumOff val="40000"/>
                      </a:schemeClr>
                    </a:solidFill>
                  </a:tcPr>
                </a:tc>
                <a:extLst>
                  <a:ext uri="{0D108BD9-81ED-4DB2-BD59-A6C34878D82A}">
                    <a16:rowId xmlns:a16="http://schemas.microsoft.com/office/drawing/2014/main" val="3472237504"/>
                  </a:ext>
                </a:extLst>
              </a:tr>
              <a:tr h="225891">
                <a:tc>
                  <a:txBody>
                    <a:bodyPr/>
                    <a:lstStyle/>
                    <a:p>
                      <a:pPr algn="l" fontAlgn="ctr"/>
                      <a:r>
                        <a:rPr lang="fr-FR" sz="1600" b="1" u="none" strike="noStrike" dirty="0">
                          <a:solidFill>
                            <a:schemeClr val="bg1"/>
                          </a:solidFill>
                          <a:effectLst/>
                        </a:rPr>
                        <a:t>Hansen J-Stat (P-value)</a:t>
                      </a:r>
                      <a:endParaRPr lang="fr-FR" sz="1600" b="1" i="0" u="none" strike="noStrike" dirty="0">
                        <a:solidFill>
                          <a:schemeClr val="bg1"/>
                        </a:solidFill>
                        <a:effectLst/>
                        <a:latin typeface="Calibri" panose="020F0502020204030204" pitchFamily="34" charset="0"/>
                      </a:endParaRPr>
                    </a:p>
                  </a:txBody>
                  <a:tcPr marL="6157" marR="6157" marT="6157" marB="0" anchor="ctr">
                    <a:solidFill>
                      <a:schemeClr val="accent1"/>
                    </a:solidFill>
                  </a:tcPr>
                </a:tc>
                <a:tc>
                  <a:txBody>
                    <a:bodyPr/>
                    <a:lstStyle/>
                    <a:p>
                      <a:pPr algn="ctr" fontAlgn="ctr"/>
                      <a:r>
                        <a:rPr lang="fr-FR" sz="1600" u="none" strike="noStrike">
                          <a:effectLst/>
                        </a:rPr>
                        <a:t>-</a:t>
                      </a:r>
                      <a:endParaRPr lang="fr-FR" sz="1600" b="0" i="0" u="none" strike="noStrike">
                        <a:solidFill>
                          <a:srgbClr val="000000"/>
                        </a:solidFill>
                        <a:effectLst/>
                        <a:latin typeface="Calibri" panose="020F0502020204030204" pitchFamily="34" charset="0"/>
                      </a:endParaRPr>
                    </a:p>
                  </a:txBody>
                  <a:tcPr marL="6157" marR="6157" marT="6157" marB="0" anchor="ctr"/>
                </a:tc>
                <a:tc>
                  <a:txBody>
                    <a:bodyPr/>
                    <a:lstStyle/>
                    <a:p>
                      <a:pPr algn="ctr" fontAlgn="ctr"/>
                      <a:r>
                        <a:rPr lang="fr-FR" sz="1600" u="none" strike="noStrike" dirty="0">
                          <a:effectLst/>
                        </a:rPr>
                        <a:t>-</a:t>
                      </a:r>
                      <a:endParaRPr lang="fr-FR" sz="1600" b="0" i="0" u="none" strike="noStrike" dirty="0">
                        <a:solidFill>
                          <a:srgbClr val="000000"/>
                        </a:solidFill>
                        <a:effectLst/>
                        <a:latin typeface="Calibri" panose="020F0502020204030204" pitchFamily="34" charset="0"/>
                      </a:endParaRPr>
                    </a:p>
                  </a:txBody>
                  <a:tcPr marL="6157" marR="6157" marT="6157" marB="0" anchor="ctr"/>
                </a:tc>
                <a:tc>
                  <a:txBody>
                    <a:bodyPr/>
                    <a:lstStyle/>
                    <a:p>
                      <a:pPr algn="ctr" fontAlgn="ctr"/>
                      <a:r>
                        <a:rPr lang="fr-FR" sz="1600" u="none" strike="noStrike">
                          <a:effectLst/>
                        </a:rPr>
                        <a:t>-</a:t>
                      </a:r>
                      <a:endParaRPr lang="fr-FR" sz="1600" b="0" i="0" u="none" strike="noStrike">
                        <a:solidFill>
                          <a:srgbClr val="000000"/>
                        </a:solidFill>
                        <a:effectLst/>
                        <a:latin typeface="Calibri" panose="020F0502020204030204" pitchFamily="34" charset="0"/>
                      </a:endParaRPr>
                    </a:p>
                  </a:txBody>
                  <a:tcPr marL="6157" marR="6157" marT="6157" marB="0" anchor="ctr"/>
                </a:tc>
                <a:tc>
                  <a:txBody>
                    <a:bodyPr/>
                    <a:lstStyle/>
                    <a:p>
                      <a:pPr algn="ctr" fontAlgn="ctr"/>
                      <a:r>
                        <a:rPr lang="fr-FR" sz="1600" u="none" strike="noStrike">
                          <a:effectLst/>
                        </a:rPr>
                        <a:t>0,088</a:t>
                      </a:r>
                      <a:endParaRPr lang="fr-FR" sz="1600" b="0" i="0" u="none" strike="noStrike">
                        <a:solidFill>
                          <a:srgbClr val="000000"/>
                        </a:solidFill>
                        <a:effectLst/>
                        <a:latin typeface="Calibri" panose="020F0502020204030204" pitchFamily="34" charset="0"/>
                      </a:endParaRPr>
                    </a:p>
                  </a:txBody>
                  <a:tcPr marL="6157" marR="6157" marT="6157" marB="0" anchor="ctr"/>
                </a:tc>
                <a:extLst>
                  <a:ext uri="{0D108BD9-81ED-4DB2-BD59-A6C34878D82A}">
                    <a16:rowId xmlns:a16="http://schemas.microsoft.com/office/drawing/2014/main" val="27007606"/>
                  </a:ext>
                </a:extLst>
              </a:tr>
              <a:tr h="225891">
                <a:tc>
                  <a:txBody>
                    <a:bodyPr/>
                    <a:lstStyle/>
                    <a:p>
                      <a:pPr algn="l" fontAlgn="ctr"/>
                      <a:r>
                        <a:rPr lang="fr-FR" sz="1600" b="1" u="none" strike="noStrike" dirty="0">
                          <a:solidFill>
                            <a:schemeClr val="bg1"/>
                          </a:solidFill>
                          <a:effectLst/>
                        </a:rPr>
                        <a:t>Variables de contrôle</a:t>
                      </a:r>
                      <a:endParaRPr lang="fr-FR" sz="1600" b="1" i="0" u="none" strike="noStrike" dirty="0">
                        <a:solidFill>
                          <a:schemeClr val="bg1"/>
                        </a:solidFill>
                        <a:effectLst/>
                        <a:latin typeface="Calibri" panose="020F0502020204030204" pitchFamily="34" charset="0"/>
                      </a:endParaRPr>
                    </a:p>
                  </a:txBody>
                  <a:tcPr marL="6157" marR="6157" marT="6157" marB="0" anchor="ctr">
                    <a:solidFill>
                      <a:schemeClr val="accent1"/>
                    </a:solidFill>
                  </a:tcPr>
                </a:tc>
                <a:tc>
                  <a:txBody>
                    <a:bodyPr/>
                    <a:lstStyle/>
                    <a:p>
                      <a:pPr algn="ctr" fontAlgn="ctr"/>
                      <a:r>
                        <a:rPr lang="fr-FR" sz="1600" u="none" strike="noStrike" dirty="0">
                          <a:effectLst/>
                        </a:rPr>
                        <a:t>Oui</a:t>
                      </a:r>
                      <a:endParaRPr lang="fr-FR" sz="1600" b="0" i="0" u="none" strike="noStrike" dirty="0">
                        <a:solidFill>
                          <a:srgbClr val="000000"/>
                        </a:solidFill>
                        <a:effectLst/>
                        <a:latin typeface="Calibri" panose="020F0502020204030204" pitchFamily="34" charset="0"/>
                      </a:endParaRPr>
                    </a:p>
                  </a:txBody>
                  <a:tcPr marL="6157" marR="6157" marT="6157" marB="0" anchor="ctr">
                    <a:solidFill>
                      <a:schemeClr val="accent2">
                        <a:lumMod val="60000"/>
                        <a:lumOff val="40000"/>
                      </a:schemeClr>
                    </a:solidFill>
                  </a:tcPr>
                </a:tc>
                <a:tc>
                  <a:txBody>
                    <a:bodyPr/>
                    <a:lstStyle/>
                    <a:p>
                      <a:pPr algn="ctr" fontAlgn="ctr"/>
                      <a:r>
                        <a:rPr lang="fr-FR" sz="1600" u="none" strike="noStrike" dirty="0">
                          <a:effectLst/>
                        </a:rPr>
                        <a:t>Non</a:t>
                      </a:r>
                      <a:endParaRPr lang="fr-FR" sz="1600" b="0" i="0" u="none" strike="noStrike" dirty="0">
                        <a:solidFill>
                          <a:srgbClr val="000000"/>
                        </a:solidFill>
                        <a:effectLst/>
                        <a:latin typeface="Calibri" panose="020F0502020204030204" pitchFamily="34" charset="0"/>
                      </a:endParaRPr>
                    </a:p>
                  </a:txBody>
                  <a:tcPr marL="6157" marR="6157" marT="6157" marB="0" anchor="ctr">
                    <a:solidFill>
                      <a:schemeClr val="accent2">
                        <a:lumMod val="60000"/>
                        <a:lumOff val="40000"/>
                      </a:schemeClr>
                    </a:solidFill>
                  </a:tcPr>
                </a:tc>
                <a:tc>
                  <a:txBody>
                    <a:bodyPr/>
                    <a:lstStyle/>
                    <a:p>
                      <a:pPr algn="ctr" fontAlgn="ctr"/>
                      <a:r>
                        <a:rPr lang="fr-FR" sz="1600" u="none" strike="noStrike" dirty="0">
                          <a:effectLst/>
                        </a:rPr>
                        <a:t>Non</a:t>
                      </a:r>
                      <a:endParaRPr lang="fr-FR" sz="1600" b="0" i="0" u="none" strike="noStrike" dirty="0">
                        <a:solidFill>
                          <a:srgbClr val="000000"/>
                        </a:solidFill>
                        <a:effectLst/>
                        <a:latin typeface="Calibri" panose="020F0502020204030204" pitchFamily="34" charset="0"/>
                      </a:endParaRPr>
                    </a:p>
                  </a:txBody>
                  <a:tcPr marL="6157" marR="6157" marT="6157" marB="0" anchor="ctr">
                    <a:solidFill>
                      <a:schemeClr val="accent2">
                        <a:lumMod val="60000"/>
                        <a:lumOff val="40000"/>
                      </a:schemeClr>
                    </a:solidFill>
                  </a:tcPr>
                </a:tc>
                <a:tc>
                  <a:txBody>
                    <a:bodyPr/>
                    <a:lstStyle/>
                    <a:p>
                      <a:pPr algn="ctr" fontAlgn="ctr"/>
                      <a:r>
                        <a:rPr lang="fr-FR" sz="1600" u="none" strike="noStrike" dirty="0">
                          <a:effectLst/>
                        </a:rPr>
                        <a:t>Non</a:t>
                      </a:r>
                      <a:endParaRPr lang="fr-FR" sz="1600" b="0" i="0" u="none" strike="noStrike" dirty="0">
                        <a:solidFill>
                          <a:srgbClr val="000000"/>
                        </a:solidFill>
                        <a:effectLst/>
                        <a:latin typeface="Calibri" panose="020F0502020204030204" pitchFamily="34" charset="0"/>
                      </a:endParaRPr>
                    </a:p>
                  </a:txBody>
                  <a:tcPr marL="6157" marR="6157" marT="6157" marB="0" anchor="ctr">
                    <a:solidFill>
                      <a:schemeClr val="accent2">
                        <a:lumMod val="60000"/>
                        <a:lumOff val="40000"/>
                      </a:schemeClr>
                    </a:solidFill>
                  </a:tcPr>
                </a:tc>
                <a:extLst>
                  <a:ext uri="{0D108BD9-81ED-4DB2-BD59-A6C34878D82A}">
                    <a16:rowId xmlns:a16="http://schemas.microsoft.com/office/drawing/2014/main" val="2245124221"/>
                  </a:ext>
                </a:extLst>
              </a:tr>
            </a:tbl>
          </a:graphicData>
        </a:graphic>
      </p:graphicFrame>
      <p:sp>
        <p:nvSpPr>
          <p:cNvPr id="7" name="Rectangle 6"/>
          <p:cNvSpPr/>
          <p:nvPr/>
        </p:nvSpPr>
        <p:spPr>
          <a:xfrm flipV="1">
            <a:off x="4742448" y="2479431"/>
            <a:ext cx="1565031" cy="2813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flipV="1">
            <a:off x="6312878" y="2479429"/>
            <a:ext cx="2704634" cy="2813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flipV="1">
            <a:off x="9017515" y="2479429"/>
            <a:ext cx="1803027" cy="2813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flipV="1">
            <a:off x="9012115" y="3982217"/>
            <a:ext cx="1808427" cy="2813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flipV="1">
            <a:off x="4742447" y="3982219"/>
            <a:ext cx="1565031" cy="2813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flipV="1">
            <a:off x="6307477" y="3982216"/>
            <a:ext cx="2699239" cy="2813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0639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11" grpId="0" animBg="1"/>
      <p:bldP spid="12" grpId="0" animBg="1"/>
      <p:bldP spid="12" grpId="1" animBg="1"/>
      <p:bldP spid="13" grpId="0" animBg="1"/>
      <p:bldP spid="1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98A0B331-DD79-4765-AAF3-AF68AD7D22D8}"/>
              </a:ext>
            </a:extLst>
          </p:cNvPr>
          <p:cNvSpPr>
            <a:spLocks noGrp="1"/>
          </p:cNvSpPr>
          <p:nvPr>
            <p:ph type="body" sz="quarter" idx="10"/>
          </p:nvPr>
        </p:nvSpPr>
        <p:spPr/>
        <p:txBody>
          <a:bodyPr/>
          <a:lstStyle/>
          <a:p>
            <a:r>
              <a:rPr lang="fr-FR" dirty="0"/>
              <a:t>3</a:t>
            </a:r>
          </a:p>
        </p:txBody>
      </p:sp>
      <p:sp>
        <p:nvSpPr>
          <p:cNvPr id="8" name="Titre 7">
            <a:extLst>
              <a:ext uri="{FF2B5EF4-FFF2-40B4-BE49-F238E27FC236}">
                <a16:creationId xmlns:a16="http://schemas.microsoft.com/office/drawing/2014/main" id="{79FEDD8B-8D0C-4E3B-9DB4-C72B817D7B69}"/>
              </a:ext>
            </a:extLst>
          </p:cNvPr>
          <p:cNvSpPr>
            <a:spLocks noGrp="1"/>
          </p:cNvSpPr>
          <p:nvPr>
            <p:ph type="title"/>
          </p:nvPr>
        </p:nvSpPr>
        <p:spPr>
          <a:xfrm>
            <a:off x="2933428" y="2690446"/>
            <a:ext cx="7854734" cy="3033345"/>
          </a:xfrm>
        </p:spPr>
        <p:txBody>
          <a:bodyPr numCol="1" anchor="ctr">
            <a:normAutofit/>
          </a:bodyPr>
          <a:lstStyle/>
          <a:p>
            <a:r>
              <a:rPr lang="fr-FR" dirty="0" smtClean="0"/>
              <a:t> Exploitation d’une expérience quasi-naturelle</a:t>
            </a:r>
            <a:endParaRPr lang="fr-FR" dirty="0"/>
          </a:p>
        </p:txBody>
      </p:sp>
    </p:spTree>
    <p:extLst>
      <p:ext uri="{BB962C8B-B14F-4D97-AF65-F5344CB8AC3E}">
        <p14:creationId xmlns:p14="http://schemas.microsoft.com/office/powerpoint/2010/main" val="246964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02288" y="6567449"/>
            <a:ext cx="2205732" cy="123111"/>
          </a:xfrm>
        </p:spPr>
        <p:txBody>
          <a:bodyPr/>
          <a:lstStyle/>
          <a:p>
            <a:r>
              <a:rPr lang="fr-FR" sz="800" smtClean="0"/>
              <a:t>Les effets d'aubaine des contrats aidés - JMS 2022</a:t>
            </a:r>
            <a:endParaRPr lang="fr-FR" sz="800" dirty="0"/>
          </a:p>
        </p:txBody>
      </p:sp>
      <p:sp>
        <p:nvSpPr>
          <p:cNvPr id="3" name="Espace réservé du numéro de diapositive 2"/>
          <p:cNvSpPr>
            <a:spLocks noGrp="1"/>
          </p:cNvSpPr>
          <p:nvPr>
            <p:ph type="sldNum" sz="quarter" idx="12"/>
          </p:nvPr>
        </p:nvSpPr>
        <p:spPr/>
        <p:txBody>
          <a:bodyPr/>
          <a:lstStyle/>
          <a:p>
            <a:fld id="{DA76BCB4-0E47-4ECE-B552-0D112F3A1392}" type="slidenum">
              <a:rPr lang="fr-FR" smtClean="0"/>
              <a:pPr/>
              <a:t>14</a:t>
            </a:fld>
            <a:endParaRPr lang="fr-FR" dirty="0"/>
          </a:p>
        </p:txBody>
      </p:sp>
      <p:sp>
        <p:nvSpPr>
          <p:cNvPr id="4" name="Titre 3"/>
          <p:cNvSpPr>
            <a:spLocks noGrp="1"/>
          </p:cNvSpPr>
          <p:nvPr>
            <p:ph type="title"/>
          </p:nvPr>
        </p:nvSpPr>
        <p:spPr/>
        <p:txBody>
          <a:bodyPr>
            <a:noAutofit/>
          </a:bodyPr>
          <a:lstStyle/>
          <a:p>
            <a:r>
              <a:rPr lang="fr-FR" dirty="0"/>
              <a:t>2017 : annonce de M. Pénicaud de réduction du recours aux Contrats </a:t>
            </a:r>
            <a:r>
              <a:rPr lang="fr-FR" dirty="0" smtClean="0"/>
              <a:t>Aidés</a:t>
            </a:r>
            <a:endParaRPr lang="fr-FR" dirty="0"/>
          </a:p>
        </p:txBody>
      </p:sp>
      <p:sp>
        <p:nvSpPr>
          <p:cNvPr id="5" name="Espace réservé du texte 4"/>
          <p:cNvSpPr>
            <a:spLocks noGrp="1"/>
          </p:cNvSpPr>
          <p:nvPr>
            <p:ph type="body" sz="quarter" idx="13"/>
          </p:nvPr>
        </p:nvSpPr>
        <p:spPr>
          <a:xfrm>
            <a:off x="502288" y="2645830"/>
            <a:ext cx="11436716" cy="3447240"/>
          </a:xfrm>
        </p:spPr>
        <p:txBody>
          <a:bodyPr numCol="1"/>
          <a:lstStyle/>
          <a:p>
            <a:pPr algn="just"/>
            <a:r>
              <a:rPr lang="fr-FR" b="1" dirty="0" smtClean="0"/>
              <a:t>Intuition</a:t>
            </a:r>
            <a:r>
              <a:rPr lang="fr-FR" dirty="0" smtClean="0"/>
              <a:t> </a:t>
            </a:r>
            <a:r>
              <a:rPr lang="fr-FR" dirty="0"/>
              <a:t>: </a:t>
            </a:r>
            <a:r>
              <a:rPr lang="fr-FR" dirty="0" smtClean="0"/>
              <a:t>Pour surmonter le biais d’</a:t>
            </a:r>
            <a:r>
              <a:rPr lang="fr-FR" dirty="0" err="1" smtClean="0"/>
              <a:t>endogénéité</a:t>
            </a:r>
            <a:r>
              <a:rPr lang="fr-FR" dirty="0" smtClean="0"/>
              <a:t>, </a:t>
            </a:r>
            <a:r>
              <a:rPr lang="fr-FR" dirty="0"/>
              <a:t>on souhaiterait une situation où :</a:t>
            </a:r>
            <a:endParaRPr lang="fr-FR" dirty="0" smtClean="0"/>
          </a:p>
          <a:p>
            <a:pPr marL="558900" lvl="1" indent="-342900" algn="just"/>
            <a:r>
              <a:rPr lang="fr-FR" dirty="0" smtClean="0"/>
              <a:t>le nombre de Contrats Aidés des structures se modifie indépendamment de leur volonté</a:t>
            </a:r>
          </a:p>
          <a:p>
            <a:pPr marL="558900" lvl="1" indent="-342900" algn="just"/>
            <a:r>
              <a:rPr lang="fr-FR" dirty="0" smtClean="0"/>
              <a:t>comment les structures ajustent-elles alors leur emploi ?</a:t>
            </a:r>
          </a:p>
          <a:p>
            <a:pPr lvl="1" indent="0" algn="just">
              <a:buNone/>
            </a:pPr>
            <a:endParaRPr lang="fr-FR" dirty="0" smtClean="0"/>
          </a:p>
          <a:p>
            <a:pPr algn="just"/>
            <a:r>
              <a:rPr lang="fr-FR" b="1" dirty="0" smtClean="0"/>
              <a:t>Expérience </a:t>
            </a:r>
            <a:r>
              <a:rPr lang="fr-FR" b="1" dirty="0"/>
              <a:t>quasi-naturelle</a:t>
            </a:r>
            <a:r>
              <a:rPr lang="fr-FR" dirty="0"/>
              <a:t> : </a:t>
            </a:r>
            <a:r>
              <a:rPr lang="fr-FR" dirty="0" smtClean="0"/>
              <a:t>en juin </a:t>
            </a:r>
            <a:r>
              <a:rPr lang="fr-FR" dirty="0"/>
              <a:t>2017, </a:t>
            </a:r>
            <a:r>
              <a:rPr lang="fr-FR" dirty="0" smtClean="0"/>
              <a:t>la ministre du Travail, Murielle Pénicaud, </a:t>
            </a:r>
            <a:r>
              <a:rPr lang="fr-FR" dirty="0"/>
              <a:t>annonce une réduction importante des enveloppes de Contrats Aidés, jugés coûteux et </a:t>
            </a:r>
            <a:r>
              <a:rPr lang="fr-FR" dirty="0" smtClean="0"/>
              <a:t>inefficaces</a:t>
            </a:r>
          </a:p>
          <a:p>
            <a:pPr algn="just"/>
            <a:endParaRPr lang="fr-FR" dirty="0" smtClean="0"/>
          </a:p>
          <a:p>
            <a:pPr algn="just"/>
            <a:r>
              <a:rPr lang="fr-FR" dirty="0" smtClean="0"/>
              <a:t>Cette expérience </a:t>
            </a:r>
            <a:r>
              <a:rPr lang="fr-FR" dirty="0"/>
              <a:t>quasi-naturelle </a:t>
            </a:r>
            <a:r>
              <a:rPr lang="fr-FR" dirty="0" smtClean="0"/>
              <a:t>nous </a:t>
            </a:r>
            <a:r>
              <a:rPr lang="fr-FR" dirty="0"/>
              <a:t>fournit des instruments crédibles</a:t>
            </a:r>
          </a:p>
          <a:p>
            <a:pPr algn="just"/>
            <a:endParaRPr lang="fr-FR" dirty="0"/>
          </a:p>
          <a:p>
            <a:pPr algn="just"/>
            <a:endParaRPr lang="fr-FR" dirty="0"/>
          </a:p>
        </p:txBody>
      </p:sp>
    </p:spTree>
    <p:extLst>
      <p:ext uri="{BB962C8B-B14F-4D97-AF65-F5344CB8AC3E}">
        <p14:creationId xmlns:p14="http://schemas.microsoft.com/office/powerpoint/2010/main" val="286409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02288" y="6567449"/>
            <a:ext cx="2205732" cy="123111"/>
          </a:xfrm>
        </p:spPr>
        <p:txBody>
          <a:bodyPr/>
          <a:lstStyle/>
          <a:p>
            <a:r>
              <a:rPr lang="fr-FR" sz="800" smtClean="0"/>
              <a:t>Les effets d'aubaine des contrats aidés - JMS 2022</a:t>
            </a:r>
            <a:endParaRPr lang="fr-FR" sz="800" dirty="0"/>
          </a:p>
        </p:txBody>
      </p:sp>
      <p:sp>
        <p:nvSpPr>
          <p:cNvPr id="3" name="Espace réservé du numéro de diapositive 2"/>
          <p:cNvSpPr>
            <a:spLocks noGrp="1"/>
          </p:cNvSpPr>
          <p:nvPr>
            <p:ph type="sldNum" sz="quarter" idx="12"/>
          </p:nvPr>
        </p:nvSpPr>
        <p:spPr/>
        <p:txBody>
          <a:bodyPr/>
          <a:lstStyle/>
          <a:p>
            <a:fld id="{DA76BCB4-0E47-4ECE-B552-0D112F3A1392}" type="slidenum">
              <a:rPr lang="fr-FR" smtClean="0"/>
              <a:pPr/>
              <a:t>15</a:t>
            </a:fld>
            <a:endParaRPr lang="fr-FR" dirty="0"/>
          </a:p>
        </p:txBody>
      </p:sp>
      <p:sp>
        <p:nvSpPr>
          <p:cNvPr id="4" name="Titre 3"/>
          <p:cNvSpPr>
            <a:spLocks noGrp="1"/>
          </p:cNvSpPr>
          <p:nvPr>
            <p:ph type="title"/>
          </p:nvPr>
        </p:nvSpPr>
        <p:spPr/>
        <p:txBody>
          <a:bodyPr>
            <a:normAutofit/>
          </a:bodyPr>
          <a:lstStyle/>
          <a:p>
            <a:r>
              <a:rPr lang="fr-FR" dirty="0"/>
              <a:t>Évolution </a:t>
            </a:r>
            <a:r>
              <a:rPr lang="fr-FR" dirty="0" smtClean="0"/>
              <a:t>des </a:t>
            </a:r>
            <a:r>
              <a:rPr lang="fr-FR" dirty="0"/>
              <a:t>Contrats </a:t>
            </a:r>
            <a:r>
              <a:rPr lang="fr-FR" dirty="0" smtClean="0"/>
              <a:t>Aidés</a:t>
            </a:r>
            <a:endParaRPr lang="fr-FR" dirty="0"/>
          </a:p>
        </p:txBody>
      </p:sp>
      <p:sp>
        <p:nvSpPr>
          <p:cNvPr id="5" name="Espace réservé du texte 4"/>
          <p:cNvSpPr>
            <a:spLocks noGrp="1"/>
          </p:cNvSpPr>
          <p:nvPr>
            <p:ph type="body" sz="quarter" idx="13"/>
          </p:nvPr>
        </p:nvSpPr>
        <p:spPr>
          <a:xfrm>
            <a:off x="502288" y="5506471"/>
            <a:ext cx="11436716" cy="1274938"/>
          </a:xfrm>
        </p:spPr>
        <p:txBody>
          <a:bodyPr numCol="1"/>
          <a:lstStyle/>
          <a:p>
            <a:r>
              <a:rPr lang="fr-FR" sz="1600" dirty="0"/>
              <a:t>Entre 2017-T2 et </a:t>
            </a:r>
            <a:r>
              <a:rPr lang="fr-FR" sz="1600" dirty="0" smtClean="0"/>
              <a:t>2018-T2, sur notre champ </a:t>
            </a:r>
            <a:r>
              <a:rPr lang="fr-FR" sz="1600" dirty="0"/>
              <a:t>:</a:t>
            </a:r>
          </a:p>
          <a:p>
            <a:pPr marL="673200" lvl="1" indent="-457200">
              <a:buFont typeface="Wingdings" panose="05000000000000000000" pitchFamily="2" charset="2"/>
              <a:buChar char="Ø"/>
            </a:pPr>
            <a:r>
              <a:rPr lang="fr-FR" sz="1600" dirty="0" smtClean="0"/>
              <a:t>les </a:t>
            </a:r>
            <a:r>
              <a:rPr lang="fr-FR" sz="1600" dirty="0"/>
              <a:t>Contrats Aidés </a:t>
            </a:r>
            <a:r>
              <a:rPr lang="fr-FR" sz="1600" dirty="0" smtClean="0"/>
              <a:t>passent de 180 000 à 60 000</a:t>
            </a:r>
          </a:p>
        </p:txBody>
      </p:sp>
      <p:sp>
        <p:nvSpPr>
          <p:cNvPr id="9" name="Espace réservé du texte 4"/>
          <p:cNvSpPr txBox="1">
            <a:spLocks/>
          </p:cNvSpPr>
          <p:nvPr/>
        </p:nvSpPr>
        <p:spPr>
          <a:xfrm>
            <a:off x="6330644" y="5712736"/>
            <a:ext cx="5980827" cy="862408"/>
          </a:xfrm>
          <a:prstGeom prst="rect">
            <a:avLst/>
          </a:prstGeom>
        </p:spPr>
        <p:txBody>
          <a:bodyPr vert="horz" wrap="square" lIns="0" tIns="0" rIns="0" bIns="0" numCol="1" spcCol="540000" rtlCol="0">
            <a:noAutofit/>
          </a:bodyPr>
          <a:lstStyle>
            <a:lvl1pPr marL="0" indent="0" algn="l" defTabSz="685800" rtl="0" eaLnBrk="1" latinLnBrk="0" hangingPunct="1">
              <a:lnSpc>
                <a:spcPct val="100000"/>
              </a:lnSpc>
              <a:spcBef>
                <a:spcPts val="1800"/>
              </a:spcBef>
              <a:buFont typeface="Arial" panose="020B0604020202020204" pitchFamily="34" charset="0"/>
              <a:buNone/>
              <a:defRPr sz="2000" b="0" kern="1200">
                <a:solidFill>
                  <a:schemeClr val="tx1"/>
                </a:solidFill>
                <a:latin typeface="+mn-lt"/>
                <a:ea typeface="+mn-ea"/>
                <a:cs typeface="+mn-cs"/>
              </a:defRPr>
            </a:lvl1pPr>
            <a:lvl2pPr marL="216000" indent="-21600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2pPr>
            <a:lvl3pPr marL="180975"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9525" indent="0" algn="l" defTabSz="6858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4pPr>
            <a:lvl5pPr marL="9525" indent="0" algn="l" defTabSz="6858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1200" u="sng" dirty="0"/>
              <a:t>Source</a:t>
            </a:r>
            <a:r>
              <a:rPr lang="fr-FR" sz="1200" dirty="0"/>
              <a:t> : Appariement </a:t>
            </a:r>
            <a:r>
              <a:rPr lang="fr-FR" sz="1200" dirty="0" smtClean="0"/>
              <a:t>Épure </a:t>
            </a:r>
            <a:r>
              <a:rPr lang="fr-FR" sz="1200" dirty="0"/>
              <a:t>(Insee) et Contrats Aidés (Dares)</a:t>
            </a:r>
          </a:p>
          <a:p>
            <a:pPr>
              <a:spcBef>
                <a:spcPts val="600"/>
              </a:spcBef>
            </a:pPr>
            <a:r>
              <a:rPr lang="fr-FR" sz="1200" u="sng" dirty="0"/>
              <a:t>Champ</a:t>
            </a:r>
            <a:r>
              <a:rPr lang="fr-FR" sz="1200" dirty="0"/>
              <a:t> : établissements ayant un Contrat Aidé en stock le 1</a:t>
            </a:r>
            <a:r>
              <a:rPr lang="fr-FR" sz="1200" baseline="30000" dirty="0"/>
              <a:t>er</a:t>
            </a:r>
            <a:r>
              <a:rPr lang="fr-FR" sz="1200" dirty="0"/>
              <a:t> juillet 2017, hors Éducation Nationale</a:t>
            </a:r>
          </a:p>
          <a:p>
            <a:endParaRPr lang="fr-FR" sz="1200" dirty="0"/>
          </a:p>
        </p:txBody>
      </p:sp>
      <p:graphicFrame>
        <p:nvGraphicFramePr>
          <p:cNvPr id="10" name="Graphique 9"/>
          <p:cNvGraphicFramePr/>
          <p:nvPr>
            <p:extLst>
              <p:ext uri="{D42A27DB-BD31-4B8C-83A1-F6EECF244321}">
                <p14:modId xmlns:p14="http://schemas.microsoft.com/office/powerpoint/2010/main" val="1702789949"/>
              </p:ext>
            </p:extLst>
          </p:nvPr>
        </p:nvGraphicFramePr>
        <p:xfrm>
          <a:off x="791308" y="1688122"/>
          <a:ext cx="10304584" cy="38083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993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02288" y="6567449"/>
            <a:ext cx="2205732" cy="123111"/>
          </a:xfrm>
        </p:spPr>
        <p:txBody>
          <a:bodyPr/>
          <a:lstStyle/>
          <a:p>
            <a:r>
              <a:rPr lang="fr-FR" sz="800" smtClean="0"/>
              <a:t>Les effets d'aubaine des contrats aidés - JMS 2022</a:t>
            </a:r>
            <a:endParaRPr lang="fr-FR" sz="800" dirty="0"/>
          </a:p>
        </p:txBody>
      </p:sp>
      <p:sp>
        <p:nvSpPr>
          <p:cNvPr id="3" name="Espace réservé du numéro de diapositive 2"/>
          <p:cNvSpPr>
            <a:spLocks noGrp="1"/>
          </p:cNvSpPr>
          <p:nvPr>
            <p:ph type="sldNum" sz="quarter" idx="12"/>
          </p:nvPr>
        </p:nvSpPr>
        <p:spPr/>
        <p:txBody>
          <a:bodyPr/>
          <a:lstStyle/>
          <a:p>
            <a:fld id="{DA76BCB4-0E47-4ECE-B552-0D112F3A1392}" type="slidenum">
              <a:rPr lang="fr-FR" smtClean="0"/>
              <a:pPr/>
              <a:t>16</a:t>
            </a:fld>
            <a:endParaRPr lang="fr-FR" dirty="0"/>
          </a:p>
        </p:txBody>
      </p:sp>
      <p:sp>
        <p:nvSpPr>
          <p:cNvPr id="4" name="Titre 3"/>
          <p:cNvSpPr>
            <a:spLocks noGrp="1"/>
          </p:cNvSpPr>
          <p:nvPr>
            <p:ph type="title"/>
          </p:nvPr>
        </p:nvSpPr>
        <p:spPr/>
        <p:txBody>
          <a:bodyPr>
            <a:normAutofit fontScale="90000"/>
          </a:bodyPr>
          <a:lstStyle/>
          <a:p>
            <a:r>
              <a:rPr lang="fr-FR" dirty="0"/>
              <a:t>Variables instrumentales à partir d’une expérience quasi-naturelle</a:t>
            </a:r>
          </a:p>
        </p:txBody>
      </p:sp>
      <p:sp>
        <p:nvSpPr>
          <p:cNvPr id="5" name="Espace réservé du texte 4"/>
          <p:cNvSpPr>
            <a:spLocks noGrp="1"/>
          </p:cNvSpPr>
          <p:nvPr>
            <p:ph type="body" sz="quarter" idx="13"/>
          </p:nvPr>
        </p:nvSpPr>
        <p:spPr>
          <a:xfrm>
            <a:off x="502288" y="2373025"/>
            <a:ext cx="11436716" cy="4054152"/>
          </a:xfrm>
        </p:spPr>
        <p:txBody>
          <a:bodyPr numCol="1"/>
          <a:lstStyle/>
          <a:p>
            <a:pPr algn="just"/>
            <a:r>
              <a:rPr lang="fr-FR" b="1" dirty="0" smtClean="0"/>
              <a:t>1. Choc exogène</a:t>
            </a:r>
            <a:r>
              <a:rPr lang="fr-FR" dirty="0" smtClean="0"/>
              <a:t> </a:t>
            </a:r>
            <a:r>
              <a:rPr lang="fr-FR" dirty="0"/>
              <a:t>qui tend à réduire le nombre de Contrats Aidés (devenus plus difficiles à renouveler) des structures sans qu’elles l’aient choisi </a:t>
            </a:r>
            <a:r>
              <a:rPr lang="fr-FR" i="1" dirty="0"/>
              <a:t>ex-ante</a:t>
            </a:r>
          </a:p>
          <a:p>
            <a:pPr algn="just"/>
            <a:r>
              <a:rPr lang="fr-FR" b="1" dirty="0" smtClean="0"/>
              <a:t>2. Exposition inégale </a:t>
            </a:r>
            <a:r>
              <a:rPr lang="fr-FR" dirty="0" smtClean="0"/>
              <a:t>: les </a:t>
            </a:r>
            <a:r>
              <a:rPr lang="fr-FR" dirty="0"/>
              <a:t>structures ne sont pas exposées de la même façon à ce choc : </a:t>
            </a:r>
          </a:p>
          <a:p>
            <a:pPr marL="558900" lvl="1" indent="-342900" algn="just">
              <a:buFont typeface="Wingdings" panose="05000000000000000000" pitchFamily="2" charset="2"/>
              <a:buChar char="Ø"/>
            </a:pPr>
            <a:r>
              <a:rPr lang="fr-FR" dirty="0" smtClean="0"/>
              <a:t>les plus exposées à court terme sont celles </a:t>
            </a:r>
            <a:r>
              <a:rPr lang="fr-FR" dirty="0"/>
              <a:t>dont la </a:t>
            </a:r>
            <a:r>
              <a:rPr lang="fr-FR" b="1" dirty="0"/>
              <a:t>proportion de Contrats Aidés sur le point de se terminer dans les prochains mois est la plus </a:t>
            </a:r>
            <a:r>
              <a:rPr lang="fr-FR" b="1" dirty="0" smtClean="0"/>
              <a:t>forte</a:t>
            </a:r>
            <a:endParaRPr lang="fr-FR" dirty="0"/>
          </a:p>
          <a:p>
            <a:pPr algn="just"/>
            <a:r>
              <a:rPr lang="fr-FR" b="1" dirty="0"/>
              <a:t>I</a:t>
            </a:r>
            <a:r>
              <a:rPr lang="fr-FR" b="1" dirty="0" smtClean="0"/>
              <a:t>ntuition</a:t>
            </a:r>
            <a:r>
              <a:rPr lang="fr-FR" dirty="0" smtClean="0"/>
              <a:t> : les </a:t>
            </a:r>
            <a:r>
              <a:rPr lang="fr-FR" dirty="0"/>
              <a:t>structures très exposées </a:t>
            </a:r>
            <a:r>
              <a:rPr lang="fr-FR" dirty="0" smtClean="0"/>
              <a:t>ont la plus </a:t>
            </a:r>
            <a:r>
              <a:rPr lang="fr-FR" dirty="0"/>
              <a:t>grosse part de leurs Contrats Aidés sur le point de se </a:t>
            </a:r>
            <a:r>
              <a:rPr lang="fr-FR" dirty="0" smtClean="0"/>
              <a:t>terminer : </a:t>
            </a:r>
          </a:p>
          <a:p>
            <a:pPr marL="673200" lvl="1" indent="-457200" algn="just">
              <a:buFont typeface="Wingdings" panose="05000000000000000000" pitchFamily="2" charset="2"/>
              <a:buChar char="§"/>
            </a:pPr>
            <a:r>
              <a:rPr lang="fr-FR" dirty="0"/>
              <a:t>s</a:t>
            </a:r>
            <a:r>
              <a:rPr lang="fr-FR" dirty="0" smtClean="0"/>
              <a:t>i </a:t>
            </a:r>
            <a:r>
              <a:rPr lang="fr-FR" dirty="0"/>
              <a:t>l’effet d’aubaine est </a:t>
            </a:r>
            <a:r>
              <a:rPr lang="fr-FR" dirty="0" smtClean="0"/>
              <a:t>faible, elles devraient voir leur Emploi </a:t>
            </a:r>
            <a:r>
              <a:rPr lang="fr-FR" dirty="0"/>
              <a:t>plus fortement </a:t>
            </a:r>
            <a:r>
              <a:rPr lang="fr-FR" dirty="0" smtClean="0"/>
              <a:t>baisser </a:t>
            </a:r>
            <a:r>
              <a:rPr lang="fr-FR" dirty="0"/>
              <a:t>après juin </a:t>
            </a:r>
            <a:r>
              <a:rPr lang="fr-FR" dirty="0" smtClean="0"/>
              <a:t>2017</a:t>
            </a:r>
          </a:p>
          <a:p>
            <a:pPr marL="673200" lvl="1" indent="-457200" algn="just">
              <a:buFont typeface="Wingdings" panose="05000000000000000000" pitchFamily="2" charset="2"/>
              <a:buChar char="§"/>
            </a:pPr>
            <a:r>
              <a:rPr lang="fr-FR" dirty="0" smtClean="0"/>
              <a:t>parce que c’est la subvention qui conditionne fortement l’emploi</a:t>
            </a:r>
            <a:endParaRPr lang="fr-FR" dirty="0"/>
          </a:p>
          <a:p>
            <a:endParaRPr lang="fr-FR" dirty="0"/>
          </a:p>
        </p:txBody>
      </p:sp>
    </p:spTree>
    <p:extLst>
      <p:ext uri="{BB962C8B-B14F-4D97-AF65-F5344CB8AC3E}">
        <p14:creationId xmlns:p14="http://schemas.microsoft.com/office/powerpoint/2010/main" val="329319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02288" y="6567449"/>
            <a:ext cx="2205732" cy="123111"/>
          </a:xfrm>
        </p:spPr>
        <p:txBody>
          <a:bodyPr/>
          <a:lstStyle/>
          <a:p>
            <a:r>
              <a:rPr lang="fr-FR" sz="800" smtClean="0"/>
              <a:t>Les effets d'aubaine des contrats aidés - JMS 2022</a:t>
            </a:r>
            <a:endParaRPr lang="fr-FR" sz="800" dirty="0"/>
          </a:p>
        </p:txBody>
      </p:sp>
      <p:sp>
        <p:nvSpPr>
          <p:cNvPr id="3" name="Espace réservé du numéro de diapositive 2"/>
          <p:cNvSpPr>
            <a:spLocks noGrp="1"/>
          </p:cNvSpPr>
          <p:nvPr>
            <p:ph type="sldNum" sz="quarter" idx="12"/>
          </p:nvPr>
        </p:nvSpPr>
        <p:spPr/>
        <p:txBody>
          <a:bodyPr/>
          <a:lstStyle/>
          <a:p>
            <a:fld id="{DA76BCB4-0E47-4ECE-B552-0D112F3A1392}" type="slidenum">
              <a:rPr lang="fr-FR" smtClean="0"/>
              <a:pPr/>
              <a:t>17</a:t>
            </a:fld>
            <a:endParaRPr lang="fr-FR" dirty="0"/>
          </a:p>
        </p:txBody>
      </p:sp>
      <p:sp>
        <p:nvSpPr>
          <p:cNvPr id="4" name="Titre 3"/>
          <p:cNvSpPr>
            <a:spLocks noGrp="1"/>
          </p:cNvSpPr>
          <p:nvPr>
            <p:ph type="title"/>
          </p:nvPr>
        </p:nvSpPr>
        <p:spPr/>
        <p:txBody>
          <a:bodyPr>
            <a:normAutofit fontScale="90000"/>
          </a:bodyPr>
          <a:lstStyle/>
          <a:p>
            <a:r>
              <a:rPr lang="fr-FR" dirty="0"/>
              <a:t>Variable instrumentale : part de l’effectif en </a:t>
            </a:r>
            <a:r>
              <a:rPr lang="fr-FR" dirty="0" smtClean="0"/>
              <a:t>Contrats Aidés </a:t>
            </a:r>
            <a:r>
              <a:rPr lang="fr-FR" dirty="0"/>
              <a:t>sur le point de se terminer en juillet 2017</a:t>
            </a:r>
          </a:p>
        </p:txBody>
      </p:sp>
      <p:sp>
        <p:nvSpPr>
          <p:cNvPr id="5" name="Espace réservé du texte 4"/>
          <p:cNvSpPr>
            <a:spLocks noGrp="1"/>
          </p:cNvSpPr>
          <p:nvPr>
            <p:ph type="body" sz="quarter" idx="13"/>
          </p:nvPr>
        </p:nvSpPr>
        <p:spPr>
          <a:xfrm>
            <a:off x="502288" y="2101176"/>
            <a:ext cx="11436716" cy="4069525"/>
          </a:xfrm>
        </p:spPr>
        <p:txBody>
          <a:bodyPr numCol="1"/>
          <a:lstStyle/>
          <a:p>
            <a:pPr algn="just"/>
            <a:r>
              <a:rPr lang="fr-FR" dirty="0" smtClean="0"/>
              <a:t>Cette variable satisfait </a:t>
            </a:r>
            <a:r>
              <a:rPr lang="fr-FR" dirty="0"/>
              <a:t>les </a:t>
            </a:r>
            <a:r>
              <a:rPr lang="fr-FR" dirty="0" smtClean="0"/>
              <a:t>3 hypothèses </a:t>
            </a:r>
            <a:r>
              <a:rPr lang="fr-FR" dirty="0"/>
              <a:t>d’une variable </a:t>
            </a:r>
            <a:r>
              <a:rPr lang="fr-FR" dirty="0" smtClean="0"/>
              <a:t>instrumentale (</a:t>
            </a:r>
            <a:r>
              <a:rPr lang="fr-FR" dirty="0" err="1" smtClean="0"/>
              <a:t>Angrist</a:t>
            </a:r>
            <a:r>
              <a:rPr lang="fr-FR" dirty="0" smtClean="0"/>
              <a:t> </a:t>
            </a:r>
            <a:r>
              <a:rPr lang="fr-FR" dirty="0"/>
              <a:t>&amp; </a:t>
            </a:r>
            <a:r>
              <a:rPr lang="fr-FR" dirty="0" err="1"/>
              <a:t>Pischke</a:t>
            </a:r>
            <a:r>
              <a:rPr lang="fr-FR" dirty="0"/>
              <a:t>, </a:t>
            </a:r>
            <a:r>
              <a:rPr lang="fr-FR" dirty="0" smtClean="0"/>
              <a:t>2008) :</a:t>
            </a:r>
            <a:endParaRPr lang="fr-FR" dirty="0"/>
          </a:p>
          <a:p>
            <a:pPr marL="342900" indent="-342900" algn="just">
              <a:buFont typeface="Wingdings" panose="05000000000000000000" pitchFamily="2" charset="2"/>
              <a:buChar char="Ø"/>
            </a:pPr>
            <a:r>
              <a:rPr lang="fr-FR" b="1" dirty="0" smtClean="0"/>
              <a:t>Première étape </a:t>
            </a:r>
            <a:r>
              <a:rPr lang="fr-FR" dirty="0" smtClean="0"/>
              <a:t>: elle est </a:t>
            </a:r>
            <a:r>
              <a:rPr lang="fr-FR" dirty="0"/>
              <a:t>corrélée </a:t>
            </a:r>
            <a:r>
              <a:rPr lang="fr-FR" dirty="0" smtClean="0"/>
              <a:t>(ici négativement) au </a:t>
            </a:r>
            <a:r>
              <a:rPr lang="fr-FR" dirty="0"/>
              <a:t>nombre de </a:t>
            </a:r>
            <a:r>
              <a:rPr lang="fr-FR" dirty="0" smtClean="0"/>
              <a:t>Contrats Aidés. Plus </a:t>
            </a:r>
            <a:r>
              <a:rPr lang="fr-FR" dirty="0"/>
              <a:t>elle est élevée, plus le nombre de contrats aidés de la structure devrait diminuer après </a:t>
            </a:r>
            <a:r>
              <a:rPr lang="fr-FR" dirty="0" smtClean="0"/>
              <a:t>juin </a:t>
            </a:r>
            <a:r>
              <a:rPr lang="fr-FR" dirty="0"/>
              <a:t>2017, toutes choses égales par </a:t>
            </a:r>
            <a:r>
              <a:rPr lang="fr-FR" dirty="0" smtClean="0"/>
              <a:t>ailleurs</a:t>
            </a:r>
            <a:endParaRPr lang="fr-FR" dirty="0"/>
          </a:p>
          <a:p>
            <a:pPr marL="342900" indent="-342900" algn="just">
              <a:buFont typeface="Wingdings" panose="05000000000000000000" pitchFamily="2" charset="2"/>
              <a:buChar char="Ø"/>
            </a:pPr>
            <a:r>
              <a:rPr lang="fr-FR" b="1" dirty="0" smtClean="0"/>
              <a:t>Indépendance </a:t>
            </a:r>
            <a:r>
              <a:rPr lang="fr-FR" dirty="0"/>
              <a:t>: </a:t>
            </a:r>
            <a:r>
              <a:rPr lang="fr-FR" dirty="0" smtClean="0"/>
              <a:t>elle est aléatoirement répartie. Les structures </a:t>
            </a:r>
            <a:r>
              <a:rPr lang="fr-FR" dirty="0"/>
              <a:t>n’ont sans doute pas pu anticiper l’annonce de M. </a:t>
            </a:r>
            <a:r>
              <a:rPr lang="fr-FR" dirty="0" smtClean="0"/>
              <a:t>Pénicaud. Leur </a:t>
            </a:r>
            <a:r>
              <a:rPr lang="fr-FR" dirty="0"/>
              <a:t>exposition vis-à-vis de la fin de leurs Contrats Aidés est aléatoire, </a:t>
            </a:r>
            <a:r>
              <a:rPr lang="fr-FR" dirty="0" smtClean="0"/>
              <a:t>à l’annonce gouvernementale de 2017</a:t>
            </a:r>
          </a:p>
          <a:p>
            <a:pPr marL="342900" indent="-342900" algn="just">
              <a:buFont typeface="Wingdings" panose="05000000000000000000" pitchFamily="2" charset="2"/>
              <a:buChar char="Ø"/>
            </a:pPr>
            <a:r>
              <a:rPr lang="fr-FR" b="1" dirty="0" smtClean="0"/>
              <a:t>Exclusion </a:t>
            </a:r>
            <a:r>
              <a:rPr lang="fr-FR" dirty="0"/>
              <a:t>: elle n’influence sans doute pas le volume d’emploi autrement que par son effet sur le volume de contrats </a:t>
            </a:r>
            <a:r>
              <a:rPr lang="fr-FR" dirty="0" smtClean="0"/>
              <a:t>aidés</a:t>
            </a:r>
          </a:p>
          <a:p>
            <a:pPr algn="just"/>
            <a:r>
              <a:rPr lang="fr-FR" dirty="0" smtClean="0"/>
              <a:t>Bon </a:t>
            </a:r>
            <a:r>
              <a:rPr lang="fr-FR" dirty="0"/>
              <a:t>prédicteur de la baisse du nombre de Contrats Aidés sans effet direct </a:t>
            </a:r>
            <a:r>
              <a:rPr lang="fr-FR" i="1" dirty="0"/>
              <a:t>a priori</a:t>
            </a:r>
            <a:r>
              <a:rPr lang="fr-FR" dirty="0"/>
              <a:t> sur </a:t>
            </a:r>
            <a:r>
              <a:rPr lang="fr-FR" dirty="0" smtClean="0"/>
              <a:t>l’Emploi</a:t>
            </a:r>
            <a:endParaRPr lang="fr-FR" dirty="0"/>
          </a:p>
        </p:txBody>
      </p:sp>
    </p:spTree>
    <p:extLst>
      <p:ext uri="{BB962C8B-B14F-4D97-AF65-F5344CB8AC3E}">
        <p14:creationId xmlns:p14="http://schemas.microsoft.com/office/powerpoint/2010/main" val="104575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02288" y="6567449"/>
            <a:ext cx="2205732" cy="123111"/>
          </a:xfrm>
        </p:spPr>
        <p:txBody>
          <a:bodyPr/>
          <a:lstStyle/>
          <a:p>
            <a:r>
              <a:rPr lang="fr-FR" sz="800" smtClean="0"/>
              <a:t>Les effets d'aubaine des contrats aidés - JMS 2022</a:t>
            </a:r>
            <a:endParaRPr lang="fr-FR" sz="800" dirty="0"/>
          </a:p>
        </p:txBody>
      </p:sp>
      <p:sp>
        <p:nvSpPr>
          <p:cNvPr id="3" name="Espace réservé du numéro de diapositive 2"/>
          <p:cNvSpPr>
            <a:spLocks noGrp="1"/>
          </p:cNvSpPr>
          <p:nvPr>
            <p:ph type="sldNum" sz="quarter" idx="12"/>
          </p:nvPr>
        </p:nvSpPr>
        <p:spPr/>
        <p:txBody>
          <a:bodyPr/>
          <a:lstStyle/>
          <a:p>
            <a:fld id="{DA76BCB4-0E47-4ECE-B552-0D112F3A1392}" type="slidenum">
              <a:rPr lang="fr-FR" smtClean="0"/>
              <a:pPr/>
              <a:t>18</a:t>
            </a:fld>
            <a:endParaRPr lang="fr-FR" dirty="0"/>
          </a:p>
        </p:txBody>
      </p:sp>
      <p:sp>
        <p:nvSpPr>
          <p:cNvPr id="4" name="Titre 3"/>
          <p:cNvSpPr>
            <a:spLocks noGrp="1"/>
          </p:cNvSpPr>
          <p:nvPr>
            <p:ph type="title"/>
          </p:nvPr>
        </p:nvSpPr>
        <p:spPr/>
        <p:txBody>
          <a:bodyPr>
            <a:normAutofit/>
          </a:bodyPr>
          <a:lstStyle/>
          <a:p>
            <a:r>
              <a:rPr lang="fr-FR" dirty="0"/>
              <a:t>Variables instrumentales </a:t>
            </a:r>
            <a:r>
              <a:rPr lang="fr-FR" dirty="0" smtClean="0"/>
              <a:t>retenues</a:t>
            </a:r>
            <a:endParaRPr lang="fr-FR" dirty="0"/>
          </a:p>
        </p:txBody>
      </p:sp>
      <p:sp>
        <p:nvSpPr>
          <p:cNvPr id="5" name="Espace réservé du texte 4"/>
          <p:cNvSpPr>
            <a:spLocks noGrp="1"/>
          </p:cNvSpPr>
          <p:nvPr>
            <p:ph type="body" sz="quarter" idx="13"/>
          </p:nvPr>
        </p:nvSpPr>
        <p:spPr>
          <a:xfrm>
            <a:off x="502288" y="2004461"/>
            <a:ext cx="11436716" cy="4431978"/>
          </a:xfrm>
        </p:spPr>
        <p:txBody>
          <a:bodyPr numCol="1"/>
          <a:lstStyle/>
          <a:p>
            <a:pPr algn="just"/>
            <a:r>
              <a:rPr lang="fr-FR" dirty="0"/>
              <a:t>3</a:t>
            </a:r>
            <a:r>
              <a:rPr lang="fr-FR" dirty="0" smtClean="0"/>
              <a:t> </a:t>
            </a:r>
            <a:r>
              <a:rPr lang="fr-FR" dirty="0"/>
              <a:t>variables instrumentales sont </a:t>
            </a:r>
            <a:r>
              <a:rPr lang="fr-FR" dirty="0" smtClean="0"/>
              <a:t>comparées. Elles traduisent toutes la proximité des Contrats Aidés avec leur extinction :</a:t>
            </a:r>
          </a:p>
          <a:p>
            <a:pPr marL="342900" indent="-342900" algn="just">
              <a:buFontTx/>
              <a:buChar char="-"/>
            </a:pPr>
            <a:endParaRPr lang="fr-FR" b="1" dirty="0" smtClean="0"/>
          </a:p>
          <a:p>
            <a:pPr marL="342900" indent="-342900" algn="just">
              <a:buFontTx/>
              <a:buChar char="-"/>
            </a:pPr>
            <a:r>
              <a:rPr lang="fr-FR" b="1" dirty="0" err="1" smtClean="0"/>
              <a:t>Restant_Jours_ParCA</a:t>
            </a:r>
            <a:r>
              <a:rPr lang="fr-FR" dirty="0" smtClean="0"/>
              <a:t> </a:t>
            </a:r>
            <a:r>
              <a:rPr lang="fr-FR" dirty="0"/>
              <a:t>: </a:t>
            </a:r>
            <a:r>
              <a:rPr lang="fr-FR" dirty="0" smtClean="0"/>
              <a:t>durée </a:t>
            </a:r>
            <a:r>
              <a:rPr lang="fr-FR" dirty="0"/>
              <a:t>(en jours) moyenne restante des Contrats Aidés </a:t>
            </a:r>
            <a:r>
              <a:rPr lang="fr-FR" dirty="0" smtClean="0"/>
              <a:t>(à compter </a:t>
            </a:r>
            <a:r>
              <a:rPr lang="fr-FR" dirty="0"/>
              <a:t>du 1</a:t>
            </a:r>
            <a:r>
              <a:rPr lang="fr-FR" baseline="30000" dirty="0"/>
              <a:t>er</a:t>
            </a:r>
            <a:r>
              <a:rPr lang="fr-FR" dirty="0"/>
              <a:t> juillet </a:t>
            </a:r>
            <a:r>
              <a:rPr lang="fr-FR" dirty="0" smtClean="0"/>
              <a:t>2017)</a:t>
            </a:r>
            <a:endParaRPr lang="fr-FR" dirty="0"/>
          </a:p>
          <a:p>
            <a:pPr marL="342900" indent="-342900" algn="just">
              <a:buFontTx/>
              <a:buChar char="-"/>
            </a:pPr>
            <a:r>
              <a:rPr lang="fr-FR" b="1" dirty="0" smtClean="0"/>
              <a:t>Extinction_Jours60</a:t>
            </a:r>
            <a:r>
              <a:rPr lang="fr-FR" dirty="0" smtClean="0"/>
              <a:t> </a:t>
            </a:r>
            <a:r>
              <a:rPr lang="fr-FR" dirty="0"/>
              <a:t>: </a:t>
            </a:r>
            <a:r>
              <a:rPr lang="fr-FR" dirty="0" smtClean="0"/>
              <a:t>durée </a:t>
            </a:r>
            <a:r>
              <a:rPr lang="fr-FR" dirty="0"/>
              <a:t>(en jours</a:t>
            </a:r>
            <a:r>
              <a:rPr lang="fr-FR" dirty="0" smtClean="0"/>
              <a:t>) où </a:t>
            </a:r>
            <a:r>
              <a:rPr lang="fr-FR" dirty="0"/>
              <a:t>au moins </a:t>
            </a:r>
            <a:r>
              <a:rPr lang="fr-FR" dirty="0" smtClean="0"/>
              <a:t>60 % </a:t>
            </a:r>
            <a:r>
              <a:rPr lang="fr-FR" dirty="0"/>
              <a:t>des Contrats Aidés de la structure vont théoriquement s’éteindre (à </a:t>
            </a:r>
            <a:r>
              <a:rPr lang="fr-FR" dirty="0" smtClean="0"/>
              <a:t>compter </a:t>
            </a:r>
            <a:r>
              <a:rPr lang="fr-FR" dirty="0"/>
              <a:t>du 1</a:t>
            </a:r>
            <a:r>
              <a:rPr lang="fr-FR" baseline="30000" dirty="0"/>
              <a:t>er</a:t>
            </a:r>
            <a:r>
              <a:rPr lang="fr-FR" dirty="0"/>
              <a:t> juillet </a:t>
            </a:r>
            <a:r>
              <a:rPr lang="fr-FR" dirty="0" smtClean="0"/>
              <a:t>2017)</a:t>
            </a:r>
            <a:endParaRPr lang="fr-FR" dirty="0"/>
          </a:p>
          <a:p>
            <a:pPr marL="342900" indent="-342900" algn="just">
              <a:buFontTx/>
              <a:buChar char="-"/>
            </a:pPr>
            <a:r>
              <a:rPr lang="fr-FR" b="1" dirty="0" smtClean="0"/>
              <a:t>PropSortie6Mois</a:t>
            </a:r>
            <a:r>
              <a:rPr lang="fr-FR" dirty="0" smtClean="0"/>
              <a:t> </a:t>
            </a:r>
            <a:r>
              <a:rPr lang="fr-FR" dirty="0"/>
              <a:t>: </a:t>
            </a:r>
            <a:r>
              <a:rPr lang="fr-FR" dirty="0" smtClean="0"/>
              <a:t>pourcentage </a:t>
            </a:r>
            <a:r>
              <a:rPr lang="fr-FR" dirty="0"/>
              <a:t>de </a:t>
            </a:r>
            <a:r>
              <a:rPr lang="fr-FR" dirty="0" smtClean="0"/>
              <a:t>Contrats Aidés qui </a:t>
            </a:r>
            <a:r>
              <a:rPr lang="fr-FR" dirty="0"/>
              <a:t>vont s’arrêter théoriquement dans les 6 mois </a:t>
            </a:r>
            <a:r>
              <a:rPr lang="fr-FR" dirty="0" smtClean="0"/>
              <a:t>(à </a:t>
            </a:r>
            <a:r>
              <a:rPr lang="fr-FR" dirty="0"/>
              <a:t>compter du </a:t>
            </a:r>
            <a:r>
              <a:rPr lang="fr-FR" dirty="0" smtClean="0"/>
              <a:t>1</a:t>
            </a:r>
            <a:r>
              <a:rPr lang="fr-FR" baseline="30000" dirty="0" smtClean="0"/>
              <a:t>er</a:t>
            </a:r>
            <a:r>
              <a:rPr lang="fr-FR" dirty="0" smtClean="0"/>
              <a:t> juillet 2017)</a:t>
            </a:r>
            <a:endParaRPr lang="fr-FR" dirty="0"/>
          </a:p>
        </p:txBody>
      </p:sp>
    </p:spTree>
    <p:extLst>
      <p:ext uri="{BB962C8B-B14F-4D97-AF65-F5344CB8AC3E}">
        <p14:creationId xmlns:p14="http://schemas.microsoft.com/office/powerpoint/2010/main" val="153024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02288" y="6567449"/>
            <a:ext cx="2205732" cy="123111"/>
          </a:xfrm>
        </p:spPr>
        <p:txBody>
          <a:bodyPr/>
          <a:lstStyle/>
          <a:p>
            <a:r>
              <a:rPr lang="fr-FR" sz="800" smtClean="0"/>
              <a:t>Les effets d'aubaine des contrats aidés - JMS 2022</a:t>
            </a:r>
            <a:endParaRPr lang="fr-FR" sz="800" dirty="0"/>
          </a:p>
        </p:txBody>
      </p:sp>
      <p:sp>
        <p:nvSpPr>
          <p:cNvPr id="3" name="Espace réservé du numéro de diapositive 2"/>
          <p:cNvSpPr>
            <a:spLocks noGrp="1"/>
          </p:cNvSpPr>
          <p:nvPr>
            <p:ph type="sldNum" sz="quarter" idx="12"/>
          </p:nvPr>
        </p:nvSpPr>
        <p:spPr/>
        <p:txBody>
          <a:bodyPr/>
          <a:lstStyle/>
          <a:p>
            <a:fld id="{DA76BCB4-0E47-4ECE-B552-0D112F3A1392}" type="slidenum">
              <a:rPr lang="fr-FR" smtClean="0"/>
              <a:pPr/>
              <a:t>19</a:t>
            </a:fld>
            <a:endParaRPr lang="fr-FR" dirty="0"/>
          </a:p>
        </p:txBody>
      </p:sp>
      <p:sp>
        <p:nvSpPr>
          <p:cNvPr id="4" name="Titre 3"/>
          <p:cNvSpPr>
            <a:spLocks noGrp="1"/>
          </p:cNvSpPr>
          <p:nvPr>
            <p:ph type="title"/>
          </p:nvPr>
        </p:nvSpPr>
        <p:spPr>
          <a:xfrm>
            <a:off x="503400" y="1121025"/>
            <a:ext cx="11185200" cy="552059"/>
          </a:xfrm>
        </p:spPr>
        <p:txBody>
          <a:bodyPr>
            <a:noAutofit/>
          </a:bodyPr>
          <a:lstStyle/>
          <a:p>
            <a:r>
              <a:rPr lang="fr-FR" sz="2800" dirty="0" smtClean="0"/>
              <a:t>Évolution des Contrats Aidés selon l’exposition à leur réduction</a:t>
            </a:r>
            <a:endParaRPr lang="fr-FR" sz="2800" dirty="0"/>
          </a:p>
        </p:txBody>
      </p:sp>
      <p:sp>
        <p:nvSpPr>
          <p:cNvPr id="7" name="Espace réservé du texte 4"/>
          <p:cNvSpPr txBox="1">
            <a:spLocks/>
          </p:cNvSpPr>
          <p:nvPr/>
        </p:nvSpPr>
        <p:spPr>
          <a:xfrm>
            <a:off x="933424" y="5912285"/>
            <a:ext cx="9423915" cy="787593"/>
          </a:xfrm>
          <a:prstGeom prst="rect">
            <a:avLst/>
          </a:prstGeom>
        </p:spPr>
        <p:txBody>
          <a:bodyPr vert="horz" wrap="square" lIns="0" tIns="0" rIns="0" bIns="0" numCol="1" spcCol="540000" rtlCol="0">
            <a:noAutofit/>
          </a:bodyPr>
          <a:lstStyle>
            <a:lvl1pPr marL="0" indent="0" algn="l" defTabSz="685800" rtl="0" eaLnBrk="1" latinLnBrk="0" hangingPunct="1">
              <a:lnSpc>
                <a:spcPct val="100000"/>
              </a:lnSpc>
              <a:spcBef>
                <a:spcPts val="1800"/>
              </a:spcBef>
              <a:buFont typeface="Arial" panose="020B0604020202020204" pitchFamily="34" charset="0"/>
              <a:buNone/>
              <a:defRPr sz="2000" b="0" kern="1200">
                <a:solidFill>
                  <a:schemeClr val="tx1"/>
                </a:solidFill>
                <a:latin typeface="+mn-lt"/>
                <a:ea typeface="+mn-ea"/>
                <a:cs typeface="+mn-cs"/>
              </a:defRPr>
            </a:lvl1pPr>
            <a:lvl2pPr marL="216000" indent="-21600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2pPr>
            <a:lvl3pPr marL="180975"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9525" indent="0" algn="l" defTabSz="6858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4pPr>
            <a:lvl5pPr marL="9525" indent="0" algn="l" defTabSz="6858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1200" u="sng" dirty="0"/>
              <a:t>Source</a:t>
            </a:r>
            <a:r>
              <a:rPr lang="fr-FR" sz="1200" dirty="0"/>
              <a:t> : Appariement </a:t>
            </a:r>
            <a:r>
              <a:rPr lang="fr-FR" sz="1200" dirty="0" smtClean="0"/>
              <a:t>Épure </a:t>
            </a:r>
            <a:r>
              <a:rPr lang="fr-FR" sz="1200" dirty="0"/>
              <a:t>(Insee) et Contrats Aidés (Dares</a:t>
            </a:r>
            <a:r>
              <a:rPr lang="fr-FR" sz="1200" dirty="0" smtClean="0"/>
              <a:t>)</a:t>
            </a:r>
          </a:p>
          <a:p>
            <a:pPr>
              <a:spcBef>
                <a:spcPts val="600"/>
              </a:spcBef>
            </a:pPr>
            <a:r>
              <a:rPr lang="fr-FR" sz="1200" u="sng" dirty="0" smtClean="0"/>
              <a:t>Champ</a:t>
            </a:r>
            <a:r>
              <a:rPr lang="fr-FR" sz="1200" dirty="0" smtClean="0"/>
              <a:t> : établissements ayant un Contrat Aidé en stock le 1</a:t>
            </a:r>
            <a:r>
              <a:rPr lang="fr-FR" sz="1200" baseline="30000" dirty="0" smtClean="0"/>
              <a:t>er</a:t>
            </a:r>
            <a:r>
              <a:rPr lang="fr-FR" sz="1200" dirty="0" smtClean="0"/>
              <a:t> juillet 2017, hors Éducation Nationale</a:t>
            </a:r>
            <a:endParaRPr lang="fr-FR" sz="1200" dirty="0"/>
          </a:p>
        </p:txBody>
      </p:sp>
      <p:sp>
        <p:nvSpPr>
          <p:cNvPr id="9" name="Rectangle 8"/>
          <p:cNvSpPr/>
          <p:nvPr/>
        </p:nvSpPr>
        <p:spPr>
          <a:xfrm flipV="1">
            <a:off x="5321554" y="1562969"/>
            <a:ext cx="2228223" cy="38067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flipV="1">
            <a:off x="4081837" y="1562969"/>
            <a:ext cx="1239717" cy="38067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1" name="Graphique 10"/>
          <p:cNvGraphicFramePr>
            <a:graphicFrameLocks/>
          </p:cNvGraphicFramePr>
          <p:nvPr>
            <p:extLst>
              <p:ext uri="{D42A27DB-BD31-4B8C-83A1-F6EECF244321}">
                <p14:modId xmlns:p14="http://schemas.microsoft.com/office/powerpoint/2010/main" val="1468159896"/>
              </p:ext>
            </p:extLst>
          </p:nvPr>
        </p:nvGraphicFramePr>
        <p:xfrm>
          <a:off x="933424" y="1562969"/>
          <a:ext cx="10836662" cy="43493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384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02288" y="6567449"/>
            <a:ext cx="2205732" cy="123111"/>
          </a:xfrm>
        </p:spPr>
        <p:txBody>
          <a:bodyPr/>
          <a:lstStyle/>
          <a:p>
            <a:r>
              <a:rPr lang="fr-FR" sz="800" smtClean="0"/>
              <a:t>Les effets d'aubaine des contrats aidés - JMS 2022</a:t>
            </a:r>
            <a:endParaRPr lang="fr-FR" sz="800" dirty="0"/>
          </a:p>
        </p:txBody>
      </p:sp>
      <p:sp>
        <p:nvSpPr>
          <p:cNvPr id="3" name="Espace réservé du numéro de diapositive 2"/>
          <p:cNvSpPr>
            <a:spLocks noGrp="1"/>
          </p:cNvSpPr>
          <p:nvPr>
            <p:ph type="sldNum" sz="quarter" idx="12"/>
          </p:nvPr>
        </p:nvSpPr>
        <p:spPr/>
        <p:txBody>
          <a:bodyPr/>
          <a:lstStyle/>
          <a:p>
            <a:fld id="{DA76BCB4-0E47-4ECE-B552-0D112F3A1392}" type="slidenum">
              <a:rPr lang="fr-FR" smtClean="0"/>
              <a:pPr/>
              <a:t>2</a:t>
            </a:fld>
            <a:endParaRPr lang="fr-FR" dirty="0"/>
          </a:p>
        </p:txBody>
      </p:sp>
      <p:sp>
        <p:nvSpPr>
          <p:cNvPr id="4" name="Titre 3"/>
          <p:cNvSpPr>
            <a:spLocks noGrp="1"/>
          </p:cNvSpPr>
          <p:nvPr>
            <p:ph type="title"/>
          </p:nvPr>
        </p:nvSpPr>
        <p:spPr/>
        <p:txBody>
          <a:bodyPr>
            <a:normAutofit/>
          </a:bodyPr>
          <a:lstStyle/>
          <a:p>
            <a:r>
              <a:rPr lang="fr-FR" dirty="0"/>
              <a:t>Les </a:t>
            </a:r>
            <a:r>
              <a:rPr lang="fr-FR" dirty="0" smtClean="0"/>
              <a:t>Contrats Aidés </a:t>
            </a:r>
            <a:r>
              <a:rPr lang="fr-FR" dirty="0"/>
              <a:t>en 2017</a:t>
            </a:r>
          </a:p>
        </p:txBody>
      </p:sp>
      <p:sp>
        <p:nvSpPr>
          <p:cNvPr id="5" name="Espace réservé du texte 4"/>
          <p:cNvSpPr>
            <a:spLocks noGrp="1"/>
          </p:cNvSpPr>
          <p:nvPr>
            <p:ph type="body" sz="quarter" idx="13"/>
          </p:nvPr>
        </p:nvSpPr>
        <p:spPr>
          <a:xfrm>
            <a:off x="502288" y="1915981"/>
            <a:ext cx="11436716" cy="4659163"/>
          </a:xfrm>
        </p:spPr>
        <p:txBody>
          <a:bodyPr numCol="1"/>
          <a:lstStyle/>
          <a:p>
            <a:pPr algn="just"/>
            <a:r>
              <a:rPr lang="fr-FR" b="1" dirty="0"/>
              <a:t>Contrat </a:t>
            </a:r>
            <a:r>
              <a:rPr lang="fr-FR" b="1" dirty="0" smtClean="0"/>
              <a:t>Aidé</a:t>
            </a:r>
            <a:r>
              <a:rPr lang="fr-FR" b="1" dirty="0"/>
              <a:t>, </a:t>
            </a:r>
            <a:r>
              <a:rPr lang="fr-FR" dirty="0"/>
              <a:t>un contrat de travail :</a:t>
            </a:r>
          </a:p>
          <a:p>
            <a:pPr marL="558900" lvl="1" indent="-342900" algn="just">
              <a:buSzPct val="75000"/>
              <a:buFont typeface="Wingdings" panose="05000000000000000000" pitchFamily="2" charset="2"/>
              <a:buChar char="§"/>
            </a:pPr>
            <a:r>
              <a:rPr lang="fr-FR" dirty="0"/>
              <a:t>pour lequel l'employeur bénéficie d’une </a:t>
            </a:r>
            <a:r>
              <a:rPr lang="fr-FR" dirty="0" smtClean="0"/>
              <a:t>subvention à l’embauche de l’État</a:t>
            </a:r>
            <a:endParaRPr lang="fr-FR" dirty="0"/>
          </a:p>
          <a:p>
            <a:pPr marL="558900" lvl="1" indent="-342900" algn="just">
              <a:buSzPct val="75000"/>
              <a:buFont typeface="Wingdings" panose="05000000000000000000" pitchFamily="2" charset="2"/>
              <a:buChar char="§"/>
            </a:pPr>
            <a:r>
              <a:rPr lang="fr-FR" dirty="0"/>
              <a:t>à destination des personnes </a:t>
            </a:r>
            <a:r>
              <a:rPr lang="fr-FR" dirty="0" smtClean="0"/>
              <a:t>éloignées de l’emploi (RSA</a:t>
            </a:r>
            <a:r>
              <a:rPr lang="fr-FR" dirty="0"/>
              <a:t>, </a:t>
            </a:r>
            <a:r>
              <a:rPr lang="fr-FR" dirty="0" smtClean="0"/>
              <a:t>chômeurs de longue durée etc.)</a:t>
            </a:r>
            <a:endParaRPr lang="fr-FR" dirty="0"/>
          </a:p>
          <a:p>
            <a:pPr marL="558900" lvl="1" indent="-342900" algn="just">
              <a:buSzPct val="75000"/>
              <a:buFont typeface="Wingdings" panose="05000000000000000000" pitchFamily="2" charset="2"/>
              <a:buChar char="§"/>
            </a:pPr>
            <a:r>
              <a:rPr lang="fr-FR" dirty="0"/>
              <a:t>et dont le nombre est fixé par les pouvoirs </a:t>
            </a:r>
            <a:r>
              <a:rPr lang="fr-FR" dirty="0" smtClean="0"/>
              <a:t>publics</a:t>
            </a:r>
          </a:p>
          <a:p>
            <a:pPr algn="just"/>
            <a:r>
              <a:rPr lang="fr-FR" b="1" dirty="0" smtClean="0"/>
              <a:t>2017-T2 : 270 000 Contrats Aidés</a:t>
            </a:r>
            <a:endParaRPr lang="fr-FR" dirty="0"/>
          </a:p>
          <a:p>
            <a:pPr algn="just"/>
            <a:r>
              <a:rPr lang="fr-FR" b="1" dirty="0" smtClean="0"/>
              <a:t>Secteur </a:t>
            </a:r>
            <a:r>
              <a:rPr lang="fr-FR" b="1" dirty="0"/>
              <a:t>non-marchand </a:t>
            </a:r>
            <a:r>
              <a:rPr lang="fr-FR" dirty="0"/>
              <a:t>(associations, collectivités territoriales etc</a:t>
            </a:r>
            <a:r>
              <a:rPr lang="fr-FR" dirty="0" smtClean="0"/>
              <a:t>.) : 90 % des Contrats Aidés</a:t>
            </a:r>
          </a:p>
          <a:p>
            <a:pPr marL="558900" lvl="1" indent="-342900" algn="just">
              <a:buFont typeface="Wingdings" panose="05000000000000000000" pitchFamily="2" charset="2"/>
              <a:buChar char="§"/>
            </a:pPr>
            <a:r>
              <a:rPr lang="fr-FR" dirty="0" smtClean="0"/>
              <a:t>taux moyen de prise en charge (% du SMIC brut) : 76 %</a:t>
            </a:r>
          </a:p>
          <a:p>
            <a:pPr algn="just"/>
            <a:r>
              <a:rPr lang="fr-FR" b="1" dirty="0" smtClean="0"/>
              <a:t>Secteur marchand</a:t>
            </a:r>
            <a:r>
              <a:rPr lang="fr-FR" dirty="0" smtClean="0"/>
              <a:t> : 10 % des Contrats Aidés</a:t>
            </a:r>
          </a:p>
          <a:p>
            <a:pPr marL="558900" lvl="1" indent="-342900" algn="just">
              <a:buFont typeface="Wingdings" panose="05000000000000000000" pitchFamily="2" charset="2"/>
              <a:buChar char="§"/>
            </a:pPr>
            <a:r>
              <a:rPr lang="fr-FR" dirty="0" smtClean="0"/>
              <a:t>taux moyen de </a:t>
            </a:r>
            <a:r>
              <a:rPr lang="fr-FR" dirty="0"/>
              <a:t>prise en charge (% du SMIC brut) : </a:t>
            </a:r>
            <a:r>
              <a:rPr lang="fr-FR" dirty="0" smtClean="0"/>
              <a:t>35 %</a:t>
            </a:r>
            <a:endParaRPr lang="fr-FR" dirty="0">
              <a:highlight>
                <a:srgbClr val="FFFF00"/>
              </a:highlight>
            </a:endParaRPr>
          </a:p>
          <a:p>
            <a:pPr marL="558900" lvl="1" indent="-342900" algn="just">
              <a:buFont typeface="Wingdings" panose="05000000000000000000" pitchFamily="2" charset="2"/>
              <a:buChar char="§"/>
            </a:pPr>
            <a:endParaRPr lang="fr-FR" dirty="0" smtClean="0"/>
          </a:p>
          <a:p>
            <a:pPr marL="558900" lvl="1" indent="-342900" algn="just">
              <a:buFont typeface="Wingdings" panose="05000000000000000000" pitchFamily="2" charset="2"/>
              <a:buChar char="§"/>
            </a:pPr>
            <a:endParaRPr lang="fr-FR" dirty="0"/>
          </a:p>
          <a:p>
            <a:pPr algn="just"/>
            <a:endParaRPr lang="fr-FR" dirty="0"/>
          </a:p>
        </p:txBody>
      </p:sp>
    </p:spTree>
    <p:extLst>
      <p:ext uri="{BB962C8B-B14F-4D97-AF65-F5344CB8AC3E}">
        <p14:creationId xmlns:p14="http://schemas.microsoft.com/office/powerpoint/2010/main" val="306557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02288" y="6567449"/>
            <a:ext cx="2205732" cy="123111"/>
          </a:xfrm>
        </p:spPr>
        <p:txBody>
          <a:bodyPr/>
          <a:lstStyle/>
          <a:p>
            <a:r>
              <a:rPr lang="fr-FR" sz="800" smtClean="0"/>
              <a:t>Les effets d'aubaine des contrats aidés - JMS 2022</a:t>
            </a:r>
            <a:endParaRPr lang="fr-FR" sz="800" dirty="0"/>
          </a:p>
        </p:txBody>
      </p:sp>
      <p:sp>
        <p:nvSpPr>
          <p:cNvPr id="3" name="Espace réservé du numéro de diapositive 2"/>
          <p:cNvSpPr>
            <a:spLocks noGrp="1"/>
          </p:cNvSpPr>
          <p:nvPr>
            <p:ph type="sldNum" sz="quarter" idx="12"/>
          </p:nvPr>
        </p:nvSpPr>
        <p:spPr/>
        <p:txBody>
          <a:bodyPr/>
          <a:lstStyle/>
          <a:p>
            <a:fld id="{DA76BCB4-0E47-4ECE-B552-0D112F3A1392}" type="slidenum">
              <a:rPr lang="fr-FR" smtClean="0"/>
              <a:pPr/>
              <a:t>20</a:t>
            </a:fld>
            <a:endParaRPr lang="fr-FR" dirty="0"/>
          </a:p>
        </p:txBody>
      </p:sp>
      <p:sp>
        <p:nvSpPr>
          <p:cNvPr id="4" name="Titre 3"/>
          <p:cNvSpPr>
            <a:spLocks noGrp="1"/>
          </p:cNvSpPr>
          <p:nvPr>
            <p:ph type="title"/>
          </p:nvPr>
        </p:nvSpPr>
        <p:spPr/>
        <p:txBody>
          <a:bodyPr>
            <a:normAutofit/>
          </a:bodyPr>
          <a:lstStyle/>
          <a:p>
            <a:r>
              <a:rPr lang="fr-FR" dirty="0"/>
              <a:t>Modèle </a:t>
            </a:r>
            <a:r>
              <a:rPr lang="fr-FR" dirty="0" smtClean="0"/>
              <a:t>en variables instrumentales</a:t>
            </a:r>
            <a:endParaRPr lang="fr-FR" dirty="0"/>
          </a:p>
        </p:txBody>
      </p:sp>
      <mc:AlternateContent xmlns:mc="http://schemas.openxmlformats.org/markup-compatibility/2006" xmlns:a14="http://schemas.microsoft.com/office/drawing/2010/main">
        <mc:Choice Requires="a14">
          <p:sp>
            <p:nvSpPr>
              <p:cNvPr id="5" name="Espace réservé du texte 4"/>
              <p:cNvSpPr>
                <a:spLocks noGrp="1"/>
              </p:cNvSpPr>
              <p:nvPr>
                <p:ph type="body" sz="quarter" idx="13"/>
              </p:nvPr>
            </p:nvSpPr>
            <p:spPr>
              <a:xfrm>
                <a:off x="502288" y="2004276"/>
                <a:ext cx="11436716" cy="4431978"/>
              </a:xfrm>
            </p:spPr>
            <p:txBody>
              <a:bodyPr numCol="1"/>
              <a:lstStyle/>
              <a:p>
                <a:pPr algn="just"/>
                <a:r>
                  <a:rPr lang="fr-FR" dirty="0" smtClean="0"/>
                  <a:t>On se place autour du 2</a:t>
                </a:r>
                <a:r>
                  <a:rPr lang="fr-FR" baseline="30000" dirty="0" smtClean="0"/>
                  <a:t>e</a:t>
                </a:r>
                <a:r>
                  <a:rPr lang="fr-FR" dirty="0" smtClean="0"/>
                  <a:t> trimestre </a:t>
                </a:r>
                <a:r>
                  <a:rPr lang="fr-FR" dirty="0"/>
                  <a:t>2017 </a:t>
                </a:r>
                <a:r>
                  <a:rPr lang="fr-FR" dirty="0" smtClean="0"/>
                  <a:t>: annonce </a:t>
                </a:r>
                <a:r>
                  <a:rPr lang="fr-FR" dirty="0"/>
                  <a:t>de M. </a:t>
                </a:r>
                <a:r>
                  <a:rPr lang="fr-FR" dirty="0" smtClean="0"/>
                  <a:t>Pénicaud</a:t>
                </a:r>
              </a:p>
              <a:p>
                <a:pPr algn="just"/>
                <a:endParaRPr lang="fr-FR" dirty="0" smtClean="0"/>
              </a:p>
              <a:p>
                <a:pPr algn="just"/>
                <a:r>
                  <a:rPr lang="fr-FR" dirty="0" smtClean="0"/>
                  <a:t>On </a:t>
                </a:r>
                <a:r>
                  <a:rPr lang="fr-FR" dirty="0"/>
                  <a:t>estime alors le modèle suivant </a:t>
                </a:r>
                <a:r>
                  <a:rPr lang="fr-FR" dirty="0" smtClean="0"/>
                  <a:t>:</a:t>
                </a:r>
                <a:endParaRPr lang="fr-FR" dirty="0"/>
              </a:p>
              <a:p>
                <a:pPr algn="just"/>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Δ</m:t>
                          </m:r>
                          <m:r>
                            <a:rPr lang="fr-FR" i="1">
                              <a:latin typeface="Cambria Math" panose="02040503050406030204" pitchFamily="18" charset="0"/>
                            </a:rPr>
                            <m:t>𝐸𝑚𝑝𝑙𝑜𝑖</m:t>
                          </m:r>
                        </m:e>
                        <m:sub>
                          <m:r>
                            <a:rPr lang="fr-FR" i="1">
                              <a:latin typeface="Cambria Math" panose="02040503050406030204" pitchFamily="18" charset="0"/>
                            </a:rPr>
                            <m:t>𝑖𝑡</m:t>
                          </m:r>
                          <m:r>
                            <a:rPr lang="fr-FR" b="0" i="1" smtClean="0">
                              <a:latin typeface="Cambria Math" panose="02040503050406030204" pitchFamily="18" charset="0"/>
                            </a:rPr>
                            <m:t>+1</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𝛽</m:t>
                          </m:r>
                          <m:r>
                            <a:rPr lang="fr-FR" i="1">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Δ</m:t>
                          </m:r>
                          <m:r>
                            <a:rPr lang="fr-FR" i="1">
                              <a:latin typeface="Cambria Math" panose="02040503050406030204" pitchFamily="18" charset="0"/>
                            </a:rPr>
                            <m:t>𝐶𝑜𝑛𝑡𝑟𝑎𝑡𝑠</m:t>
                          </m:r>
                          <m:r>
                            <a:rPr lang="fr-FR" i="1">
                              <a:latin typeface="Cambria Math" panose="02040503050406030204" pitchFamily="18" charset="0"/>
                            </a:rPr>
                            <m:t>_</m:t>
                          </m:r>
                          <m:r>
                            <a:rPr lang="fr-FR" i="1">
                              <a:latin typeface="Cambria Math" panose="02040503050406030204" pitchFamily="18" charset="0"/>
                            </a:rPr>
                            <m:t>𝐴𝑖𝑑𝑒𝑠</m:t>
                          </m:r>
                        </m:e>
                        <m:sub>
                          <m:r>
                            <a:rPr lang="fr-FR" i="1">
                              <a:latin typeface="Cambria Math" panose="02040503050406030204" pitchFamily="18" charset="0"/>
                            </a:rPr>
                            <m:t>𝑖𝑡</m:t>
                          </m:r>
                          <m:r>
                            <a:rPr lang="fr-FR" b="0" i="1" smtClean="0">
                              <a:latin typeface="Cambria Math" panose="02040503050406030204" pitchFamily="18" charset="0"/>
                            </a:rPr>
                            <m:t>+1</m:t>
                          </m:r>
                        </m:sub>
                      </m:sSub>
                      <m:r>
                        <a:rPr lang="fr-FR" i="1">
                          <a:latin typeface="Cambria Math" panose="02040503050406030204" pitchFamily="18" charset="0"/>
                        </a:rPr>
                        <m:t>+</m:t>
                      </m:r>
                      <m:sSup>
                        <m:sSupPr>
                          <m:ctrlPr>
                            <a:rPr lang="fr-FR" b="1" i="1">
                              <a:latin typeface="Cambria Math" panose="02040503050406030204" pitchFamily="18" charset="0"/>
                            </a:rPr>
                          </m:ctrlPr>
                        </m:sSupPr>
                        <m:e>
                          <m:r>
                            <a:rPr lang="fr-FR" b="1" i="1">
                              <a:latin typeface="Cambria Math" panose="02040503050406030204" pitchFamily="18" charset="0"/>
                              <a:ea typeface="Cambria Math" panose="02040503050406030204" pitchFamily="18" charset="0"/>
                            </a:rPr>
                            <m:t>𝜸</m:t>
                          </m:r>
                        </m:e>
                        <m:sup>
                          <m:r>
                            <a:rPr lang="fr-FR" b="1" i="1">
                              <a:latin typeface="Cambria Math" panose="02040503050406030204" pitchFamily="18" charset="0"/>
                            </a:rPr>
                            <m:t>′</m:t>
                          </m:r>
                        </m:sup>
                      </m:sSup>
                      <m:sSub>
                        <m:sSubPr>
                          <m:ctrlPr>
                            <a:rPr lang="fr-FR" b="1" i="1">
                              <a:latin typeface="Cambria Math" panose="02040503050406030204" pitchFamily="18" charset="0"/>
                            </a:rPr>
                          </m:ctrlPr>
                        </m:sSubPr>
                        <m:e>
                          <m:r>
                            <a:rPr lang="fr-FR" b="1" i="1">
                              <a:latin typeface="Cambria Math" panose="02040503050406030204" pitchFamily="18" charset="0"/>
                            </a:rPr>
                            <m:t>𝑿</m:t>
                          </m:r>
                        </m:e>
                        <m:sub>
                          <m:r>
                            <a:rPr lang="fr-FR" b="1" i="1">
                              <a:latin typeface="Cambria Math" panose="02040503050406030204" pitchFamily="18" charset="0"/>
                            </a:rPr>
                            <m:t>𝒊𝒕</m:t>
                          </m:r>
                        </m:sub>
                      </m:sSub>
                      <m:r>
                        <a:rPr lang="fr-FR" i="1">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Δ</m:t>
                      </m:r>
                      <m:sSub>
                        <m:sSubPr>
                          <m:ctrlPr>
                            <a:rPr lang="el-GR"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fr-FR" i="1">
                              <a:latin typeface="Cambria Math" panose="02040503050406030204" pitchFamily="18" charset="0"/>
                              <a:ea typeface="Cambria Math" panose="02040503050406030204" pitchFamily="18" charset="0"/>
                            </a:rPr>
                            <m:t>𝑡</m:t>
                          </m:r>
                          <m:r>
                            <a:rPr lang="fr-FR" b="0" i="1" smtClean="0">
                              <a:latin typeface="Cambria Math" panose="02040503050406030204" pitchFamily="18" charset="0"/>
                              <a:ea typeface="Cambria Math" panose="02040503050406030204" pitchFamily="18" charset="0"/>
                            </a:rPr>
                            <m:t>+1</m:t>
                          </m:r>
                        </m:sub>
                      </m:sSub>
                      <m:sSub>
                        <m:sSubPr>
                          <m:ctrlPr>
                            <a:rPr lang="fr-FR" i="1">
                              <a:latin typeface="Cambria Math" panose="02040503050406030204" pitchFamily="18" charset="0"/>
                            </a:rPr>
                          </m:ctrlPr>
                        </m:sSubPr>
                        <m:e>
                          <m:r>
                            <a:rPr lang="fr-FR" i="1">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Δ</m:t>
                          </m:r>
                          <m:r>
                            <a:rPr lang="el-GR" i="1">
                              <a:latin typeface="Cambria Math" panose="02040503050406030204" pitchFamily="18" charset="0"/>
                              <a:ea typeface="Cambria Math" panose="02040503050406030204" pitchFamily="18" charset="0"/>
                            </a:rPr>
                            <m:t>𝜖</m:t>
                          </m:r>
                        </m:e>
                        <m:sub>
                          <m:r>
                            <a:rPr lang="fr-FR" i="1">
                              <a:latin typeface="Cambria Math" panose="02040503050406030204" pitchFamily="18" charset="0"/>
                            </a:rPr>
                            <m:t>𝑖𝑡</m:t>
                          </m:r>
                          <m:r>
                            <a:rPr lang="fr-FR" b="0" i="1" smtClean="0">
                              <a:latin typeface="Cambria Math" panose="02040503050406030204" pitchFamily="18" charset="0"/>
                            </a:rPr>
                            <m:t>+1</m:t>
                          </m:r>
                        </m:sub>
                      </m:sSub>
                    </m:oMath>
                  </m:oMathPara>
                </a14:m>
                <a:endParaRPr lang="fr-FR" dirty="0"/>
              </a:p>
              <a:p>
                <a:pPr marL="558900" lvl="1" indent="-342900" algn="just">
                  <a:buFont typeface="Wingdings" panose="05000000000000000000" pitchFamily="2" charset="2"/>
                  <a:buChar char="§"/>
                </a:pPr>
                <a14:m>
                  <m:oMath xmlns:m="http://schemas.openxmlformats.org/officeDocument/2006/math">
                    <m:r>
                      <m:rPr>
                        <m:sty m:val="p"/>
                      </m:rPr>
                      <a:rPr lang="el-GR" i="1">
                        <a:latin typeface="Cambria Math" panose="02040503050406030204" pitchFamily="18" charset="0"/>
                        <a:ea typeface="Cambria Math" panose="02040503050406030204" pitchFamily="18" charset="0"/>
                      </a:rPr>
                      <m:t>Δ</m:t>
                    </m:r>
                    <m:r>
                      <a:rPr lang="el-GR" i="1">
                        <a:latin typeface="Cambria Math" panose="02040503050406030204" pitchFamily="18" charset="0"/>
                        <a:ea typeface="Cambria Math" panose="02040503050406030204" pitchFamily="18" charset="0"/>
                      </a:rPr>
                      <m:t> </m:t>
                    </m:r>
                  </m:oMath>
                </a14:m>
                <a:r>
                  <a:rPr lang="fr-FR" dirty="0" smtClean="0"/>
                  <a:t> désigne la différence entre les valeurs du 3</a:t>
                </a:r>
                <a:r>
                  <a:rPr lang="fr-FR" baseline="30000" dirty="0" smtClean="0"/>
                  <a:t>e</a:t>
                </a:r>
                <a:r>
                  <a:rPr lang="fr-FR" dirty="0" smtClean="0"/>
                  <a:t> (t+1) et celles du 2</a:t>
                </a:r>
                <a:r>
                  <a:rPr lang="fr-FR" baseline="30000" dirty="0" smtClean="0"/>
                  <a:t>e</a:t>
                </a:r>
                <a:r>
                  <a:rPr lang="fr-FR" dirty="0" smtClean="0"/>
                  <a:t> (t) trimestre 2017</a:t>
                </a:r>
              </a:p>
              <a:p>
                <a:pPr marL="558900" lvl="1" indent="-342900" algn="just">
                  <a:buFont typeface="Wingdings" panose="05000000000000000000" pitchFamily="2" charset="2"/>
                  <a:buChar char="§"/>
                </a:pPr>
                <a:r>
                  <a:rPr lang="fr-FR" dirty="0"/>
                  <a:t>l</a:t>
                </a:r>
                <a:r>
                  <a:rPr lang="fr-FR" dirty="0" smtClean="0"/>
                  <a:t>e raisonnement en différence première permet de retirer l’effet fixe</a:t>
                </a:r>
              </a:p>
              <a:p>
                <a:pPr marL="558900" lvl="1" indent="-342900" algn="just">
                  <a:buFont typeface="Wingdings" panose="05000000000000000000" pitchFamily="2" charset="2"/>
                  <a:buChar char="§"/>
                </a:pPr>
                <a14:m>
                  <m:oMath xmlns:m="http://schemas.openxmlformats.org/officeDocument/2006/math">
                    <m:sSub>
                      <m:sSubPr>
                        <m:ctrlPr>
                          <a:rPr lang="fr-FR" i="1">
                            <a:latin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Δ</m:t>
                        </m:r>
                        <m:r>
                          <a:rPr lang="fr-FR" i="1">
                            <a:latin typeface="Cambria Math" panose="02040503050406030204" pitchFamily="18" charset="0"/>
                          </a:rPr>
                          <m:t>𝐶𝑜𝑛𝑡𝑟𝑎𝑡𝑠</m:t>
                        </m:r>
                        <m:r>
                          <a:rPr lang="fr-FR" i="1">
                            <a:latin typeface="Cambria Math" panose="02040503050406030204" pitchFamily="18" charset="0"/>
                          </a:rPr>
                          <m:t>_</m:t>
                        </m:r>
                        <m:r>
                          <a:rPr lang="fr-FR" i="1">
                            <a:latin typeface="Cambria Math" panose="02040503050406030204" pitchFamily="18" charset="0"/>
                          </a:rPr>
                          <m:t>𝐴𝑖𝑑𝑒𝑠</m:t>
                        </m:r>
                      </m:e>
                      <m:sub>
                        <m:r>
                          <a:rPr lang="fr-FR" i="1">
                            <a:latin typeface="Cambria Math" panose="02040503050406030204" pitchFamily="18" charset="0"/>
                          </a:rPr>
                          <m:t>𝑖𝑡</m:t>
                        </m:r>
                      </m:sub>
                    </m:sSub>
                    <m:r>
                      <a:rPr lang="fr-FR" i="1">
                        <a:latin typeface="Cambria Math" panose="02040503050406030204" pitchFamily="18" charset="0"/>
                      </a:rPr>
                      <m:t> </m:t>
                    </m:r>
                  </m:oMath>
                </a14:m>
                <a:r>
                  <a:rPr lang="fr-FR" dirty="0" smtClean="0"/>
                  <a:t>est instrumenté par </a:t>
                </a:r>
                <a:r>
                  <a:rPr lang="fr-FR" dirty="0"/>
                  <a:t>les variables </a:t>
                </a:r>
                <a:r>
                  <a:rPr lang="fr-FR" dirty="0" smtClean="0"/>
                  <a:t>instrumentales </a:t>
                </a:r>
                <a:r>
                  <a:rPr lang="fr-FR" b="1" dirty="0" err="1" smtClean="0"/>
                  <a:t>Z</a:t>
                </a:r>
                <a:r>
                  <a:rPr lang="fr-FR" b="1" baseline="-25000" dirty="0" err="1" smtClean="0"/>
                  <a:t>it</a:t>
                </a:r>
                <a:endParaRPr lang="fr-FR" b="1" dirty="0" smtClean="0"/>
              </a:p>
              <a:p>
                <a:pPr marL="558900" lvl="1" indent="-342900" algn="just">
                  <a:buFont typeface="Wingdings" panose="05000000000000000000" pitchFamily="2" charset="2"/>
                  <a:buChar char="§"/>
                </a:pPr>
                <a:r>
                  <a:rPr lang="fr-FR" dirty="0" smtClean="0"/>
                  <a:t>les variables de contrôle </a:t>
                </a:r>
                <a:r>
                  <a:rPr lang="fr-FR" b="1" dirty="0" err="1" smtClean="0"/>
                  <a:t>X</a:t>
                </a:r>
                <a:r>
                  <a:rPr lang="fr-FR" b="1" baseline="-25000" dirty="0" err="1" smtClean="0"/>
                  <a:t>it</a:t>
                </a:r>
                <a:r>
                  <a:rPr lang="fr-FR" dirty="0" smtClean="0"/>
                  <a:t> sont considérées comme exogènes et prises en niveau (au 2017-T2)</a:t>
                </a:r>
                <a:endParaRPr lang="fr-FR" dirty="0"/>
              </a:p>
            </p:txBody>
          </p:sp>
        </mc:Choice>
        <mc:Fallback xmlns="">
          <p:sp>
            <p:nvSpPr>
              <p:cNvPr id="5" name="Espace réservé du texte 4"/>
              <p:cNvSpPr>
                <a:spLocks noGrp="1" noRot="1" noChangeAspect="1" noMove="1" noResize="1" noEditPoints="1" noAdjustHandles="1" noChangeArrowheads="1" noChangeShapeType="1" noTextEdit="1"/>
              </p:cNvSpPr>
              <p:nvPr>
                <p:ph type="body" sz="quarter" idx="13"/>
              </p:nvPr>
            </p:nvSpPr>
            <p:spPr>
              <a:xfrm>
                <a:off x="502288" y="2004276"/>
                <a:ext cx="11436716" cy="4431978"/>
              </a:xfrm>
              <a:blipFill>
                <a:blip r:embed="rId2"/>
                <a:stretch>
                  <a:fillRect l="-1333" t="-1651" r="-1386"/>
                </a:stretch>
              </a:blipFill>
            </p:spPr>
            <p:txBody>
              <a:bodyPr/>
              <a:lstStyle/>
              <a:p>
                <a:r>
                  <a:rPr lang="fr-FR">
                    <a:noFill/>
                  </a:rPr>
                  <a:t> </a:t>
                </a:r>
              </a:p>
            </p:txBody>
          </p:sp>
        </mc:Fallback>
      </mc:AlternateContent>
    </p:spTree>
    <p:extLst>
      <p:ext uri="{BB962C8B-B14F-4D97-AF65-F5344CB8AC3E}">
        <p14:creationId xmlns:p14="http://schemas.microsoft.com/office/powerpoint/2010/main" val="403980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02288" y="6567449"/>
            <a:ext cx="2205732" cy="123111"/>
          </a:xfrm>
        </p:spPr>
        <p:txBody>
          <a:bodyPr/>
          <a:lstStyle/>
          <a:p>
            <a:r>
              <a:rPr lang="fr-FR" sz="800" smtClean="0"/>
              <a:t>Les effets d'aubaine des contrats aidés - JMS 2022</a:t>
            </a:r>
            <a:endParaRPr lang="fr-FR" sz="800" dirty="0"/>
          </a:p>
        </p:txBody>
      </p:sp>
      <p:sp>
        <p:nvSpPr>
          <p:cNvPr id="3" name="Espace réservé du numéro de diapositive 2"/>
          <p:cNvSpPr>
            <a:spLocks noGrp="1"/>
          </p:cNvSpPr>
          <p:nvPr>
            <p:ph type="sldNum" sz="quarter" idx="12"/>
          </p:nvPr>
        </p:nvSpPr>
        <p:spPr/>
        <p:txBody>
          <a:bodyPr/>
          <a:lstStyle/>
          <a:p>
            <a:fld id="{DA76BCB4-0E47-4ECE-B552-0D112F3A1392}" type="slidenum">
              <a:rPr lang="fr-FR" smtClean="0"/>
              <a:pPr/>
              <a:t>21</a:t>
            </a:fld>
            <a:endParaRPr lang="fr-FR" dirty="0"/>
          </a:p>
        </p:txBody>
      </p:sp>
      <p:sp>
        <p:nvSpPr>
          <p:cNvPr id="4" name="Titre 3"/>
          <p:cNvSpPr>
            <a:spLocks noGrp="1"/>
          </p:cNvSpPr>
          <p:nvPr>
            <p:ph type="title"/>
          </p:nvPr>
        </p:nvSpPr>
        <p:spPr/>
        <p:txBody>
          <a:bodyPr>
            <a:normAutofit/>
          </a:bodyPr>
          <a:lstStyle/>
          <a:p>
            <a:r>
              <a:rPr lang="fr-FR" dirty="0" smtClean="0"/>
              <a:t>Des instruments idéaux ?</a:t>
            </a:r>
            <a:endParaRPr lang="fr-FR" dirty="0"/>
          </a:p>
        </p:txBody>
      </p:sp>
      <p:sp>
        <p:nvSpPr>
          <p:cNvPr id="5" name="Espace réservé du texte 4"/>
          <p:cNvSpPr>
            <a:spLocks noGrp="1"/>
          </p:cNvSpPr>
          <p:nvPr>
            <p:ph type="body" sz="quarter" idx="13"/>
          </p:nvPr>
        </p:nvSpPr>
        <p:spPr>
          <a:xfrm>
            <a:off x="502288" y="2004276"/>
            <a:ext cx="11436716" cy="4570868"/>
          </a:xfrm>
        </p:spPr>
        <p:txBody>
          <a:bodyPr numCol="1"/>
          <a:lstStyle/>
          <a:p>
            <a:pPr algn="just"/>
            <a:r>
              <a:rPr lang="fr-FR" dirty="0" smtClean="0"/>
              <a:t>Les instruments proposés sont sans doute aléatoires (issus d’une expérience quasi-naturelle)</a:t>
            </a:r>
          </a:p>
          <a:p>
            <a:pPr algn="just"/>
            <a:endParaRPr lang="fr-FR" dirty="0" smtClean="0"/>
          </a:p>
          <a:p>
            <a:pPr algn="just"/>
            <a:r>
              <a:rPr lang="fr-FR" dirty="0" smtClean="0"/>
              <a:t>Pour autant, leur caractère aléatoire ne suffit </a:t>
            </a:r>
            <a:r>
              <a:rPr lang="fr-FR" dirty="0" smtClean="0"/>
              <a:t>peut-être pas </a:t>
            </a:r>
            <a:r>
              <a:rPr lang="fr-FR" dirty="0" smtClean="0"/>
              <a:t>à en faire de bons instruments (</a:t>
            </a:r>
            <a:r>
              <a:rPr lang="fr-FR" dirty="0" err="1" smtClean="0"/>
              <a:t>Angrist</a:t>
            </a:r>
            <a:r>
              <a:rPr lang="fr-FR" dirty="0" smtClean="0"/>
              <a:t> 1990 ; Keane 2010) :</a:t>
            </a:r>
          </a:p>
          <a:p>
            <a:pPr marL="558900" lvl="1" indent="-342900" algn="just">
              <a:buFont typeface="Wingdings" panose="05000000000000000000" pitchFamily="2" charset="2"/>
              <a:buChar char="§"/>
            </a:pPr>
            <a:r>
              <a:rPr lang="fr-FR" dirty="0" smtClean="0"/>
              <a:t>par exemple, on peut penser que les structures qui ont le moins de Contrats Aidés sur le point de se terminer ont recruté récemment des Contrats Aidés</a:t>
            </a:r>
          </a:p>
          <a:p>
            <a:pPr marL="558900" lvl="1" indent="-342900" algn="just">
              <a:buFont typeface="Wingdings" panose="05000000000000000000" pitchFamily="2" charset="2"/>
              <a:buChar char="§"/>
            </a:pPr>
            <a:r>
              <a:rPr lang="fr-FR" dirty="0" smtClean="0"/>
              <a:t>peut-être parce que ce sont des structures en expansion</a:t>
            </a:r>
          </a:p>
          <a:p>
            <a:pPr marL="558900" lvl="1" indent="-342900" algn="just">
              <a:buFont typeface="Wingdings" panose="05000000000000000000" pitchFamily="2" charset="2"/>
              <a:buChar char="§"/>
            </a:pPr>
            <a:r>
              <a:rPr lang="fr-FR" dirty="0" smtClean="0"/>
              <a:t>il y aurait alors corrélation entre la variable instrumentale et l’inobservable de l’emploi</a:t>
            </a:r>
          </a:p>
          <a:p>
            <a:pPr marL="558900" lvl="1" indent="-342900" algn="just">
              <a:buFont typeface="Wingdings" panose="05000000000000000000" pitchFamily="2" charset="2"/>
              <a:buChar char="§"/>
            </a:pPr>
            <a:r>
              <a:rPr lang="fr-FR" dirty="0" smtClean="0"/>
              <a:t>l’instrument ne serait pas exogène</a:t>
            </a:r>
          </a:p>
          <a:p>
            <a:pPr algn="just"/>
            <a:endParaRPr lang="fr-FR" dirty="0"/>
          </a:p>
        </p:txBody>
      </p:sp>
    </p:spTree>
    <p:extLst>
      <p:ext uri="{BB962C8B-B14F-4D97-AF65-F5344CB8AC3E}">
        <p14:creationId xmlns:p14="http://schemas.microsoft.com/office/powerpoint/2010/main" val="36653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02288" y="6567449"/>
            <a:ext cx="2205732" cy="123111"/>
          </a:xfrm>
        </p:spPr>
        <p:txBody>
          <a:bodyPr/>
          <a:lstStyle/>
          <a:p>
            <a:r>
              <a:rPr lang="fr-FR" sz="800" smtClean="0"/>
              <a:t>Les effets d'aubaine des contrats aidés - JMS 2022</a:t>
            </a:r>
            <a:endParaRPr lang="fr-FR" sz="800" dirty="0"/>
          </a:p>
        </p:txBody>
      </p:sp>
      <p:sp>
        <p:nvSpPr>
          <p:cNvPr id="3" name="Espace réservé du numéro de diapositive 2"/>
          <p:cNvSpPr>
            <a:spLocks noGrp="1"/>
          </p:cNvSpPr>
          <p:nvPr>
            <p:ph type="sldNum" sz="quarter" idx="12"/>
          </p:nvPr>
        </p:nvSpPr>
        <p:spPr/>
        <p:txBody>
          <a:bodyPr/>
          <a:lstStyle/>
          <a:p>
            <a:fld id="{DA76BCB4-0E47-4ECE-B552-0D112F3A1392}" type="slidenum">
              <a:rPr lang="fr-FR" smtClean="0"/>
              <a:pPr/>
              <a:t>22</a:t>
            </a:fld>
            <a:endParaRPr lang="fr-FR" dirty="0"/>
          </a:p>
        </p:txBody>
      </p:sp>
      <p:sp>
        <p:nvSpPr>
          <p:cNvPr id="4" name="Titre 3"/>
          <p:cNvSpPr>
            <a:spLocks noGrp="1"/>
          </p:cNvSpPr>
          <p:nvPr>
            <p:ph type="title"/>
          </p:nvPr>
        </p:nvSpPr>
        <p:spPr>
          <a:xfrm>
            <a:off x="503400" y="1121025"/>
            <a:ext cx="11185200" cy="552059"/>
          </a:xfrm>
        </p:spPr>
        <p:txBody>
          <a:bodyPr>
            <a:noAutofit/>
          </a:bodyPr>
          <a:lstStyle/>
          <a:p>
            <a:r>
              <a:rPr lang="fr-FR" sz="2800" dirty="0" smtClean="0"/>
              <a:t>Avant l’annonce, évolution similaire de l’emploi entre les structures fortement ou faiblement exposées</a:t>
            </a:r>
            <a:endParaRPr lang="fr-FR" sz="2800" dirty="0"/>
          </a:p>
        </p:txBody>
      </p:sp>
      <p:sp>
        <p:nvSpPr>
          <p:cNvPr id="7" name="Espace réservé du texte 4"/>
          <p:cNvSpPr txBox="1">
            <a:spLocks/>
          </p:cNvSpPr>
          <p:nvPr/>
        </p:nvSpPr>
        <p:spPr>
          <a:xfrm>
            <a:off x="933424" y="5912285"/>
            <a:ext cx="9423915" cy="787593"/>
          </a:xfrm>
          <a:prstGeom prst="rect">
            <a:avLst/>
          </a:prstGeom>
        </p:spPr>
        <p:txBody>
          <a:bodyPr vert="horz" wrap="square" lIns="0" tIns="0" rIns="0" bIns="0" numCol="1" spcCol="540000" rtlCol="0">
            <a:noAutofit/>
          </a:bodyPr>
          <a:lstStyle>
            <a:lvl1pPr marL="0" indent="0" algn="l" defTabSz="685800" rtl="0" eaLnBrk="1" latinLnBrk="0" hangingPunct="1">
              <a:lnSpc>
                <a:spcPct val="100000"/>
              </a:lnSpc>
              <a:spcBef>
                <a:spcPts val="1800"/>
              </a:spcBef>
              <a:buFont typeface="Arial" panose="020B0604020202020204" pitchFamily="34" charset="0"/>
              <a:buNone/>
              <a:defRPr sz="2000" b="0" kern="1200">
                <a:solidFill>
                  <a:schemeClr val="tx1"/>
                </a:solidFill>
                <a:latin typeface="+mn-lt"/>
                <a:ea typeface="+mn-ea"/>
                <a:cs typeface="+mn-cs"/>
              </a:defRPr>
            </a:lvl1pPr>
            <a:lvl2pPr marL="216000" indent="-21600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2pPr>
            <a:lvl3pPr marL="180975"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9525" indent="0" algn="l" defTabSz="6858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4pPr>
            <a:lvl5pPr marL="9525" indent="0" algn="l" defTabSz="6858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1200" u="sng" dirty="0"/>
              <a:t>Source</a:t>
            </a:r>
            <a:r>
              <a:rPr lang="fr-FR" sz="1200" dirty="0"/>
              <a:t> : Appariement </a:t>
            </a:r>
            <a:r>
              <a:rPr lang="fr-FR" sz="1200" dirty="0" smtClean="0"/>
              <a:t>Épure </a:t>
            </a:r>
            <a:r>
              <a:rPr lang="fr-FR" sz="1200" dirty="0"/>
              <a:t>(Insee) et Contrats Aidés (Dares</a:t>
            </a:r>
            <a:r>
              <a:rPr lang="fr-FR" sz="1200" dirty="0" smtClean="0"/>
              <a:t>)</a:t>
            </a:r>
          </a:p>
          <a:p>
            <a:pPr>
              <a:spcBef>
                <a:spcPts val="600"/>
              </a:spcBef>
            </a:pPr>
            <a:r>
              <a:rPr lang="fr-FR" sz="1200" u="sng" dirty="0" smtClean="0"/>
              <a:t>Champ</a:t>
            </a:r>
            <a:r>
              <a:rPr lang="fr-FR" sz="1200" dirty="0" smtClean="0"/>
              <a:t> : établissements ayant un Contrat Aidé en stock le 1</a:t>
            </a:r>
            <a:r>
              <a:rPr lang="fr-FR" sz="1200" baseline="30000" dirty="0" smtClean="0"/>
              <a:t>er</a:t>
            </a:r>
            <a:r>
              <a:rPr lang="fr-FR" sz="1200" dirty="0" smtClean="0"/>
              <a:t> juillet 2017, hors Éducation Nationale</a:t>
            </a:r>
            <a:endParaRPr lang="fr-FR" sz="1200" dirty="0"/>
          </a:p>
        </p:txBody>
      </p:sp>
      <p:graphicFrame>
        <p:nvGraphicFramePr>
          <p:cNvPr id="8" name="Graphique 7"/>
          <p:cNvGraphicFramePr>
            <a:graphicFrameLocks/>
          </p:cNvGraphicFramePr>
          <p:nvPr>
            <p:extLst>
              <p:ext uri="{D42A27DB-BD31-4B8C-83A1-F6EECF244321}">
                <p14:modId xmlns:p14="http://schemas.microsoft.com/office/powerpoint/2010/main" val="820527248"/>
              </p:ext>
            </p:extLst>
          </p:nvPr>
        </p:nvGraphicFramePr>
        <p:xfrm>
          <a:off x="933424" y="1900237"/>
          <a:ext cx="10207542" cy="40027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647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02288" y="6567449"/>
            <a:ext cx="2205732" cy="123111"/>
          </a:xfrm>
        </p:spPr>
        <p:txBody>
          <a:bodyPr/>
          <a:lstStyle/>
          <a:p>
            <a:r>
              <a:rPr lang="fr-FR" sz="800" smtClean="0"/>
              <a:t>Les effets d'aubaine des contrats aidés - JMS 2022</a:t>
            </a:r>
            <a:endParaRPr lang="fr-FR" sz="800" dirty="0"/>
          </a:p>
        </p:txBody>
      </p:sp>
      <p:sp>
        <p:nvSpPr>
          <p:cNvPr id="3" name="Espace réservé du numéro de diapositive 2"/>
          <p:cNvSpPr>
            <a:spLocks noGrp="1"/>
          </p:cNvSpPr>
          <p:nvPr>
            <p:ph type="sldNum" sz="quarter" idx="12"/>
          </p:nvPr>
        </p:nvSpPr>
        <p:spPr/>
        <p:txBody>
          <a:bodyPr/>
          <a:lstStyle/>
          <a:p>
            <a:fld id="{DA76BCB4-0E47-4ECE-B552-0D112F3A1392}" type="slidenum">
              <a:rPr lang="fr-FR" smtClean="0"/>
              <a:pPr/>
              <a:t>23</a:t>
            </a:fld>
            <a:endParaRPr lang="fr-FR" dirty="0"/>
          </a:p>
        </p:txBody>
      </p:sp>
      <p:sp>
        <p:nvSpPr>
          <p:cNvPr id="4" name="Titre 3"/>
          <p:cNvSpPr>
            <a:spLocks noGrp="1"/>
          </p:cNvSpPr>
          <p:nvPr>
            <p:ph type="title"/>
          </p:nvPr>
        </p:nvSpPr>
        <p:spPr>
          <a:xfrm>
            <a:off x="503400" y="1121025"/>
            <a:ext cx="11185200" cy="609983"/>
          </a:xfrm>
        </p:spPr>
        <p:txBody>
          <a:bodyPr>
            <a:normAutofit/>
          </a:bodyPr>
          <a:lstStyle/>
          <a:p>
            <a:r>
              <a:rPr lang="fr-FR" dirty="0" smtClean="0"/>
              <a:t>Autres tests de validité des instruments</a:t>
            </a:r>
            <a:endParaRPr lang="fr-FR" dirty="0"/>
          </a:p>
        </p:txBody>
      </p:sp>
      <mc:AlternateContent xmlns:mc="http://schemas.openxmlformats.org/markup-compatibility/2006">
        <mc:Choice xmlns:a14="http://schemas.microsoft.com/office/drawing/2010/main" Requires="a14">
          <p:sp>
            <p:nvSpPr>
              <p:cNvPr id="5" name="Espace réservé du texte 4"/>
              <p:cNvSpPr>
                <a:spLocks noGrp="1"/>
              </p:cNvSpPr>
              <p:nvPr>
                <p:ph type="body" sz="quarter" idx="13"/>
              </p:nvPr>
            </p:nvSpPr>
            <p:spPr>
              <a:xfrm>
                <a:off x="502288" y="1731008"/>
                <a:ext cx="11436716" cy="4570868"/>
              </a:xfrm>
            </p:spPr>
            <p:txBody>
              <a:bodyPr numCol="1"/>
              <a:lstStyle/>
              <a:p>
                <a:pPr marL="342900" indent="-342900" algn="just">
                  <a:buFont typeface="Wingdings" panose="05000000000000000000" pitchFamily="2" charset="2"/>
                  <a:buChar char="§"/>
                </a:pPr>
                <a:r>
                  <a:rPr lang="fr-FR" dirty="0" smtClean="0"/>
                  <a:t>Hypothèse un peu moins forte : l’</a:t>
                </a:r>
                <a:r>
                  <a:rPr lang="fr-FR" dirty="0" err="1" smtClean="0"/>
                  <a:t>exogénéité</a:t>
                </a:r>
                <a:r>
                  <a:rPr lang="fr-FR" dirty="0" smtClean="0"/>
                  <a:t> des variables instrumentales </a:t>
                </a:r>
                <a:r>
                  <a:rPr lang="fr-FR" b="1" dirty="0" err="1" smtClean="0"/>
                  <a:t>Z</a:t>
                </a:r>
                <a:r>
                  <a:rPr lang="fr-FR" b="1" baseline="-25000" dirty="0" err="1" smtClean="0"/>
                  <a:t>it</a:t>
                </a:r>
                <a:r>
                  <a:rPr lang="fr-FR" dirty="0" smtClean="0"/>
                  <a:t> est supposée conditionnelle aux </a:t>
                </a:r>
                <a:r>
                  <a:rPr lang="fr-FR" b="1" dirty="0" err="1" smtClean="0"/>
                  <a:t>X</a:t>
                </a:r>
                <a:r>
                  <a:rPr lang="fr-FR" b="1" baseline="-25000" dirty="0" err="1" smtClean="0"/>
                  <a:t>it</a:t>
                </a:r>
                <a:r>
                  <a:rPr lang="fr-FR" dirty="0" smtClean="0"/>
                  <a:t> et à l’effet fixe </a:t>
                </a:r>
                <a:r>
                  <a:rPr lang="el-GR" dirty="0" smtClean="0"/>
                  <a:t>λ</a:t>
                </a:r>
                <a:r>
                  <a:rPr lang="fr-FR" baseline="-25000" dirty="0" smtClean="0"/>
                  <a:t>i</a:t>
                </a:r>
                <a:r>
                  <a:rPr lang="fr-FR" dirty="0" smtClean="0"/>
                  <a:t> :</a:t>
                </a:r>
              </a:p>
              <a:p>
                <a:pPr algn="just"/>
                <a:endParaRPr lang="fr-FR" baseline="-25000" dirty="0" smtClean="0"/>
              </a:p>
              <a:p>
                <a:pPr algn="just"/>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𝐸</m:t>
                      </m:r>
                      <m:d>
                        <m:dPr>
                          <m:ctrlPr>
                            <a:rPr lang="fr-FR" i="1">
                              <a:latin typeface="Cambria Math" panose="02040503050406030204" pitchFamily="18" charset="0"/>
                            </a:rPr>
                          </m:ctrlPr>
                        </m:dPr>
                        <m:e>
                          <m:sSub>
                            <m:sSubPr>
                              <m:ctrlPr>
                                <a:rPr lang="fr-FR" i="1">
                                  <a:latin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Δ</m:t>
                              </m:r>
                              <m:r>
                                <a:rPr lang="fr-FR" i="1">
                                  <a:latin typeface="Cambria Math" panose="02040503050406030204" pitchFamily="18" charset="0"/>
                                  <a:ea typeface="Cambria Math" panose="02040503050406030204" pitchFamily="18" charset="0"/>
                                </a:rPr>
                                <m:t>𝜀</m:t>
                              </m:r>
                            </m:e>
                            <m:sub>
                              <m:r>
                                <a:rPr lang="fr-FR" i="1">
                                  <a:latin typeface="Cambria Math" panose="02040503050406030204" pitchFamily="18" charset="0"/>
                                </a:rPr>
                                <m:t>𝑖𝑡</m:t>
                              </m:r>
                              <m:r>
                                <a:rPr lang="fr-FR" b="0" i="1" smtClean="0">
                                  <a:latin typeface="Cambria Math" panose="02040503050406030204" pitchFamily="18" charset="0"/>
                                </a:rPr>
                                <m:t>+1</m:t>
                              </m:r>
                            </m:sub>
                          </m:sSub>
                          <m:r>
                            <a:rPr lang="fr-FR" i="1">
                              <a:latin typeface="Cambria Math" panose="02040503050406030204" pitchFamily="18" charset="0"/>
                            </a:rPr>
                            <m:t>|</m:t>
                          </m:r>
                          <m:sSub>
                            <m:sSubPr>
                              <m:ctrlPr>
                                <a:rPr lang="fr-FR" b="1" i="1">
                                  <a:latin typeface="Cambria Math" panose="02040503050406030204" pitchFamily="18" charset="0"/>
                                </a:rPr>
                              </m:ctrlPr>
                            </m:sSubPr>
                            <m:e>
                              <m:sSub>
                                <m:sSubPr>
                                  <m:ctrlPr>
                                    <a:rPr lang="fr-FR" b="1" i="1">
                                      <a:latin typeface="Cambria Math" panose="02040503050406030204" pitchFamily="18" charset="0"/>
                                    </a:rPr>
                                  </m:ctrlPr>
                                </m:sSubPr>
                                <m:e>
                                  <m:r>
                                    <a:rPr lang="fr-FR" b="1" i="1">
                                      <a:latin typeface="Cambria Math" panose="02040503050406030204" pitchFamily="18" charset="0"/>
                                    </a:rPr>
                                    <m:t>𝒁</m:t>
                                  </m:r>
                                </m:e>
                                <m:sub>
                                  <m:r>
                                    <a:rPr lang="fr-FR" b="1" i="1">
                                      <a:latin typeface="Cambria Math" panose="02040503050406030204" pitchFamily="18" charset="0"/>
                                    </a:rPr>
                                    <m:t>𝒊𝒕</m:t>
                                  </m:r>
                                </m:sub>
                              </m:sSub>
                              <m:r>
                                <a:rPr lang="fr-FR" b="1" i="1">
                                  <a:latin typeface="Cambria Math" panose="02040503050406030204" pitchFamily="18" charset="0"/>
                                </a:rPr>
                                <m:t>,</m:t>
                              </m:r>
                              <m:r>
                                <a:rPr lang="fr-FR" b="1" i="1">
                                  <a:latin typeface="Cambria Math" panose="02040503050406030204" pitchFamily="18" charset="0"/>
                                </a:rPr>
                                <m:t>𝑿</m:t>
                              </m:r>
                            </m:e>
                            <m:sub>
                              <m:r>
                                <a:rPr lang="fr-FR" b="1" i="1">
                                  <a:latin typeface="Cambria Math" panose="02040503050406030204" pitchFamily="18" charset="0"/>
                                </a:rPr>
                                <m:t>𝒊𝒕</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𝜆</m:t>
                              </m:r>
                            </m:e>
                            <m:sub>
                              <m:r>
                                <a:rPr lang="fr-FR" i="1">
                                  <a:latin typeface="Cambria Math" panose="02040503050406030204" pitchFamily="18" charset="0"/>
                                </a:rPr>
                                <m:t>𝑖</m:t>
                              </m:r>
                            </m:sub>
                          </m:sSub>
                        </m:e>
                      </m:d>
                      <m:r>
                        <a:rPr lang="fr-FR" i="1">
                          <a:latin typeface="Cambria Math" panose="02040503050406030204" pitchFamily="18" charset="0"/>
                        </a:rPr>
                        <m:t>=0</m:t>
                      </m:r>
                    </m:oMath>
                  </m:oMathPara>
                </a14:m>
                <a:endParaRPr lang="fr-FR" dirty="0" smtClean="0"/>
              </a:p>
              <a:p>
                <a:pPr marL="342900" indent="-342900" algn="just">
                  <a:buFont typeface="Wingdings" panose="05000000000000000000" pitchFamily="2" charset="2"/>
                  <a:buChar char="§"/>
                </a:pPr>
                <a:r>
                  <a:rPr lang="fr-FR" dirty="0" smtClean="0"/>
                  <a:t>Test de cohérence : </a:t>
                </a:r>
              </a:p>
              <a:p>
                <a:pPr marL="558900" lvl="1" indent="-342900" algn="just"/>
                <a:r>
                  <a:rPr lang="fr-FR" dirty="0"/>
                  <a:t>r</a:t>
                </a:r>
                <a:r>
                  <a:rPr lang="fr-FR" dirty="0" smtClean="0"/>
                  <a:t>égression </a:t>
                </a:r>
                <a:r>
                  <a:rPr lang="fr-FR" dirty="0" smtClean="0"/>
                  <a:t>de </a:t>
                </a:r>
                <a14:m>
                  <m:oMath xmlns:m="http://schemas.openxmlformats.org/officeDocument/2006/math">
                    <m:sSub>
                      <m:sSubPr>
                        <m:ctrlPr>
                          <a:rPr lang="fr-FR" i="1">
                            <a:latin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Δ</m:t>
                        </m:r>
                        <m:r>
                          <a:rPr lang="fr-FR" i="1">
                            <a:latin typeface="Cambria Math" panose="02040503050406030204" pitchFamily="18" charset="0"/>
                          </a:rPr>
                          <m:t>𝐸𝑚𝑝𝑙𝑜𝑖</m:t>
                        </m:r>
                      </m:e>
                      <m:sub>
                        <m:r>
                          <a:rPr lang="fr-FR" i="1">
                            <a:latin typeface="Cambria Math" panose="02040503050406030204" pitchFamily="18" charset="0"/>
                          </a:rPr>
                          <m:t>𝑖𝑡</m:t>
                        </m:r>
                        <m:r>
                          <a:rPr lang="fr-FR" i="1">
                            <a:latin typeface="Cambria Math" panose="02040503050406030204" pitchFamily="18" charset="0"/>
                          </a:rPr>
                          <m:t>+1</m:t>
                        </m:r>
                      </m:sub>
                    </m:sSub>
                  </m:oMath>
                </a14:m>
                <a:r>
                  <a:rPr lang="fr-FR" smtClean="0"/>
                  <a:t> sur </a:t>
                </a:r>
                <a14:m>
                  <m:oMath xmlns:m="http://schemas.openxmlformats.org/officeDocument/2006/math">
                    <m:sSub>
                      <m:sSubPr>
                        <m:ctrlPr>
                          <a:rPr lang="fr-FR" b="1" i="1">
                            <a:latin typeface="Cambria Math" panose="02040503050406030204" pitchFamily="18" charset="0"/>
                          </a:rPr>
                        </m:ctrlPr>
                      </m:sSubPr>
                      <m:e>
                        <m:r>
                          <a:rPr lang="fr-FR" b="1" i="1">
                            <a:latin typeface="Cambria Math" panose="02040503050406030204" pitchFamily="18" charset="0"/>
                          </a:rPr>
                          <m:t>𝒁</m:t>
                        </m:r>
                      </m:e>
                      <m:sub>
                        <m:r>
                          <a:rPr lang="fr-FR" b="1" i="1">
                            <a:latin typeface="Cambria Math" panose="02040503050406030204" pitchFamily="18" charset="0"/>
                          </a:rPr>
                          <m:t>𝒊𝒕</m:t>
                        </m:r>
                      </m:sub>
                    </m:sSub>
                  </m:oMath>
                </a14:m>
                <a:r>
                  <a:rPr lang="fr-FR" dirty="0" smtClean="0"/>
                  <a:t> et </a:t>
                </a:r>
                <a14:m>
                  <m:oMath xmlns:m="http://schemas.openxmlformats.org/officeDocument/2006/math">
                    <m:sSub>
                      <m:sSubPr>
                        <m:ctrlPr>
                          <a:rPr lang="fr-FR" b="1" i="1">
                            <a:latin typeface="Cambria Math" panose="02040503050406030204" pitchFamily="18" charset="0"/>
                          </a:rPr>
                        </m:ctrlPr>
                      </m:sSubPr>
                      <m:e>
                        <m:r>
                          <a:rPr lang="fr-FR" b="1" i="1">
                            <a:latin typeface="Cambria Math" panose="02040503050406030204" pitchFamily="18" charset="0"/>
                          </a:rPr>
                          <m:t>𝑿</m:t>
                        </m:r>
                      </m:e>
                      <m:sub>
                        <m:r>
                          <a:rPr lang="fr-FR" b="1" i="1">
                            <a:latin typeface="Cambria Math" panose="02040503050406030204" pitchFamily="18" charset="0"/>
                          </a:rPr>
                          <m:t>𝒊𝒕</m:t>
                        </m:r>
                      </m:sub>
                    </m:sSub>
                  </m:oMath>
                </a14:m>
                <a:r>
                  <a:rPr lang="fr-FR" dirty="0" smtClean="0"/>
                  <a:t> avant 2017-T2</a:t>
                </a:r>
              </a:p>
              <a:p>
                <a:pPr marL="558900" lvl="1" indent="-342900" algn="just"/>
                <a:r>
                  <a:rPr lang="fr-FR" dirty="0" smtClean="0"/>
                  <a:t>si l’instrument est bien </a:t>
                </a:r>
                <a:r>
                  <a:rPr lang="fr-FR" dirty="0"/>
                  <a:t>exogène, il ne devrait être significativement différent de 0 </a:t>
                </a:r>
                <a:r>
                  <a:rPr lang="fr-FR" dirty="0" smtClean="0"/>
                  <a:t>qu’entre </a:t>
                </a:r>
                <a:r>
                  <a:rPr lang="fr-FR" dirty="0"/>
                  <a:t>le 2</a:t>
                </a:r>
                <a:r>
                  <a:rPr lang="fr-FR" baseline="30000" dirty="0"/>
                  <a:t>e</a:t>
                </a:r>
                <a:r>
                  <a:rPr lang="fr-FR" dirty="0"/>
                  <a:t> et le 3</a:t>
                </a:r>
                <a:r>
                  <a:rPr lang="fr-FR" baseline="30000" dirty="0"/>
                  <a:t>e</a:t>
                </a:r>
                <a:r>
                  <a:rPr lang="fr-FR" dirty="0"/>
                  <a:t> trimestre </a:t>
                </a:r>
                <a:r>
                  <a:rPr lang="fr-FR" dirty="0" smtClean="0"/>
                  <a:t>2017, pas avant</a:t>
                </a:r>
              </a:p>
              <a:p>
                <a:pPr marL="558900" lvl="1" indent="-342900" algn="just"/>
                <a:r>
                  <a:rPr lang="fr-FR" dirty="0" smtClean="0"/>
                  <a:t>instrument significatif </a:t>
                </a:r>
                <a:r>
                  <a:rPr lang="fr-FR" dirty="0"/>
                  <a:t>entre le 2</a:t>
                </a:r>
                <a:r>
                  <a:rPr lang="fr-FR" baseline="30000" dirty="0"/>
                  <a:t>e</a:t>
                </a:r>
                <a:r>
                  <a:rPr lang="fr-FR" dirty="0"/>
                  <a:t> et le 3</a:t>
                </a:r>
                <a:r>
                  <a:rPr lang="fr-FR" baseline="30000" dirty="0"/>
                  <a:t>e</a:t>
                </a:r>
                <a:r>
                  <a:rPr lang="fr-FR" dirty="0"/>
                  <a:t> trimestre 2017, et aussi entre le </a:t>
                </a:r>
                <a:r>
                  <a:rPr lang="fr-FR" dirty="0" smtClean="0"/>
                  <a:t>1</a:t>
                </a:r>
                <a:r>
                  <a:rPr lang="fr-FR" baseline="30000" dirty="0" smtClean="0"/>
                  <a:t>er</a:t>
                </a:r>
                <a:r>
                  <a:rPr lang="fr-FR" dirty="0" smtClean="0"/>
                  <a:t> et </a:t>
                </a:r>
                <a:r>
                  <a:rPr lang="fr-FR" dirty="0"/>
                  <a:t>le 2</a:t>
                </a:r>
                <a:r>
                  <a:rPr lang="fr-FR" baseline="30000" dirty="0"/>
                  <a:t>e</a:t>
                </a:r>
                <a:r>
                  <a:rPr lang="fr-FR" dirty="0"/>
                  <a:t> trimestre 2017, </a:t>
                </a:r>
                <a:r>
                  <a:rPr lang="fr-FR" dirty="0" smtClean="0"/>
                  <a:t>mais pas avant</a:t>
                </a:r>
              </a:p>
              <a:p>
                <a:pPr marL="558900" lvl="1" indent="-342900" algn="just"/>
                <a:r>
                  <a:rPr lang="fr-FR" dirty="0"/>
                  <a:t>r</a:t>
                </a:r>
                <a:r>
                  <a:rPr lang="fr-FR" dirty="0" smtClean="0"/>
                  <a:t>ésultats inchangés en modélisant la variation de l’emploi et des Contrats Aidés entre le 1</a:t>
                </a:r>
                <a:r>
                  <a:rPr lang="fr-FR" baseline="30000" dirty="0" smtClean="0"/>
                  <a:t>er</a:t>
                </a:r>
                <a:r>
                  <a:rPr lang="fr-FR" dirty="0" smtClean="0"/>
                  <a:t> et le 3</a:t>
                </a:r>
                <a:r>
                  <a:rPr lang="fr-FR" baseline="30000" dirty="0" smtClean="0"/>
                  <a:t>e</a:t>
                </a:r>
                <a:r>
                  <a:rPr lang="fr-FR" dirty="0" smtClean="0"/>
                  <a:t> trimestre 2017</a:t>
                </a:r>
              </a:p>
              <a:p>
                <a:pPr algn="just"/>
                <a:endParaRPr lang="fr-FR" dirty="0"/>
              </a:p>
            </p:txBody>
          </p:sp>
        </mc:Choice>
        <mc:Fallback>
          <p:sp>
            <p:nvSpPr>
              <p:cNvPr id="5" name="Espace réservé du texte 4"/>
              <p:cNvSpPr>
                <a:spLocks noGrp="1" noRot="1" noChangeAspect="1" noMove="1" noResize="1" noEditPoints="1" noAdjustHandles="1" noChangeArrowheads="1" noChangeShapeType="1" noTextEdit="1"/>
              </p:cNvSpPr>
              <p:nvPr>
                <p:ph type="body" sz="quarter" idx="13"/>
              </p:nvPr>
            </p:nvSpPr>
            <p:spPr>
              <a:xfrm>
                <a:off x="502288" y="1731008"/>
                <a:ext cx="11436716" cy="4570868"/>
              </a:xfrm>
              <a:blipFill>
                <a:blip r:embed="rId2"/>
                <a:stretch>
                  <a:fillRect l="-1279" t="-1600" r="-1386"/>
                </a:stretch>
              </a:blipFill>
            </p:spPr>
            <p:txBody>
              <a:bodyPr/>
              <a:lstStyle/>
              <a:p>
                <a:r>
                  <a:rPr lang="fr-FR">
                    <a:noFill/>
                  </a:rPr>
                  <a:t> </a:t>
                </a:r>
              </a:p>
            </p:txBody>
          </p:sp>
        </mc:Fallback>
      </mc:AlternateContent>
    </p:spTree>
    <p:extLst>
      <p:ext uri="{BB962C8B-B14F-4D97-AF65-F5344CB8AC3E}">
        <p14:creationId xmlns:p14="http://schemas.microsoft.com/office/powerpoint/2010/main" val="222723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98A0B331-DD79-4765-AAF3-AF68AD7D22D8}"/>
              </a:ext>
            </a:extLst>
          </p:cNvPr>
          <p:cNvSpPr>
            <a:spLocks noGrp="1"/>
          </p:cNvSpPr>
          <p:nvPr>
            <p:ph type="body" sz="quarter" idx="10"/>
          </p:nvPr>
        </p:nvSpPr>
        <p:spPr/>
        <p:txBody>
          <a:bodyPr/>
          <a:lstStyle/>
          <a:p>
            <a:r>
              <a:rPr lang="fr-FR" dirty="0"/>
              <a:t>4</a:t>
            </a:r>
          </a:p>
        </p:txBody>
      </p:sp>
      <p:sp>
        <p:nvSpPr>
          <p:cNvPr id="8" name="Titre 7">
            <a:extLst>
              <a:ext uri="{FF2B5EF4-FFF2-40B4-BE49-F238E27FC236}">
                <a16:creationId xmlns:a16="http://schemas.microsoft.com/office/drawing/2014/main" id="{79FEDD8B-8D0C-4E3B-9DB4-C72B817D7B69}"/>
              </a:ext>
            </a:extLst>
          </p:cNvPr>
          <p:cNvSpPr>
            <a:spLocks noGrp="1"/>
          </p:cNvSpPr>
          <p:nvPr>
            <p:ph type="title"/>
          </p:nvPr>
        </p:nvSpPr>
        <p:spPr>
          <a:xfrm>
            <a:off x="2933428" y="2690446"/>
            <a:ext cx="7854734" cy="3033345"/>
          </a:xfrm>
        </p:spPr>
        <p:txBody>
          <a:bodyPr numCol="1" anchor="ctr">
            <a:normAutofit/>
          </a:bodyPr>
          <a:lstStyle/>
          <a:p>
            <a:r>
              <a:rPr lang="fr-FR" dirty="0" smtClean="0"/>
              <a:t> Résultats</a:t>
            </a:r>
            <a:endParaRPr lang="fr-FR" dirty="0"/>
          </a:p>
        </p:txBody>
      </p:sp>
    </p:spTree>
    <p:extLst>
      <p:ext uri="{BB962C8B-B14F-4D97-AF65-F5344CB8AC3E}">
        <p14:creationId xmlns:p14="http://schemas.microsoft.com/office/powerpoint/2010/main" val="254306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02288" y="6567449"/>
            <a:ext cx="2205732" cy="123111"/>
          </a:xfrm>
        </p:spPr>
        <p:txBody>
          <a:bodyPr/>
          <a:lstStyle/>
          <a:p>
            <a:r>
              <a:rPr lang="fr-FR" sz="800" smtClean="0"/>
              <a:t>Les effets d'aubaine des contrats aidés - JMS 2022</a:t>
            </a:r>
            <a:endParaRPr lang="fr-FR" sz="800" dirty="0"/>
          </a:p>
        </p:txBody>
      </p:sp>
      <p:sp>
        <p:nvSpPr>
          <p:cNvPr id="3" name="Espace réservé du numéro de diapositive 2"/>
          <p:cNvSpPr>
            <a:spLocks noGrp="1"/>
          </p:cNvSpPr>
          <p:nvPr>
            <p:ph type="sldNum" sz="quarter" idx="12"/>
          </p:nvPr>
        </p:nvSpPr>
        <p:spPr/>
        <p:txBody>
          <a:bodyPr/>
          <a:lstStyle/>
          <a:p>
            <a:fld id="{DA76BCB4-0E47-4ECE-B552-0D112F3A1392}" type="slidenum">
              <a:rPr lang="fr-FR" smtClean="0"/>
              <a:pPr/>
              <a:t>25</a:t>
            </a:fld>
            <a:endParaRPr lang="fr-FR" dirty="0"/>
          </a:p>
        </p:txBody>
      </p:sp>
      <p:sp>
        <p:nvSpPr>
          <p:cNvPr id="4" name="Titre 3"/>
          <p:cNvSpPr>
            <a:spLocks noGrp="1"/>
          </p:cNvSpPr>
          <p:nvPr>
            <p:ph type="title"/>
          </p:nvPr>
        </p:nvSpPr>
        <p:spPr/>
        <p:txBody>
          <a:bodyPr>
            <a:normAutofit/>
          </a:bodyPr>
          <a:lstStyle/>
          <a:p>
            <a:r>
              <a:rPr lang="fr-FR" dirty="0" smtClean="0"/>
              <a:t>Dans le secteur non-marchand</a:t>
            </a:r>
            <a:endParaRPr lang="fr-FR" dirty="0"/>
          </a:p>
        </p:txBody>
      </p:sp>
      <p:sp>
        <p:nvSpPr>
          <p:cNvPr id="9" name="Espace réservé du texte 7"/>
          <p:cNvSpPr>
            <a:spLocks noGrp="1"/>
          </p:cNvSpPr>
          <p:nvPr>
            <p:ph type="body" sz="quarter" idx="13"/>
          </p:nvPr>
        </p:nvSpPr>
        <p:spPr>
          <a:xfrm>
            <a:off x="1042446" y="5705754"/>
            <a:ext cx="9168938" cy="638636"/>
          </a:xfrm>
          <a:prstGeom prst="rect">
            <a:avLst/>
          </a:prstGeom>
        </p:spPr>
        <p:txBody>
          <a:bodyPr wrap="square">
            <a:spAutoFit/>
          </a:bodyPr>
          <a:lstStyle/>
          <a:p>
            <a:pPr>
              <a:spcBef>
                <a:spcPts val="600"/>
              </a:spcBef>
            </a:pPr>
            <a:r>
              <a:rPr lang="fr-FR" sz="1050" dirty="0"/>
              <a:t>* : p&lt;0,05, ** : p&lt;0,01, *** : p&lt;0,001</a:t>
            </a:r>
          </a:p>
          <a:p>
            <a:pPr>
              <a:spcBef>
                <a:spcPts val="600"/>
              </a:spcBef>
            </a:pPr>
            <a:r>
              <a:rPr lang="fr-FR" sz="1050" u="sng" dirty="0"/>
              <a:t>Source</a:t>
            </a:r>
            <a:r>
              <a:rPr lang="fr-FR" sz="1050" dirty="0"/>
              <a:t> : Appariement </a:t>
            </a:r>
            <a:r>
              <a:rPr lang="fr-FR" sz="1050" dirty="0" smtClean="0"/>
              <a:t>Épure </a:t>
            </a:r>
            <a:r>
              <a:rPr lang="fr-FR" sz="1050" dirty="0"/>
              <a:t>(Insee) et Contrats Aidés (Dares</a:t>
            </a:r>
            <a:r>
              <a:rPr lang="fr-FR" sz="1050" dirty="0" smtClean="0"/>
              <a:t>).</a:t>
            </a:r>
          </a:p>
          <a:p>
            <a:pPr>
              <a:spcBef>
                <a:spcPts val="600"/>
              </a:spcBef>
            </a:pPr>
            <a:r>
              <a:rPr lang="fr-FR" sz="1050" u="sng" dirty="0"/>
              <a:t>Champ</a:t>
            </a:r>
            <a:r>
              <a:rPr lang="fr-FR" sz="1050" dirty="0"/>
              <a:t> : établissements ayant un Contrat Aidé en stock le 1</a:t>
            </a:r>
            <a:r>
              <a:rPr lang="fr-FR" sz="1050" baseline="30000" dirty="0"/>
              <a:t>er</a:t>
            </a:r>
            <a:r>
              <a:rPr lang="fr-FR" sz="1050" dirty="0"/>
              <a:t> juillet 2017, hors Éducation </a:t>
            </a:r>
            <a:r>
              <a:rPr lang="fr-FR" sz="1050" dirty="0" smtClean="0"/>
              <a:t>Nationale, </a:t>
            </a:r>
            <a:r>
              <a:rPr lang="fr-FR" sz="1050" dirty="0"/>
              <a:t>2</a:t>
            </a:r>
            <a:r>
              <a:rPr lang="fr-FR" sz="1050" baseline="30000" dirty="0"/>
              <a:t>e</a:t>
            </a:r>
            <a:r>
              <a:rPr lang="fr-FR" sz="1050" dirty="0"/>
              <a:t> et 3</a:t>
            </a:r>
            <a:r>
              <a:rPr lang="fr-FR" sz="1050" baseline="30000" dirty="0"/>
              <a:t>e</a:t>
            </a:r>
            <a:r>
              <a:rPr lang="fr-FR" sz="1050" dirty="0"/>
              <a:t> trimestres 2017</a:t>
            </a:r>
          </a:p>
          <a:p>
            <a:pPr>
              <a:spcBef>
                <a:spcPts val="600"/>
              </a:spcBef>
            </a:pPr>
            <a:endParaRPr lang="fr-FR" sz="1200" dirty="0"/>
          </a:p>
        </p:txBody>
      </p:sp>
      <p:graphicFrame>
        <p:nvGraphicFramePr>
          <p:cNvPr id="8" name="Tableau 7"/>
          <p:cNvGraphicFramePr>
            <a:graphicFrameLocks noGrp="1"/>
          </p:cNvGraphicFramePr>
          <p:nvPr>
            <p:extLst>
              <p:ext uri="{D42A27DB-BD31-4B8C-83A1-F6EECF244321}">
                <p14:modId xmlns:p14="http://schemas.microsoft.com/office/powerpoint/2010/main" val="1552557768"/>
              </p:ext>
            </p:extLst>
          </p:nvPr>
        </p:nvGraphicFramePr>
        <p:xfrm>
          <a:off x="1042446" y="1761152"/>
          <a:ext cx="9354206" cy="3875610"/>
        </p:xfrm>
        <a:graphic>
          <a:graphicData uri="http://schemas.openxmlformats.org/drawingml/2006/table">
            <a:tbl>
              <a:tblPr>
                <a:tableStyleId>{5C22544A-7EE6-4342-B048-85BDC9FD1C3A}</a:tableStyleId>
              </a:tblPr>
              <a:tblGrid>
                <a:gridCol w="2113992">
                  <a:extLst>
                    <a:ext uri="{9D8B030D-6E8A-4147-A177-3AD203B41FA5}">
                      <a16:colId xmlns:a16="http://schemas.microsoft.com/office/drawing/2014/main" val="2739006782"/>
                    </a:ext>
                  </a:extLst>
                </a:gridCol>
                <a:gridCol w="587403">
                  <a:extLst>
                    <a:ext uri="{9D8B030D-6E8A-4147-A177-3AD203B41FA5}">
                      <a16:colId xmlns:a16="http://schemas.microsoft.com/office/drawing/2014/main" val="1760475958"/>
                    </a:ext>
                  </a:extLst>
                </a:gridCol>
                <a:gridCol w="133567">
                  <a:extLst>
                    <a:ext uri="{9D8B030D-6E8A-4147-A177-3AD203B41FA5}">
                      <a16:colId xmlns:a16="http://schemas.microsoft.com/office/drawing/2014/main" val="2716923532"/>
                    </a:ext>
                  </a:extLst>
                </a:gridCol>
                <a:gridCol w="709571">
                  <a:extLst>
                    <a:ext uri="{9D8B030D-6E8A-4147-A177-3AD203B41FA5}">
                      <a16:colId xmlns:a16="http://schemas.microsoft.com/office/drawing/2014/main" val="2853509779"/>
                    </a:ext>
                  </a:extLst>
                </a:gridCol>
                <a:gridCol w="889278">
                  <a:extLst>
                    <a:ext uri="{9D8B030D-6E8A-4147-A177-3AD203B41FA5}">
                      <a16:colId xmlns:a16="http://schemas.microsoft.com/office/drawing/2014/main" val="53434134"/>
                    </a:ext>
                  </a:extLst>
                </a:gridCol>
                <a:gridCol w="906058">
                  <a:extLst>
                    <a:ext uri="{9D8B030D-6E8A-4147-A177-3AD203B41FA5}">
                      <a16:colId xmlns:a16="http://schemas.microsoft.com/office/drawing/2014/main" val="1200075933"/>
                    </a:ext>
                  </a:extLst>
                </a:gridCol>
                <a:gridCol w="1044483">
                  <a:extLst>
                    <a:ext uri="{9D8B030D-6E8A-4147-A177-3AD203B41FA5}">
                      <a16:colId xmlns:a16="http://schemas.microsoft.com/office/drawing/2014/main" val="1434131481"/>
                    </a:ext>
                  </a:extLst>
                </a:gridCol>
                <a:gridCol w="973172">
                  <a:extLst>
                    <a:ext uri="{9D8B030D-6E8A-4147-A177-3AD203B41FA5}">
                      <a16:colId xmlns:a16="http://schemas.microsoft.com/office/drawing/2014/main" val="948186709"/>
                    </a:ext>
                  </a:extLst>
                </a:gridCol>
                <a:gridCol w="939615">
                  <a:extLst>
                    <a:ext uri="{9D8B030D-6E8A-4147-A177-3AD203B41FA5}">
                      <a16:colId xmlns:a16="http://schemas.microsoft.com/office/drawing/2014/main" val="2992719229"/>
                    </a:ext>
                  </a:extLst>
                </a:gridCol>
                <a:gridCol w="1057067">
                  <a:extLst>
                    <a:ext uri="{9D8B030D-6E8A-4147-A177-3AD203B41FA5}">
                      <a16:colId xmlns:a16="http://schemas.microsoft.com/office/drawing/2014/main" val="1013498372"/>
                    </a:ext>
                  </a:extLst>
                </a:gridCol>
              </a:tblGrid>
              <a:tr h="491837">
                <a:tc>
                  <a:txBody>
                    <a:bodyPr/>
                    <a:lstStyle/>
                    <a:p>
                      <a:pPr algn="l" fontAlgn="ctr"/>
                      <a:r>
                        <a:rPr lang="fr-FR" sz="1400" b="1" u="none" strike="noStrike" dirty="0">
                          <a:effectLst/>
                          <a:latin typeface="+mn-lt"/>
                        </a:rPr>
                        <a:t> </a:t>
                      </a:r>
                      <a:endParaRPr lang="fr-FR" sz="1400" b="1" i="0" u="none" strike="noStrike" dirty="0">
                        <a:solidFill>
                          <a:srgbClr val="000000"/>
                        </a:solidFill>
                        <a:effectLst/>
                        <a:latin typeface="+mn-lt"/>
                      </a:endParaRPr>
                    </a:p>
                  </a:txBody>
                  <a:tcPr marL="7690" marR="7690" marT="7690" marB="0" anchor="ctr">
                    <a:solidFill>
                      <a:schemeClr val="accent1"/>
                    </a:solidFill>
                  </a:tcPr>
                </a:tc>
                <a:tc gridSpan="2">
                  <a:txBody>
                    <a:bodyPr/>
                    <a:lstStyle/>
                    <a:p>
                      <a:pPr algn="ctr" fontAlgn="ctr"/>
                      <a:r>
                        <a:rPr lang="fr-FR" sz="1400" b="1" u="none" strike="noStrike" dirty="0" err="1" smtClean="0">
                          <a:solidFill>
                            <a:schemeClr val="bg1"/>
                          </a:solidFill>
                          <a:effectLst/>
                          <a:latin typeface="+mn-lt"/>
                        </a:rPr>
                        <a:t>Diff</a:t>
                      </a:r>
                      <a:r>
                        <a:rPr lang="fr-FR" sz="1400" b="1" u="none" strike="noStrike" dirty="0" smtClean="0">
                          <a:solidFill>
                            <a:schemeClr val="bg1"/>
                          </a:solidFill>
                          <a:effectLst/>
                          <a:latin typeface="+mn-lt"/>
                        </a:rPr>
                        <a:t> Prem-1</a:t>
                      </a:r>
                      <a:endParaRPr lang="fr-FR" sz="1400" b="1" i="0" u="none" strike="noStrike" dirty="0">
                        <a:solidFill>
                          <a:schemeClr val="bg1"/>
                        </a:solidFill>
                        <a:effectLst/>
                        <a:latin typeface="+mn-lt"/>
                      </a:endParaRPr>
                    </a:p>
                  </a:txBody>
                  <a:tcPr marL="7690" marR="7690" marT="7690" marB="0" anchor="ctr">
                    <a:solidFill>
                      <a:schemeClr val="accent1"/>
                    </a:solidFill>
                  </a:tcPr>
                </a:tc>
                <a:tc hMerge="1">
                  <a:txBody>
                    <a:bodyPr/>
                    <a:lstStyle/>
                    <a:p>
                      <a:pPr algn="ctr" fontAlgn="ctr"/>
                      <a:endParaRPr lang="fr-FR" sz="1400" b="1" i="0" u="none" strike="noStrike" dirty="0">
                        <a:solidFill>
                          <a:schemeClr val="bg1"/>
                        </a:solidFill>
                        <a:effectLst/>
                        <a:latin typeface="+mn-lt"/>
                      </a:endParaRPr>
                    </a:p>
                  </a:txBody>
                  <a:tcPr marL="7690" marR="7690" marT="7690" marB="0" anchor="ctr">
                    <a:solidFill>
                      <a:schemeClr val="accent1"/>
                    </a:solidFill>
                  </a:tcPr>
                </a:tc>
                <a:tc>
                  <a:txBody>
                    <a:bodyPr/>
                    <a:lstStyle/>
                    <a:p>
                      <a:pPr algn="ctr" fontAlgn="ctr"/>
                      <a:r>
                        <a:rPr lang="fr-FR" sz="1400" b="1" u="none" strike="noStrike" dirty="0" err="1" smtClean="0">
                          <a:solidFill>
                            <a:schemeClr val="bg1"/>
                          </a:solidFill>
                          <a:effectLst/>
                          <a:latin typeface="+mn-lt"/>
                        </a:rPr>
                        <a:t>Diff</a:t>
                      </a:r>
                      <a:r>
                        <a:rPr lang="fr-FR" sz="1400" b="1" u="none" strike="noStrike" dirty="0" smtClean="0">
                          <a:solidFill>
                            <a:schemeClr val="bg1"/>
                          </a:solidFill>
                          <a:effectLst/>
                          <a:latin typeface="+mn-lt"/>
                        </a:rPr>
                        <a:t> Prem-2</a:t>
                      </a:r>
                      <a:endParaRPr lang="fr-FR" sz="1400" b="1" i="0" u="none" strike="noStrike" dirty="0">
                        <a:solidFill>
                          <a:schemeClr val="bg1"/>
                        </a:solidFill>
                        <a:effectLst/>
                        <a:latin typeface="+mn-lt"/>
                      </a:endParaRPr>
                    </a:p>
                  </a:txBody>
                  <a:tcPr marL="7690" marR="7690" marT="7690" marB="0" anchor="ctr">
                    <a:solidFill>
                      <a:schemeClr val="accent1"/>
                    </a:solidFill>
                  </a:tcPr>
                </a:tc>
                <a:tc>
                  <a:txBody>
                    <a:bodyPr/>
                    <a:lstStyle/>
                    <a:p>
                      <a:pPr algn="ctr" fontAlgn="ctr"/>
                      <a:r>
                        <a:rPr lang="fr-FR" sz="1400" b="1" u="none" strike="noStrike" dirty="0" smtClean="0">
                          <a:solidFill>
                            <a:schemeClr val="bg1"/>
                          </a:solidFill>
                          <a:effectLst/>
                          <a:latin typeface="+mn-lt"/>
                        </a:rPr>
                        <a:t>IV1</a:t>
                      </a:r>
                      <a:endParaRPr lang="fr-FR" sz="1400" b="1" i="0" u="none" strike="noStrike" dirty="0">
                        <a:solidFill>
                          <a:schemeClr val="bg1"/>
                        </a:solidFill>
                        <a:effectLst/>
                        <a:latin typeface="+mn-lt"/>
                      </a:endParaRPr>
                    </a:p>
                  </a:txBody>
                  <a:tcPr marL="7690" marR="7690" marT="7690" marB="0" anchor="ctr">
                    <a:solidFill>
                      <a:schemeClr val="accent1"/>
                    </a:solidFill>
                  </a:tcPr>
                </a:tc>
                <a:tc>
                  <a:txBody>
                    <a:bodyPr/>
                    <a:lstStyle/>
                    <a:p>
                      <a:pPr algn="ctr" fontAlgn="ctr"/>
                      <a:r>
                        <a:rPr lang="fr-FR" sz="1400" b="1" u="none" strike="noStrike" dirty="0" smtClean="0">
                          <a:solidFill>
                            <a:schemeClr val="bg1"/>
                          </a:solidFill>
                          <a:effectLst/>
                          <a:latin typeface="+mn-lt"/>
                        </a:rPr>
                        <a:t>IV2</a:t>
                      </a:r>
                      <a:endParaRPr lang="fr-FR" sz="1400" b="1" i="0" u="none" strike="noStrike" dirty="0">
                        <a:solidFill>
                          <a:schemeClr val="bg1"/>
                        </a:solidFill>
                        <a:effectLst/>
                        <a:latin typeface="+mn-lt"/>
                      </a:endParaRPr>
                    </a:p>
                  </a:txBody>
                  <a:tcPr marL="7690" marR="7690" marT="7690" marB="0" anchor="ctr">
                    <a:solidFill>
                      <a:schemeClr val="accent1"/>
                    </a:solidFill>
                  </a:tcPr>
                </a:tc>
                <a:tc>
                  <a:txBody>
                    <a:bodyPr/>
                    <a:lstStyle/>
                    <a:p>
                      <a:pPr algn="ctr" fontAlgn="ctr"/>
                      <a:r>
                        <a:rPr lang="fr-FR" sz="1400" b="1" u="none" strike="noStrike" dirty="0" smtClean="0">
                          <a:solidFill>
                            <a:schemeClr val="bg1"/>
                          </a:solidFill>
                          <a:effectLst/>
                          <a:latin typeface="+mn-lt"/>
                        </a:rPr>
                        <a:t>IV3</a:t>
                      </a:r>
                      <a:endParaRPr lang="fr-FR" sz="1400" b="1" i="0" u="none" strike="noStrike" dirty="0">
                        <a:solidFill>
                          <a:schemeClr val="bg1"/>
                        </a:solidFill>
                        <a:effectLst/>
                        <a:latin typeface="+mn-lt"/>
                      </a:endParaRPr>
                    </a:p>
                  </a:txBody>
                  <a:tcPr marL="7690" marR="7690" marT="7690" marB="0" anchor="ctr">
                    <a:solidFill>
                      <a:schemeClr val="accent1"/>
                    </a:solidFill>
                  </a:tcPr>
                </a:tc>
                <a:tc>
                  <a:txBody>
                    <a:bodyPr/>
                    <a:lstStyle/>
                    <a:p>
                      <a:pPr algn="ctr" fontAlgn="ctr"/>
                      <a:r>
                        <a:rPr lang="fr-FR" sz="1400" b="1" u="none" strike="noStrike" dirty="0" smtClean="0">
                          <a:solidFill>
                            <a:schemeClr val="bg1"/>
                          </a:solidFill>
                          <a:effectLst/>
                          <a:latin typeface="+mn-lt"/>
                        </a:rPr>
                        <a:t>IV4</a:t>
                      </a:r>
                      <a:endParaRPr lang="fr-FR" sz="1400" b="1" i="0" u="none" strike="noStrike" dirty="0">
                        <a:solidFill>
                          <a:schemeClr val="bg1"/>
                        </a:solidFill>
                        <a:effectLst/>
                        <a:latin typeface="+mn-lt"/>
                      </a:endParaRPr>
                    </a:p>
                  </a:txBody>
                  <a:tcPr marL="7690" marR="7690" marT="7690" marB="0" anchor="ctr">
                    <a:solidFill>
                      <a:schemeClr val="accent1"/>
                    </a:solidFill>
                  </a:tcPr>
                </a:tc>
                <a:tc>
                  <a:txBody>
                    <a:bodyPr/>
                    <a:lstStyle/>
                    <a:p>
                      <a:pPr algn="ctr" fontAlgn="ctr"/>
                      <a:r>
                        <a:rPr lang="fr-FR" sz="1400" b="1" u="none" strike="noStrike" dirty="0" smtClean="0">
                          <a:solidFill>
                            <a:schemeClr val="bg1"/>
                          </a:solidFill>
                          <a:effectLst/>
                          <a:latin typeface="+mn-lt"/>
                        </a:rPr>
                        <a:t>IV5</a:t>
                      </a:r>
                      <a:endParaRPr lang="fr-FR" sz="1400" b="1" i="0" u="none" strike="noStrike" dirty="0">
                        <a:solidFill>
                          <a:schemeClr val="bg1"/>
                        </a:solidFill>
                        <a:effectLst/>
                        <a:latin typeface="+mn-lt"/>
                      </a:endParaRPr>
                    </a:p>
                  </a:txBody>
                  <a:tcPr marL="7690" marR="7690" marT="7690" marB="0" anchor="ctr">
                    <a:solidFill>
                      <a:schemeClr val="accent1"/>
                    </a:solidFill>
                  </a:tcPr>
                </a:tc>
                <a:tc>
                  <a:txBody>
                    <a:bodyPr/>
                    <a:lstStyle/>
                    <a:p>
                      <a:pPr algn="ctr" fontAlgn="ctr"/>
                      <a:r>
                        <a:rPr lang="fr-FR" sz="1400" b="1" u="none" strike="noStrike" dirty="0" smtClean="0">
                          <a:solidFill>
                            <a:schemeClr val="bg1"/>
                          </a:solidFill>
                          <a:effectLst/>
                          <a:latin typeface="+mn-lt"/>
                        </a:rPr>
                        <a:t>IV6</a:t>
                      </a:r>
                      <a:endParaRPr lang="fr-FR" sz="1400" b="1" i="0" u="none" strike="noStrike" dirty="0">
                        <a:solidFill>
                          <a:schemeClr val="bg1"/>
                        </a:solidFill>
                        <a:effectLst/>
                        <a:latin typeface="+mn-lt"/>
                      </a:endParaRPr>
                    </a:p>
                  </a:txBody>
                  <a:tcPr marL="7690" marR="7690" marT="7690" marB="0" anchor="ctr">
                    <a:solidFill>
                      <a:schemeClr val="accent1"/>
                    </a:solidFill>
                  </a:tcPr>
                </a:tc>
                <a:extLst>
                  <a:ext uri="{0D108BD9-81ED-4DB2-BD59-A6C34878D82A}">
                    <a16:rowId xmlns:a16="http://schemas.microsoft.com/office/drawing/2014/main" val="875209904"/>
                  </a:ext>
                </a:extLst>
              </a:tr>
              <a:tr h="332232">
                <a:tc>
                  <a:txBody>
                    <a:bodyPr/>
                    <a:lstStyle/>
                    <a:p>
                      <a:pPr algn="l" fontAlgn="ctr"/>
                      <a:r>
                        <a:rPr lang="fr-FR" sz="1400" b="1" u="none" strike="noStrike" dirty="0">
                          <a:solidFill>
                            <a:schemeClr val="bg1"/>
                          </a:solidFill>
                          <a:effectLst/>
                          <a:latin typeface="+mn-lt"/>
                        </a:rPr>
                        <a:t>Contrats </a:t>
                      </a:r>
                      <a:r>
                        <a:rPr lang="fr-FR" sz="1400" b="1" u="none" strike="noStrike" dirty="0" smtClean="0">
                          <a:solidFill>
                            <a:schemeClr val="bg1"/>
                          </a:solidFill>
                          <a:effectLst/>
                          <a:latin typeface="+mn-lt"/>
                        </a:rPr>
                        <a:t>aidés (</a:t>
                      </a:r>
                      <a:r>
                        <a:rPr lang="el-GR" sz="1400" b="1" u="none" strike="noStrike" dirty="0" smtClean="0">
                          <a:solidFill>
                            <a:schemeClr val="bg1"/>
                          </a:solidFill>
                          <a:effectLst/>
                          <a:latin typeface="+mn-lt"/>
                        </a:rPr>
                        <a:t>β</a:t>
                      </a:r>
                      <a:r>
                        <a:rPr lang="fr-FR" sz="1400" b="1" u="none" strike="noStrike" dirty="0" smtClean="0">
                          <a:solidFill>
                            <a:schemeClr val="bg1"/>
                          </a:solidFill>
                          <a:effectLst/>
                          <a:latin typeface="+mn-lt"/>
                        </a:rPr>
                        <a:t>)</a:t>
                      </a:r>
                      <a:endParaRPr lang="fr-FR" sz="1400" b="1" i="0" u="none" strike="noStrike" dirty="0">
                        <a:solidFill>
                          <a:schemeClr val="bg1"/>
                        </a:solidFill>
                        <a:effectLst/>
                        <a:latin typeface="+mn-lt"/>
                      </a:endParaRPr>
                    </a:p>
                  </a:txBody>
                  <a:tcPr marL="7690" marR="7690" marT="7690" marB="0" anchor="ctr">
                    <a:solidFill>
                      <a:schemeClr val="accent1"/>
                    </a:solidFill>
                  </a:tcPr>
                </a:tc>
                <a:tc gridSpan="2">
                  <a:txBody>
                    <a:bodyPr/>
                    <a:lstStyle/>
                    <a:p>
                      <a:pPr algn="ctr" fontAlgn="ctr"/>
                      <a:r>
                        <a:rPr lang="fr-FR" sz="1400" u="none" strike="noStrike" dirty="0">
                          <a:effectLst/>
                          <a:latin typeface="+mn-lt"/>
                        </a:rPr>
                        <a:t>0,856***</a:t>
                      </a:r>
                      <a:endParaRPr lang="fr-FR" sz="1400" b="0" i="0" u="none" strike="noStrike" dirty="0">
                        <a:solidFill>
                          <a:srgbClr val="000000"/>
                        </a:solidFill>
                        <a:effectLst/>
                        <a:latin typeface="+mn-lt"/>
                      </a:endParaRPr>
                    </a:p>
                  </a:txBody>
                  <a:tcPr marL="7690" marR="7690" marT="7690" marB="0" anchor="ctr">
                    <a:solidFill>
                      <a:schemeClr val="accent2">
                        <a:lumMod val="60000"/>
                        <a:lumOff val="40000"/>
                      </a:schemeClr>
                    </a:solidFill>
                  </a:tcPr>
                </a:tc>
                <a:tc hMerge="1">
                  <a:txBody>
                    <a:bodyPr/>
                    <a:lstStyle/>
                    <a:p>
                      <a:pPr algn="ctr" fontAlgn="ctr"/>
                      <a:endParaRPr lang="fr-FR" sz="1400" b="0" i="0" u="none" strike="noStrike" dirty="0">
                        <a:solidFill>
                          <a:srgbClr val="000000"/>
                        </a:solidFill>
                        <a:effectLst/>
                        <a:latin typeface="+mn-lt"/>
                      </a:endParaRPr>
                    </a:p>
                  </a:txBody>
                  <a:tcPr marL="7690" marR="7690" marT="7690" marB="0" anchor="ctr">
                    <a:solidFill>
                      <a:schemeClr val="accent2">
                        <a:lumMod val="60000"/>
                        <a:lumOff val="40000"/>
                      </a:schemeClr>
                    </a:solidFill>
                  </a:tcPr>
                </a:tc>
                <a:tc>
                  <a:txBody>
                    <a:bodyPr/>
                    <a:lstStyle/>
                    <a:p>
                      <a:pPr algn="ctr" fontAlgn="ctr"/>
                      <a:r>
                        <a:rPr lang="fr-FR" sz="1400" u="none" strike="noStrike" dirty="0">
                          <a:effectLst/>
                          <a:latin typeface="+mn-lt"/>
                        </a:rPr>
                        <a:t>0,801***</a:t>
                      </a:r>
                      <a:endParaRPr lang="fr-FR" sz="1400" b="0" i="0" u="none" strike="noStrike" dirty="0">
                        <a:solidFill>
                          <a:srgbClr val="000000"/>
                        </a:solidFill>
                        <a:effectLst/>
                        <a:latin typeface="+mn-lt"/>
                      </a:endParaRPr>
                    </a:p>
                  </a:txBody>
                  <a:tcPr marL="7690" marR="7690" marT="7690" marB="0" anchor="ctr">
                    <a:solidFill>
                      <a:schemeClr val="accent2">
                        <a:lumMod val="60000"/>
                        <a:lumOff val="40000"/>
                      </a:schemeClr>
                    </a:solidFill>
                  </a:tcPr>
                </a:tc>
                <a:tc>
                  <a:txBody>
                    <a:bodyPr/>
                    <a:lstStyle/>
                    <a:p>
                      <a:pPr algn="ctr" fontAlgn="ctr"/>
                      <a:r>
                        <a:rPr lang="fr-FR" sz="1400" u="none" strike="noStrike" dirty="0">
                          <a:effectLst/>
                          <a:latin typeface="+mn-lt"/>
                        </a:rPr>
                        <a:t>0,984***</a:t>
                      </a:r>
                      <a:endParaRPr lang="fr-FR" sz="1400" b="0" i="0" u="none" strike="noStrike" dirty="0">
                        <a:solidFill>
                          <a:srgbClr val="000000"/>
                        </a:solidFill>
                        <a:effectLst/>
                        <a:latin typeface="+mn-lt"/>
                      </a:endParaRPr>
                    </a:p>
                  </a:txBody>
                  <a:tcPr marL="7690" marR="7690" marT="7690" marB="0" anchor="ctr">
                    <a:solidFill>
                      <a:schemeClr val="accent2">
                        <a:lumMod val="60000"/>
                        <a:lumOff val="40000"/>
                      </a:schemeClr>
                    </a:solidFill>
                  </a:tcPr>
                </a:tc>
                <a:tc>
                  <a:txBody>
                    <a:bodyPr/>
                    <a:lstStyle/>
                    <a:p>
                      <a:pPr algn="ctr" fontAlgn="ctr"/>
                      <a:r>
                        <a:rPr lang="fr-FR" sz="1400" u="none" strike="noStrike">
                          <a:effectLst/>
                          <a:latin typeface="+mn-lt"/>
                        </a:rPr>
                        <a:t>0,737***</a:t>
                      </a:r>
                      <a:endParaRPr lang="fr-FR" sz="1400" b="0" i="0" u="none" strike="noStrike">
                        <a:solidFill>
                          <a:srgbClr val="000000"/>
                        </a:solidFill>
                        <a:effectLst/>
                        <a:latin typeface="+mn-lt"/>
                      </a:endParaRPr>
                    </a:p>
                  </a:txBody>
                  <a:tcPr marL="7690" marR="7690" marT="7690" marB="0" anchor="ctr">
                    <a:solidFill>
                      <a:schemeClr val="accent2">
                        <a:lumMod val="60000"/>
                        <a:lumOff val="40000"/>
                      </a:schemeClr>
                    </a:solidFill>
                  </a:tcPr>
                </a:tc>
                <a:tc>
                  <a:txBody>
                    <a:bodyPr/>
                    <a:lstStyle/>
                    <a:p>
                      <a:pPr algn="ctr" fontAlgn="ctr"/>
                      <a:r>
                        <a:rPr lang="fr-FR" sz="1400" u="none" strike="noStrike" dirty="0">
                          <a:effectLst/>
                          <a:latin typeface="+mn-lt"/>
                        </a:rPr>
                        <a:t>0,944***</a:t>
                      </a:r>
                      <a:endParaRPr lang="fr-FR" sz="1400" b="0" i="0" u="none" strike="noStrike" dirty="0">
                        <a:solidFill>
                          <a:srgbClr val="000000"/>
                        </a:solidFill>
                        <a:effectLst/>
                        <a:latin typeface="+mn-lt"/>
                      </a:endParaRPr>
                    </a:p>
                  </a:txBody>
                  <a:tcPr marL="7690" marR="7690" marT="7690" marB="0" anchor="ctr">
                    <a:solidFill>
                      <a:schemeClr val="accent2">
                        <a:lumMod val="60000"/>
                        <a:lumOff val="40000"/>
                      </a:schemeClr>
                    </a:solidFill>
                  </a:tcPr>
                </a:tc>
                <a:tc>
                  <a:txBody>
                    <a:bodyPr/>
                    <a:lstStyle/>
                    <a:p>
                      <a:pPr algn="ctr" fontAlgn="ctr"/>
                      <a:r>
                        <a:rPr lang="fr-FR" sz="1400" u="none" strike="noStrike" dirty="0">
                          <a:effectLst/>
                          <a:latin typeface="+mn-lt"/>
                        </a:rPr>
                        <a:t>0,85</a:t>
                      </a:r>
                      <a:endParaRPr lang="fr-FR" sz="1400" b="0" i="0" u="none" strike="noStrike" dirty="0">
                        <a:solidFill>
                          <a:srgbClr val="000000"/>
                        </a:solidFill>
                        <a:effectLst/>
                        <a:latin typeface="+mn-lt"/>
                      </a:endParaRPr>
                    </a:p>
                  </a:txBody>
                  <a:tcPr marL="7690" marR="7690" marT="7690" marB="0" anchor="ctr">
                    <a:solidFill>
                      <a:schemeClr val="accent2">
                        <a:lumMod val="60000"/>
                        <a:lumOff val="40000"/>
                      </a:schemeClr>
                    </a:solidFill>
                  </a:tcPr>
                </a:tc>
                <a:tc>
                  <a:txBody>
                    <a:bodyPr/>
                    <a:lstStyle/>
                    <a:p>
                      <a:pPr algn="ctr" fontAlgn="ctr"/>
                      <a:r>
                        <a:rPr lang="fr-FR" sz="1400" u="none" strike="noStrike" dirty="0">
                          <a:effectLst/>
                          <a:latin typeface="+mn-lt"/>
                        </a:rPr>
                        <a:t>0,713***</a:t>
                      </a:r>
                      <a:endParaRPr lang="fr-FR" sz="1400" b="0" i="0" u="none" strike="noStrike" dirty="0">
                        <a:solidFill>
                          <a:srgbClr val="000000"/>
                        </a:solidFill>
                        <a:effectLst/>
                        <a:latin typeface="+mn-lt"/>
                      </a:endParaRPr>
                    </a:p>
                  </a:txBody>
                  <a:tcPr marL="7690" marR="7690" marT="7690" marB="0" anchor="ctr">
                    <a:solidFill>
                      <a:schemeClr val="accent2">
                        <a:lumMod val="60000"/>
                        <a:lumOff val="40000"/>
                      </a:schemeClr>
                    </a:solidFill>
                  </a:tcPr>
                </a:tc>
                <a:tc>
                  <a:txBody>
                    <a:bodyPr/>
                    <a:lstStyle/>
                    <a:p>
                      <a:pPr algn="ctr" fontAlgn="ctr"/>
                      <a:r>
                        <a:rPr lang="fr-FR" sz="1400" u="none" strike="noStrike" dirty="0">
                          <a:effectLst/>
                          <a:latin typeface="+mn-lt"/>
                        </a:rPr>
                        <a:t>0,630**</a:t>
                      </a:r>
                      <a:endParaRPr lang="fr-FR" sz="1400" b="0" i="0" u="none" strike="noStrike" dirty="0">
                        <a:solidFill>
                          <a:srgbClr val="000000"/>
                        </a:solidFill>
                        <a:effectLst/>
                        <a:latin typeface="+mn-lt"/>
                      </a:endParaRPr>
                    </a:p>
                  </a:txBody>
                  <a:tcPr marL="7690" marR="7690" marT="7690" marB="0" anchor="ctr">
                    <a:solidFill>
                      <a:schemeClr val="accent2">
                        <a:lumMod val="60000"/>
                        <a:lumOff val="40000"/>
                      </a:schemeClr>
                    </a:solidFill>
                  </a:tcPr>
                </a:tc>
                <a:extLst>
                  <a:ext uri="{0D108BD9-81ED-4DB2-BD59-A6C34878D82A}">
                    <a16:rowId xmlns:a16="http://schemas.microsoft.com/office/drawing/2014/main" val="1611843880"/>
                  </a:ext>
                </a:extLst>
              </a:tr>
              <a:tr h="332232">
                <a:tc>
                  <a:txBody>
                    <a:bodyPr/>
                    <a:lstStyle/>
                    <a:p>
                      <a:pPr algn="l" fontAlgn="ctr"/>
                      <a:r>
                        <a:rPr lang="fr-FR" sz="1400" b="1" u="none" strike="noStrike">
                          <a:solidFill>
                            <a:schemeClr val="bg1"/>
                          </a:solidFill>
                          <a:effectLst/>
                          <a:latin typeface="+mn-lt"/>
                        </a:rPr>
                        <a:t>Écart-type</a:t>
                      </a:r>
                      <a:endParaRPr lang="fr-FR" sz="1400" b="1" i="0" u="none" strike="noStrike">
                        <a:solidFill>
                          <a:schemeClr val="bg1"/>
                        </a:solidFill>
                        <a:effectLst/>
                        <a:latin typeface="+mn-lt"/>
                      </a:endParaRPr>
                    </a:p>
                  </a:txBody>
                  <a:tcPr marL="7690" marR="7690" marT="7690" marB="0" anchor="ctr">
                    <a:solidFill>
                      <a:schemeClr val="accent1"/>
                    </a:solidFill>
                  </a:tcPr>
                </a:tc>
                <a:tc gridSpan="2">
                  <a:txBody>
                    <a:bodyPr/>
                    <a:lstStyle/>
                    <a:p>
                      <a:pPr algn="ctr" fontAlgn="ctr"/>
                      <a:r>
                        <a:rPr lang="fr-FR" sz="1400" u="none" strike="noStrike" dirty="0">
                          <a:effectLst/>
                          <a:latin typeface="+mn-lt"/>
                        </a:rPr>
                        <a:t>0,0899</a:t>
                      </a:r>
                      <a:endParaRPr lang="fr-FR" sz="1400" b="0" i="0" u="none" strike="noStrike" dirty="0">
                        <a:solidFill>
                          <a:srgbClr val="000000"/>
                        </a:solidFill>
                        <a:effectLst/>
                        <a:latin typeface="+mn-lt"/>
                      </a:endParaRPr>
                    </a:p>
                  </a:txBody>
                  <a:tcPr marL="7690" marR="7690" marT="7690" marB="0" anchor="ctr"/>
                </a:tc>
                <a:tc hMerge="1">
                  <a:txBody>
                    <a:bodyPr/>
                    <a:lstStyle/>
                    <a:p>
                      <a:pPr algn="ctr" fontAlgn="ctr"/>
                      <a:endParaRPr lang="fr-FR" sz="1400" b="0" i="0" u="none" strike="noStrike" dirty="0">
                        <a:solidFill>
                          <a:srgbClr val="000000"/>
                        </a:solidFill>
                        <a:effectLst/>
                        <a:latin typeface="+mn-lt"/>
                      </a:endParaRPr>
                    </a:p>
                  </a:txBody>
                  <a:tcPr marL="7690" marR="7690" marT="7690" marB="0" anchor="ctr"/>
                </a:tc>
                <a:tc>
                  <a:txBody>
                    <a:bodyPr/>
                    <a:lstStyle/>
                    <a:p>
                      <a:pPr algn="ctr" fontAlgn="ctr"/>
                      <a:r>
                        <a:rPr lang="fr-FR" sz="1400" u="none" strike="noStrike" dirty="0">
                          <a:effectLst/>
                          <a:latin typeface="+mn-lt"/>
                        </a:rPr>
                        <a:t>0,0917</a:t>
                      </a:r>
                      <a:endParaRPr lang="fr-FR" sz="1400" b="0" i="0" u="none" strike="noStrike" dirty="0">
                        <a:solidFill>
                          <a:srgbClr val="000000"/>
                        </a:solidFill>
                        <a:effectLst/>
                        <a:latin typeface="+mn-lt"/>
                      </a:endParaRPr>
                    </a:p>
                  </a:txBody>
                  <a:tcPr marL="7690" marR="7690" marT="7690" marB="0" anchor="ctr"/>
                </a:tc>
                <a:tc>
                  <a:txBody>
                    <a:bodyPr/>
                    <a:lstStyle/>
                    <a:p>
                      <a:pPr algn="ctr" fontAlgn="ctr"/>
                      <a:r>
                        <a:rPr lang="fr-FR" sz="1400" u="none" strike="noStrike" dirty="0">
                          <a:effectLst/>
                          <a:latin typeface="+mn-lt"/>
                        </a:rPr>
                        <a:t>0,197</a:t>
                      </a:r>
                      <a:endParaRPr lang="fr-FR" sz="1400" b="0" i="0" u="none" strike="noStrike" dirty="0">
                        <a:solidFill>
                          <a:srgbClr val="000000"/>
                        </a:solidFill>
                        <a:effectLst/>
                        <a:latin typeface="+mn-lt"/>
                      </a:endParaRPr>
                    </a:p>
                  </a:txBody>
                  <a:tcPr marL="7690" marR="7690" marT="7690" marB="0" anchor="ctr"/>
                </a:tc>
                <a:tc>
                  <a:txBody>
                    <a:bodyPr/>
                    <a:lstStyle/>
                    <a:p>
                      <a:pPr algn="ctr" fontAlgn="ctr"/>
                      <a:r>
                        <a:rPr lang="fr-FR" sz="1400" u="none" strike="noStrike">
                          <a:effectLst/>
                          <a:latin typeface="+mn-lt"/>
                        </a:rPr>
                        <a:t>0,212</a:t>
                      </a:r>
                      <a:endParaRPr lang="fr-FR" sz="1400" b="0" i="0" u="none" strike="noStrike">
                        <a:solidFill>
                          <a:srgbClr val="000000"/>
                        </a:solidFill>
                        <a:effectLst/>
                        <a:latin typeface="+mn-lt"/>
                      </a:endParaRPr>
                    </a:p>
                  </a:txBody>
                  <a:tcPr marL="7690" marR="7690" marT="7690" marB="0" anchor="ctr"/>
                </a:tc>
                <a:tc>
                  <a:txBody>
                    <a:bodyPr/>
                    <a:lstStyle/>
                    <a:p>
                      <a:pPr algn="ctr" fontAlgn="ctr"/>
                      <a:r>
                        <a:rPr lang="fr-FR" sz="1400" u="none" strike="noStrike">
                          <a:effectLst/>
                          <a:latin typeface="+mn-lt"/>
                        </a:rPr>
                        <a:t>0,234</a:t>
                      </a:r>
                      <a:endParaRPr lang="fr-FR" sz="1400" b="0" i="0" u="none" strike="noStrike">
                        <a:solidFill>
                          <a:srgbClr val="000000"/>
                        </a:solidFill>
                        <a:effectLst/>
                        <a:latin typeface="+mn-lt"/>
                      </a:endParaRPr>
                    </a:p>
                  </a:txBody>
                  <a:tcPr marL="7690" marR="7690" marT="7690" marB="0" anchor="ctr"/>
                </a:tc>
                <a:tc>
                  <a:txBody>
                    <a:bodyPr/>
                    <a:lstStyle/>
                    <a:p>
                      <a:pPr algn="ctr" fontAlgn="ctr"/>
                      <a:r>
                        <a:rPr lang="fr-FR" sz="1400" u="none" strike="noStrike">
                          <a:effectLst/>
                          <a:latin typeface="+mn-lt"/>
                        </a:rPr>
                        <a:t>0,469</a:t>
                      </a:r>
                      <a:endParaRPr lang="fr-FR" sz="1400" b="0" i="0" u="none" strike="noStrike">
                        <a:solidFill>
                          <a:srgbClr val="000000"/>
                        </a:solidFill>
                        <a:effectLst/>
                        <a:latin typeface="+mn-lt"/>
                      </a:endParaRPr>
                    </a:p>
                  </a:txBody>
                  <a:tcPr marL="7690" marR="7690" marT="7690" marB="0" anchor="ctr"/>
                </a:tc>
                <a:tc>
                  <a:txBody>
                    <a:bodyPr/>
                    <a:lstStyle/>
                    <a:p>
                      <a:pPr algn="ctr" fontAlgn="ctr"/>
                      <a:r>
                        <a:rPr lang="fr-FR" sz="1400" u="none" strike="noStrike">
                          <a:effectLst/>
                          <a:latin typeface="+mn-lt"/>
                        </a:rPr>
                        <a:t>0,197</a:t>
                      </a:r>
                      <a:endParaRPr lang="fr-FR" sz="1400" b="0" i="0" u="none" strike="noStrike">
                        <a:solidFill>
                          <a:srgbClr val="000000"/>
                        </a:solidFill>
                        <a:effectLst/>
                        <a:latin typeface="+mn-lt"/>
                      </a:endParaRPr>
                    </a:p>
                  </a:txBody>
                  <a:tcPr marL="7690" marR="7690" marT="7690" marB="0" anchor="ctr"/>
                </a:tc>
                <a:tc>
                  <a:txBody>
                    <a:bodyPr/>
                    <a:lstStyle/>
                    <a:p>
                      <a:pPr algn="ctr" fontAlgn="ctr"/>
                      <a:r>
                        <a:rPr lang="fr-FR" sz="1400" u="none" strike="noStrike">
                          <a:effectLst/>
                          <a:latin typeface="+mn-lt"/>
                        </a:rPr>
                        <a:t>0,208</a:t>
                      </a:r>
                      <a:endParaRPr lang="fr-FR" sz="1400" b="0" i="0" u="none" strike="noStrike">
                        <a:solidFill>
                          <a:srgbClr val="000000"/>
                        </a:solidFill>
                        <a:effectLst/>
                        <a:latin typeface="+mn-lt"/>
                      </a:endParaRPr>
                    </a:p>
                  </a:txBody>
                  <a:tcPr marL="7690" marR="7690" marT="7690" marB="0" anchor="ctr"/>
                </a:tc>
                <a:extLst>
                  <a:ext uri="{0D108BD9-81ED-4DB2-BD59-A6C34878D82A}">
                    <a16:rowId xmlns:a16="http://schemas.microsoft.com/office/drawing/2014/main" val="2631916905"/>
                  </a:ext>
                </a:extLst>
              </a:tr>
              <a:tr h="332232">
                <a:tc>
                  <a:txBody>
                    <a:bodyPr/>
                    <a:lstStyle/>
                    <a:p>
                      <a:pPr algn="l" fontAlgn="b"/>
                      <a:r>
                        <a:rPr lang="fr-FR" sz="1400" b="1" u="none" strike="noStrike">
                          <a:solidFill>
                            <a:schemeClr val="bg1"/>
                          </a:solidFill>
                          <a:effectLst/>
                          <a:latin typeface="+mn-lt"/>
                        </a:rPr>
                        <a:t> </a:t>
                      </a:r>
                      <a:endParaRPr lang="fr-FR" sz="1400" b="1" i="0" u="none" strike="noStrike">
                        <a:solidFill>
                          <a:schemeClr val="bg1"/>
                        </a:solidFill>
                        <a:effectLst/>
                        <a:latin typeface="+mn-lt"/>
                      </a:endParaRPr>
                    </a:p>
                  </a:txBody>
                  <a:tcPr marL="7690" marR="7690" marT="7690" marB="0" anchor="b">
                    <a:solidFill>
                      <a:schemeClr val="accent1"/>
                    </a:solidFill>
                  </a:tcPr>
                </a:tc>
                <a:tc gridSpan="9">
                  <a:txBody>
                    <a:bodyPr/>
                    <a:lstStyle/>
                    <a:p>
                      <a:pPr algn="ctr" fontAlgn="ctr"/>
                      <a:r>
                        <a:rPr lang="fr-FR" sz="1400" b="1" u="none" strike="noStrike" dirty="0">
                          <a:effectLst/>
                          <a:latin typeface="+mn-lt"/>
                        </a:rPr>
                        <a:t>Équation de première étape (instruments)</a:t>
                      </a:r>
                      <a:endParaRPr lang="fr-FR" sz="1400" b="1" i="0" u="none" strike="noStrike" dirty="0">
                        <a:solidFill>
                          <a:srgbClr val="000000"/>
                        </a:solidFill>
                        <a:effectLst/>
                        <a:latin typeface="+mn-lt"/>
                      </a:endParaRPr>
                    </a:p>
                  </a:txBody>
                  <a:tcPr marL="7690" marR="7690" marT="7690" marB="0" anchor="ctr">
                    <a:solidFill>
                      <a:schemeClr val="accent2">
                        <a:lumMod val="60000"/>
                        <a:lumOff val="4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232139433"/>
                  </a:ext>
                </a:extLst>
              </a:tr>
              <a:tr h="393685">
                <a:tc>
                  <a:txBody>
                    <a:bodyPr/>
                    <a:lstStyle/>
                    <a:p>
                      <a:pPr algn="l" fontAlgn="ctr"/>
                      <a:r>
                        <a:rPr lang="fr-FR" sz="1400" b="1" u="none" strike="noStrike">
                          <a:solidFill>
                            <a:schemeClr val="bg1"/>
                          </a:solidFill>
                          <a:effectLst/>
                          <a:latin typeface="+mn-lt"/>
                        </a:rPr>
                        <a:t>Restant_Jours_ParCA</a:t>
                      </a:r>
                      <a:endParaRPr lang="fr-FR" sz="1400" b="1" i="0" u="none" strike="noStrike">
                        <a:solidFill>
                          <a:schemeClr val="bg1"/>
                        </a:solidFill>
                        <a:effectLst/>
                        <a:latin typeface="+mn-lt"/>
                      </a:endParaRPr>
                    </a:p>
                  </a:txBody>
                  <a:tcPr marL="7690" marR="7690" marT="7690" marB="0" anchor="ctr">
                    <a:solidFill>
                      <a:schemeClr val="accent1"/>
                    </a:solidFill>
                  </a:tcPr>
                </a:tc>
                <a:tc>
                  <a:txBody>
                    <a:bodyPr/>
                    <a:lstStyle/>
                    <a:p>
                      <a:pPr algn="ctr" fontAlgn="ctr"/>
                      <a:endParaRPr lang="fr-FR" sz="1400" b="0" i="0" u="none" strike="noStrike" dirty="0">
                        <a:solidFill>
                          <a:srgbClr val="000000"/>
                        </a:solidFill>
                        <a:effectLst/>
                        <a:latin typeface="+mn-lt"/>
                      </a:endParaRPr>
                    </a:p>
                  </a:txBody>
                  <a:tcPr marL="7690" marR="7690" marT="7690" marB="0" anchor="ctr"/>
                </a:tc>
                <a:tc gridSpan="2">
                  <a:txBody>
                    <a:bodyPr/>
                    <a:lstStyle/>
                    <a:p>
                      <a:pPr algn="ctr" fontAlgn="ctr"/>
                      <a:endParaRPr lang="fr-FR" sz="1400" b="0" i="0" u="none" strike="noStrike" dirty="0">
                        <a:solidFill>
                          <a:srgbClr val="000000"/>
                        </a:solidFill>
                        <a:effectLst/>
                        <a:latin typeface="+mn-lt"/>
                      </a:endParaRPr>
                    </a:p>
                  </a:txBody>
                  <a:tcPr marL="7690" marR="7690" marT="7690" marB="0" anchor="ctr"/>
                </a:tc>
                <a:tc hMerge="1">
                  <a:txBody>
                    <a:bodyPr/>
                    <a:lstStyle/>
                    <a:p>
                      <a:endParaRPr lang="fr-FR"/>
                    </a:p>
                  </a:txBody>
                  <a:tcPr/>
                </a:tc>
                <a:tc>
                  <a:txBody>
                    <a:bodyPr/>
                    <a:lstStyle/>
                    <a:p>
                      <a:pPr algn="ctr" fontAlgn="ctr"/>
                      <a:r>
                        <a:rPr lang="fr-FR" sz="1400" u="none" strike="noStrike" dirty="0" smtClean="0">
                          <a:effectLst/>
                          <a:latin typeface="+mn-lt"/>
                        </a:rPr>
                        <a:t>0,00315***</a:t>
                      </a:r>
                      <a:endParaRPr lang="fr-FR" sz="1400" b="0" i="0" u="none" strike="noStrike" dirty="0">
                        <a:solidFill>
                          <a:srgbClr val="000000"/>
                        </a:solidFill>
                        <a:effectLst/>
                        <a:latin typeface="+mn-lt"/>
                      </a:endParaRPr>
                    </a:p>
                  </a:txBody>
                  <a:tcPr marL="7690" marR="7690" marT="7690" marB="0" anchor="ctr"/>
                </a:tc>
                <a:tc>
                  <a:txBody>
                    <a:bodyPr/>
                    <a:lstStyle/>
                    <a:p>
                      <a:pPr algn="ctr" fontAlgn="ctr"/>
                      <a:r>
                        <a:rPr lang="fr-FR" sz="1400" u="none" strike="noStrike" dirty="0" smtClean="0">
                          <a:effectLst/>
                          <a:latin typeface="+mn-lt"/>
                        </a:rPr>
                        <a:t>0,00303***</a:t>
                      </a:r>
                      <a:endParaRPr lang="fr-FR" sz="1400" b="0" i="0" u="none" strike="noStrike" dirty="0">
                        <a:solidFill>
                          <a:srgbClr val="000000"/>
                        </a:solidFill>
                        <a:effectLst/>
                        <a:latin typeface="+mn-lt"/>
                      </a:endParaRPr>
                    </a:p>
                  </a:txBody>
                  <a:tcPr marL="7690" marR="7690" marT="7690" marB="0" anchor="ctr"/>
                </a:tc>
                <a:tc>
                  <a:txBody>
                    <a:bodyPr/>
                    <a:lstStyle/>
                    <a:p>
                      <a:pPr algn="l" fontAlgn="b"/>
                      <a:endParaRPr lang="fr-FR" sz="1400" b="0" i="0" u="none" strike="noStrike" dirty="0">
                        <a:solidFill>
                          <a:srgbClr val="000000"/>
                        </a:solidFill>
                        <a:effectLst/>
                        <a:latin typeface="+mn-lt"/>
                      </a:endParaRPr>
                    </a:p>
                  </a:txBody>
                  <a:tcPr marL="7690" marR="7690" marT="7690" marB="0" anchor="b"/>
                </a:tc>
                <a:tc>
                  <a:txBody>
                    <a:bodyPr/>
                    <a:lstStyle/>
                    <a:p>
                      <a:pPr algn="ctr" fontAlgn="ctr"/>
                      <a:endParaRPr lang="fr-FR" sz="1400" b="0" i="0" u="none" strike="noStrike" dirty="0">
                        <a:solidFill>
                          <a:srgbClr val="000000"/>
                        </a:solidFill>
                        <a:effectLst/>
                        <a:latin typeface="+mn-lt"/>
                      </a:endParaRPr>
                    </a:p>
                  </a:txBody>
                  <a:tcPr marL="7690" marR="7690" marT="7690" marB="0" anchor="ctr"/>
                </a:tc>
                <a:tc>
                  <a:txBody>
                    <a:bodyPr/>
                    <a:lstStyle/>
                    <a:p>
                      <a:pPr algn="ctr" fontAlgn="ctr"/>
                      <a:r>
                        <a:rPr lang="fr-FR" sz="1400" u="none" strike="noStrike" dirty="0" smtClean="0">
                          <a:effectLst/>
                          <a:latin typeface="+mn-lt"/>
                        </a:rPr>
                        <a:t>0,00348***</a:t>
                      </a:r>
                      <a:endParaRPr lang="fr-FR" sz="1400" b="0" i="0" u="none" strike="noStrike" dirty="0">
                        <a:solidFill>
                          <a:srgbClr val="000000"/>
                        </a:solidFill>
                        <a:effectLst/>
                        <a:latin typeface="+mn-lt"/>
                      </a:endParaRPr>
                    </a:p>
                  </a:txBody>
                  <a:tcPr marL="7690" marR="7690" marT="7690" marB="0" anchor="ctr"/>
                </a:tc>
                <a:tc>
                  <a:txBody>
                    <a:bodyPr/>
                    <a:lstStyle/>
                    <a:p>
                      <a:pPr algn="ctr" fontAlgn="ctr"/>
                      <a:r>
                        <a:rPr lang="fr-FR" sz="1400" u="none" strike="noStrike" dirty="0" smtClean="0">
                          <a:effectLst/>
                          <a:latin typeface="+mn-lt"/>
                        </a:rPr>
                        <a:t>0,00341***</a:t>
                      </a:r>
                      <a:endParaRPr lang="fr-FR" sz="1400" b="0" i="0" u="none" strike="noStrike" dirty="0">
                        <a:solidFill>
                          <a:srgbClr val="000000"/>
                        </a:solidFill>
                        <a:effectLst/>
                        <a:latin typeface="+mn-lt"/>
                      </a:endParaRPr>
                    </a:p>
                  </a:txBody>
                  <a:tcPr marL="7690" marR="7690" marT="7690" marB="0" anchor="ctr"/>
                </a:tc>
                <a:extLst>
                  <a:ext uri="{0D108BD9-81ED-4DB2-BD59-A6C34878D82A}">
                    <a16:rowId xmlns:a16="http://schemas.microsoft.com/office/drawing/2014/main" val="4253740653"/>
                  </a:ext>
                </a:extLst>
              </a:tr>
              <a:tr h="332232">
                <a:tc>
                  <a:txBody>
                    <a:bodyPr/>
                    <a:lstStyle/>
                    <a:p>
                      <a:pPr algn="l" fontAlgn="ctr"/>
                      <a:r>
                        <a:rPr lang="fr-FR" sz="1400" b="1" u="none" strike="noStrike">
                          <a:solidFill>
                            <a:schemeClr val="bg1"/>
                          </a:solidFill>
                          <a:effectLst/>
                          <a:latin typeface="+mn-lt"/>
                        </a:rPr>
                        <a:t>Extinction_Jours60</a:t>
                      </a:r>
                      <a:endParaRPr lang="fr-FR" sz="1400" b="1" i="0" u="none" strike="noStrike">
                        <a:solidFill>
                          <a:schemeClr val="bg1"/>
                        </a:solidFill>
                        <a:effectLst/>
                        <a:latin typeface="+mn-lt"/>
                      </a:endParaRPr>
                    </a:p>
                  </a:txBody>
                  <a:tcPr marL="7690" marR="7690" marT="7690" marB="0" anchor="ctr">
                    <a:solidFill>
                      <a:schemeClr val="accent1"/>
                    </a:solidFill>
                  </a:tcPr>
                </a:tc>
                <a:tc>
                  <a:txBody>
                    <a:bodyPr/>
                    <a:lstStyle/>
                    <a:p>
                      <a:pPr algn="ctr" fontAlgn="ctr"/>
                      <a:endParaRPr lang="fr-FR" sz="1400" b="0" i="0" u="none" strike="noStrike" dirty="0">
                        <a:solidFill>
                          <a:srgbClr val="000000"/>
                        </a:solidFill>
                        <a:effectLst/>
                        <a:latin typeface="+mn-lt"/>
                      </a:endParaRPr>
                    </a:p>
                  </a:txBody>
                  <a:tcPr marL="7690" marR="7690" marT="7690" marB="0" anchor="ctr">
                    <a:solidFill>
                      <a:schemeClr val="accent2">
                        <a:lumMod val="60000"/>
                        <a:lumOff val="40000"/>
                      </a:schemeClr>
                    </a:solidFill>
                  </a:tcPr>
                </a:tc>
                <a:tc gridSpan="2">
                  <a:txBody>
                    <a:bodyPr/>
                    <a:lstStyle/>
                    <a:p>
                      <a:pPr algn="ctr" fontAlgn="ctr"/>
                      <a:endParaRPr lang="fr-FR" sz="1400" b="0" i="0" u="none" strike="noStrike" dirty="0">
                        <a:solidFill>
                          <a:srgbClr val="000000"/>
                        </a:solidFill>
                        <a:effectLst/>
                        <a:latin typeface="+mn-lt"/>
                      </a:endParaRPr>
                    </a:p>
                  </a:txBody>
                  <a:tcPr marL="7690" marR="7690" marT="7690" marB="0" anchor="ctr">
                    <a:solidFill>
                      <a:schemeClr val="accent2">
                        <a:lumMod val="60000"/>
                        <a:lumOff val="40000"/>
                      </a:schemeClr>
                    </a:solidFill>
                  </a:tcPr>
                </a:tc>
                <a:tc hMerge="1">
                  <a:txBody>
                    <a:bodyPr/>
                    <a:lstStyle/>
                    <a:p>
                      <a:endParaRPr lang="fr-FR"/>
                    </a:p>
                  </a:txBody>
                  <a:tcPr/>
                </a:tc>
                <a:tc>
                  <a:txBody>
                    <a:bodyPr/>
                    <a:lstStyle/>
                    <a:p>
                      <a:pPr algn="ctr" fontAlgn="ctr"/>
                      <a:endParaRPr lang="fr-FR" sz="1400" b="0" i="0" u="none" strike="noStrike" dirty="0">
                        <a:solidFill>
                          <a:srgbClr val="000000"/>
                        </a:solidFill>
                        <a:effectLst/>
                        <a:latin typeface="+mn-lt"/>
                      </a:endParaRPr>
                    </a:p>
                  </a:txBody>
                  <a:tcPr marL="7690" marR="7690" marT="7690" marB="0" anchor="ctr">
                    <a:solidFill>
                      <a:schemeClr val="accent2">
                        <a:lumMod val="60000"/>
                        <a:lumOff val="40000"/>
                      </a:schemeClr>
                    </a:solidFill>
                  </a:tcPr>
                </a:tc>
                <a:tc>
                  <a:txBody>
                    <a:bodyPr/>
                    <a:lstStyle/>
                    <a:p>
                      <a:pPr algn="ctr" fontAlgn="ctr"/>
                      <a:endParaRPr lang="fr-FR" sz="1400" b="0" i="0" u="none" strike="noStrike" dirty="0">
                        <a:solidFill>
                          <a:srgbClr val="000000"/>
                        </a:solidFill>
                        <a:effectLst/>
                        <a:latin typeface="+mn-lt"/>
                      </a:endParaRPr>
                    </a:p>
                  </a:txBody>
                  <a:tcPr marL="7690" marR="7690" marT="7690" marB="0" anchor="ctr">
                    <a:solidFill>
                      <a:schemeClr val="accent2">
                        <a:lumMod val="60000"/>
                        <a:lumOff val="40000"/>
                      </a:schemeClr>
                    </a:solidFill>
                  </a:tcPr>
                </a:tc>
                <a:tc>
                  <a:txBody>
                    <a:bodyPr/>
                    <a:lstStyle/>
                    <a:p>
                      <a:pPr algn="ctr" fontAlgn="ctr"/>
                      <a:r>
                        <a:rPr lang="fr-FR" sz="1400" u="none" strike="noStrike" dirty="0" smtClean="0">
                          <a:effectLst/>
                          <a:latin typeface="+mn-lt"/>
                        </a:rPr>
                        <a:t>0,00259***</a:t>
                      </a:r>
                      <a:endParaRPr lang="fr-FR" sz="1400" b="0" i="0" u="none" strike="noStrike" dirty="0">
                        <a:solidFill>
                          <a:srgbClr val="000000"/>
                        </a:solidFill>
                        <a:effectLst/>
                        <a:latin typeface="+mn-lt"/>
                      </a:endParaRPr>
                    </a:p>
                  </a:txBody>
                  <a:tcPr marL="7690" marR="7690" marT="7690" marB="0" anchor="ctr">
                    <a:solidFill>
                      <a:schemeClr val="accent2">
                        <a:lumMod val="60000"/>
                        <a:lumOff val="40000"/>
                      </a:schemeClr>
                    </a:solidFill>
                  </a:tcPr>
                </a:tc>
                <a:tc>
                  <a:txBody>
                    <a:bodyPr/>
                    <a:lstStyle/>
                    <a:p>
                      <a:pPr algn="ctr" fontAlgn="ctr"/>
                      <a:endParaRPr lang="fr-FR" sz="1400" b="0" i="0" u="none" strike="noStrike" dirty="0">
                        <a:solidFill>
                          <a:srgbClr val="000000"/>
                        </a:solidFill>
                        <a:effectLst/>
                        <a:latin typeface="+mn-lt"/>
                      </a:endParaRPr>
                    </a:p>
                  </a:txBody>
                  <a:tcPr marL="7690" marR="7690" marT="7690" marB="0" anchor="ctr">
                    <a:solidFill>
                      <a:schemeClr val="accent2">
                        <a:lumMod val="60000"/>
                        <a:lumOff val="40000"/>
                      </a:schemeClr>
                    </a:solidFill>
                  </a:tcPr>
                </a:tc>
                <a:tc>
                  <a:txBody>
                    <a:bodyPr/>
                    <a:lstStyle/>
                    <a:p>
                      <a:pPr algn="ctr" fontAlgn="ctr"/>
                      <a:endParaRPr lang="fr-FR" sz="1400" b="0" i="0" u="none" strike="noStrike" dirty="0">
                        <a:solidFill>
                          <a:srgbClr val="000000"/>
                        </a:solidFill>
                        <a:effectLst/>
                        <a:latin typeface="+mn-lt"/>
                      </a:endParaRPr>
                    </a:p>
                  </a:txBody>
                  <a:tcPr marL="7690" marR="7690" marT="7690" marB="0" anchor="ctr">
                    <a:solidFill>
                      <a:schemeClr val="accent2">
                        <a:lumMod val="60000"/>
                        <a:lumOff val="40000"/>
                      </a:schemeClr>
                    </a:solidFill>
                  </a:tcPr>
                </a:tc>
                <a:tc>
                  <a:txBody>
                    <a:bodyPr/>
                    <a:lstStyle/>
                    <a:p>
                      <a:pPr algn="ctr" fontAlgn="ctr"/>
                      <a:r>
                        <a:rPr lang="fr-FR" sz="1400" u="none" strike="noStrike" dirty="0">
                          <a:effectLst/>
                          <a:latin typeface="+mn-lt"/>
                        </a:rPr>
                        <a:t>-</a:t>
                      </a:r>
                      <a:r>
                        <a:rPr lang="fr-FR" sz="1400" u="none" strike="noStrike" dirty="0" smtClean="0">
                          <a:effectLst/>
                          <a:latin typeface="+mn-lt"/>
                        </a:rPr>
                        <a:t>0,000068</a:t>
                      </a:r>
                      <a:endParaRPr lang="fr-FR" sz="1400" b="0" i="0" u="none" strike="noStrike" dirty="0">
                        <a:solidFill>
                          <a:srgbClr val="000000"/>
                        </a:solidFill>
                        <a:effectLst/>
                        <a:latin typeface="+mn-lt"/>
                      </a:endParaRPr>
                    </a:p>
                  </a:txBody>
                  <a:tcPr marL="7690" marR="7690" marT="7690" marB="0" anchor="ctr">
                    <a:solidFill>
                      <a:schemeClr val="accent2">
                        <a:lumMod val="60000"/>
                        <a:lumOff val="40000"/>
                      </a:schemeClr>
                    </a:solidFill>
                  </a:tcPr>
                </a:tc>
                <a:extLst>
                  <a:ext uri="{0D108BD9-81ED-4DB2-BD59-A6C34878D82A}">
                    <a16:rowId xmlns:a16="http://schemas.microsoft.com/office/drawing/2014/main" val="1828844366"/>
                  </a:ext>
                </a:extLst>
              </a:tr>
              <a:tr h="332232">
                <a:tc>
                  <a:txBody>
                    <a:bodyPr/>
                    <a:lstStyle/>
                    <a:p>
                      <a:pPr algn="l" fontAlgn="ctr"/>
                      <a:r>
                        <a:rPr lang="fr-FR" sz="1400" b="1" u="none" strike="noStrike">
                          <a:solidFill>
                            <a:schemeClr val="bg1"/>
                          </a:solidFill>
                          <a:effectLst/>
                          <a:latin typeface="+mn-lt"/>
                        </a:rPr>
                        <a:t>PropSortie6Mois</a:t>
                      </a:r>
                      <a:endParaRPr lang="fr-FR" sz="1400" b="1" i="0" u="none" strike="noStrike">
                        <a:solidFill>
                          <a:schemeClr val="bg1"/>
                        </a:solidFill>
                        <a:effectLst/>
                        <a:latin typeface="+mn-lt"/>
                      </a:endParaRPr>
                    </a:p>
                  </a:txBody>
                  <a:tcPr marL="7690" marR="7690" marT="7690" marB="0" anchor="ctr">
                    <a:solidFill>
                      <a:schemeClr val="accent1"/>
                    </a:solidFill>
                  </a:tcPr>
                </a:tc>
                <a:tc>
                  <a:txBody>
                    <a:bodyPr/>
                    <a:lstStyle/>
                    <a:p>
                      <a:pPr algn="ctr" fontAlgn="ctr"/>
                      <a:endParaRPr lang="fr-FR" sz="1400" b="0" i="0" u="none" strike="noStrike">
                        <a:solidFill>
                          <a:srgbClr val="000000"/>
                        </a:solidFill>
                        <a:effectLst/>
                        <a:latin typeface="+mn-lt"/>
                      </a:endParaRPr>
                    </a:p>
                  </a:txBody>
                  <a:tcPr marL="7690" marR="7690" marT="7690" marB="0" anchor="ctr"/>
                </a:tc>
                <a:tc gridSpan="2">
                  <a:txBody>
                    <a:bodyPr/>
                    <a:lstStyle/>
                    <a:p>
                      <a:pPr algn="ctr" fontAlgn="ctr"/>
                      <a:endParaRPr lang="fr-FR" sz="1400" b="0" i="0" u="none" strike="noStrike">
                        <a:solidFill>
                          <a:srgbClr val="000000"/>
                        </a:solidFill>
                        <a:effectLst/>
                        <a:latin typeface="+mn-lt"/>
                      </a:endParaRPr>
                    </a:p>
                  </a:txBody>
                  <a:tcPr marL="7690" marR="7690" marT="7690" marB="0" anchor="ctr"/>
                </a:tc>
                <a:tc hMerge="1">
                  <a:txBody>
                    <a:bodyPr/>
                    <a:lstStyle/>
                    <a:p>
                      <a:endParaRPr lang="fr-FR"/>
                    </a:p>
                  </a:txBody>
                  <a:tcPr/>
                </a:tc>
                <a:tc>
                  <a:txBody>
                    <a:bodyPr/>
                    <a:lstStyle/>
                    <a:p>
                      <a:pPr algn="ctr" fontAlgn="ctr"/>
                      <a:endParaRPr lang="fr-FR" sz="1400" b="0" i="0" u="none" strike="noStrike">
                        <a:solidFill>
                          <a:srgbClr val="000000"/>
                        </a:solidFill>
                        <a:effectLst/>
                        <a:latin typeface="+mn-lt"/>
                      </a:endParaRPr>
                    </a:p>
                  </a:txBody>
                  <a:tcPr marL="7690" marR="7690" marT="7690" marB="0" anchor="ctr"/>
                </a:tc>
                <a:tc>
                  <a:txBody>
                    <a:bodyPr/>
                    <a:lstStyle/>
                    <a:p>
                      <a:pPr algn="ctr" fontAlgn="ctr"/>
                      <a:endParaRPr lang="fr-FR" sz="1400" b="0" i="0" u="none" strike="noStrike">
                        <a:solidFill>
                          <a:srgbClr val="000000"/>
                        </a:solidFill>
                        <a:effectLst/>
                        <a:latin typeface="+mn-lt"/>
                      </a:endParaRPr>
                    </a:p>
                  </a:txBody>
                  <a:tcPr marL="7690" marR="7690" marT="7690" marB="0" anchor="ctr"/>
                </a:tc>
                <a:tc>
                  <a:txBody>
                    <a:bodyPr/>
                    <a:lstStyle/>
                    <a:p>
                      <a:pPr algn="ctr" fontAlgn="ctr"/>
                      <a:endParaRPr lang="fr-FR" sz="1400" b="0" i="0" u="none" strike="noStrike" dirty="0">
                        <a:solidFill>
                          <a:srgbClr val="000000"/>
                        </a:solidFill>
                        <a:effectLst/>
                        <a:latin typeface="+mn-lt"/>
                      </a:endParaRPr>
                    </a:p>
                  </a:txBody>
                  <a:tcPr marL="7690" marR="7690" marT="7690" marB="0" anchor="ctr"/>
                </a:tc>
                <a:tc>
                  <a:txBody>
                    <a:bodyPr/>
                    <a:lstStyle/>
                    <a:p>
                      <a:pPr algn="ctr" fontAlgn="ctr"/>
                      <a:r>
                        <a:rPr lang="fr-FR" sz="1400" u="none" strike="noStrike" dirty="0">
                          <a:effectLst/>
                          <a:latin typeface="+mn-lt"/>
                        </a:rPr>
                        <a:t>-</a:t>
                      </a:r>
                      <a:r>
                        <a:rPr lang="fr-FR" sz="1400" u="none" strike="noStrike" dirty="0" smtClean="0">
                          <a:effectLst/>
                          <a:latin typeface="+mn-lt"/>
                        </a:rPr>
                        <a:t>0,00321***</a:t>
                      </a:r>
                      <a:endParaRPr lang="fr-FR" sz="1400" b="0" i="0" u="none" strike="noStrike" dirty="0">
                        <a:solidFill>
                          <a:srgbClr val="000000"/>
                        </a:solidFill>
                        <a:effectLst/>
                        <a:latin typeface="+mn-lt"/>
                      </a:endParaRPr>
                    </a:p>
                  </a:txBody>
                  <a:tcPr marL="7690" marR="7690" marT="7690" marB="0" anchor="ctr"/>
                </a:tc>
                <a:tc>
                  <a:txBody>
                    <a:bodyPr/>
                    <a:lstStyle/>
                    <a:p>
                      <a:pPr algn="ctr" fontAlgn="ctr"/>
                      <a:r>
                        <a:rPr lang="fr-FR" sz="1400" u="none" strike="noStrike" dirty="0" smtClean="0">
                          <a:effectLst/>
                          <a:latin typeface="+mn-lt"/>
                        </a:rPr>
                        <a:t>0,00177***</a:t>
                      </a:r>
                      <a:endParaRPr lang="fr-FR" sz="1400" b="0" i="0" u="none" strike="noStrike" dirty="0">
                        <a:solidFill>
                          <a:srgbClr val="000000"/>
                        </a:solidFill>
                        <a:effectLst/>
                        <a:latin typeface="+mn-lt"/>
                      </a:endParaRPr>
                    </a:p>
                  </a:txBody>
                  <a:tcPr marL="7690" marR="7690" marT="7690" marB="0" anchor="ctr"/>
                </a:tc>
                <a:tc>
                  <a:txBody>
                    <a:bodyPr/>
                    <a:lstStyle/>
                    <a:p>
                      <a:pPr algn="ctr" fontAlgn="ctr"/>
                      <a:r>
                        <a:rPr lang="fr-FR" sz="1400" u="none" strike="noStrike" dirty="0" smtClean="0">
                          <a:effectLst/>
                          <a:latin typeface="+mn-lt"/>
                        </a:rPr>
                        <a:t>0,00178***</a:t>
                      </a:r>
                      <a:endParaRPr lang="fr-FR" sz="1400" b="0" i="0" u="none" strike="noStrike" dirty="0">
                        <a:solidFill>
                          <a:srgbClr val="000000"/>
                        </a:solidFill>
                        <a:effectLst/>
                        <a:latin typeface="+mn-lt"/>
                      </a:endParaRPr>
                    </a:p>
                  </a:txBody>
                  <a:tcPr marL="7690" marR="7690" marT="7690" marB="0" anchor="ctr"/>
                </a:tc>
                <a:extLst>
                  <a:ext uri="{0D108BD9-81ED-4DB2-BD59-A6C34878D82A}">
                    <a16:rowId xmlns:a16="http://schemas.microsoft.com/office/drawing/2014/main" val="4070433574"/>
                  </a:ext>
                </a:extLst>
              </a:tr>
              <a:tr h="332232">
                <a:tc>
                  <a:txBody>
                    <a:bodyPr/>
                    <a:lstStyle/>
                    <a:p>
                      <a:pPr algn="l" fontAlgn="ctr"/>
                      <a:r>
                        <a:rPr lang="fr-FR" sz="1400" b="1" u="none" strike="noStrike" dirty="0">
                          <a:solidFill>
                            <a:schemeClr val="bg1"/>
                          </a:solidFill>
                          <a:effectLst/>
                          <a:latin typeface="+mn-lt"/>
                        </a:rPr>
                        <a:t>N</a:t>
                      </a:r>
                      <a:endParaRPr lang="fr-FR" sz="1400" b="1" i="0" u="none" strike="noStrike" dirty="0">
                        <a:solidFill>
                          <a:schemeClr val="bg1"/>
                        </a:solidFill>
                        <a:effectLst/>
                        <a:latin typeface="+mn-lt"/>
                      </a:endParaRPr>
                    </a:p>
                  </a:txBody>
                  <a:tcPr marL="7690" marR="7690" marT="7690" marB="0" anchor="ctr">
                    <a:solidFill>
                      <a:schemeClr val="accent1"/>
                    </a:solidFill>
                  </a:tcPr>
                </a:tc>
                <a:tc>
                  <a:txBody>
                    <a:bodyPr/>
                    <a:lstStyle/>
                    <a:p>
                      <a:pPr algn="ctr" fontAlgn="ctr"/>
                      <a:r>
                        <a:rPr lang="fr-FR" sz="1400" u="none" strike="noStrike" dirty="0">
                          <a:effectLst/>
                          <a:latin typeface="+mn-lt"/>
                        </a:rPr>
                        <a:t>46 284</a:t>
                      </a:r>
                      <a:endParaRPr lang="fr-FR" sz="1400" b="0" i="0" u="none" strike="noStrike" dirty="0">
                        <a:solidFill>
                          <a:srgbClr val="000000"/>
                        </a:solidFill>
                        <a:effectLst/>
                        <a:latin typeface="+mn-lt"/>
                      </a:endParaRPr>
                    </a:p>
                  </a:txBody>
                  <a:tcPr marL="7690" marR="7690" marT="7690" marB="0" anchor="ctr">
                    <a:solidFill>
                      <a:schemeClr val="accent2">
                        <a:lumMod val="60000"/>
                        <a:lumOff val="40000"/>
                      </a:schemeClr>
                    </a:solidFill>
                  </a:tcPr>
                </a:tc>
                <a:tc gridSpan="2">
                  <a:txBody>
                    <a:bodyPr/>
                    <a:lstStyle/>
                    <a:p>
                      <a:pPr algn="ctr" fontAlgn="ctr"/>
                      <a:r>
                        <a:rPr lang="fr-FR" sz="1400" u="none" strike="noStrike" dirty="0">
                          <a:effectLst/>
                          <a:latin typeface="+mn-lt"/>
                        </a:rPr>
                        <a:t>46 284</a:t>
                      </a:r>
                      <a:endParaRPr lang="fr-FR" sz="1400" b="0" i="0" u="none" strike="noStrike" dirty="0">
                        <a:solidFill>
                          <a:srgbClr val="000000"/>
                        </a:solidFill>
                        <a:effectLst/>
                        <a:latin typeface="+mn-lt"/>
                      </a:endParaRPr>
                    </a:p>
                  </a:txBody>
                  <a:tcPr marL="7690" marR="7690" marT="7690" marB="0" anchor="ctr">
                    <a:solidFill>
                      <a:schemeClr val="accent2">
                        <a:lumMod val="60000"/>
                        <a:lumOff val="40000"/>
                      </a:schemeClr>
                    </a:solidFill>
                  </a:tcPr>
                </a:tc>
                <a:tc hMerge="1">
                  <a:txBody>
                    <a:bodyPr/>
                    <a:lstStyle/>
                    <a:p>
                      <a:endParaRPr lang="fr-FR"/>
                    </a:p>
                  </a:txBody>
                  <a:tcPr/>
                </a:tc>
                <a:tc>
                  <a:txBody>
                    <a:bodyPr/>
                    <a:lstStyle/>
                    <a:p>
                      <a:pPr algn="ctr" fontAlgn="ctr"/>
                      <a:r>
                        <a:rPr lang="fr-FR" sz="1400" u="none" strike="noStrike" dirty="0">
                          <a:effectLst/>
                          <a:latin typeface="+mn-lt"/>
                        </a:rPr>
                        <a:t>46 284</a:t>
                      </a:r>
                      <a:endParaRPr lang="fr-FR" sz="1400" b="0" i="0" u="none" strike="noStrike" dirty="0">
                        <a:solidFill>
                          <a:srgbClr val="000000"/>
                        </a:solidFill>
                        <a:effectLst/>
                        <a:latin typeface="+mn-lt"/>
                      </a:endParaRPr>
                    </a:p>
                  </a:txBody>
                  <a:tcPr marL="7690" marR="7690" marT="7690" marB="0" anchor="ctr">
                    <a:solidFill>
                      <a:schemeClr val="accent2">
                        <a:lumMod val="60000"/>
                        <a:lumOff val="40000"/>
                      </a:schemeClr>
                    </a:solidFill>
                  </a:tcPr>
                </a:tc>
                <a:tc>
                  <a:txBody>
                    <a:bodyPr/>
                    <a:lstStyle/>
                    <a:p>
                      <a:pPr algn="ctr" fontAlgn="ctr"/>
                      <a:r>
                        <a:rPr lang="fr-FR" sz="1400" u="none" strike="noStrike" dirty="0">
                          <a:effectLst/>
                          <a:latin typeface="+mn-lt"/>
                        </a:rPr>
                        <a:t>46 284</a:t>
                      </a:r>
                      <a:endParaRPr lang="fr-FR" sz="1400" b="0" i="0" u="none" strike="noStrike" dirty="0">
                        <a:solidFill>
                          <a:srgbClr val="000000"/>
                        </a:solidFill>
                        <a:effectLst/>
                        <a:latin typeface="+mn-lt"/>
                      </a:endParaRPr>
                    </a:p>
                  </a:txBody>
                  <a:tcPr marL="7690" marR="7690" marT="7690" marB="0" anchor="ctr">
                    <a:solidFill>
                      <a:schemeClr val="accent2">
                        <a:lumMod val="60000"/>
                        <a:lumOff val="40000"/>
                      </a:schemeClr>
                    </a:solidFill>
                  </a:tcPr>
                </a:tc>
                <a:tc>
                  <a:txBody>
                    <a:bodyPr/>
                    <a:lstStyle/>
                    <a:p>
                      <a:pPr algn="ctr" fontAlgn="ctr"/>
                      <a:r>
                        <a:rPr lang="fr-FR" sz="1400" u="none" strike="noStrike" dirty="0">
                          <a:effectLst/>
                          <a:latin typeface="+mn-lt"/>
                        </a:rPr>
                        <a:t>46 284</a:t>
                      </a:r>
                      <a:endParaRPr lang="fr-FR" sz="1400" b="0" i="0" u="none" strike="noStrike" dirty="0">
                        <a:solidFill>
                          <a:srgbClr val="000000"/>
                        </a:solidFill>
                        <a:effectLst/>
                        <a:latin typeface="+mn-lt"/>
                      </a:endParaRPr>
                    </a:p>
                  </a:txBody>
                  <a:tcPr marL="7690" marR="7690" marT="7690" marB="0" anchor="ctr">
                    <a:solidFill>
                      <a:schemeClr val="accent2">
                        <a:lumMod val="60000"/>
                        <a:lumOff val="40000"/>
                      </a:schemeClr>
                    </a:solidFill>
                  </a:tcPr>
                </a:tc>
                <a:tc>
                  <a:txBody>
                    <a:bodyPr/>
                    <a:lstStyle/>
                    <a:p>
                      <a:pPr algn="ctr" fontAlgn="ctr"/>
                      <a:r>
                        <a:rPr lang="fr-FR" sz="1400" u="none" strike="noStrike" dirty="0">
                          <a:effectLst/>
                          <a:latin typeface="+mn-lt"/>
                        </a:rPr>
                        <a:t>46 284</a:t>
                      </a:r>
                      <a:endParaRPr lang="fr-FR" sz="1400" b="0" i="0" u="none" strike="noStrike" dirty="0">
                        <a:solidFill>
                          <a:srgbClr val="000000"/>
                        </a:solidFill>
                        <a:effectLst/>
                        <a:latin typeface="+mn-lt"/>
                      </a:endParaRPr>
                    </a:p>
                  </a:txBody>
                  <a:tcPr marL="7690" marR="7690" marT="7690" marB="0" anchor="ctr">
                    <a:solidFill>
                      <a:schemeClr val="accent2">
                        <a:lumMod val="60000"/>
                        <a:lumOff val="40000"/>
                      </a:schemeClr>
                    </a:solidFill>
                  </a:tcPr>
                </a:tc>
                <a:tc>
                  <a:txBody>
                    <a:bodyPr/>
                    <a:lstStyle/>
                    <a:p>
                      <a:pPr algn="ctr" fontAlgn="ctr"/>
                      <a:r>
                        <a:rPr lang="fr-FR" sz="1400" u="none" strike="noStrike" dirty="0">
                          <a:effectLst/>
                          <a:latin typeface="+mn-lt"/>
                        </a:rPr>
                        <a:t>46 284</a:t>
                      </a:r>
                      <a:endParaRPr lang="fr-FR" sz="1400" b="0" i="0" u="none" strike="noStrike" dirty="0">
                        <a:solidFill>
                          <a:srgbClr val="000000"/>
                        </a:solidFill>
                        <a:effectLst/>
                        <a:latin typeface="+mn-lt"/>
                      </a:endParaRPr>
                    </a:p>
                  </a:txBody>
                  <a:tcPr marL="7690" marR="7690" marT="7690" marB="0" anchor="ctr">
                    <a:solidFill>
                      <a:schemeClr val="accent2">
                        <a:lumMod val="60000"/>
                        <a:lumOff val="40000"/>
                      </a:schemeClr>
                    </a:solidFill>
                  </a:tcPr>
                </a:tc>
                <a:tc>
                  <a:txBody>
                    <a:bodyPr/>
                    <a:lstStyle/>
                    <a:p>
                      <a:pPr algn="ctr" fontAlgn="ctr"/>
                      <a:r>
                        <a:rPr lang="fr-FR" sz="1400" u="none" strike="noStrike" dirty="0">
                          <a:effectLst/>
                          <a:latin typeface="+mn-lt"/>
                        </a:rPr>
                        <a:t>46 284</a:t>
                      </a:r>
                      <a:endParaRPr lang="fr-FR" sz="1400" b="0" i="0" u="none" strike="noStrike" dirty="0">
                        <a:solidFill>
                          <a:srgbClr val="000000"/>
                        </a:solidFill>
                        <a:effectLst/>
                        <a:latin typeface="+mn-lt"/>
                      </a:endParaRPr>
                    </a:p>
                  </a:txBody>
                  <a:tcPr marL="7690" marR="7690" marT="7690" marB="0" anchor="ctr">
                    <a:solidFill>
                      <a:schemeClr val="accent2">
                        <a:lumMod val="60000"/>
                        <a:lumOff val="40000"/>
                      </a:schemeClr>
                    </a:solidFill>
                  </a:tcPr>
                </a:tc>
                <a:extLst>
                  <a:ext uri="{0D108BD9-81ED-4DB2-BD59-A6C34878D82A}">
                    <a16:rowId xmlns:a16="http://schemas.microsoft.com/office/drawing/2014/main" val="3565401720"/>
                  </a:ext>
                </a:extLst>
              </a:tr>
              <a:tr h="332232">
                <a:tc>
                  <a:txBody>
                    <a:bodyPr/>
                    <a:lstStyle/>
                    <a:p>
                      <a:pPr algn="l" fontAlgn="ctr"/>
                      <a:r>
                        <a:rPr lang="fr-FR" sz="1400" b="1" u="none" strike="noStrike">
                          <a:solidFill>
                            <a:schemeClr val="bg1"/>
                          </a:solidFill>
                          <a:effectLst/>
                          <a:latin typeface="+mn-lt"/>
                        </a:rPr>
                        <a:t>F-stat</a:t>
                      </a:r>
                      <a:endParaRPr lang="fr-FR" sz="1400" b="1" i="0" u="none" strike="noStrike">
                        <a:solidFill>
                          <a:schemeClr val="bg1"/>
                        </a:solidFill>
                        <a:effectLst/>
                        <a:latin typeface="+mn-lt"/>
                      </a:endParaRPr>
                    </a:p>
                  </a:txBody>
                  <a:tcPr marL="7690" marR="7690" marT="7690" marB="0" anchor="ctr">
                    <a:solidFill>
                      <a:schemeClr val="accent1"/>
                    </a:solidFill>
                  </a:tcPr>
                </a:tc>
                <a:tc>
                  <a:txBody>
                    <a:bodyPr/>
                    <a:lstStyle/>
                    <a:p>
                      <a:pPr algn="ctr" fontAlgn="ctr"/>
                      <a:endParaRPr lang="fr-FR" sz="1400" b="0" i="0" u="none" strike="noStrike">
                        <a:solidFill>
                          <a:srgbClr val="000000"/>
                        </a:solidFill>
                        <a:effectLst/>
                        <a:latin typeface="+mn-lt"/>
                      </a:endParaRPr>
                    </a:p>
                  </a:txBody>
                  <a:tcPr marL="7690" marR="7690" marT="7690" marB="0" anchor="ctr"/>
                </a:tc>
                <a:tc gridSpan="2">
                  <a:txBody>
                    <a:bodyPr/>
                    <a:lstStyle/>
                    <a:p>
                      <a:pPr algn="ctr" fontAlgn="ctr"/>
                      <a:endParaRPr lang="fr-FR" sz="1400" b="0" i="0" u="none" strike="noStrike">
                        <a:solidFill>
                          <a:srgbClr val="000000"/>
                        </a:solidFill>
                        <a:effectLst/>
                        <a:latin typeface="+mn-lt"/>
                      </a:endParaRPr>
                    </a:p>
                  </a:txBody>
                  <a:tcPr marL="7690" marR="7690" marT="7690" marB="0" anchor="ctr"/>
                </a:tc>
                <a:tc hMerge="1">
                  <a:txBody>
                    <a:bodyPr/>
                    <a:lstStyle/>
                    <a:p>
                      <a:endParaRPr lang="fr-FR"/>
                    </a:p>
                  </a:txBody>
                  <a:tcPr/>
                </a:tc>
                <a:tc>
                  <a:txBody>
                    <a:bodyPr/>
                    <a:lstStyle/>
                    <a:p>
                      <a:pPr algn="ctr" fontAlgn="ctr"/>
                      <a:r>
                        <a:rPr lang="fr-FR" sz="1400" u="none" strike="noStrike">
                          <a:effectLst/>
                          <a:latin typeface="+mn-lt"/>
                        </a:rPr>
                        <a:t>1 216</a:t>
                      </a:r>
                      <a:endParaRPr lang="fr-FR" sz="1400" b="0" i="0" u="none" strike="noStrike">
                        <a:solidFill>
                          <a:srgbClr val="000000"/>
                        </a:solidFill>
                        <a:effectLst/>
                        <a:latin typeface="+mn-lt"/>
                      </a:endParaRPr>
                    </a:p>
                  </a:txBody>
                  <a:tcPr marL="7690" marR="7690" marT="7690" marB="0" anchor="ctr"/>
                </a:tc>
                <a:tc>
                  <a:txBody>
                    <a:bodyPr/>
                    <a:lstStyle/>
                    <a:p>
                      <a:pPr algn="ctr" fontAlgn="ctr"/>
                      <a:r>
                        <a:rPr lang="fr-FR" sz="1400" u="none" strike="noStrike">
                          <a:effectLst/>
                          <a:latin typeface="+mn-lt"/>
                        </a:rPr>
                        <a:t>931</a:t>
                      </a:r>
                      <a:endParaRPr lang="fr-FR" sz="1400" b="0" i="0" u="none" strike="noStrike">
                        <a:solidFill>
                          <a:srgbClr val="000000"/>
                        </a:solidFill>
                        <a:effectLst/>
                        <a:latin typeface="+mn-lt"/>
                      </a:endParaRPr>
                    </a:p>
                  </a:txBody>
                  <a:tcPr marL="7690" marR="7690" marT="7690" marB="0" anchor="ctr"/>
                </a:tc>
                <a:tc>
                  <a:txBody>
                    <a:bodyPr/>
                    <a:lstStyle/>
                    <a:p>
                      <a:pPr algn="ctr" fontAlgn="ctr"/>
                      <a:r>
                        <a:rPr lang="fr-FR" sz="1400" u="none" strike="noStrike">
                          <a:effectLst/>
                          <a:latin typeface="+mn-lt"/>
                        </a:rPr>
                        <a:t>824</a:t>
                      </a:r>
                      <a:endParaRPr lang="fr-FR" sz="1400" b="0" i="0" u="none" strike="noStrike">
                        <a:solidFill>
                          <a:srgbClr val="000000"/>
                        </a:solidFill>
                        <a:effectLst/>
                        <a:latin typeface="+mn-lt"/>
                      </a:endParaRPr>
                    </a:p>
                  </a:txBody>
                  <a:tcPr marL="7690" marR="7690" marT="7690" marB="0" anchor="ctr"/>
                </a:tc>
                <a:tc>
                  <a:txBody>
                    <a:bodyPr/>
                    <a:lstStyle/>
                    <a:p>
                      <a:pPr algn="ctr" fontAlgn="ctr"/>
                      <a:r>
                        <a:rPr lang="fr-FR" sz="1400" u="none" strike="noStrike" dirty="0">
                          <a:effectLst/>
                          <a:latin typeface="+mn-lt"/>
                        </a:rPr>
                        <a:t>481</a:t>
                      </a:r>
                      <a:endParaRPr lang="fr-FR" sz="1400" b="0" i="0" u="none" strike="noStrike" dirty="0">
                        <a:solidFill>
                          <a:srgbClr val="000000"/>
                        </a:solidFill>
                        <a:effectLst/>
                        <a:latin typeface="+mn-lt"/>
                      </a:endParaRPr>
                    </a:p>
                  </a:txBody>
                  <a:tcPr marL="7690" marR="7690" marT="7690" marB="0" anchor="ctr"/>
                </a:tc>
                <a:tc>
                  <a:txBody>
                    <a:bodyPr/>
                    <a:lstStyle/>
                    <a:p>
                      <a:pPr algn="ctr" fontAlgn="ctr"/>
                      <a:r>
                        <a:rPr lang="fr-FR" sz="1400" u="none" strike="noStrike" dirty="0">
                          <a:effectLst/>
                          <a:latin typeface="+mn-lt"/>
                        </a:rPr>
                        <a:t>592</a:t>
                      </a:r>
                      <a:endParaRPr lang="fr-FR" sz="1400" b="0" i="0" u="none" strike="noStrike" dirty="0">
                        <a:solidFill>
                          <a:srgbClr val="000000"/>
                        </a:solidFill>
                        <a:effectLst/>
                        <a:latin typeface="+mn-lt"/>
                      </a:endParaRPr>
                    </a:p>
                  </a:txBody>
                  <a:tcPr marL="7690" marR="7690" marT="7690" marB="0" anchor="ctr"/>
                </a:tc>
                <a:tc>
                  <a:txBody>
                    <a:bodyPr/>
                    <a:lstStyle/>
                    <a:p>
                      <a:pPr algn="ctr" fontAlgn="ctr"/>
                      <a:r>
                        <a:rPr lang="fr-FR" sz="1400" u="none" strike="noStrike">
                          <a:effectLst/>
                          <a:latin typeface="+mn-lt"/>
                        </a:rPr>
                        <a:t>399</a:t>
                      </a:r>
                      <a:endParaRPr lang="fr-FR" sz="1400" b="0" i="0" u="none" strike="noStrike">
                        <a:solidFill>
                          <a:srgbClr val="000000"/>
                        </a:solidFill>
                        <a:effectLst/>
                        <a:latin typeface="+mn-lt"/>
                      </a:endParaRPr>
                    </a:p>
                  </a:txBody>
                  <a:tcPr marL="7690" marR="7690" marT="7690" marB="0" anchor="ctr"/>
                </a:tc>
                <a:extLst>
                  <a:ext uri="{0D108BD9-81ED-4DB2-BD59-A6C34878D82A}">
                    <a16:rowId xmlns:a16="http://schemas.microsoft.com/office/drawing/2014/main" val="3874933033"/>
                  </a:ext>
                </a:extLst>
              </a:tr>
              <a:tr h="332232">
                <a:tc>
                  <a:txBody>
                    <a:bodyPr/>
                    <a:lstStyle/>
                    <a:p>
                      <a:pPr algn="l" fontAlgn="ctr"/>
                      <a:r>
                        <a:rPr lang="fr-FR" sz="1400" b="1" u="none" strike="noStrike">
                          <a:solidFill>
                            <a:schemeClr val="bg1"/>
                          </a:solidFill>
                          <a:effectLst/>
                          <a:latin typeface="+mn-lt"/>
                        </a:rPr>
                        <a:t>Hansen J-stat (P-value)</a:t>
                      </a:r>
                      <a:endParaRPr lang="fr-FR" sz="1400" b="1" i="0" u="none" strike="noStrike">
                        <a:solidFill>
                          <a:schemeClr val="bg1"/>
                        </a:solidFill>
                        <a:effectLst/>
                        <a:latin typeface="+mn-lt"/>
                      </a:endParaRPr>
                    </a:p>
                  </a:txBody>
                  <a:tcPr marL="7690" marR="7690" marT="7690" marB="0" anchor="ctr">
                    <a:solidFill>
                      <a:schemeClr val="accent1"/>
                    </a:solidFill>
                  </a:tcPr>
                </a:tc>
                <a:tc>
                  <a:txBody>
                    <a:bodyPr/>
                    <a:lstStyle/>
                    <a:p>
                      <a:pPr algn="ctr" fontAlgn="ctr"/>
                      <a:endParaRPr lang="fr-FR" sz="1400" b="0" i="0" u="none" strike="noStrike" dirty="0">
                        <a:solidFill>
                          <a:srgbClr val="000000"/>
                        </a:solidFill>
                        <a:effectLst/>
                        <a:latin typeface="+mn-lt"/>
                      </a:endParaRPr>
                    </a:p>
                  </a:txBody>
                  <a:tcPr marL="7690" marR="7690" marT="7690" marB="0" anchor="ctr">
                    <a:solidFill>
                      <a:schemeClr val="accent2">
                        <a:lumMod val="60000"/>
                        <a:lumOff val="40000"/>
                      </a:schemeClr>
                    </a:solidFill>
                  </a:tcPr>
                </a:tc>
                <a:tc gridSpan="2">
                  <a:txBody>
                    <a:bodyPr/>
                    <a:lstStyle/>
                    <a:p>
                      <a:pPr algn="ctr" fontAlgn="ctr"/>
                      <a:endParaRPr lang="fr-FR" sz="1400" b="0" i="0" u="none" strike="noStrike" dirty="0">
                        <a:solidFill>
                          <a:srgbClr val="000000"/>
                        </a:solidFill>
                        <a:effectLst/>
                        <a:latin typeface="+mn-lt"/>
                      </a:endParaRPr>
                    </a:p>
                  </a:txBody>
                  <a:tcPr marL="7690" marR="7690" marT="7690" marB="0" anchor="ctr">
                    <a:solidFill>
                      <a:schemeClr val="accent2">
                        <a:lumMod val="60000"/>
                        <a:lumOff val="40000"/>
                      </a:schemeClr>
                    </a:solidFill>
                  </a:tcPr>
                </a:tc>
                <a:tc hMerge="1">
                  <a:txBody>
                    <a:bodyPr/>
                    <a:lstStyle/>
                    <a:p>
                      <a:endParaRPr lang="fr-FR"/>
                    </a:p>
                  </a:txBody>
                  <a:tcPr/>
                </a:tc>
                <a:tc>
                  <a:txBody>
                    <a:bodyPr/>
                    <a:lstStyle/>
                    <a:p>
                      <a:pPr algn="ctr" fontAlgn="ctr"/>
                      <a:endParaRPr lang="fr-FR" sz="1400" b="0" i="0" u="none" strike="noStrike" dirty="0">
                        <a:solidFill>
                          <a:srgbClr val="000000"/>
                        </a:solidFill>
                        <a:effectLst/>
                        <a:latin typeface="+mn-lt"/>
                      </a:endParaRPr>
                    </a:p>
                  </a:txBody>
                  <a:tcPr marL="7690" marR="7690" marT="7690" marB="0" anchor="ctr">
                    <a:solidFill>
                      <a:schemeClr val="accent2">
                        <a:lumMod val="60000"/>
                        <a:lumOff val="40000"/>
                      </a:schemeClr>
                    </a:solidFill>
                  </a:tcPr>
                </a:tc>
                <a:tc>
                  <a:txBody>
                    <a:bodyPr/>
                    <a:lstStyle/>
                    <a:p>
                      <a:pPr algn="ctr" fontAlgn="ctr"/>
                      <a:endParaRPr lang="fr-FR" sz="1400" b="0" i="0" u="none" strike="noStrike" dirty="0">
                        <a:solidFill>
                          <a:srgbClr val="000000"/>
                        </a:solidFill>
                        <a:effectLst/>
                        <a:latin typeface="+mn-lt"/>
                      </a:endParaRPr>
                    </a:p>
                  </a:txBody>
                  <a:tcPr marL="7690" marR="7690" marT="7690" marB="0" anchor="ctr">
                    <a:solidFill>
                      <a:schemeClr val="accent2">
                        <a:lumMod val="60000"/>
                        <a:lumOff val="40000"/>
                      </a:schemeClr>
                    </a:solidFill>
                  </a:tcPr>
                </a:tc>
                <a:tc>
                  <a:txBody>
                    <a:bodyPr/>
                    <a:lstStyle/>
                    <a:p>
                      <a:pPr algn="ctr" fontAlgn="ctr"/>
                      <a:endParaRPr lang="fr-FR" sz="1400" b="0" i="0" u="none" strike="noStrike" dirty="0">
                        <a:solidFill>
                          <a:srgbClr val="000000"/>
                        </a:solidFill>
                        <a:effectLst/>
                        <a:latin typeface="+mn-lt"/>
                      </a:endParaRPr>
                    </a:p>
                  </a:txBody>
                  <a:tcPr marL="7690" marR="7690" marT="7690" marB="0" anchor="ctr">
                    <a:solidFill>
                      <a:schemeClr val="accent2">
                        <a:lumMod val="60000"/>
                        <a:lumOff val="40000"/>
                      </a:schemeClr>
                    </a:solidFill>
                  </a:tcPr>
                </a:tc>
                <a:tc>
                  <a:txBody>
                    <a:bodyPr/>
                    <a:lstStyle/>
                    <a:p>
                      <a:pPr algn="ctr" fontAlgn="ctr"/>
                      <a:endParaRPr lang="fr-FR" sz="1400" b="0" i="0" u="none" strike="noStrike" dirty="0">
                        <a:solidFill>
                          <a:srgbClr val="000000"/>
                        </a:solidFill>
                        <a:effectLst/>
                        <a:latin typeface="+mn-lt"/>
                      </a:endParaRPr>
                    </a:p>
                  </a:txBody>
                  <a:tcPr marL="7690" marR="7690" marT="7690" marB="0" anchor="ctr">
                    <a:solidFill>
                      <a:schemeClr val="accent2">
                        <a:lumMod val="60000"/>
                        <a:lumOff val="40000"/>
                      </a:schemeClr>
                    </a:solidFill>
                  </a:tcPr>
                </a:tc>
                <a:tc>
                  <a:txBody>
                    <a:bodyPr/>
                    <a:lstStyle/>
                    <a:p>
                      <a:pPr algn="ctr" fontAlgn="ctr"/>
                      <a:r>
                        <a:rPr lang="fr-FR" sz="1400" u="none" strike="noStrike" dirty="0">
                          <a:effectLst/>
                          <a:latin typeface="+mn-lt"/>
                        </a:rPr>
                        <a:t>1</a:t>
                      </a:r>
                      <a:endParaRPr lang="fr-FR" sz="1400" b="0" i="0" u="none" strike="noStrike" dirty="0">
                        <a:solidFill>
                          <a:srgbClr val="000000"/>
                        </a:solidFill>
                        <a:effectLst/>
                        <a:latin typeface="+mn-lt"/>
                      </a:endParaRPr>
                    </a:p>
                  </a:txBody>
                  <a:tcPr marL="7690" marR="7690" marT="7690" marB="0" anchor="ctr">
                    <a:solidFill>
                      <a:schemeClr val="accent2">
                        <a:lumMod val="60000"/>
                        <a:lumOff val="40000"/>
                      </a:schemeClr>
                    </a:solidFill>
                  </a:tcPr>
                </a:tc>
                <a:tc>
                  <a:txBody>
                    <a:bodyPr/>
                    <a:lstStyle/>
                    <a:p>
                      <a:pPr algn="ctr" fontAlgn="ctr"/>
                      <a:r>
                        <a:rPr lang="fr-FR" sz="1400" u="none" strike="noStrike" dirty="0">
                          <a:effectLst/>
                          <a:latin typeface="+mn-lt"/>
                        </a:rPr>
                        <a:t>1</a:t>
                      </a:r>
                      <a:endParaRPr lang="fr-FR" sz="1400" b="0" i="0" u="none" strike="noStrike" dirty="0">
                        <a:solidFill>
                          <a:srgbClr val="000000"/>
                        </a:solidFill>
                        <a:effectLst/>
                        <a:latin typeface="+mn-lt"/>
                      </a:endParaRPr>
                    </a:p>
                  </a:txBody>
                  <a:tcPr marL="7690" marR="7690" marT="7690" marB="0" anchor="ctr">
                    <a:solidFill>
                      <a:schemeClr val="accent2">
                        <a:lumMod val="60000"/>
                        <a:lumOff val="40000"/>
                      </a:schemeClr>
                    </a:solidFill>
                  </a:tcPr>
                </a:tc>
                <a:extLst>
                  <a:ext uri="{0D108BD9-81ED-4DB2-BD59-A6C34878D82A}">
                    <a16:rowId xmlns:a16="http://schemas.microsoft.com/office/drawing/2014/main" val="380583009"/>
                  </a:ext>
                </a:extLst>
              </a:tr>
              <a:tr h="332232">
                <a:tc>
                  <a:txBody>
                    <a:bodyPr/>
                    <a:lstStyle/>
                    <a:p>
                      <a:pPr algn="l" fontAlgn="ctr"/>
                      <a:r>
                        <a:rPr lang="fr-FR" sz="1400" b="1" u="none" strike="noStrike" dirty="0">
                          <a:solidFill>
                            <a:schemeClr val="bg1"/>
                          </a:solidFill>
                          <a:effectLst/>
                          <a:latin typeface="+mn-lt"/>
                        </a:rPr>
                        <a:t>Variables de contrôle</a:t>
                      </a:r>
                      <a:endParaRPr lang="fr-FR" sz="1400" b="1" i="0" u="none" strike="noStrike" dirty="0">
                        <a:solidFill>
                          <a:schemeClr val="bg1"/>
                        </a:solidFill>
                        <a:effectLst/>
                        <a:latin typeface="+mn-lt"/>
                      </a:endParaRPr>
                    </a:p>
                  </a:txBody>
                  <a:tcPr marL="7690" marR="7690" marT="7690" marB="0" anchor="ctr">
                    <a:solidFill>
                      <a:schemeClr val="accent1"/>
                    </a:solidFill>
                  </a:tcPr>
                </a:tc>
                <a:tc>
                  <a:txBody>
                    <a:bodyPr/>
                    <a:lstStyle/>
                    <a:p>
                      <a:pPr algn="ctr" fontAlgn="ctr"/>
                      <a:r>
                        <a:rPr lang="fr-FR" sz="1400" u="none" strike="noStrike">
                          <a:effectLst/>
                          <a:latin typeface="+mn-lt"/>
                        </a:rPr>
                        <a:t>Non</a:t>
                      </a:r>
                      <a:endParaRPr lang="fr-FR" sz="1400" b="0" i="0" u="none" strike="noStrike">
                        <a:solidFill>
                          <a:srgbClr val="000000"/>
                        </a:solidFill>
                        <a:effectLst/>
                        <a:latin typeface="+mn-lt"/>
                      </a:endParaRPr>
                    </a:p>
                  </a:txBody>
                  <a:tcPr marL="7690" marR="7690" marT="7690" marB="0" anchor="ctr"/>
                </a:tc>
                <a:tc gridSpan="2">
                  <a:txBody>
                    <a:bodyPr/>
                    <a:lstStyle/>
                    <a:p>
                      <a:pPr algn="ctr" fontAlgn="ctr"/>
                      <a:r>
                        <a:rPr lang="fr-FR" sz="1400" u="none" strike="noStrike">
                          <a:effectLst/>
                          <a:latin typeface="+mn-lt"/>
                        </a:rPr>
                        <a:t>Oui</a:t>
                      </a:r>
                      <a:endParaRPr lang="fr-FR" sz="1400" b="0" i="0" u="none" strike="noStrike">
                        <a:solidFill>
                          <a:srgbClr val="000000"/>
                        </a:solidFill>
                        <a:effectLst/>
                        <a:latin typeface="+mn-lt"/>
                      </a:endParaRPr>
                    </a:p>
                  </a:txBody>
                  <a:tcPr marL="7690" marR="7690" marT="7690" marB="0" anchor="ctr"/>
                </a:tc>
                <a:tc hMerge="1">
                  <a:txBody>
                    <a:bodyPr/>
                    <a:lstStyle/>
                    <a:p>
                      <a:endParaRPr lang="fr-FR"/>
                    </a:p>
                  </a:txBody>
                  <a:tcPr/>
                </a:tc>
                <a:tc>
                  <a:txBody>
                    <a:bodyPr/>
                    <a:lstStyle/>
                    <a:p>
                      <a:pPr algn="ctr" fontAlgn="ctr"/>
                      <a:r>
                        <a:rPr lang="fr-FR" sz="1400" u="none" strike="noStrike">
                          <a:effectLst/>
                          <a:latin typeface="+mn-lt"/>
                        </a:rPr>
                        <a:t>Non</a:t>
                      </a:r>
                      <a:endParaRPr lang="fr-FR" sz="1400" b="0" i="0" u="none" strike="noStrike">
                        <a:solidFill>
                          <a:srgbClr val="000000"/>
                        </a:solidFill>
                        <a:effectLst/>
                        <a:latin typeface="+mn-lt"/>
                      </a:endParaRPr>
                    </a:p>
                  </a:txBody>
                  <a:tcPr marL="7690" marR="7690" marT="7690" marB="0" anchor="ctr"/>
                </a:tc>
                <a:tc>
                  <a:txBody>
                    <a:bodyPr/>
                    <a:lstStyle/>
                    <a:p>
                      <a:pPr algn="ctr" fontAlgn="ctr"/>
                      <a:r>
                        <a:rPr lang="fr-FR" sz="1400" u="none" strike="noStrike">
                          <a:effectLst/>
                          <a:latin typeface="+mn-lt"/>
                        </a:rPr>
                        <a:t>Oui</a:t>
                      </a:r>
                      <a:endParaRPr lang="fr-FR" sz="1400" b="0" i="0" u="none" strike="noStrike">
                        <a:solidFill>
                          <a:srgbClr val="000000"/>
                        </a:solidFill>
                        <a:effectLst/>
                        <a:latin typeface="+mn-lt"/>
                      </a:endParaRPr>
                    </a:p>
                  </a:txBody>
                  <a:tcPr marL="7690" marR="7690" marT="7690" marB="0" anchor="ctr"/>
                </a:tc>
                <a:tc>
                  <a:txBody>
                    <a:bodyPr/>
                    <a:lstStyle/>
                    <a:p>
                      <a:pPr algn="ctr" fontAlgn="ctr"/>
                      <a:r>
                        <a:rPr lang="fr-FR" sz="1400" u="none" strike="noStrike">
                          <a:effectLst/>
                          <a:latin typeface="+mn-lt"/>
                        </a:rPr>
                        <a:t>Oui</a:t>
                      </a:r>
                      <a:endParaRPr lang="fr-FR" sz="1400" b="0" i="0" u="none" strike="noStrike">
                        <a:solidFill>
                          <a:srgbClr val="000000"/>
                        </a:solidFill>
                        <a:effectLst/>
                        <a:latin typeface="+mn-lt"/>
                      </a:endParaRPr>
                    </a:p>
                  </a:txBody>
                  <a:tcPr marL="7690" marR="7690" marT="7690" marB="0" anchor="ctr"/>
                </a:tc>
                <a:tc>
                  <a:txBody>
                    <a:bodyPr/>
                    <a:lstStyle/>
                    <a:p>
                      <a:pPr algn="ctr" fontAlgn="ctr"/>
                      <a:r>
                        <a:rPr lang="fr-FR" sz="1400" u="none" strike="noStrike">
                          <a:effectLst/>
                          <a:latin typeface="+mn-lt"/>
                        </a:rPr>
                        <a:t>Oui</a:t>
                      </a:r>
                      <a:endParaRPr lang="fr-FR" sz="1400" b="0" i="0" u="none" strike="noStrike">
                        <a:solidFill>
                          <a:srgbClr val="000000"/>
                        </a:solidFill>
                        <a:effectLst/>
                        <a:latin typeface="+mn-lt"/>
                      </a:endParaRPr>
                    </a:p>
                  </a:txBody>
                  <a:tcPr marL="7690" marR="7690" marT="7690" marB="0" anchor="ctr"/>
                </a:tc>
                <a:tc>
                  <a:txBody>
                    <a:bodyPr/>
                    <a:lstStyle/>
                    <a:p>
                      <a:pPr algn="ctr" fontAlgn="ctr"/>
                      <a:r>
                        <a:rPr lang="fr-FR" sz="1400" u="none" strike="noStrike">
                          <a:effectLst/>
                          <a:latin typeface="+mn-lt"/>
                        </a:rPr>
                        <a:t>Oui</a:t>
                      </a:r>
                      <a:endParaRPr lang="fr-FR" sz="1400" b="0" i="0" u="none" strike="noStrike">
                        <a:solidFill>
                          <a:srgbClr val="000000"/>
                        </a:solidFill>
                        <a:effectLst/>
                        <a:latin typeface="+mn-lt"/>
                      </a:endParaRPr>
                    </a:p>
                  </a:txBody>
                  <a:tcPr marL="7690" marR="7690" marT="7690" marB="0" anchor="ctr"/>
                </a:tc>
                <a:tc>
                  <a:txBody>
                    <a:bodyPr/>
                    <a:lstStyle/>
                    <a:p>
                      <a:pPr algn="ctr" fontAlgn="ctr"/>
                      <a:r>
                        <a:rPr lang="fr-FR" sz="1400" u="none" strike="noStrike" dirty="0">
                          <a:effectLst/>
                          <a:latin typeface="+mn-lt"/>
                        </a:rPr>
                        <a:t>Oui</a:t>
                      </a:r>
                      <a:endParaRPr lang="fr-FR" sz="1400" b="0" i="0" u="none" strike="noStrike" dirty="0">
                        <a:solidFill>
                          <a:srgbClr val="000000"/>
                        </a:solidFill>
                        <a:effectLst/>
                        <a:latin typeface="+mn-lt"/>
                      </a:endParaRPr>
                    </a:p>
                  </a:txBody>
                  <a:tcPr marL="7690" marR="7690" marT="7690" marB="0" anchor="ctr"/>
                </a:tc>
                <a:extLst>
                  <a:ext uri="{0D108BD9-81ED-4DB2-BD59-A6C34878D82A}">
                    <a16:rowId xmlns:a16="http://schemas.microsoft.com/office/drawing/2014/main" val="515309180"/>
                  </a:ext>
                </a:extLst>
              </a:tr>
            </a:tbl>
          </a:graphicData>
        </a:graphic>
      </p:graphicFrame>
      <p:sp>
        <p:nvSpPr>
          <p:cNvPr id="7" name="Rectangle 6"/>
          <p:cNvSpPr/>
          <p:nvPr/>
        </p:nvSpPr>
        <p:spPr>
          <a:xfrm flipV="1">
            <a:off x="3138854" y="1774119"/>
            <a:ext cx="1434511" cy="38626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flipV="1">
            <a:off x="4573365" y="2919045"/>
            <a:ext cx="5823286" cy="13891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flipV="1">
            <a:off x="4573366" y="1774118"/>
            <a:ext cx="5823286" cy="7932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flipV="1">
            <a:off x="4573365" y="4621245"/>
            <a:ext cx="5823286" cy="6717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flipV="1">
            <a:off x="5461698" y="1788456"/>
            <a:ext cx="912725" cy="38483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93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P spid="11" grpId="0" animBg="1"/>
      <p:bldP spid="11" grpId="1" animBg="1"/>
      <p:bldP spid="12" grpId="0" animBg="1"/>
      <p:bldP spid="12" grpId="1"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02288" y="6567449"/>
            <a:ext cx="2205732" cy="123111"/>
          </a:xfrm>
        </p:spPr>
        <p:txBody>
          <a:bodyPr/>
          <a:lstStyle/>
          <a:p>
            <a:r>
              <a:rPr lang="fr-FR" sz="800" smtClean="0"/>
              <a:t>Les effets d'aubaine des contrats aidés - JMS 2022</a:t>
            </a:r>
            <a:endParaRPr lang="fr-FR" sz="800" dirty="0"/>
          </a:p>
        </p:txBody>
      </p:sp>
      <p:sp>
        <p:nvSpPr>
          <p:cNvPr id="3" name="Espace réservé du numéro de diapositive 2"/>
          <p:cNvSpPr>
            <a:spLocks noGrp="1"/>
          </p:cNvSpPr>
          <p:nvPr>
            <p:ph type="sldNum" sz="quarter" idx="12"/>
          </p:nvPr>
        </p:nvSpPr>
        <p:spPr/>
        <p:txBody>
          <a:bodyPr/>
          <a:lstStyle/>
          <a:p>
            <a:fld id="{DA76BCB4-0E47-4ECE-B552-0D112F3A1392}" type="slidenum">
              <a:rPr lang="fr-FR" smtClean="0"/>
              <a:pPr/>
              <a:t>26</a:t>
            </a:fld>
            <a:endParaRPr lang="fr-FR" dirty="0"/>
          </a:p>
        </p:txBody>
      </p:sp>
      <p:sp>
        <p:nvSpPr>
          <p:cNvPr id="4" name="Titre 3"/>
          <p:cNvSpPr>
            <a:spLocks noGrp="1"/>
          </p:cNvSpPr>
          <p:nvPr>
            <p:ph type="title"/>
          </p:nvPr>
        </p:nvSpPr>
        <p:spPr/>
        <p:txBody>
          <a:bodyPr>
            <a:normAutofit/>
          </a:bodyPr>
          <a:lstStyle/>
          <a:p>
            <a:r>
              <a:rPr lang="fr-FR" dirty="0" smtClean="0"/>
              <a:t>Le cas d’un effet d’aubaine hétérogène</a:t>
            </a:r>
            <a:endParaRPr lang="fr-FR" dirty="0"/>
          </a:p>
        </p:txBody>
      </p:sp>
      <p:sp>
        <p:nvSpPr>
          <p:cNvPr id="5" name="Espace réservé du texte 4"/>
          <p:cNvSpPr>
            <a:spLocks noGrp="1"/>
          </p:cNvSpPr>
          <p:nvPr>
            <p:ph type="body" sz="quarter" idx="13"/>
          </p:nvPr>
        </p:nvSpPr>
        <p:spPr>
          <a:xfrm>
            <a:off x="502288" y="1836012"/>
            <a:ext cx="11436716" cy="4431978"/>
          </a:xfrm>
        </p:spPr>
        <p:txBody>
          <a:bodyPr numCol="1"/>
          <a:lstStyle/>
          <a:p>
            <a:pPr algn="just"/>
            <a:r>
              <a:rPr lang="fr-FR" dirty="0" smtClean="0"/>
              <a:t>Les instruments semblent crédibles :</a:t>
            </a:r>
          </a:p>
          <a:p>
            <a:pPr marL="558900" lvl="1" indent="-342900" algn="just"/>
            <a:r>
              <a:rPr lang="fr-FR" dirty="0"/>
              <a:t>i</a:t>
            </a:r>
            <a:r>
              <a:rPr lang="fr-FR" dirty="0" smtClean="0"/>
              <a:t>nstruments forts : fortement corrélés avec la variation des Contrats Aidés (F-Stat, significatifs dans l’équation de première étape)</a:t>
            </a:r>
          </a:p>
          <a:p>
            <a:pPr marL="558900" lvl="1" indent="-342900" algn="just"/>
            <a:r>
              <a:rPr lang="fr-FR" dirty="0" smtClean="0"/>
              <a:t>tests de </a:t>
            </a:r>
            <a:r>
              <a:rPr lang="fr-FR" dirty="0" err="1" smtClean="0"/>
              <a:t>suridentification</a:t>
            </a:r>
            <a:r>
              <a:rPr lang="fr-FR" dirty="0" smtClean="0"/>
              <a:t> (</a:t>
            </a:r>
            <a:r>
              <a:rPr lang="fr-FR" dirty="0" err="1" smtClean="0"/>
              <a:t>Sargan</a:t>
            </a:r>
            <a:r>
              <a:rPr lang="fr-FR" dirty="0" smtClean="0"/>
              <a:t>-Hansen J-Test) toujours largement validés</a:t>
            </a:r>
          </a:p>
          <a:p>
            <a:pPr algn="just"/>
            <a:r>
              <a:rPr lang="fr-FR" dirty="0" smtClean="0"/>
              <a:t>Mais, si l’effet d’aubaine est hétérogène entre les structures (</a:t>
            </a:r>
            <a:r>
              <a:rPr lang="el-GR" dirty="0" smtClean="0"/>
              <a:t>β</a:t>
            </a:r>
            <a:r>
              <a:rPr lang="fr-FR" dirty="0" smtClean="0"/>
              <a:t> est spécifique à chaque structure, probable)</a:t>
            </a:r>
          </a:p>
          <a:p>
            <a:pPr marL="558900" lvl="1" indent="-342900" algn="just"/>
            <a:r>
              <a:rPr lang="fr-FR" dirty="0" smtClean="0"/>
              <a:t>l’estimateur IV ne mesure pas l’effet d’aubaine de toutes les structures</a:t>
            </a:r>
          </a:p>
          <a:p>
            <a:pPr marL="558900" lvl="1" indent="-342900" algn="just"/>
            <a:r>
              <a:rPr lang="fr-FR" dirty="0" smtClean="0"/>
              <a:t>mais le </a:t>
            </a:r>
            <a:r>
              <a:rPr lang="fr-FR" dirty="0"/>
              <a:t>LATE, l’effet d’aubaine chez les seuls </a:t>
            </a:r>
            <a:r>
              <a:rPr lang="fr-FR" i="1" dirty="0" err="1"/>
              <a:t>compliers</a:t>
            </a:r>
            <a:r>
              <a:rPr lang="fr-FR" dirty="0"/>
              <a:t> (les structures dont le comportement est modifié par </a:t>
            </a:r>
            <a:r>
              <a:rPr lang="fr-FR" dirty="0" smtClean="0"/>
              <a:t>l’instrument</a:t>
            </a:r>
            <a:r>
              <a:rPr lang="fr-FR" dirty="0"/>
              <a:t>)</a:t>
            </a:r>
            <a:endParaRPr lang="fr-FR" i="1" dirty="0" smtClean="0"/>
          </a:p>
          <a:p>
            <a:pPr marL="558900" lvl="1" indent="-342900" algn="just"/>
            <a:r>
              <a:rPr lang="fr-FR" dirty="0" smtClean="0"/>
              <a:t>pourrait expliquer les différences selon les instruments utilisés</a:t>
            </a:r>
            <a:endParaRPr lang="fr-FR" dirty="0"/>
          </a:p>
          <a:p>
            <a:pPr marL="558900" lvl="1" indent="-342900" algn="just"/>
            <a:r>
              <a:rPr lang="fr-FR" dirty="0" smtClean="0"/>
              <a:t>suppose aussi une hypothèse </a:t>
            </a:r>
            <a:r>
              <a:rPr lang="fr-FR" dirty="0"/>
              <a:t>d’absence de </a:t>
            </a:r>
            <a:r>
              <a:rPr lang="fr-FR" i="1" dirty="0" err="1"/>
              <a:t>defiers</a:t>
            </a:r>
            <a:r>
              <a:rPr lang="fr-FR" dirty="0"/>
              <a:t> </a:t>
            </a:r>
            <a:r>
              <a:rPr lang="fr-FR" dirty="0" smtClean="0"/>
              <a:t>(hypothèse de </a:t>
            </a:r>
            <a:r>
              <a:rPr lang="fr-FR" dirty="0" err="1" smtClean="0"/>
              <a:t>monotonicité</a:t>
            </a:r>
            <a:r>
              <a:rPr lang="fr-FR" dirty="0" smtClean="0"/>
              <a:t>) : plausible ici</a:t>
            </a:r>
            <a:endParaRPr lang="fr-FR" dirty="0"/>
          </a:p>
          <a:p>
            <a:pPr marL="558900" lvl="1" indent="-342900" algn="just">
              <a:buFont typeface="Wingdings" panose="05000000000000000000" pitchFamily="2" charset="2"/>
              <a:buChar char="§"/>
            </a:pPr>
            <a:endParaRPr lang="fr-FR" dirty="0"/>
          </a:p>
        </p:txBody>
      </p:sp>
    </p:spTree>
    <p:extLst>
      <p:ext uri="{BB962C8B-B14F-4D97-AF65-F5344CB8AC3E}">
        <p14:creationId xmlns:p14="http://schemas.microsoft.com/office/powerpoint/2010/main" val="2598897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02288" y="6567449"/>
            <a:ext cx="2205732" cy="123111"/>
          </a:xfrm>
        </p:spPr>
        <p:txBody>
          <a:bodyPr/>
          <a:lstStyle/>
          <a:p>
            <a:r>
              <a:rPr lang="fr-FR" sz="800" smtClean="0"/>
              <a:t>Les effets d'aubaine des contrats aidés - JMS 2022</a:t>
            </a:r>
            <a:endParaRPr lang="fr-FR" sz="800" dirty="0"/>
          </a:p>
        </p:txBody>
      </p:sp>
      <p:sp>
        <p:nvSpPr>
          <p:cNvPr id="3" name="Espace réservé du numéro de diapositive 2"/>
          <p:cNvSpPr>
            <a:spLocks noGrp="1"/>
          </p:cNvSpPr>
          <p:nvPr>
            <p:ph type="sldNum" sz="quarter" idx="12"/>
          </p:nvPr>
        </p:nvSpPr>
        <p:spPr/>
        <p:txBody>
          <a:bodyPr/>
          <a:lstStyle/>
          <a:p>
            <a:fld id="{DA76BCB4-0E47-4ECE-B552-0D112F3A1392}" type="slidenum">
              <a:rPr lang="fr-FR" smtClean="0"/>
              <a:pPr/>
              <a:t>27</a:t>
            </a:fld>
            <a:endParaRPr lang="fr-FR" dirty="0"/>
          </a:p>
        </p:txBody>
      </p:sp>
      <p:sp>
        <p:nvSpPr>
          <p:cNvPr id="4" name="Titre 3"/>
          <p:cNvSpPr>
            <a:spLocks noGrp="1"/>
          </p:cNvSpPr>
          <p:nvPr>
            <p:ph type="title"/>
          </p:nvPr>
        </p:nvSpPr>
        <p:spPr/>
        <p:txBody>
          <a:bodyPr>
            <a:normAutofit/>
          </a:bodyPr>
          <a:lstStyle/>
          <a:p>
            <a:r>
              <a:rPr lang="fr-FR" dirty="0" smtClean="0"/>
              <a:t>Estimation de la part des </a:t>
            </a:r>
            <a:r>
              <a:rPr lang="fr-FR" i="1" dirty="0" err="1" smtClean="0"/>
              <a:t>compliers</a:t>
            </a:r>
            <a:endParaRPr lang="fr-FR" i="1" dirty="0"/>
          </a:p>
        </p:txBody>
      </p:sp>
      <p:sp>
        <p:nvSpPr>
          <p:cNvPr id="5" name="Espace réservé du texte 4"/>
          <p:cNvSpPr>
            <a:spLocks noGrp="1"/>
          </p:cNvSpPr>
          <p:nvPr>
            <p:ph type="body" sz="quarter" idx="13"/>
          </p:nvPr>
        </p:nvSpPr>
        <p:spPr>
          <a:xfrm>
            <a:off x="502288" y="1836012"/>
            <a:ext cx="11436716" cy="4431978"/>
          </a:xfrm>
        </p:spPr>
        <p:txBody>
          <a:bodyPr numCol="1"/>
          <a:lstStyle/>
          <a:p>
            <a:pPr algn="just">
              <a:spcBef>
                <a:spcPts val="1200"/>
              </a:spcBef>
            </a:pPr>
            <a:r>
              <a:rPr lang="fr-FR" dirty="0" smtClean="0"/>
              <a:t>Estimation </a:t>
            </a:r>
            <a:r>
              <a:rPr lang="fr-FR" dirty="0"/>
              <a:t>de la </a:t>
            </a:r>
            <a:r>
              <a:rPr lang="fr-FR" dirty="0" smtClean="0"/>
              <a:t>part des </a:t>
            </a:r>
            <a:r>
              <a:rPr lang="fr-FR" i="1" dirty="0" err="1" smtClean="0"/>
              <a:t>compliers</a:t>
            </a:r>
            <a:r>
              <a:rPr lang="fr-FR" dirty="0" smtClean="0"/>
              <a:t> en recourant à la méthode proposée par Dahl </a:t>
            </a:r>
            <a:r>
              <a:rPr lang="fr-FR" i="1" dirty="0" smtClean="0"/>
              <a:t>et al.</a:t>
            </a:r>
            <a:r>
              <a:rPr lang="fr-FR" dirty="0" smtClean="0"/>
              <a:t> (2014):</a:t>
            </a:r>
          </a:p>
          <a:p>
            <a:pPr marL="558900" lvl="1" indent="-342900" algn="just">
              <a:spcBef>
                <a:spcPts val="1200"/>
              </a:spcBef>
            </a:pPr>
            <a:r>
              <a:rPr lang="fr-FR" dirty="0" smtClean="0"/>
              <a:t>Non-marchand : </a:t>
            </a:r>
            <a:r>
              <a:rPr lang="fr-FR" i="1" dirty="0" err="1" smtClean="0"/>
              <a:t>compliers</a:t>
            </a:r>
            <a:r>
              <a:rPr lang="fr-FR" dirty="0" smtClean="0"/>
              <a:t> (65 %), </a:t>
            </a:r>
            <a:r>
              <a:rPr lang="fr-FR" i="1" dirty="0" err="1" smtClean="0"/>
              <a:t>always-takers</a:t>
            </a:r>
            <a:r>
              <a:rPr lang="fr-FR" dirty="0" smtClean="0"/>
              <a:t> (30 %), </a:t>
            </a:r>
            <a:r>
              <a:rPr lang="fr-FR" i="1" dirty="0" smtClean="0"/>
              <a:t>non-</a:t>
            </a:r>
            <a:r>
              <a:rPr lang="fr-FR" i="1" dirty="0" err="1" smtClean="0"/>
              <a:t>takers</a:t>
            </a:r>
            <a:r>
              <a:rPr lang="fr-FR" dirty="0" smtClean="0"/>
              <a:t> (5 %)</a:t>
            </a:r>
          </a:p>
          <a:p>
            <a:pPr marL="558900" lvl="1" indent="-342900" algn="just">
              <a:spcBef>
                <a:spcPts val="1200"/>
              </a:spcBef>
            </a:pPr>
            <a:r>
              <a:rPr lang="fr-FR" dirty="0" smtClean="0"/>
              <a:t>Marchand : </a:t>
            </a:r>
            <a:r>
              <a:rPr lang="fr-FR" i="1" dirty="0" err="1"/>
              <a:t>compliers</a:t>
            </a:r>
            <a:r>
              <a:rPr lang="fr-FR" dirty="0"/>
              <a:t> </a:t>
            </a:r>
            <a:r>
              <a:rPr lang="fr-FR" dirty="0" smtClean="0"/>
              <a:t>(81 %), </a:t>
            </a:r>
            <a:r>
              <a:rPr lang="fr-FR" i="1" dirty="0" err="1"/>
              <a:t>always-takers</a:t>
            </a:r>
            <a:r>
              <a:rPr lang="fr-FR" dirty="0"/>
              <a:t> </a:t>
            </a:r>
            <a:r>
              <a:rPr lang="fr-FR" dirty="0" smtClean="0"/>
              <a:t>(18 %), </a:t>
            </a:r>
            <a:r>
              <a:rPr lang="fr-FR" i="1" dirty="0"/>
              <a:t>non-</a:t>
            </a:r>
            <a:r>
              <a:rPr lang="fr-FR" i="1" dirty="0" err="1"/>
              <a:t>takers</a:t>
            </a:r>
            <a:r>
              <a:rPr lang="fr-FR" dirty="0"/>
              <a:t> </a:t>
            </a:r>
            <a:r>
              <a:rPr lang="fr-FR" dirty="0" smtClean="0"/>
              <a:t>(1 %)</a:t>
            </a:r>
            <a:endParaRPr lang="fr-FR" dirty="0"/>
          </a:p>
          <a:p>
            <a:pPr algn="just">
              <a:spcBef>
                <a:spcPts val="1200"/>
              </a:spcBef>
            </a:pPr>
            <a:endParaRPr lang="fr-FR" dirty="0" smtClean="0"/>
          </a:p>
          <a:p>
            <a:pPr algn="just">
              <a:spcBef>
                <a:spcPts val="1200"/>
              </a:spcBef>
            </a:pPr>
            <a:r>
              <a:rPr lang="fr-FR" dirty="0" smtClean="0"/>
              <a:t>La proportion de </a:t>
            </a:r>
            <a:r>
              <a:rPr lang="fr-FR" i="1" dirty="0" smtClean="0"/>
              <a:t>non-</a:t>
            </a:r>
            <a:r>
              <a:rPr lang="fr-FR" i="1" dirty="0" err="1" smtClean="0"/>
              <a:t>takers</a:t>
            </a:r>
            <a:r>
              <a:rPr lang="fr-FR" dirty="0" smtClean="0"/>
              <a:t> est très faible dans cette étude :</a:t>
            </a:r>
          </a:p>
          <a:p>
            <a:pPr marL="558900" lvl="1" indent="-342900" algn="just">
              <a:spcBef>
                <a:spcPts val="1200"/>
              </a:spcBef>
            </a:pPr>
            <a:r>
              <a:rPr lang="fr-FR" dirty="0"/>
              <a:t>r</a:t>
            </a:r>
            <a:r>
              <a:rPr lang="fr-FR" dirty="0" smtClean="0"/>
              <a:t>ésultat intuitivement pertinent</a:t>
            </a:r>
          </a:p>
          <a:p>
            <a:pPr marL="558900" lvl="1" indent="-342900" algn="just">
              <a:spcBef>
                <a:spcPts val="1200"/>
              </a:spcBef>
            </a:pPr>
            <a:r>
              <a:rPr lang="fr-FR" dirty="0" smtClean="0"/>
              <a:t>l’estimateur en IV mesure non seulement le LATE (effet d’aubaine chez les structures influencées par l’instrument)</a:t>
            </a:r>
          </a:p>
          <a:p>
            <a:pPr marL="558900" lvl="1" indent="-342900" algn="just">
              <a:spcBef>
                <a:spcPts val="1200"/>
              </a:spcBef>
            </a:pPr>
            <a:r>
              <a:rPr lang="fr-FR" dirty="0" smtClean="0"/>
              <a:t>mais il </a:t>
            </a:r>
            <a:r>
              <a:rPr lang="fr-FR" dirty="0"/>
              <a:t>mesure </a:t>
            </a:r>
            <a:r>
              <a:rPr lang="fr-FR" dirty="0" smtClean="0"/>
              <a:t>aussi l’ATT (</a:t>
            </a:r>
            <a:r>
              <a:rPr lang="fr-FR" i="1" dirty="0" err="1" smtClean="0"/>
              <a:t>Average</a:t>
            </a:r>
            <a:r>
              <a:rPr lang="fr-FR" i="1" dirty="0" smtClean="0"/>
              <a:t> </a:t>
            </a:r>
            <a:r>
              <a:rPr lang="fr-FR" i="1" dirty="0" err="1"/>
              <a:t>Treatment</a:t>
            </a:r>
            <a:r>
              <a:rPr lang="fr-FR" i="1" dirty="0"/>
              <a:t> </a:t>
            </a:r>
            <a:r>
              <a:rPr lang="fr-FR" i="1" dirty="0" err="1"/>
              <a:t>Effect</a:t>
            </a:r>
            <a:r>
              <a:rPr lang="fr-FR" dirty="0" smtClean="0"/>
              <a:t>) : l’effet d’aubaine des structures </a:t>
            </a:r>
            <a:r>
              <a:rPr lang="fr-FR" dirty="0"/>
              <a:t>qui ont réduit leur volume de </a:t>
            </a:r>
            <a:r>
              <a:rPr lang="fr-FR" dirty="0" smtClean="0"/>
              <a:t>Contrats Aidés </a:t>
            </a:r>
            <a:r>
              <a:rPr lang="fr-FR" dirty="0"/>
              <a:t>après le </a:t>
            </a:r>
            <a:r>
              <a:rPr lang="fr-FR" dirty="0" smtClean="0"/>
              <a:t>2</a:t>
            </a:r>
            <a:r>
              <a:rPr lang="fr-FR" baseline="30000" dirty="0" smtClean="0"/>
              <a:t>e</a:t>
            </a:r>
            <a:r>
              <a:rPr lang="fr-FR" dirty="0" smtClean="0"/>
              <a:t> trimestre </a:t>
            </a:r>
            <a:r>
              <a:rPr lang="fr-FR" dirty="0"/>
              <a:t>2017 (</a:t>
            </a:r>
            <a:r>
              <a:rPr lang="fr-FR" dirty="0" err="1"/>
              <a:t>Angrist</a:t>
            </a:r>
            <a:r>
              <a:rPr lang="fr-FR" dirty="0"/>
              <a:t> &amp; </a:t>
            </a:r>
            <a:r>
              <a:rPr lang="fr-FR" dirty="0" err="1"/>
              <a:t>Pischke</a:t>
            </a:r>
            <a:r>
              <a:rPr lang="fr-FR" dirty="0"/>
              <a:t>, 2008</a:t>
            </a:r>
            <a:r>
              <a:rPr lang="fr-FR" dirty="0" smtClean="0"/>
              <a:t>)</a:t>
            </a:r>
            <a:endParaRPr lang="fr-FR" dirty="0"/>
          </a:p>
        </p:txBody>
      </p:sp>
    </p:spTree>
    <p:extLst>
      <p:ext uri="{BB962C8B-B14F-4D97-AF65-F5344CB8AC3E}">
        <p14:creationId xmlns:p14="http://schemas.microsoft.com/office/powerpoint/2010/main" val="378598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02288" y="6567449"/>
            <a:ext cx="2205732" cy="123111"/>
          </a:xfrm>
        </p:spPr>
        <p:txBody>
          <a:bodyPr/>
          <a:lstStyle/>
          <a:p>
            <a:r>
              <a:rPr lang="fr-FR" sz="800" smtClean="0"/>
              <a:t>Les effets d'aubaine des contrats aidés - JMS 2022</a:t>
            </a:r>
            <a:endParaRPr lang="fr-FR" sz="800" dirty="0"/>
          </a:p>
        </p:txBody>
      </p:sp>
      <p:sp>
        <p:nvSpPr>
          <p:cNvPr id="3" name="Espace réservé du numéro de diapositive 2"/>
          <p:cNvSpPr>
            <a:spLocks noGrp="1"/>
          </p:cNvSpPr>
          <p:nvPr>
            <p:ph type="sldNum" sz="quarter" idx="12"/>
          </p:nvPr>
        </p:nvSpPr>
        <p:spPr/>
        <p:txBody>
          <a:bodyPr/>
          <a:lstStyle/>
          <a:p>
            <a:fld id="{DA76BCB4-0E47-4ECE-B552-0D112F3A1392}" type="slidenum">
              <a:rPr lang="fr-FR" smtClean="0"/>
              <a:pPr/>
              <a:t>28</a:t>
            </a:fld>
            <a:endParaRPr lang="fr-FR" dirty="0"/>
          </a:p>
        </p:txBody>
      </p:sp>
      <p:sp>
        <p:nvSpPr>
          <p:cNvPr id="4" name="Titre 3"/>
          <p:cNvSpPr>
            <a:spLocks noGrp="1"/>
          </p:cNvSpPr>
          <p:nvPr>
            <p:ph type="title"/>
          </p:nvPr>
        </p:nvSpPr>
        <p:spPr/>
        <p:txBody>
          <a:bodyPr>
            <a:normAutofit/>
          </a:bodyPr>
          <a:lstStyle/>
          <a:p>
            <a:r>
              <a:rPr lang="fr-FR" dirty="0" smtClean="0"/>
              <a:t>Dans le secteur marchand</a:t>
            </a:r>
            <a:endParaRPr lang="fr-FR" dirty="0"/>
          </a:p>
        </p:txBody>
      </p:sp>
      <p:sp>
        <p:nvSpPr>
          <p:cNvPr id="9" name="Espace réservé du texte 7"/>
          <p:cNvSpPr>
            <a:spLocks noGrp="1"/>
          </p:cNvSpPr>
          <p:nvPr>
            <p:ph type="body" sz="quarter" idx="13"/>
          </p:nvPr>
        </p:nvSpPr>
        <p:spPr>
          <a:xfrm>
            <a:off x="998646" y="5770826"/>
            <a:ext cx="9754346" cy="638636"/>
          </a:xfrm>
          <a:prstGeom prst="rect">
            <a:avLst/>
          </a:prstGeom>
        </p:spPr>
        <p:txBody>
          <a:bodyPr wrap="square">
            <a:spAutoFit/>
          </a:bodyPr>
          <a:lstStyle/>
          <a:p>
            <a:pPr>
              <a:spcBef>
                <a:spcPts val="600"/>
              </a:spcBef>
            </a:pPr>
            <a:r>
              <a:rPr lang="fr-FR" sz="1050" dirty="0"/>
              <a:t>* : p&lt;0,05, ** : p&lt;0,01, *** : p&lt;0,001</a:t>
            </a:r>
          </a:p>
          <a:p>
            <a:pPr>
              <a:spcBef>
                <a:spcPts val="600"/>
              </a:spcBef>
            </a:pPr>
            <a:r>
              <a:rPr lang="fr-FR" sz="1050" u="sng" dirty="0"/>
              <a:t>Source</a:t>
            </a:r>
            <a:r>
              <a:rPr lang="fr-FR" sz="1050" dirty="0"/>
              <a:t> : Appariement </a:t>
            </a:r>
            <a:r>
              <a:rPr lang="fr-FR" sz="1050" dirty="0" smtClean="0"/>
              <a:t>Épure </a:t>
            </a:r>
            <a:r>
              <a:rPr lang="fr-FR" sz="1050" dirty="0"/>
              <a:t>(Insee) et Contrats Aidés (</a:t>
            </a:r>
            <a:r>
              <a:rPr lang="fr-FR" sz="1050" dirty="0" smtClean="0"/>
              <a:t>Dares)</a:t>
            </a:r>
          </a:p>
          <a:p>
            <a:pPr>
              <a:spcBef>
                <a:spcPts val="600"/>
              </a:spcBef>
            </a:pPr>
            <a:r>
              <a:rPr lang="fr-FR" sz="1050" u="sng" dirty="0" smtClean="0"/>
              <a:t>Champ</a:t>
            </a:r>
            <a:r>
              <a:rPr lang="fr-FR" sz="1050" dirty="0" smtClean="0"/>
              <a:t> </a:t>
            </a:r>
            <a:r>
              <a:rPr lang="fr-FR" sz="1050" dirty="0"/>
              <a:t>: établissements ayant un Contrat Aidé en stock le 1</a:t>
            </a:r>
            <a:r>
              <a:rPr lang="fr-FR" sz="1050" baseline="30000" dirty="0"/>
              <a:t>er</a:t>
            </a:r>
            <a:r>
              <a:rPr lang="fr-FR" sz="1050" dirty="0"/>
              <a:t> juillet 2017, hors Éducation </a:t>
            </a:r>
            <a:r>
              <a:rPr lang="fr-FR" sz="1050" dirty="0" smtClean="0"/>
              <a:t>Nationale, </a:t>
            </a:r>
            <a:r>
              <a:rPr lang="fr-FR" sz="1050" dirty="0"/>
              <a:t>2</a:t>
            </a:r>
            <a:r>
              <a:rPr lang="fr-FR" sz="1050" baseline="30000" dirty="0"/>
              <a:t>e</a:t>
            </a:r>
            <a:r>
              <a:rPr lang="fr-FR" sz="1050" dirty="0"/>
              <a:t> et 3</a:t>
            </a:r>
            <a:r>
              <a:rPr lang="fr-FR" sz="1050" baseline="30000" dirty="0"/>
              <a:t>e</a:t>
            </a:r>
            <a:r>
              <a:rPr lang="fr-FR" sz="1050" dirty="0"/>
              <a:t> trimestres </a:t>
            </a:r>
            <a:r>
              <a:rPr lang="fr-FR" sz="1050" dirty="0" smtClean="0"/>
              <a:t>2017</a:t>
            </a:r>
            <a:endParaRPr lang="fr-FR" sz="1050" dirty="0"/>
          </a:p>
          <a:p>
            <a:pPr>
              <a:spcBef>
                <a:spcPts val="600"/>
              </a:spcBef>
            </a:pPr>
            <a:endParaRPr lang="fr-FR" sz="1200" dirty="0"/>
          </a:p>
        </p:txBody>
      </p:sp>
      <p:graphicFrame>
        <p:nvGraphicFramePr>
          <p:cNvPr id="5" name="Tableau 4"/>
          <p:cNvGraphicFramePr>
            <a:graphicFrameLocks noGrp="1"/>
          </p:cNvGraphicFramePr>
          <p:nvPr>
            <p:extLst>
              <p:ext uri="{D42A27DB-BD31-4B8C-83A1-F6EECF244321}">
                <p14:modId xmlns:p14="http://schemas.microsoft.com/office/powerpoint/2010/main" val="2911889359"/>
              </p:ext>
            </p:extLst>
          </p:nvPr>
        </p:nvGraphicFramePr>
        <p:xfrm>
          <a:off x="790196" y="1828657"/>
          <a:ext cx="10121463" cy="3765072"/>
        </p:xfrm>
        <a:graphic>
          <a:graphicData uri="http://schemas.openxmlformats.org/drawingml/2006/table">
            <a:tbl>
              <a:tblPr>
                <a:tableStyleId>{5C22544A-7EE6-4342-B048-85BDC9FD1C3A}</a:tableStyleId>
              </a:tblPr>
              <a:tblGrid>
                <a:gridCol w="2454166">
                  <a:extLst>
                    <a:ext uri="{9D8B030D-6E8A-4147-A177-3AD203B41FA5}">
                      <a16:colId xmlns:a16="http://schemas.microsoft.com/office/drawing/2014/main" val="2219437012"/>
                    </a:ext>
                  </a:extLst>
                </a:gridCol>
                <a:gridCol w="624254">
                  <a:extLst>
                    <a:ext uri="{9D8B030D-6E8A-4147-A177-3AD203B41FA5}">
                      <a16:colId xmlns:a16="http://schemas.microsoft.com/office/drawing/2014/main" val="1685994918"/>
                    </a:ext>
                  </a:extLst>
                </a:gridCol>
                <a:gridCol w="756844">
                  <a:extLst>
                    <a:ext uri="{9D8B030D-6E8A-4147-A177-3AD203B41FA5}">
                      <a16:colId xmlns:a16="http://schemas.microsoft.com/office/drawing/2014/main" val="92341191"/>
                    </a:ext>
                  </a:extLst>
                </a:gridCol>
                <a:gridCol w="962220">
                  <a:extLst>
                    <a:ext uri="{9D8B030D-6E8A-4147-A177-3AD203B41FA5}">
                      <a16:colId xmlns:a16="http://schemas.microsoft.com/office/drawing/2014/main" val="531949491"/>
                    </a:ext>
                  </a:extLst>
                </a:gridCol>
                <a:gridCol w="980376">
                  <a:extLst>
                    <a:ext uri="{9D8B030D-6E8A-4147-A177-3AD203B41FA5}">
                      <a16:colId xmlns:a16="http://schemas.microsoft.com/office/drawing/2014/main" val="3475509007"/>
                    </a:ext>
                  </a:extLst>
                </a:gridCol>
                <a:gridCol w="1130154">
                  <a:extLst>
                    <a:ext uri="{9D8B030D-6E8A-4147-A177-3AD203B41FA5}">
                      <a16:colId xmlns:a16="http://schemas.microsoft.com/office/drawing/2014/main" val="3295832555"/>
                    </a:ext>
                  </a:extLst>
                </a:gridCol>
                <a:gridCol w="1052994">
                  <a:extLst>
                    <a:ext uri="{9D8B030D-6E8A-4147-A177-3AD203B41FA5}">
                      <a16:colId xmlns:a16="http://schemas.microsoft.com/office/drawing/2014/main" val="2989868285"/>
                    </a:ext>
                  </a:extLst>
                </a:gridCol>
                <a:gridCol w="1016684">
                  <a:extLst>
                    <a:ext uri="{9D8B030D-6E8A-4147-A177-3AD203B41FA5}">
                      <a16:colId xmlns:a16="http://schemas.microsoft.com/office/drawing/2014/main" val="760005666"/>
                    </a:ext>
                  </a:extLst>
                </a:gridCol>
                <a:gridCol w="1143771">
                  <a:extLst>
                    <a:ext uri="{9D8B030D-6E8A-4147-A177-3AD203B41FA5}">
                      <a16:colId xmlns:a16="http://schemas.microsoft.com/office/drawing/2014/main" val="3169575272"/>
                    </a:ext>
                  </a:extLst>
                </a:gridCol>
              </a:tblGrid>
              <a:tr h="494573">
                <a:tc>
                  <a:txBody>
                    <a:bodyPr/>
                    <a:lstStyle/>
                    <a:p>
                      <a:pPr algn="l" fontAlgn="ctr"/>
                      <a:r>
                        <a:rPr lang="fr-FR" sz="1400" b="1" u="none" strike="noStrike" dirty="0">
                          <a:solidFill>
                            <a:schemeClr val="bg1"/>
                          </a:solidFill>
                          <a:effectLst/>
                          <a:latin typeface="+mn-lt"/>
                        </a:rPr>
                        <a:t> </a:t>
                      </a:r>
                      <a:endParaRPr lang="fr-FR" sz="1400" b="1" i="0" u="none" strike="noStrike" dirty="0">
                        <a:solidFill>
                          <a:schemeClr val="bg1"/>
                        </a:solidFill>
                        <a:effectLst/>
                        <a:latin typeface="+mn-lt"/>
                      </a:endParaRPr>
                    </a:p>
                  </a:txBody>
                  <a:tcPr marL="6793" marR="6793" marT="6793" marB="0" anchor="ctr">
                    <a:solidFill>
                      <a:schemeClr val="accent1"/>
                    </a:solidFill>
                  </a:tcPr>
                </a:tc>
                <a:tc>
                  <a:txBody>
                    <a:bodyPr/>
                    <a:lstStyle/>
                    <a:p>
                      <a:pPr algn="ctr" fontAlgn="ctr"/>
                      <a:r>
                        <a:rPr lang="fr-FR" sz="1400" b="1" u="none" strike="noStrike" dirty="0" err="1" smtClean="0">
                          <a:solidFill>
                            <a:schemeClr val="bg1"/>
                          </a:solidFill>
                          <a:effectLst/>
                          <a:latin typeface="+mn-lt"/>
                        </a:rPr>
                        <a:t>Diff</a:t>
                      </a:r>
                      <a:r>
                        <a:rPr lang="fr-FR" sz="1400" b="1" u="none" strike="noStrike" dirty="0" smtClean="0">
                          <a:solidFill>
                            <a:schemeClr val="bg1"/>
                          </a:solidFill>
                          <a:effectLst/>
                          <a:latin typeface="+mn-lt"/>
                        </a:rPr>
                        <a:t> Prem-1</a:t>
                      </a:r>
                      <a:endParaRPr lang="fr-FR" sz="1400" b="1" i="0" u="none" strike="noStrike" dirty="0">
                        <a:solidFill>
                          <a:schemeClr val="bg1"/>
                        </a:solidFill>
                        <a:effectLst/>
                        <a:latin typeface="+mn-lt"/>
                      </a:endParaRPr>
                    </a:p>
                  </a:txBody>
                  <a:tcPr marL="6793" marR="6793" marT="6793" marB="0" anchor="ctr">
                    <a:solidFill>
                      <a:schemeClr val="accent1"/>
                    </a:solidFill>
                  </a:tcPr>
                </a:tc>
                <a:tc>
                  <a:txBody>
                    <a:bodyPr/>
                    <a:lstStyle/>
                    <a:p>
                      <a:pPr algn="ctr" fontAlgn="ctr"/>
                      <a:r>
                        <a:rPr lang="fr-FR" sz="1400" b="1" u="none" strike="noStrike" dirty="0" err="1" smtClean="0">
                          <a:solidFill>
                            <a:schemeClr val="bg1"/>
                          </a:solidFill>
                          <a:effectLst/>
                          <a:latin typeface="+mn-lt"/>
                        </a:rPr>
                        <a:t>Diff</a:t>
                      </a:r>
                      <a:r>
                        <a:rPr lang="fr-FR" sz="1400" b="1" u="none" strike="noStrike" dirty="0" smtClean="0">
                          <a:solidFill>
                            <a:schemeClr val="bg1"/>
                          </a:solidFill>
                          <a:effectLst/>
                          <a:latin typeface="+mn-lt"/>
                        </a:rPr>
                        <a:t> Prem-2</a:t>
                      </a:r>
                      <a:endParaRPr lang="fr-FR" sz="1400" b="1" i="0" u="none" strike="noStrike" dirty="0">
                        <a:solidFill>
                          <a:schemeClr val="bg1"/>
                        </a:solidFill>
                        <a:effectLst/>
                        <a:latin typeface="+mn-lt"/>
                      </a:endParaRPr>
                    </a:p>
                  </a:txBody>
                  <a:tcPr marL="6793" marR="6793" marT="6793" marB="0" anchor="ctr">
                    <a:solidFill>
                      <a:schemeClr val="accent1"/>
                    </a:solidFill>
                  </a:tcPr>
                </a:tc>
                <a:tc>
                  <a:txBody>
                    <a:bodyPr/>
                    <a:lstStyle/>
                    <a:p>
                      <a:pPr algn="ctr" fontAlgn="ctr"/>
                      <a:r>
                        <a:rPr lang="fr-FR" sz="1400" b="1" u="none" strike="noStrike" dirty="0" smtClean="0">
                          <a:solidFill>
                            <a:schemeClr val="bg1"/>
                          </a:solidFill>
                          <a:effectLst/>
                          <a:latin typeface="+mn-lt"/>
                        </a:rPr>
                        <a:t>IV1</a:t>
                      </a:r>
                      <a:endParaRPr lang="fr-FR" sz="1400" b="1" i="0" u="none" strike="noStrike" dirty="0">
                        <a:solidFill>
                          <a:schemeClr val="bg1"/>
                        </a:solidFill>
                        <a:effectLst/>
                        <a:latin typeface="+mn-lt"/>
                      </a:endParaRPr>
                    </a:p>
                  </a:txBody>
                  <a:tcPr marL="6793" marR="6793" marT="6793" marB="0" anchor="ctr">
                    <a:solidFill>
                      <a:schemeClr val="accent1"/>
                    </a:solidFill>
                  </a:tcPr>
                </a:tc>
                <a:tc>
                  <a:txBody>
                    <a:bodyPr/>
                    <a:lstStyle/>
                    <a:p>
                      <a:pPr algn="ctr" fontAlgn="ctr"/>
                      <a:r>
                        <a:rPr lang="fr-FR" sz="1400" b="1" u="none" strike="noStrike" dirty="0" smtClean="0">
                          <a:solidFill>
                            <a:schemeClr val="bg1"/>
                          </a:solidFill>
                          <a:effectLst/>
                          <a:latin typeface="+mn-lt"/>
                        </a:rPr>
                        <a:t>IV2</a:t>
                      </a:r>
                      <a:endParaRPr lang="fr-FR" sz="1400" b="1" i="0" u="none" strike="noStrike" dirty="0">
                        <a:solidFill>
                          <a:schemeClr val="bg1"/>
                        </a:solidFill>
                        <a:effectLst/>
                        <a:latin typeface="+mn-lt"/>
                      </a:endParaRPr>
                    </a:p>
                  </a:txBody>
                  <a:tcPr marL="6793" marR="6793" marT="6793" marB="0" anchor="ctr">
                    <a:solidFill>
                      <a:schemeClr val="accent1"/>
                    </a:solidFill>
                  </a:tcPr>
                </a:tc>
                <a:tc>
                  <a:txBody>
                    <a:bodyPr/>
                    <a:lstStyle/>
                    <a:p>
                      <a:pPr algn="ctr" fontAlgn="ctr"/>
                      <a:r>
                        <a:rPr lang="fr-FR" sz="1400" b="1" u="none" strike="noStrike" dirty="0" smtClean="0">
                          <a:solidFill>
                            <a:schemeClr val="bg1"/>
                          </a:solidFill>
                          <a:effectLst/>
                          <a:latin typeface="+mn-lt"/>
                        </a:rPr>
                        <a:t>IV3</a:t>
                      </a:r>
                      <a:endParaRPr lang="fr-FR" sz="1400" b="1" i="0" u="none" strike="noStrike" dirty="0">
                        <a:solidFill>
                          <a:schemeClr val="bg1"/>
                        </a:solidFill>
                        <a:effectLst/>
                        <a:latin typeface="+mn-lt"/>
                      </a:endParaRPr>
                    </a:p>
                  </a:txBody>
                  <a:tcPr marL="6793" marR="6793" marT="6793" marB="0" anchor="ctr">
                    <a:solidFill>
                      <a:schemeClr val="accent1"/>
                    </a:solidFill>
                  </a:tcPr>
                </a:tc>
                <a:tc>
                  <a:txBody>
                    <a:bodyPr/>
                    <a:lstStyle/>
                    <a:p>
                      <a:pPr algn="ctr" fontAlgn="ctr"/>
                      <a:r>
                        <a:rPr lang="fr-FR" sz="1400" b="1" u="none" strike="noStrike" dirty="0" smtClean="0">
                          <a:solidFill>
                            <a:schemeClr val="bg1"/>
                          </a:solidFill>
                          <a:effectLst/>
                          <a:latin typeface="+mn-lt"/>
                        </a:rPr>
                        <a:t>IV4</a:t>
                      </a:r>
                      <a:endParaRPr lang="fr-FR" sz="1400" b="1" i="0" u="none" strike="noStrike" dirty="0">
                        <a:solidFill>
                          <a:schemeClr val="bg1"/>
                        </a:solidFill>
                        <a:effectLst/>
                        <a:latin typeface="+mn-lt"/>
                      </a:endParaRPr>
                    </a:p>
                  </a:txBody>
                  <a:tcPr marL="6793" marR="6793" marT="6793" marB="0" anchor="ctr">
                    <a:solidFill>
                      <a:schemeClr val="accent1"/>
                    </a:solidFill>
                  </a:tcPr>
                </a:tc>
                <a:tc>
                  <a:txBody>
                    <a:bodyPr/>
                    <a:lstStyle/>
                    <a:p>
                      <a:pPr algn="ctr" fontAlgn="ctr"/>
                      <a:r>
                        <a:rPr lang="fr-FR" sz="1400" b="1" u="none" strike="noStrike" dirty="0" smtClean="0">
                          <a:solidFill>
                            <a:schemeClr val="bg1"/>
                          </a:solidFill>
                          <a:effectLst/>
                          <a:latin typeface="+mn-lt"/>
                        </a:rPr>
                        <a:t>IV5</a:t>
                      </a:r>
                      <a:endParaRPr lang="fr-FR" sz="1400" b="1" i="0" u="none" strike="noStrike" dirty="0">
                        <a:solidFill>
                          <a:schemeClr val="bg1"/>
                        </a:solidFill>
                        <a:effectLst/>
                        <a:latin typeface="+mn-lt"/>
                      </a:endParaRPr>
                    </a:p>
                  </a:txBody>
                  <a:tcPr marL="6793" marR="6793" marT="6793" marB="0" anchor="ctr">
                    <a:solidFill>
                      <a:schemeClr val="accent1"/>
                    </a:solidFill>
                  </a:tcPr>
                </a:tc>
                <a:tc>
                  <a:txBody>
                    <a:bodyPr/>
                    <a:lstStyle/>
                    <a:p>
                      <a:pPr algn="ctr" fontAlgn="ctr"/>
                      <a:r>
                        <a:rPr lang="fr-FR" sz="1400" b="1" u="none" strike="noStrike" dirty="0" smtClean="0">
                          <a:solidFill>
                            <a:schemeClr val="bg1"/>
                          </a:solidFill>
                          <a:effectLst/>
                          <a:latin typeface="+mn-lt"/>
                        </a:rPr>
                        <a:t>IV6</a:t>
                      </a:r>
                      <a:endParaRPr lang="fr-FR" sz="1400" b="1" i="0" u="none" strike="noStrike" dirty="0">
                        <a:solidFill>
                          <a:schemeClr val="bg1"/>
                        </a:solidFill>
                        <a:effectLst/>
                        <a:latin typeface="+mn-lt"/>
                      </a:endParaRPr>
                    </a:p>
                  </a:txBody>
                  <a:tcPr marL="6793" marR="6793" marT="6793" marB="0" anchor="ctr">
                    <a:solidFill>
                      <a:schemeClr val="accent1"/>
                    </a:solidFill>
                  </a:tcPr>
                </a:tc>
                <a:extLst>
                  <a:ext uri="{0D108BD9-81ED-4DB2-BD59-A6C34878D82A}">
                    <a16:rowId xmlns:a16="http://schemas.microsoft.com/office/drawing/2014/main" val="792767706"/>
                  </a:ext>
                </a:extLst>
              </a:tr>
              <a:tr h="299138">
                <a:tc>
                  <a:txBody>
                    <a:bodyPr/>
                    <a:lstStyle/>
                    <a:p>
                      <a:pPr algn="l" fontAlgn="ctr"/>
                      <a:r>
                        <a:rPr lang="fr-FR" sz="1400" b="1" u="none" strike="noStrike" dirty="0" smtClean="0">
                          <a:solidFill>
                            <a:schemeClr val="bg1"/>
                          </a:solidFill>
                          <a:effectLst/>
                          <a:latin typeface="+mn-lt"/>
                        </a:rPr>
                        <a:t>Contrats aidés (</a:t>
                      </a:r>
                      <a:r>
                        <a:rPr lang="el-GR" sz="1400" b="1" u="none" strike="noStrike" dirty="0" smtClean="0">
                          <a:solidFill>
                            <a:schemeClr val="bg1"/>
                          </a:solidFill>
                          <a:effectLst/>
                          <a:latin typeface="+mn-lt"/>
                        </a:rPr>
                        <a:t>β</a:t>
                      </a:r>
                      <a:r>
                        <a:rPr lang="fr-FR" sz="1400" b="1" u="none" strike="noStrike" dirty="0" smtClean="0">
                          <a:solidFill>
                            <a:schemeClr val="bg1"/>
                          </a:solidFill>
                          <a:effectLst/>
                          <a:latin typeface="+mn-lt"/>
                        </a:rPr>
                        <a:t>)</a:t>
                      </a:r>
                      <a:endParaRPr lang="fr-FR" sz="1400" b="1" i="0" u="none" strike="noStrike" dirty="0">
                        <a:solidFill>
                          <a:schemeClr val="bg1"/>
                        </a:solidFill>
                        <a:effectLst/>
                        <a:latin typeface="+mn-lt"/>
                      </a:endParaRPr>
                    </a:p>
                  </a:txBody>
                  <a:tcPr marL="6793" marR="6793" marT="6793" marB="0" anchor="ctr">
                    <a:solidFill>
                      <a:schemeClr val="accent1"/>
                    </a:solidFill>
                  </a:tcPr>
                </a:tc>
                <a:tc>
                  <a:txBody>
                    <a:bodyPr/>
                    <a:lstStyle/>
                    <a:p>
                      <a:pPr algn="ctr" fontAlgn="ctr"/>
                      <a:r>
                        <a:rPr lang="fr-FR" sz="1400" u="none" strike="noStrike" dirty="0">
                          <a:effectLst/>
                          <a:latin typeface="+mn-lt"/>
                        </a:rPr>
                        <a:t>0,284</a:t>
                      </a:r>
                      <a:endParaRPr lang="fr-FR" sz="1400" b="0" i="0" u="none" strike="noStrike" dirty="0">
                        <a:solidFill>
                          <a:srgbClr val="000000"/>
                        </a:solidFill>
                        <a:effectLst/>
                        <a:latin typeface="+mn-lt"/>
                      </a:endParaRPr>
                    </a:p>
                  </a:txBody>
                  <a:tcPr marL="6793" marR="6793" marT="6793" marB="0" anchor="ctr">
                    <a:solidFill>
                      <a:schemeClr val="accent2">
                        <a:lumMod val="60000"/>
                        <a:lumOff val="40000"/>
                      </a:schemeClr>
                    </a:solidFill>
                  </a:tcPr>
                </a:tc>
                <a:tc>
                  <a:txBody>
                    <a:bodyPr/>
                    <a:lstStyle/>
                    <a:p>
                      <a:pPr algn="ctr" fontAlgn="ctr"/>
                      <a:r>
                        <a:rPr lang="fr-FR" sz="1400" u="none" strike="noStrike" dirty="0">
                          <a:effectLst/>
                          <a:latin typeface="+mn-lt"/>
                        </a:rPr>
                        <a:t>0,351</a:t>
                      </a:r>
                      <a:endParaRPr lang="fr-FR" sz="1400" b="0" i="0" u="none" strike="noStrike" dirty="0">
                        <a:solidFill>
                          <a:srgbClr val="000000"/>
                        </a:solidFill>
                        <a:effectLst/>
                        <a:latin typeface="+mn-lt"/>
                      </a:endParaRPr>
                    </a:p>
                  </a:txBody>
                  <a:tcPr marL="6793" marR="6793" marT="6793" marB="0" anchor="ctr">
                    <a:solidFill>
                      <a:schemeClr val="accent2">
                        <a:lumMod val="60000"/>
                        <a:lumOff val="40000"/>
                      </a:schemeClr>
                    </a:solidFill>
                  </a:tcPr>
                </a:tc>
                <a:tc>
                  <a:txBody>
                    <a:bodyPr/>
                    <a:lstStyle/>
                    <a:p>
                      <a:pPr algn="ctr" fontAlgn="ctr"/>
                      <a:r>
                        <a:rPr lang="fr-FR" sz="1400" u="none" strike="noStrike" dirty="0">
                          <a:effectLst/>
                          <a:latin typeface="+mn-lt"/>
                        </a:rPr>
                        <a:t>0,418**</a:t>
                      </a:r>
                      <a:endParaRPr lang="fr-FR" sz="1400" b="0" i="0" u="none" strike="noStrike" dirty="0">
                        <a:solidFill>
                          <a:srgbClr val="000000"/>
                        </a:solidFill>
                        <a:effectLst/>
                        <a:latin typeface="+mn-lt"/>
                      </a:endParaRPr>
                    </a:p>
                  </a:txBody>
                  <a:tcPr marL="6793" marR="6793" marT="6793" marB="0" anchor="ctr">
                    <a:solidFill>
                      <a:schemeClr val="accent2">
                        <a:lumMod val="60000"/>
                        <a:lumOff val="40000"/>
                      </a:schemeClr>
                    </a:solidFill>
                  </a:tcPr>
                </a:tc>
                <a:tc>
                  <a:txBody>
                    <a:bodyPr/>
                    <a:lstStyle/>
                    <a:p>
                      <a:pPr algn="ctr" fontAlgn="ctr"/>
                      <a:r>
                        <a:rPr lang="fr-FR" sz="1400" u="none" strike="noStrike">
                          <a:effectLst/>
                          <a:latin typeface="+mn-lt"/>
                        </a:rPr>
                        <a:t>0,395**</a:t>
                      </a:r>
                      <a:endParaRPr lang="fr-FR" sz="1400" b="0" i="0" u="none" strike="noStrike">
                        <a:solidFill>
                          <a:srgbClr val="000000"/>
                        </a:solidFill>
                        <a:effectLst/>
                        <a:latin typeface="+mn-lt"/>
                      </a:endParaRPr>
                    </a:p>
                  </a:txBody>
                  <a:tcPr marL="6793" marR="6793" marT="6793" marB="0" anchor="ctr">
                    <a:solidFill>
                      <a:schemeClr val="accent2">
                        <a:lumMod val="60000"/>
                        <a:lumOff val="40000"/>
                      </a:schemeClr>
                    </a:solidFill>
                  </a:tcPr>
                </a:tc>
                <a:tc>
                  <a:txBody>
                    <a:bodyPr/>
                    <a:lstStyle/>
                    <a:p>
                      <a:pPr algn="ctr" fontAlgn="ctr"/>
                      <a:r>
                        <a:rPr lang="fr-FR" sz="1400" u="none" strike="noStrike" dirty="0">
                          <a:effectLst/>
                          <a:latin typeface="+mn-lt"/>
                        </a:rPr>
                        <a:t>0,494***</a:t>
                      </a:r>
                      <a:endParaRPr lang="fr-FR" sz="1400" b="0" i="0" u="none" strike="noStrike" dirty="0">
                        <a:solidFill>
                          <a:srgbClr val="000000"/>
                        </a:solidFill>
                        <a:effectLst/>
                        <a:latin typeface="+mn-lt"/>
                      </a:endParaRPr>
                    </a:p>
                  </a:txBody>
                  <a:tcPr marL="6793" marR="6793" marT="6793" marB="0" anchor="ctr">
                    <a:solidFill>
                      <a:schemeClr val="accent2">
                        <a:lumMod val="60000"/>
                        <a:lumOff val="40000"/>
                      </a:schemeClr>
                    </a:solidFill>
                  </a:tcPr>
                </a:tc>
                <a:tc>
                  <a:txBody>
                    <a:bodyPr/>
                    <a:lstStyle/>
                    <a:p>
                      <a:pPr algn="ctr" fontAlgn="ctr"/>
                      <a:r>
                        <a:rPr lang="fr-FR" sz="1400" u="none" strike="noStrike" dirty="0">
                          <a:effectLst/>
                          <a:latin typeface="+mn-lt"/>
                        </a:rPr>
                        <a:t>1,39</a:t>
                      </a:r>
                      <a:endParaRPr lang="fr-FR" sz="1400" b="0" i="0" u="none" strike="noStrike" dirty="0">
                        <a:solidFill>
                          <a:srgbClr val="000000"/>
                        </a:solidFill>
                        <a:effectLst/>
                        <a:latin typeface="+mn-lt"/>
                      </a:endParaRPr>
                    </a:p>
                  </a:txBody>
                  <a:tcPr marL="6793" marR="6793" marT="6793" marB="0" anchor="ctr">
                    <a:solidFill>
                      <a:schemeClr val="accent2">
                        <a:lumMod val="60000"/>
                        <a:lumOff val="40000"/>
                      </a:schemeClr>
                    </a:solidFill>
                  </a:tcPr>
                </a:tc>
                <a:tc>
                  <a:txBody>
                    <a:bodyPr/>
                    <a:lstStyle/>
                    <a:p>
                      <a:pPr algn="ctr" fontAlgn="ctr"/>
                      <a:r>
                        <a:rPr lang="fr-FR" sz="1400" u="none" strike="noStrike" dirty="0">
                          <a:effectLst/>
                          <a:latin typeface="+mn-lt"/>
                        </a:rPr>
                        <a:t>0,377**</a:t>
                      </a:r>
                      <a:endParaRPr lang="fr-FR" sz="1400" b="0" i="0" u="none" strike="noStrike" dirty="0">
                        <a:solidFill>
                          <a:srgbClr val="000000"/>
                        </a:solidFill>
                        <a:effectLst/>
                        <a:latin typeface="+mn-lt"/>
                      </a:endParaRPr>
                    </a:p>
                  </a:txBody>
                  <a:tcPr marL="6793" marR="6793" marT="6793" marB="0" anchor="ctr">
                    <a:solidFill>
                      <a:schemeClr val="accent2">
                        <a:lumMod val="60000"/>
                        <a:lumOff val="40000"/>
                      </a:schemeClr>
                    </a:solidFill>
                  </a:tcPr>
                </a:tc>
                <a:tc>
                  <a:txBody>
                    <a:bodyPr/>
                    <a:lstStyle/>
                    <a:p>
                      <a:pPr algn="ctr" fontAlgn="ctr"/>
                      <a:r>
                        <a:rPr lang="fr-FR" sz="1400" u="none" strike="noStrike" dirty="0">
                          <a:effectLst/>
                          <a:latin typeface="+mn-lt"/>
                        </a:rPr>
                        <a:t>0,351</a:t>
                      </a:r>
                      <a:endParaRPr lang="fr-FR" sz="1400" b="0" i="0" u="none" strike="noStrike" dirty="0">
                        <a:solidFill>
                          <a:srgbClr val="000000"/>
                        </a:solidFill>
                        <a:effectLst/>
                        <a:latin typeface="+mn-lt"/>
                      </a:endParaRPr>
                    </a:p>
                  </a:txBody>
                  <a:tcPr marL="6793" marR="6793" marT="6793" marB="0" anchor="ctr">
                    <a:solidFill>
                      <a:schemeClr val="accent2">
                        <a:lumMod val="60000"/>
                        <a:lumOff val="40000"/>
                      </a:schemeClr>
                    </a:solidFill>
                  </a:tcPr>
                </a:tc>
                <a:extLst>
                  <a:ext uri="{0D108BD9-81ED-4DB2-BD59-A6C34878D82A}">
                    <a16:rowId xmlns:a16="http://schemas.microsoft.com/office/drawing/2014/main" val="1250740451"/>
                  </a:ext>
                </a:extLst>
              </a:tr>
              <a:tr h="299138">
                <a:tc>
                  <a:txBody>
                    <a:bodyPr/>
                    <a:lstStyle/>
                    <a:p>
                      <a:pPr algn="l" fontAlgn="ctr"/>
                      <a:r>
                        <a:rPr lang="fr-FR" sz="1400" b="1" u="none" strike="noStrike" dirty="0">
                          <a:solidFill>
                            <a:schemeClr val="bg1"/>
                          </a:solidFill>
                          <a:effectLst/>
                          <a:latin typeface="+mn-lt"/>
                        </a:rPr>
                        <a:t>Écart-type</a:t>
                      </a:r>
                      <a:endParaRPr lang="fr-FR" sz="1400" b="1" i="0" u="none" strike="noStrike" dirty="0">
                        <a:solidFill>
                          <a:schemeClr val="bg1"/>
                        </a:solidFill>
                        <a:effectLst/>
                        <a:latin typeface="+mn-lt"/>
                      </a:endParaRPr>
                    </a:p>
                  </a:txBody>
                  <a:tcPr marL="6793" marR="6793" marT="6793" marB="0" anchor="ctr">
                    <a:solidFill>
                      <a:schemeClr val="accent1"/>
                    </a:solidFill>
                  </a:tcPr>
                </a:tc>
                <a:tc>
                  <a:txBody>
                    <a:bodyPr/>
                    <a:lstStyle/>
                    <a:p>
                      <a:pPr algn="ctr" fontAlgn="ctr"/>
                      <a:r>
                        <a:rPr lang="fr-FR" sz="1400" u="none" strike="noStrike" dirty="0">
                          <a:effectLst/>
                          <a:latin typeface="+mn-lt"/>
                        </a:rPr>
                        <a:t>0,273</a:t>
                      </a:r>
                      <a:endParaRPr lang="fr-FR" sz="1400" b="0" i="0" u="none" strike="noStrike" dirty="0">
                        <a:solidFill>
                          <a:srgbClr val="000000"/>
                        </a:solidFill>
                        <a:effectLst/>
                        <a:latin typeface="+mn-lt"/>
                      </a:endParaRPr>
                    </a:p>
                  </a:txBody>
                  <a:tcPr marL="6793" marR="6793" marT="6793" marB="0" anchor="ctr"/>
                </a:tc>
                <a:tc>
                  <a:txBody>
                    <a:bodyPr/>
                    <a:lstStyle/>
                    <a:p>
                      <a:pPr algn="ctr" fontAlgn="ctr"/>
                      <a:r>
                        <a:rPr lang="fr-FR" sz="1400" u="none" strike="noStrike" dirty="0">
                          <a:effectLst/>
                          <a:latin typeface="+mn-lt"/>
                        </a:rPr>
                        <a:t>0,275</a:t>
                      </a:r>
                      <a:endParaRPr lang="fr-FR" sz="1400" b="0" i="0" u="none" strike="noStrike" dirty="0">
                        <a:solidFill>
                          <a:srgbClr val="000000"/>
                        </a:solidFill>
                        <a:effectLst/>
                        <a:latin typeface="+mn-lt"/>
                      </a:endParaRPr>
                    </a:p>
                  </a:txBody>
                  <a:tcPr marL="6793" marR="6793" marT="6793" marB="0" anchor="ctr"/>
                </a:tc>
                <a:tc>
                  <a:txBody>
                    <a:bodyPr/>
                    <a:lstStyle/>
                    <a:p>
                      <a:pPr algn="ctr" fontAlgn="ctr"/>
                      <a:r>
                        <a:rPr lang="fr-FR" sz="1400" u="none" strike="noStrike">
                          <a:effectLst/>
                          <a:latin typeface="+mn-lt"/>
                        </a:rPr>
                        <a:t>0,129</a:t>
                      </a:r>
                      <a:endParaRPr lang="fr-FR" sz="1400" b="0" i="0" u="none" strike="noStrike">
                        <a:solidFill>
                          <a:srgbClr val="000000"/>
                        </a:solidFill>
                        <a:effectLst/>
                        <a:latin typeface="+mn-lt"/>
                      </a:endParaRPr>
                    </a:p>
                  </a:txBody>
                  <a:tcPr marL="6793" marR="6793" marT="6793" marB="0" anchor="ctr"/>
                </a:tc>
                <a:tc>
                  <a:txBody>
                    <a:bodyPr/>
                    <a:lstStyle/>
                    <a:p>
                      <a:pPr algn="ctr" fontAlgn="ctr"/>
                      <a:r>
                        <a:rPr lang="fr-FR" sz="1400" u="none" strike="noStrike">
                          <a:effectLst/>
                          <a:latin typeface="+mn-lt"/>
                        </a:rPr>
                        <a:t>0,126</a:t>
                      </a:r>
                      <a:endParaRPr lang="fr-FR" sz="1400" b="0" i="0" u="none" strike="noStrike">
                        <a:solidFill>
                          <a:srgbClr val="000000"/>
                        </a:solidFill>
                        <a:effectLst/>
                        <a:latin typeface="+mn-lt"/>
                      </a:endParaRPr>
                    </a:p>
                  </a:txBody>
                  <a:tcPr marL="6793" marR="6793" marT="6793" marB="0" anchor="ctr"/>
                </a:tc>
                <a:tc>
                  <a:txBody>
                    <a:bodyPr/>
                    <a:lstStyle/>
                    <a:p>
                      <a:pPr algn="ctr" fontAlgn="ctr"/>
                      <a:r>
                        <a:rPr lang="fr-FR" sz="1400" u="none" strike="noStrike">
                          <a:effectLst/>
                          <a:latin typeface="+mn-lt"/>
                        </a:rPr>
                        <a:t>0,145</a:t>
                      </a:r>
                      <a:endParaRPr lang="fr-FR" sz="1400" b="0" i="0" u="none" strike="noStrike">
                        <a:solidFill>
                          <a:srgbClr val="000000"/>
                        </a:solidFill>
                        <a:effectLst/>
                        <a:latin typeface="+mn-lt"/>
                      </a:endParaRPr>
                    </a:p>
                  </a:txBody>
                  <a:tcPr marL="6793" marR="6793" marT="6793" marB="0" anchor="ctr"/>
                </a:tc>
                <a:tc>
                  <a:txBody>
                    <a:bodyPr/>
                    <a:lstStyle/>
                    <a:p>
                      <a:pPr algn="ctr" fontAlgn="ctr"/>
                      <a:r>
                        <a:rPr lang="fr-FR" sz="1400" u="none" strike="noStrike">
                          <a:effectLst/>
                          <a:latin typeface="+mn-lt"/>
                        </a:rPr>
                        <a:t>1,22</a:t>
                      </a:r>
                      <a:endParaRPr lang="fr-FR" sz="1400" b="0" i="0" u="none" strike="noStrike">
                        <a:solidFill>
                          <a:srgbClr val="000000"/>
                        </a:solidFill>
                        <a:effectLst/>
                        <a:latin typeface="+mn-lt"/>
                      </a:endParaRPr>
                    </a:p>
                  </a:txBody>
                  <a:tcPr marL="6793" marR="6793" marT="6793" marB="0" anchor="ctr"/>
                </a:tc>
                <a:tc>
                  <a:txBody>
                    <a:bodyPr/>
                    <a:lstStyle/>
                    <a:p>
                      <a:pPr algn="ctr" fontAlgn="ctr"/>
                      <a:r>
                        <a:rPr lang="fr-FR" sz="1400" u="none" strike="noStrike">
                          <a:effectLst/>
                          <a:latin typeface="+mn-lt"/>
                        </a:rPr>
                        <a:t>0,123</a:t>
                      </a:r>
                      <a:endParaRPr lang="fr-FR" sz="1400" b="0" i="0" u="none" strike="noStrike">
                        <a:solidFill>
                          <a:srgbClr val="000000"/>
                        </a:solidFill>
                        <a:effectLst/>
                        <a:latin typeface="+mn-lt"/>
                      </a:endParaRPr>
                    </a:p>
                  </a:txBody>
                  <a:tcPr marL="6793" marR="6793" marT="6793" marB="0" anchor="ctr"/>
                </a:tc>
                <a:tc>
                  <a:txBody>
                    <a:bodyPr/>
                    <a:lstStyle/>
                    <a:p>
                      <a:pPr algn="ctr" fontAlgn="ctr"/>
                      <a:r>
                        <a:rPr lang="fr-FR" sz="1400" u="none" strike="noStrike">
                          <a:effectLst/>
                          <a:latin typeface="+mn-lt"/>
                        </a:rPr>
                        <a:t>0,781</a:t>
                      </a:r>
                      <a:endParaRPr lang="fr-FR" sz="1400" b="0" i="0" u="none" strike="noStrike">
                        <a:solidFill>
                          <a:srgbClr val="000000"/>
                        </a:solidFill>
                        <a:effectLst/>
                        <a:latin typeface="+mn-lt"/>
                      </a:endParaRPr>
                    </a:p>
                  </a:txBody>
                  <a:tcPr marL="6793" marR="6793" marT="6793" marB="0" anchor="ctr"/>
                </a:tc>
                <a:extLst>
                  <a:ext uri="{0D108BD9-81ED-4DB2-BD59-A6C34878D82A}">
                    <a16:rowId xmlns:a16="http://schemas.microsoft.com/office/drawing/2014/main" val="1343200198"/>
                  </a:ext>
                </a:extLst>
              </a:tr>
              <a:tr h="299138">
                <a:tc>
                  <a:txBody>
                    <a:bodyPr/>
                    <a:lstStyle/>
                    <a:p>
                      <a:pPr algn="l" fontAlgn="b"/>
                      <a:r>
                        <a:rPr lang="fr-FR" sz="1400" b="1" u="none" strike="noStrike">
                          <a:solidFill>
                            <a:schemeClr val="bg1"/>
                          </a:solidFill>
                          <a:effectLst/>
                          <a:latin typeface="+mn-lt"/>
                        </a:rPr>
                        <a:t> </a:t>
                      </a:r>
                      <a:endParaRPr lang="fr-FR" sz="1400" b="1" i="0" u="none" strike="noStrike">
                        <a:solidFill>
                          <a:schemeClr val="bg1"/>
                        </a:solidFill>
                        <a:effectLst/>
                        <a:latin typeface="+mn-lt"/>
                      </a:endParaRPr>
                    </a:p>
                  </a:txBody>
                  <a:tcPr marL="6793" marR="6793" marT="6793" marB="0" anchor="b">
                    <a:solidFill>
                      <a:schemeClr val="accent1"/>
                    </a:solidFill>
                  </a:tcPr>
                </a:tc>
                <a:tc gridSpan="8">
                  <a:txBody>
                    <a:bodyPr/>
                    <a:lstStyle/>
                    <a:p>
                      <a:pPr algn="ctr" fontAlgn="ctr"/>
                      <a:r>
                        <a:rPr lang="fr-FR" sz="1400" b="1" u="none" strike="noStrike" dirty="0">
                          <a:effectLst/>
                          <a:latin typeface="+mn-lt"/>
                        </a:rPr>
                        <a:t>Équation de première étape (instruments)</a:t>
                      </a:r>
                      <a:endParaRPr lang="fr-FR" sz="1400" b="1" i="0" u="none" strike="noStrike" dirty="0">
                        <a:solidFill>
                          <a:srgbClr val="000000"/>
                        </a:solidFill>
                        <a:effectLst/>
                        <a:latin typeface="+mn-lt"/>
                      </a:endParaRPr>
                    </a:p>
                  </a:txBody>
                  <a:tcPr marL="6793" marR="6793" marT="6793" marB="0" anchor="ctr">
                    <a:solidFill>
                      <a:schemeClr val="accent2">
                        <a:lumMod val="60000"/>
                        <a:lumOff val="4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972939253"/>
                  </a:ext>
                </a:extLst>
              </a:tr>
              <a:tr h="395467">
                <a:tc>
                  <a:txBody>
                    <a:bodyPr/>
                    <a:lstStyle/>
                    <a:p>
                      <a:pPr algn="l" fontAlgn="ctr"/>
                      <a:r>
                        <a:rPr lang="fr-FR" sz="1400" b="1" u="none" strike="noStrike">
                          <a:solidFill>
                            <a:schemeClr val="bg1"/>
                          </a:solidFill>
                          <a:effectLst/>
                          <a:latin typeface="+mn-lt"/>
                        </a:rPr>
                        <a:t>Restant_Jours_ParCA</a:t>
                      </a:r>
                      <a:endParaRPr lang="fr-FR" sz="1400" b="1" i="0" u="none" strike="noStrike">
                        <a:solidFill>
                          <a:schemeClr val="bg1"/>
                        </a:solidFill>
                        <a:effectLst/>
                        <a:latin typeface="+mn-lt"/>
                      </a:endParaRPr>
                    </a:p>
                  </a:txBody>
                  <a:tcPr marL="6793" marR="6793" marT="6793" marB="0" anchor="ctr">
                    <a:solidFill>
                      <a:schemeClr val="accent1"/>
                    </a:solidFill>
                  </a:tcPr>
                </a:tc>
                <a:tc>
                  <a:txBody>
                    <a:bodyPr/>
                    <a:lstStyle/>
                    <a:p>
                      <a:pPr algn="ctr" fontAlgn="ctr"/>
                      <a:endParaRPr lang="fr-FR" sz="1400" b="0" i="0" u="none" strike="noStrike">
                        <a:solidFill>
                          <a:srgbClr val="000000"/>
                        </a:solidFill>
                        <a:effectLst/>
                        <a:latin typeface="+mn-lt"/>
                      </a:endParaRPr>
                    </a:p>
                  </a:txBody>
                  <a:tcPr marL="6793" marR="6793" marT="6793" marB="0" anchor="ctr"/>
                </a:tc>
                <a:tc>
                  <a:txBody>
                    <a:bodyPr/>
                    <a:lstStyle/>
                    <a:p>
                      <a:endParaRPr lang="fr-FR"/>
                    </a:p>
                  </a:txBody>
                  <a:tcPr marL="6793" marR="6793" marT="6793" marB="0" anchor="ctr"/>
                </a:tc>
                <a:tc>
                  <a:txBody>
                    <a:bodyPr/>
                    <a:lstStyle/>
                    <a:p>
                      <a:pPr algn="ctr" fontAlgn="ctr"/>
                      <a:r>
                        <a:rPr lang="fr-FR" sz="1400" u="none" strike="noStrike" dirty="0" smtClean="0">
                          <a:effectLst/>
                          <a:latin typeface="+mn-lt"/>
                        </a:rPr>
                        <a:t>0,00305***</a:t>
                      </a:r>
                      <a:endParaRPr lang="fr-FR" sz="1400" b="0" i="0" u="none" strike="noStrike" dirty="0">
                        <a:solidFill>
                          <a:srgbClr val="000000"/>
                        </a:solidFill>
                        <a:effectLst/>
                        <a:latin typeface="+mn-lt"/>
                      </a:endParaRPr>
                    </a:p>
                  </a:txBody>
                  <a:tcPr marL="6793" marR="6793" marT="6793" marB="0" anchor="ctr"/>
                </a:tc>
                <a:tc>
                  <a:txBody>
                    <a:bodyPr/>
                    <a:lstStyle/>
                    <a:p>
                      <a:pPr algn="ctr" fontAlgn="ctr"/>
                      <a:r>
                        <a:rPr lang="fr-FR" sz="1400" u="none" strike="noStrike" dirty="0" smtClean="0">
                          <a:effectLst/>
                          <a:latin typeface="+mn-lt"/>
                        </a:rPr>
                        <a:t>0,00313***</a:t>
                      </a:r>
                      <a:endParaRPr lang="fr-FR" sz="1400" b="0" i="0" u="none" strike="noStrike" dirty="0">
                        <a:solidFill>
                          <a:srgbClr val="000000"/>
                        </a:solidFill>
                        <a:effectLst/>
                        <a:latin typeface="+mn-lt"/>
                      </a:endParaRPr>
                    </a:p>
                  </a:txBody>
                  <a:tcPr marL="6793" marR="6793" marT="6793" marB="0" anchor="ctr"/>
                </a:tc>
                <a:tc>
                  <a:txBody>
                    <a:bodyPr/>
                    <a:lstStyle/>
                    <a:p>
                      <a:pPr algn="l" fontAlgn="b"/>
                      <a:endParaRPr lang="fr-FR" sz="1400" b="0" i="0" u="none" strike="noStrike">
                        <a:solidFill>
                          <a:srgbClr val="000000"/>
                        </a:solidFill>
                        <a:effectLst/>
                        <a:latin typeface="+mn-lt"/>
                      </a:endParaRPr>
                    </a:p>
                  </a:txBody>
                  <a:tcPr marL="6793" marR="6793" marT="6793" marB="0" anchor="b"/>
                </a:tc>
                <a:tc>
                  <a:txBody>
                    <a:bodyPr/>
                    <a:lstStyle/>
                    <a:p>
                      <a:pPr algn="ctr" fontAlgn="ctr"/>
                      <a:endParaRPr lang="fr-FR" sz="1400" b="0" i="0" u="none" strike="noStrike">
                        <a:solidFill>
                          <a:srgbClr val="000000"/>
                        </a:solidFill>
                        <a:effectLst/>
                        <a:latin typeface="+mn-lt"/>
                      </a:endParaRPr>
                    </a:p>
                  </a:txBody>
                  <a:tcPr marL="6793" marR="6793" marT="6793" marB="0" anchor="ctr"/>
                </a:tc>
                <a:tc>
                  <a:txBody>
                    <a:bodyPr/>
                    <a:lstStyle/>
                    <a:p>
                      <a:pPr algn="ctr" fontAlgn="ctr"/>
                      <a:r>
                        <a:rPr lang="fr-FR" sz="1400" u="none" strike="noStrike" dirty="0" smtClean="0">
                          <a:effectLst/>
                          <a:latin typeface="+mn-lt"/>
                        </a:rPr>
                        <a:t>0,00398***</a:t>
                      </a:r>
                      <a:endParaRPr lang="fr-FR" sz="1400" b="0" i="0" u="none" strike="noStrike" dirty="0">
                        <a:solidFill>
                          <a:srgbClr val="000000"/>
                        </a:solidFill>
                        <a:effectLst/>
                        <a:latin typeface="+mn-lt"/>
                      </a:endParaRPr>
                    </a:p>
                  </a:txBody>
                  <a:tcPr marL="6793" marR="6793" marT="6793" marB="0" anchor="ctr"/>
                </a:tc>
                <a:tc>
                  <a:txBody>
                    <a:bodyPr/>
                    <a:lstStyle/>
                    <a:p>
                      <a:pPr algn="ctr" fontAlgn="ctr"/>
                      <a:r>
                        <a:rPr lang="fr-FR" sz="1400" u="none" strike="noStrike" dirty="0" smtClean="0">
                          <a:effectLst/>
                          <a:latin typeface="+mn-lt"/>
                        </a:rPr>
                        <a:t>0,00729***</a:t>
                      </a:r>
                      <a:endParaRPr lang="fr-FR" sz="1400" b="0" i="0" u="none" strike="noStrike" dirty="0">
                        <a:solidFill>
                          <a:srgbClr val="000000"/>
                        </a:solidFill>
                        <a:effectLst/>
                        <a:latin typeface="+mn-lt"/>
                      </a:endParaRPr>
                    </a:p>
                  </a:txBody>
                  <a:tcPr marL="6793" marR="6793" marT="6793" marB="0" anchor="ctr"/>
                </a:tc>
                <a:extLst>
                  <a:ext uri="{0D108BD9-81ED-4DB2-BD59-A6C34878D82A}">
                    <a16:rowId xmlns:a16="http://schemas.microsoft.com/office/drawing/2014/main" val="8305417"/>
                  </a:ext>
                </a:extLst>
              </a:tr>
              <a:tr h="299138">
                <a:tc>
                  <a:txBody>
                    <a:bodyPr/>
                    <a:lstStyle/>
                    <a:p>
                      <a:pPr algn="l" fontAlgn="ctr"/>
                      <a:r>
                        <a:rPr lang="fr-FR" sz="1400" b="1" u="none" strike="noStrike">
                          <a:solidFill>
                            <a:schemeClr val="bg1"/>
                          </a:solidFill>
                          <a:effectLst/>
                          <a:latin typeface="+mn-lt"/>
                        </a:rPr>
                        <a:t>Extinction_Jours60</a:t>
                      </a:r>
                      <a:endParaRPr lang="fr-FR" sz="1400" b="1" i="0" u="none" strike="noStrike">
                        <a:solidFill>
                          <a:schemeClr val="bg1"/>
                        </a:solidFill>
                        <a:effectLst/>
                        <a:latin typeface="+mn-lt"/>
                      </a:endParaRPr>
                    </a:p>
                  </a:txBody>
                  <a:tcPr marL="6793" marR="6793" marT="6793" marB="0" anchor="ctr">
                    <a:solidFill>
                      <a:schemeClr val="accent1"/>
                    </a:solidFill>
                  </a:tcPr>
                </a:tc>
                <a:tc>
                  <a:txBody>
                    <a:bodyPr/>
                    <a:lstStyle/>
                    <a:p>
                      <a:pPr algn="ctr" fontAlgn="ctr"/>
                      <a:endParaRPr lang="fr-FR" sz="1400" b="0" i="0" u="none" strike="noStrike" dirty="0">
                        <a:solidFill>
                          <a:srgbClr val="000000"/>
                        </a:solidFill>
                        <a:effectLst/>
                        <a:latin typeface="+mn-lt"/>
                      </a:endParaRPr>
                    </a:p>
                  </a:txBody>
                  <a:tcPr marL="6793" marR="6793" marT="6793" marB="0" anchor="ctr">
                    <a:solidFill>
                      <a:schemeClr val="accent2">
                        <a:lumMod val="60000"/>
                        <a:lumOff val="40000"/>
                      </a:schemeClr>
                    </a:solidFill>
                  </a:tcPr>
                </a:tc>
                <a:tc>
                  <a:txBody>
                    <a:bodyPr/>
                    <a:lstStyle/>
                    <a:p>
                      <a:endParaRPr lang="fr-FR"/>
                    </a:p>
                  </a:txBody>
                  <a:tcPr marL="6793" marR="6793" marT="6793" marB="0" anchor="ctr">
                    <a:solidFill>
                      <a:schemeClr val="accent2">
                        <a:lumMod val="60000"/>
                        <a:lumOff val="40000"/>
                      </a:schemeClr>
                    </a:solidFill>
                  </a:tcPr>
                </a:tc>
                <a:tc>
                  <a:txBody>
                    <a:bodyPr/>
                    <a:lstStyle/>
                    <a:p>
                      <a:pPr algn="ctr" fontAlgn="ctr"/>
                      <a:endParaRPr lang="fr-FR" sz="1400" b="0" i="0" u="none" strike="noStrike" dirty="0">
                        <a:solidFill>
                          <a:srgbClr val="000000"/>
                        </a:solidFill>
                        <a:effectLst/>
                        <a:latin typeface="+mn-lt"/>
                      </a:endParaRPr>
                    </a:p>
                  </a:txBody>
                  <a:tcPr marL="6793" marR="6793" marT="6793" marB="0" anchor="ctr">
                    <a:solidFill>
                      <a:schemeClr val="accent2">
                        <a:lumMod val="60000"/>
                        <a:lumOff val="40000"/>
                      </a:schemeClr>
                    </a:solidFill>
                  </a:tcPr>
                </a:tc>
                <a:tc>
                  <a:txBody>
                    <a:bodyPr/>
                    <a:lstStyle/>
                    <a:p>
                      <a:pPr algn="ctr" fontAlgn="ctr"/>
                      <a:endParaRPr lang="fr-FR" sz="1400" b="0" i="0" u="none" strike="noStrike" dirty="0">
                        <a:solidFill>
                          <a:srgbClr val="000000"/>
                        </a:solidFill>
                        <a:effectLst/>
                        <a:latin typeface="+mn-lt"/>
                      </a:endParaRPr>
                    </a:p>
                  </a:txBody>
                  <a:tcPr marL="6793" marR="6793" marT="6793" marB="0" anchor="ctr">
                    <a:solidFill>
                      <a:schemeClr val="accent2">
                        <a:lumMod val="60000"/>
                        <a:lumOff val="40000"/>
                      </a:schemeClr>
                    </a:solidFill>
                  </a:tcPr>
                </a:tc>
                <a:tc>
                  <a:txBody>
                    <a:bodyPr/>
                    <a:lstStyle/>
                    <a:p>
                      <a:pPr algn="ctr" fontAlgn="ctr"/>
                      <a:r>
                        <a:rPr lang="fr-FR" sz="1400" u="none" strike="noStrike" dirty="0" smtClean="0">
                          <a:effectLst/>
                          <a:latin typeface="+mn-lt"/>
                        </a:rPr>
                        <a:t>0,00285***</a:t>
                      </a:r>
                      <a:endParaRPr lang="fr-FR" sz="1400" b="0" i="0" u="none" strike="noStrike" dirty="0">
                        <a:solidFill>
                          <a:srgbClr val="000000"/>
                        </a:solidFill>
                        <a:effectLst/>
                        <a:latin typeface="+mn-lt"/>
                      </a:endParaRPr>
                    </a:p>
                  </a:txBody>
                  <a:tcPr marL="6793" marR="6793" marT="6793" marB="0" anchor="ctr">
                    <a:solidFill>
                      <a:schemeClr val="accent2">
                        <a:lumMod val="60000"/>
                        <a:lumOff val="40000"/>
                      </a:schemeClr>
                    </a:solidFill>
                  </a:tcPr>
                </a:tc>
                <a:tc>
                  <a:txBody>
                    <a:bodyPr/>
                    <a:lstStyle/>
                    <a:p>
                      <a:pPr algn="ctr" fontAlgn="ctr"/>
                      <a:endParaRPr lang="fr-FR" sz="1400" b="0" i="0" u="none" strike="noStrike" dirty="0">
                        <a:solidFill>
                          <a:srgbClr val="000000"/>
                        </a:solidFill>
                        <a:effectLst/>
                        <a:latin typeface="+mn-lt"/>
                      </a:endParaRPr>
                    </a:p>
                  </a:txBody>
                  <a:tcPr marL="6793" marR="6793" marT="6793" marB="0" anchor="ctr">
                    <a:solidFill>
                      <a:schemeClr val="accent2">
                        <a:lumMod val="60000"/>
                        <a:lumOff val="40000"/>
                      </a:schemeClr>
                    </a:solidFill>
                  </a:tcPr>
                </a:tc>
                <a:tc>
                  <a:txBody>
                    <a:bodyPr/>
                    <a:lstStyle/>
                    <a:p>
                      <a:pPr algn="ctr" fontAlgn="ctr"/>
                      <a:endParaRPr lang="fr-FR" sz="1400" b="0" i="0" u="none" strike="noStrike" dirty="0">
                        <a:solidFill>
                          <a:srgbClr val="000000"/>
                        </a:solidFill>
                        <a:effectLst/>
                        <a:latin typeface="+mn-lt"/>
                      </a:endParaRPr>
                    </a:p>
                  </a:txBody>
                  <a:tcPr marL="6793" marR="6793" marT="6793" marB="0" anchor="ctr">
                    <a:solidFill>
                      <a:schemeClr val="accent2">
                        <a:lumMod val="60000"/>
                        <a:lumOff val="40000"/>
                      </a:schemeClr>
                    </a:solidFill>
                  </a:tcPr>
                </a:tc>
                <a:tc>
                  <a:txBody>
                    <a:bodyPr/>
                    <a:lstStyle/>
                    <a:p>
                      <a:pPr algn="ctr" fontAlgn="ctr"/>
                      <a:r>
                        <a:rPr lang="fr-FR" sz="1400" u="none" strike="noStrike" dirty="0">
                          <a:effectLst/>
                          <a:latin typeface="+mn-lt"/>
                        </a:rPr>
                        <a:t>-</a:t>
                      </a:r>
                      <a:r>
                        <a:rPr lang="fr-FR" sz="1400" u="none" strike="noStrike" dirty="0" smtClean="0">
                          <a:effectLst/>
                          <a:latin typeface="+mn-lt"/>
                        </a:rPr>
                        <a:t>0,00329***</a:t>
                      </a:r>
                      <a:endParaRPr lang="fr-FR" sz="1400" b="0" i="0" u="none" strike="noStrike" dirty="0">
                        <a:solidFill>
                          <a:srgbClr val="000000"/>
                        </a:solidFill>
                        <a:effectLst/>
                        <a:latin typeface="+mn-lt"/>
                      </a:endParaRPr>
                    </a:p>
                  </a:txBody>
                  <a:tcPr marL="6793" marR="6793" marT="6793" marB="0" anchor="ctr">
                    <a:solidFill>
                      <a:schemeClr val="accent2">
                        <a:lumMod val="60000"/>
                        <a:lumOff val="40000"/>
                      </a:schemeClr>
                    </a:solidFill>
                  </a:tcPr>
                </a:tc>
                <a:extLst>
                  <a:ext uri="{0D108BD9-81ED-4DB2-BD59-A6C34878D82A}">
                    <a16:rowId xmlns:a16="http://schemas.microsoft.com/office/drawing/2014/main" val="2319447290"/>
                  </a:ext>
                </a:extLst>
              </a:tr>
              <a:tr h="481928">
                <a:tc>
                  <a:txBody>
                    <a:bodyPr/>
                    <a:lstStyle/>
                    <a:p>
                      <a:pPr algn="l" fontAlgn="ctr"/>
                      <a:r>
                        <a:rPr lang="fr-FR" sz="1400" b="1" u="none" strike="noStrike">
                          <a:solidFill>
                            <a:schemeClr val="bg1"/>
                          </a:solidFill>
                          <a:effectLst/>
                          <a:latin typeface="+mn-lt"/>
                        </a:rPr>
                        <a:t>PropSortie6Mois</a:t>
                      </a:r>
                      <a:endParaRPr lang="fr-FR" sz="1400" b="1" i="0" u="none" strike="noStrike">
                        <a:solidFill>
                          <a:schemeClr val="bg1"/>
                        </a:solidFill>
                        <a:effectLst/>
                        <a:latin typeface="+mn-lt"/>
                      </a:endParaRPr>
                    </a:p>
                  </a:txBody>
                  <a:tcPr marL="6793" marR="6793" marT="6793" marB="0" anchor="ctr">
                    <a:solidFill>
                      <a:schemeClr val="accent1"/>
                    </a:solidFill>
                  </a:tcPr>
                </a:tc>
                <a:tc>
                  <a:txBody>
                    <a:bodyPr/>
                    <a:lstStyle/>
                    <a:p>
                      <a:pPr algn="ctr" fontAlgn="ctr"/>
                      <a:endParaRPr lang="fr-FR" sz="1400" b="0" i="0" u="none" strike="noStrike">
                        <a:solidFill>
                          <a:srgbClr val="000000"/>
                        </a:solidFill>
                        <a:effectLst/>
                        <a:latin typeface="+mn-lt"/>
                      </a:endParaRPr>
                    </a:p>
                  </a:txBody>
                  <a:tcPr marL="6793" marR="6793" marT="6793" marB="0" anchor="ctr"/>
                </a:tc>
                <a:tc>
                  <a:txBody>
                    <a:bodyPr/>
                    <a:lstStyle/>
                    <a:p>
                      <a:endParaRPr lang="fr-FR"/>
                    </a:p>
                  </a:txBody>
                  <a:tcPr marL="6793" marR="6793" marT="6793" marB="0" anchor="ctr"/>
                </a:tc>
                <a:tc>
                  <a:txBody>
                    <a:bodyPr/>
                    <a:lstStyle/>
                    <a:p>
                      <a:pPr algn="ctr" fontAlgn="ctr"/>
                      <a:endParaRPr lang="fr-FR" sz="1400" b="0" i="0" u="none" strike="noStrike">
                        <a:solidFill>
                          <a:srgbClr val="000000"/>
                        </a:solidFill>
                        <a:effectLst/>
                        <a:latin typeface="+mn-lt"/>
                      </a:endParaRPr>
                    </a:p>
                  </a:txBody>
                  <a:tcPr marL="6793" marR="6793" marT="6793" marB="0" anchor="ctr"/>
                </a:tc>
                <a:tc>
                  <a:txBody>
                    <a:bodyPr/>
                    <a:lstStyle/>
                    <a:p>
                      <a:pPr algn="ctr" fontAlgn="ctr"/>
                      <a:endParaRPr lang="fr-FR" sz="1400" b="0" i="0" u="none" strike="noStrike">
                        <a:solidFill>
                          <a:srgbClr val="000000"/>
                        </a:solidFill>
                        <a:effectLst/>
                        <a:latin typeface="+mn-lt"/>
                      </a:endParaRPr>
                    </a:p>
                  </a:txBody>
                  <a:tcPr marL="6793" marR="6793" marT="6793" marB="0" anchor="ctr"/>
                </a:tc>
                <a:tc>
                  <a:txBody>
                    <a:bodyPr/>
                    <a:lstStyle/>
                    <a:p>
                      <a:pPr algn="ctr" fontAlgn="ctr"/>
                      <a:endParaRPr lang="fr-FR" sz="1400" b="0" i="0" u="none" strike="noStrike" dirty="0">
                        <a:solidFill>
                          <a:srgbClr val="000000"/>
                        </a:solidFill>
                        <a:effectLst/>
                        <a:latin typeface="+mn-lt"/>
                      </a:endParaRPr>
                    </a:p>
                  </a:txBody>
                  <a:tcPr marL="6793" marR="6793" marT="6793" marB="0" anchor="ctr"/>
                </a:tc>
                <a:tc>
                  <a:txBody>
                    <a:bodyPr/>
                    <a:lstStyle/>
                    <a:p>
                      <a:pPr algn="ctr" fontAlgn="ctr"/>
                      <a:r>
                        <a:rPr lang="fr-FR" sz="1400" u="none" strike="noStrike" dirty="0">
                          <a:effectLst/>
                          <a:latin typeface="+mn-lt"/>
                        </a:rPr>
                        <a:t>-</a:t>
                      </a:r>
                      <a:r>
                        <a:rPr lang="fr-FR" sz="1400" u="none" strike="noStrike" dirty="0" smtClean="0">
                          <a:effectLst/>
                          <a:latin typeface="+mn-lt"/>
                        </a:rPr>
                        <a:t>0,000699***</a:t>
                      </a:r>
                      <a:endParaRPr lang="fr-FR" sz="1400" b="0" i="0" u="none" strike="noStrike" dirty="0">
                        <a:solidFill>
                          <a:srgbClr val="000000"/>
                        </a:solidFill>
                        <a:effectLst/>
                        <a:latin typeface="+mn-lt"/>
                      </a:endParaRPr>
                    </a:p>
                  </a:txBody>
                  <a:tcPr marL="6793" marR="6793" marT="6793" marB="0" anchor="ctr"/>
                </a:tc>
                <a:tc>
                  <a:txBody>
                    <a:bodyPr/>
                    <a:lstStyle/>
                    <a:p>
                      <a:pPr algn="ctr" fontAlgn="ctr"/>
                      <a:r>
                        <a:rPr lang="fr-FR" sz="1400" u="none" strike="noStrike" dirty="0" smtClean="0">
                          <a:effectLst/>
                          <a:latin typeface="+mn-lt"/>
                        </a:rPr>
                        <a:t>0,00350***</a:t>
                      </a:r>
                      <a:endParaRPr lang="fr-FR" sz="1400" b="0" i="0" u="none" strike="noStrike" dirty="0">
                        <a:solidFill>
                          <a:srgbClr val="000000"/>
                        </a:solidFill>
                        <a:effectLst/>
                        <a:latin typeface="+mn-lt"/>
                      </a:endParaRPr>
                    </a:p>
                  </a:txBody>
                  <a:tcPr marL="6793" marR="6793" marT="6793" marB="0" anchor="ctr"/>
                </a:tc>
                <a:tc>
                  <a:txBody>
                    <a:bodyPr/>
                    <a:lstStyle/>
                    <a:p>
                      <a:pPr algn="ctr" fontAlgn="ctr"/>
                      <a:r>
                        <a:rPr lang="fr-FR" sz="1400" u="none" strike="noStrike" dirty="0" smtClean="0">
                          <a:effectLst/>
                          <a:latin typeface="+mn-lt"/>
                        </a:rPr>
                        <a:t>0,00345***</a:t>
                      </a:r>
                      <a:endParaRPr lang="fr-FR" sz="1400" b="0" i="0" u="none" strike="noStrike" dirty="0">
                        <a:solidFill>
                          <a:srgbClr val="000000"/>
                        </a:solidFill>
                        <a:effectLst/>
                        <a:latin typeface="+mn-lt"/>
                      </a:endParaRPr>
                    </a:p>
                  </a:txBody>
                  <a:tcPr marL="6793" marR="6793" marT="6793" marB="0" anchor="ctr"/>
                </a:tc>
                <a:extLst>
                  <a:ext uri="{0D108BD9-81ED-4DB2-BD59-A6C34878D82A}">
                    <a16:rowId xmlns:a16="http://schemas.microsoft.com/office/drawing/2014/main" val="2196949167"/>
                  </a:ext>
                </a:extLst>
              </a:tr>
              <a:tr h="299138">
                <a:tc>
                  <a:txBody>
                    <a:bodyPr/>
                    <a:lstStyle/>
                    <a:p>
                      <a:pPr algn="l" fontAlgn="ctr"/>
                      <a:r>
                        <a:rPr lang="fr-FR" sz="1400" b="1" u="none" strike="noStrike" dirty="0">
                          <a:solidFill>
                            <a:schemeClr val="bg1"/>
                          </a:solidFill>
                          <a:effectLst/>
                          <a:latin typeface="+mn-lt"/>
                        </a:rPr>
                        <a:t>N</a:t>
                      </a:r>
                      <a:endParaRPr lang="fr-FR" sz="1400" b="1" i="0" u="none" strike="noStrike" dirty="0">
                        <a:solidFill>
                          <a:schemeClr val="bg1"/>
                        </a:solidFill>
                        <a:effectLst/>
                        <a:latin typeface="+mn-lt"/>
                      </a:endParaRPr>
                    </a:p>
                  </a:txBody>
                  <a:tcPr marL="6793" marR="6793" marT="6793" marB="0" anchor="ctr">
                    <a:solidFill>
                      <a:schemeClr val="accent1"/>
                    </a:solidFill>
                  </a:tcPr>
                </a:tc>
                <a:tc>
                  <a:txBody>
                    <a:bodyPr/>
                    <a:lstStyle/>
                    <a:p>
                      <a:pPr algn="ctr" fontAlgn="ctr"/>
                      <a:r>
                        <a:rPr lang="fr-FR" sz="1400" u="none" strike="noStrike" dirty="0">
                          <a:effectLst/>
                          <a:latin typeface="+mn-lt"/>
                        </a:rPr>
                        <a:t>19 414</a:t>
                      </a:r>
                      <a:endParaRPr lang="fr-FR" sz="1400" b="0" i="0" u="none" strike="noStrike" dirty="0">
                        <a:solidFill>
                          <a:srgbClr val="000000"/>
                        </a:solidFill>
                        <a:effectLst/>
                        <a:latin typeface="+mn-lt"/>
                      </a:endParaRPr>
                    </a:p>
                  </a:txBody>
                  <a:tcPr marL="6793" marR="6793" marT="6793" marB="0" anchor="ctr">
                    <a:solidFill>
                      <a:schemeClr val="accent2">
                        <a:lumMod val="60000"/>
                        <a:lumOff val="40000"/>
                      </a:schemeClr>
                    </a:solidFill>
                  </a:tcPr>
                </a:tc>
                <a:tc>
                  <a:txBody>
                    <a:bodyPr/>
                    <a:lstStyle/>
                    <a:p>
                      <a:pPr algn="ctr" fontAlgn="ctr"/>
                      <a:r>
                        <a:rPr lang="fr-FR" sz="1400" u="none" strike="noStrike" dirty="0">
                          <a:effectLst/>
                          <a:latin typeface="+mn-lt"/>
                        </a:rPr>
                        <a:t>19 414</a:t>
                      </a:r>
                      <a:endParaRPr lang="fr-FR" sz="1400" b="0" i="0" u="none" strike="noStrike" dirty="0">
                        <a:solidFill>
                          <a:srgbClr val="000000"/>
                        </a:solidFill>
                        <a:effectLst/>
                        <a:latin typeface="+mn-lt"/>
                      </a:endParaRPr>
                    </a:p>
                  </a:txBody>
                  <a:tcPr marL="6793" marR="6793" marT="6793" marB="0" anchor="ctr">
                    <a:solidFill>
                      <a:schemeClr val="accent2">
                        <a:lumMod val="60000"/>
                        <a:lumOff val="40000"/>
                      </a:schemeClr>
                    </a:solidFill>
                  </a:tcPr>
                </a:tc>
                <a:tc>
                  <a:txBody>
                    <a:bodyPr/>
                    <a:lstStyle/>
                    <a:p>
                      <a:pPr algn="ctr" fontAlgn="ctr"/>
                      <a:r>
                        <a:rPr lang="fr-FR" sz="1400" u="none" strike="noStrike" dirty="0">
                          <a:effectLst/>
                          <a:latin typeface="+mn-lt"/>
                        </a:rPr>
                        <a:t>19 414</a:t>
                      </a:r>
                      <a:endParaRPr lang="fr-FR" sz="1400" b="0" i="0" u="none" strike="noStrike" dirty="0">
                        <a:solidFill>
                          <a:srgbClr val="000000"/>
                        </a:solidFill>
                        <a:effectLst/>
                        <a:latin typeface="+mn-lt"/>
                      </a:endParaRPr>
                    </a:p>
                  </a:txBody>
                  <a:tcPr marL="6793" marR="6793" marT="6793" marB="0" anchor="ctr">
                    <a:solidFill>
                      <a:schemeClr val="accent2">
                        <a:lumMod val="60000"/>
                        <a:lumOff val="40000"/>
                      </a:schemeClr>
                    </a:solidFill>
                  </a:tcPr>
                </a:tc>
                <a:tc>
                  <a:txBody>
                    <a:bodyPr/>
                    <a:lstStyle/>
                    <a:p>
                      <a:pPr algn="ctr" fontAlgn="ctr"/>
                      <a:r>
                        <a:rPr lang="fr-FR" sz="1400" u="none" strike="noStrike" dirty="0">
                          <a:effectLst/>
                          <a:latin typeface="+mn-lt"/>
                        </a:rPr>
                        <a:t>19 414</a:t>
                      </a:r>
                      <a:endParaRPr lang="fr-FR" sz="1400" b="0" i="0" u="none" strike="noStrike" dirty="0">
                        <a:solidFill>
                          <a:srgbClr val="000000"/>
                        </a:solidFill>
                        <a:effectLst/>
                        <a:latin typeface="+mn-lt"/>
                      </a:endParaRPr>
                    </a:p>
                  </a:txBody>
                  <a:tcPr marL="6793" marR="6793" marT="6793" marB="0" anchor="ctr">
                    <a:solidFill>
                      <a:schemeClr val="accent2">
                        <a:lumMod val="60000"/>
                        <a:lumOff val="40000"/>
                      </a:schemeClr>
                    </a:solidFill>
                  </a:tcPr>
                </a:tc>
                <a:tc>
                  <a:txBody>
                    <a:bodyPr/>
                    <a:lstStyle/>
                    <a:p>
                      <a:pPr algn="ctr" fontAlgn="ctr"/>
                      <a:r>
                        <a:rPr lang="fr-FR" sz="1400" u="none" strike="noStrike" dirty="0">
                          <a:effectLst/>
                          <a:latin typeface="+mn-lt"/>
                        </a:rPr>
                        <a:t>19 414</a:t>
                      </a:r>
                      <a:endParaRPr lang="fr-FR" sz="1400" b="0" i="0" u="none" strike="noStrike" dirty="0">
                        <a:solidFill>
                          <a:srgbClr val="000000"/>
                        </a:solidFill>
                        <a:effectLst/>
                        <a:latin typeface="+mn-lt"/>
                      </a:endParaRPr>
                    </a:p>
                  </a:txBody>
                  <a:tcPr marL="6793" marR="6793" marT="6793" marB="0" anchor="ctr">
                    <a:solidFill>
                      <a:schemeClr val="accent2">
                        <a:lumMod val="60000"/>
                        <a:lumOff val="40000"/>
                      </a:schemeClr>
                    </a:solidFill>
                  </a:tcPr>
                </a:tc>
                <a:tc>
                  <a:txBody>
                    <a:bodyPr/>
                    <a:lstStyle/>
                    <a:p>
                      <a:pPr algn="ctr" fontAlgn="ctr"/>
                      <a:r>
                        <a:rPr lang="fr-FR" sz="1400" u="none" strike="noStrike" dirty="0">
                          <a:effectLst/>
                          <a:latin typeface="+mn-lt"/>
                        </a:rPr>
                        <a:t>19 414</a:t>
                      </a:r>
                      <a:endParaRPr lang="fr-FR" sz="1400" b="0" i="0" u="none" strike="noStrike" dirty="0">
                        <a:solidFill>
                          <a:srgbClr val="000000"/>
                        </a:solidFill>
                        <a:effectLst/>
                        <a:latin typeface="+mn-lt"/>
                      </a:endParaRPr>
                    </a:p>
                  </a:txBody>
                  <a:tcPr marL="6793" marR="6793" marT="6793" marB="0" anchor="ctr">
                    <a:solidFill>
                      <a:schemeClr val="accent2">
                        <a:lumMod val="60000"/>
                        <a:lumOff val="40000"/>
                      </a:schemeClr>
                    </a:solidFill>
                  </a:tcPr>
                </a:tc>
                <a:tc>
                  <a:txBody>
                    <a:bodyPr/>
                    <a:lstStyle/>
                    <a:p>
                      <a:pPr algn="ctr" fontAlgn="ctr"/>
                      <a:r>
                        <a:rPr lang="fr-FR" sz="1400" u="none" strike="noStrike" dirty="0">
                          <a:effectLst/>
                          <a:latin typeface="+mn-lt"/>
                        </a:rPr>
                        <a:t>19 414</a:t>
                      </a:r>
                      <a:endParaRPr lang="fr-FR" sz="1400" b="0" i="0" u="none" strike="noStrike" dirty="0">
                        <a:solidFill>
                          <a:srgbClr val="000000"/>
                        </a:solidFill>
                        <a:effectLst/>
                        <a:latin typeface="+mn-lt"/>
                      </a:endParaRPr>
                    </a:p>
                  </a:txBody>
                  <a:tcPr marL="6793" marR="6793" marT="6793" marB="0" anchor="ctr">
                    <a:solidFill>
                      <a:schemeClr val="accent2">
                        <a:lumMod val="60000"/>
                        <a:lumOff val="40000"/>
                      </a:schemeClr>
                    </a:solidFill>
                  </a:tcPr>
                </a:tc>
                <a:tc>
                  <a:txBody>
                    <a:bodyPr/>
                    <a:lstStyle/>
                    <a:p>
                      <a:pPr algn="ctr" fontAlgn="ctr"/>
                      <a:r>
                        <a:rPr lang="fr-FR" sz="1400" u="none" strike="noStrike" dirty="0">
                          <a:effectLst/>
                          <a:latin typeface="+mn-lt"/>
                        </a:rPr>
                        <a:t>19 414</a:t>
                      </a:r>
                      <a:endParaRPr lang="fr-FR" sz="1400" b="0" i="0" u="none" strike="noStrike" dirty="0">
                        <a:solidFill>
                          <a:srgbClr val="000000"/>
                        </a:solidFill>
                        <a:effectLst/>
                        <a:latin typeface="+mn-lt"/>
                      </a:endParaRPr>
                    </a:p>
                  </a:txBody>
                  <a:tcPr marL="6793" marR="6793" marT="6793" marB="0" anchor="ctr">
                    <a:solidFill>
                      <a:schemeClr val="accent2">
                        <a:lumMod val="60000"/>
                        <a:lumOff val="40000"/>
                      </a:schemeClr>
                    </a:solidFill>
                  </a:tcPr>
                </a:tc>
                <a:extLst>
                  <a:ext uri="{0D108BD9-81ED-4DB2-BD59-A6C34878D82A}">
                    <a16:rowId xmlns:a16="http://schemas.microsoft.com/office/drawing/2014/main" val="310452706"/>
                  </a:ext>
                </a:extLst>
              </a:tr>
              <a:tr h="299138">
                <a:tc>
                  <a:txBody>
                    <a:bodyPr/>
                    <a:lstStyle/>
                    <a:p>
                      <a:pPr algn="l" fontAlgn="ctr"/>
                      <a:r>
                        <a:rPr lang="fr-FR" sz="1400" b="1" u="none" strike="noStrike">
                          <a:solidFill>
                            <a:schemeClr val="bg1"/>
                          </a:solidFill>
                          <a:effectLst/>
                          <a:latin typeface="+mn-lt"/>
                        </a:rPr>
                        <a:t>F-stat</a:t>
                      </a:r>
                      <a:endParaRPr lang="fr-FR" sz="1400" b="1" i="0" u="none" strike="noStrike">
                        <a:solidFill>
                          <a:schemeClr val="bg1"/>
                        </a:solidFill>
                        <a:effectLst/>
                        <a:latin typeface="+mn-lt"/>
                      </a:endParaRPr>
                    </a:p>
                  </a:txBody>
                  <a:tcPr marL="6793" marR="6793" marT="6793" marB="0" anchor="ctr">
                    <a:solidFill>
                      <a:schemeClr val="accent1"/>
                    </a:solidFill>
                  </a:tcPr>
                </a:tc>
                <a:tc>
                  <a:txBody>
                    <a:bodyPr/>
                    <a:lstStyle/>
                    <a:p>
                      <a:pPr algn="ctr" fontAlgn="ctr"/>
                      <a:endParaRPr lang="fr-FR" sz="1400" b="0" i="0" u="none" strike="noStrike">
                        <a:solidFill>
                          <a:srgbClr val="000000"/>
                        </a:solidFill>
                        <a:effectLst/>
                        <a:latin typeface="+mn-lt"/>
                      </a:endParaRPr>
                    </a:p>
                  </a:txBody>
                  <a:tcPr marL="6793" marR="6793" marT="6793" marB="0" anchor="ctr"/>
                </a:tc>
                <a:tc>
                  <a:txBody>
                    <a:bodyPr/>
                    <a:lstStyle/>
                    <a:p>
                      <a:endParaRPr lang="fr-FR"/>
                    </a:p>
                  </a:txBody>
                  <a:tcPr marL="6793" marR="6793" marT="6793" marB="0" anchor="ctr"/>
                </a:tc>
                <a:tc>
                  <a:txBody>
                    <a:bodyPr/>
                    <a:lstStyle/>
                    <a:p>
                      <a:pPr algn="ctr" fontAlgn="ctr"/>
                      <a:r>
                        <a:rPr lang="fr-FR" sz="1400" u="none" strike="noStrike">
                          <a:effectLst/>
                          <a:latin typeface="+mn-lt"/>
                        </a:rPr>
                        <a:t>2 381</a:t>
                      </a:r>
                      <a:endParaRPr lang="fr-FR" sz="1400" b="0" i="0" u="none" strike="noStrike">
                        <a:solidFill>
                          <a:srgbClr val="000000"/>
                        </a:solidFill>
                        <a:effectLst/>
                        <a:latin typeface="+mn-lt"/>
                      </a:endParaRPr>
                    </a:p>
                  </a:txBody>
                  <a:tcPr marL="6793" marR="6793" marT="6793" marB="0" anchor="ctr"/>
                </a:tc>
                <a:tc>
                  <a:txBody>
                    <a:bodyPr/>
                    <a:lstStyle/>
                    <a:p>
                      <a:pPr algn="ctr" fontAlgn="ctr"/>
                      <a:r>
                        <a:rPr lang="fr-FR" sz="1400" u="none" strike="noStrike">
                          <a:effectLst/>
                          <a:latin typeface="+mn-lt"/>
                        </a:rPr>
                        <a:t>2 419</a:t>
                      </a:r>
                      <a:endParaRPr lang="fr-FR" sz="1400" b="0" i="0" u="none" strike="noStrike">
                        <a:solidFill>
                          <a:srgbClr val="000000"/>
                        </a:solidFill>
                        <a:effectLst/>
                        <a:latin typeface="+mn-lt"/>
                      </a:endParaRPr>
                    </a:p>
                  </a:txBody>
                  <a:tcPr marL="6793" marR="6793" marT="6793" marB="0" anchor="ctr"/>
                </a:tc>
                <a:tc>
                  <a:txBody>
                    <a:bodyPr/>
                    <a:lstStyle/>
                    <a:p>
                      <a:pPr algn="ctr" fontAlgn="ctr"/>
                      <a:r>
                        <a:rPr lang="fr-FR" sz="1400" u="none" strike="noStrike">
                          <a:effectLst/>
                          <a:latin typeface="+mn-lt"/>
                        </a:rPr>
                        <a:t>1 952</a:t>
                      </a:r>
                      <a:endParaRPr lang="fr-FR" sz="1400" b="0" i="0" u="none" strike="noStrike">
                        <a:solidFill>
                          <a:srgbClr val="000000"/>
                        </a:solidFill>
                        <a:effectLst/>
                        <a:latin typeface="+mn-lt"/>
                      </a:endParaRPr>
                    </a:p>
                  </a:txBody>
                  <a:tcPr marL="6793" marR="6793" marT="6793" marB="0" anchor="ctr"/>
                </a:tc>
                <a:tc>
                  <a:txBody>
                    <a:bodyPr/>
                    <a:lstStyle/>
                    <a:p>
                      <a:pPr algn="ctr" fontAlgn="ctr"/>
                      <a:r>
                        <a:rPr lang="fr-FR" sz="1400" u="none" strike="noStrike">
                          <a:effectLst/>
                          <a:latin typeface="+mn-lt"/>
                        </a:rPr>
                        <a:t>41</a:t>
                      </a:r>
                      <a:endParaRPr lang="fr-FR" sz="1400" b="0" i="0" u="none" strike="noStrike">
                        <a:solidFill>
                          <a:srgbClr val="000000"/>
                        </a:solidFill>
                        <a:effectLst/>
                        <a:latin typeface="+mn-lt"/>
                      </a:endParaRPr>
                    </a:p>
                  </a:txBody>
                  <a:tcPr marL="6793" marR="6793" marT="6793" marB="0" anchor="ctr"/>
                </a:tc>
                <a:tc>
                  <a:txBody>
                    <a:bodyPr/>
                    <a:lstStyle/>
                    <a:p>
                      <a:pPr algn="ctr" fontAlgn="ctr"/>
                      <a:r>
                        <a:rPr lang="fr-FR" sz="1400" u="none" strike="noStrike" dirty="0">
                          <a:effectLst/>
                          <a:latin typeface="+mn-lt"/>
                        </a:rPr>
                        <a:t>1 203</a:t>
                      </a:r>
                      <a:endParaRPr lang="fr-FR" sz="1400" b="0" i="0" u="none" strike="noStrike" dirty="0">
                        <a:solidFill>
                          <a:srgbClr val="000000"/>
                        </a:solidFill>
                        <a:effectLst/>
                        <a:latin typeface="+mn-lt"/>
                      </a:endParaRPr>
                    </a:p>
                  </a:txBody>
                  <a:tcPr marL="6793" marR="6793" marT="6793" marB="0" anchor="ctr"/>
                </a:tc>
                <a:tc>
                  <a:txBody>
                    <a:bodyPr/>
                    <a:lstStyle/>
                    <a:p>
                      <a:pPr algn="ctr" fontAlgn="ctr"/>
                      <a:r>
                        <a:rPr lang="fr-FR" sz="1400" u="none" strike="noStrike" dirty="0">
                          <a:effectLst/>
                          <a:latin typeface="+mn-lt"/>
                        </a:rPr>
                        <a:t>866</a:t>
                      </a:r>
                      <a:endParaRPr lang="fr-FR" sz="1400" b="0" i="0" u="none" strike="noStrike" dirty="0">
                        <a:solidFill>
                          <a:srgbClr val="000000"/>
                        </a:solidFill>
                        <a:effectLst/>
                        <a:latin typeface="+mn-lt"/>
                      </a:endParaRPr>
                    </a:p>
                  </a:txBody>
                  <a:tcPr marL="6793" marR="6793" marT="6793" marB="0" anchor="ctr"/>
                </a:tc>
                <a:extLst>
                  <a:ext uri="{0D108BD9-81ED-4DB2-BD59-A6C34878D82A}">
                    <a16:rowId xmlns:a16="http://schemas.microsoft.com/office/drawing/2014/main" val="2059964526"/>
                  </a:ext>
                </a:extLst>
              </a:tr>
              <a:tr h="299138">
                <a:tc>
                  <a:txBody>
                    <a:bodyPr/>
                    <a:lstStyle/>
                    <a:p>
                      <a:pPr algn="l" fontAlgn="ctr"/>
                      <a:r>
                        <a:rPr lang="fr-FR" sz="1400" b="1" u="none" strike="noStrike">
                          <a:solidFill>
                            <a:schemeClr val="bg1"/>
                          </a:solidFill>
                          <a:effectLst/>
                          <a:latin typeface="+mn-lt"/>
                        </a:rPr>
                        <a:t>Hansen J-stat (P-value)</a:t>
                      </a:r>
                      <a:endParaRPr lang="fr-FR" sz="1400" b="1" i="0" u="none" strike="noStrike">
                        <a:solidFill>
                          <a:schemeClr val="bg1"/>
                        </a:solidFill>
                        <a:effectLst/>
                        <a:latin typeface="+mn-lt"/>
                      </a:endParaRPr>
                    </a:p>
                  </a:txBody>
                  <a:tcPr marL="6793" marR="6793" marT="6793" marB="0" anchor="ctr">
                    <a:solidFill>
                      <a:schemeClr val="accent1"/>
                    </a:solidFill>
                  </a:tcPr>
                </a:tc>
                <a:tc>
                  <a:txBody>
                    <a:bodyPr/>
                    <a:lstStyle/>
                    <a:p>
                      <a:pPr algn="ctr" fontAlgn="ctr"/>
                      <a:endParaRPr lang="fr-FR" sz="1400" b="0" i="0" u="none" strike="noStrike" dirty="0">
                        <a:solidFill>
                          <a:srgbClr val="000000"/>
                        </a:solidFill>
                        <a:effectLst/>
                        <a:latin typeface="+mn-lt"/>
                      </a:endParaRPr>
                    </a:p>
                  </a:txBody>
                  <a:tcPr marL="6793" marR="6793" marT="6793" marB="0" anchor="ctr">
                    <a:solidFill>
                      <a:schemeClr val="accent2">
                        <a:lumMod val="60000"/>
                        <a:lumOff val="40000"/>
                      </a:schemeClr>
                    </a:solidFill>
                  </a:tcPr>
                </a:tc>
                <a:tc>
                  <a:txBody>
                    <a:bodyPr/>
                    <a:lstStyle/>
                    <a:p>
                      <a:endParaRPr lang="fr-FR"/>
                    </a:p>
                  </a:txBody>
                  <a:tcPr marL="6793" marR="6793" marT="6793" marB="0" anchor="ctr">
                    <a:solidFill>
                      <a:schemeClr val="accent2">
                        <a:lumMod val="60000"/>
                        <a:lumOff val="40000"/>
                      </a:schemeClr>
                    </a:solidFill>
                  </a:tcPr>
                </a:tc>
                <a:tc>
                  <a:txBody>
                    <a:bodyPr/>
                    <a:lstStyle/>
                    <a:p>
                      <a:pPr algn="ctr" fontAlgn="ctr"/>
                      <a:endParaRPr lang="fr-FR" sz="1400" b="0" i="0" u="none" strike="noStrike">
                        <a:solidFill>
                          <a:srgbClr val="000000"/>
                        </a:solidFill>
                        <a:effectLst/>
                        <a:latin typeface="+mn-lt"/>
                      </a:endParaRPr>
                    </a:p>
                  </a:txBody>
                  <a:tcPr marL="6793" marR="6793" marT="6793" marB="0" anchor="ctr">
                    <a:solidFill>
                      <a:schemeClr val="accent2">
                        <a:lumMod val="60000"/>
                        <a:lumOff val="40000"/>
                      </a:schemeClr>
                    </a:solidFill>
                  </a:tcPr>
                </a:tc>
                <a:tc>
                  <a:txBody>
                    <a:bodyPr/>
                    <a:lstStyle/>
                    <a:p>
                      <a:pPr algn="ctr" fontAlgn="ctr"/>
                      <a:endParaRPr lang="fr-FR" sz="1400" b="0" i="0" u="none" strike="noStrike" dirty="0">
                        <a:solidFill>
                          <a:srgbClr val="000000"/>
                        </a:solidFill>
                        <a:effectLst/>
                        <a:latin typeface="+mn-lt"/>
                      </a:endParaRPr>
                    </a:p>
                  </a:txBody>
                  <a:tcPr marL="6793" marR="6793" marT="6793" marB="0" anchor="ctr">
                    <a:solidFill>
                      <a:schemeClr val="accent2">
                        <a:lumMod val="60000"/>
                        <a:lumOff val="40000"/>
                      </a:schemeClr>
                    </a:solidFill>
                  </a:tcPr>
                </a:tc>
                <a:tc>
                  <a:txBody>
                    <a:bodyPr/>
                    <a:lstStyle/>
                    <a:p>
                      <a:pPr algn="ctr" fontAlgn="ctr"/>
                      <a:endParaRPr lang="fr-FR" sz="1400" b="0" i="0" u="none" strike="noStrike" dirty="0">
                        <a:solidFill>
                          <a:srgbClr val="000000"/>
                        </a:solidFill>
                        <a:effectLst/>
                        <a:latin typeface="+mn-lt"/>
                      </a:endParaRPr>
                    </a:p>
                  </a:txBody>
                  <a:tcPr marL="6793" marR="6793" marT="6793" marB="0" anchor="ctr">
                    <a:solidFill>
                      <a:schemeClr val="accent2">
                        <a:lumMod val="60000"/>
                        <a:lumOff val="40000"/>
                      </a:schemeClr>
                    </a:solidFill>
                  </a:tcPr>
                </a:tc>
                <a:tc>
                  <a:txBody>
                    <a:bodyPr/>
                    <a:lstStyle/>
                    <a:p>
                      <a:pPr algn="ctr" fontAlgn="ctr"/>
                      <a:endParaRPr lang="fr-FR" sz="1400" b="0" i="0" u="none" strike="noStrike" dirty="0">
                        <a:solidFill>
                          <a:srgbClr val="000000"/>
                        </a:solidFill>
                        <a:effectLst/>
                        <a:latin typeface="+mn-lt"/>
                      </a:endParaRPr>
                    </a:p>
                  </a:txBody>
                  <a:tcPr marL="6793" marR="6793" marT="6793" marB="0" anchor="ctr">
                    <a:solidFill>
                      <a:schemeClr val="accent2">
                        <a:lumMod val="60000"/>
                        <a:lumOff val="40000"/>
                      </a:schemeClr>
                    </a:solidFill>
                  </a:tcPr>
                </a:tc>
                <a:tc>
                  <a:txBody>
                    <a:bodyPr/>
                    <a:lstStyle/>
                    <a:p>
                      <a:pPr algn="ctr" fontAlgn="ctr"/>
                      <a:r>
                        <a:rPr lang="fr-FR" sz="1400" u="none" strike="noStrike" dirty="0">
                          <a:effectLst/>
                          <a:latin typeface="+mn-lt"/>
                        </a:rPr>
                        <a:t>1</a:t>
                      </a:r>
                      <a:endParaRPr lang="fr-FR" sz="1400" b="0" i="0" u="none" strike="noStrike" dirty="0">
                        <a:solidFill>
                          <a:srgbClr val="000000"/>
                        </a:solidFill>
                        <a:effectLst/>
                        <a:latin typeface="+mn-lt"/>
                      </a:endParaRPr>
                    </a:p>
                  </a:txBody>
                  <a:tcPr marL="6793" marR="6793" marT="6793" marB="0" anchor="ctr">
                    <a:solidFill>
                      <a:schemeClr val="accent2">
                        <a:lumMod val="60000"/>
                        <a:lumOff val="40000"/>
                      </a:schemeClr>
                    </a:solidFill>
                  </a:tcPr>
                </a:tc>
                <a:tc>
                  <a:txBody>
                    <a:bodyPr/>
                    <a:lstStyle/>
                    <a:p>
                      <a:pPr algn="ctr" fontAlgn="ctr"/>
                      <a:r>
                        <a:rPr lang="fr-FR" sz="1400" u="none" strike="noStrike" dirty="0">
                          <a:effectLst/>
                          <a:latin typeface="+mn-lt"/>
                        </a:rPr>
                        <a:t>1</a:t>
                      </a:r>
                      <a:endParaRPr lang="fr-FR" sz="1400" b="0" i="0" u="none" strike="noStrike" dirty="0">
                        <a:solidFill>
                          <a:srgbClr val="000000"/>
                        </a:solidFill>
                        <a:effectLst/>
                        <a:latin typeface="+mn-lt"/>
                      </a:endParaRPr>
                    </a:p>
                  </a:txBody>
                  <a:tcPr marL="6793" marR="6793" marT="6793" marB="0" anchor="ctr">
                    <a:solidFill>
                      <a:schemeClr val="accent2">
                        <a:lumMod val="60000"/>
                        <a:lumOff val="40000"/>
                      </a:schemeClr>
                    </a:solidFill>
                  </a:tcPr>
                </a:tc>
                <a:extLst>
                  <a:ext uri="{0D108BD9-81ED-4DB2-BD59-A6C34878D82A}">
                    <a16:rowId xmlns:a16="http://schemas.microsoft.com/office/drawing/2014/main" val="1425738403"/>
                  </a:ext>
                </a:extLst>
              </a:tr>
              <a:tr h="299138">
                <a:tc>
                  <a:txBody>
                    <a:bodyPr/>
                    <a:lstStyle/>
                    <a:p>
                      <a:pPr algn="l" fontAlgn="ctr"/>
                      <a:r>
                        <a:rPr lang="fr-FR" sz="1400" b="1" u="none" strike="noStrike" dirty="0">
                          <a:solidFill>
                            <a:schemeClr val="bg1"/>
                          </a:solidFill>
                          <a:effectLst/>
                          <a:latin typeface="+mn-lt"/>
                        </a:rPr>
                        <a:t>Variables de contrôle</a:t>
                      </a:r>
                      <a:endParaRPr lang="fr-FR" sz="1400" b="1" i="0" u="none" strike="noStrike" dirty="0">
                        <a:solidFill>
                          <a:schemeClr val="bg1"/>
                        </a:solidFill>
                        <a:effectLst/>
                        <a:latin typeface="+mn-lt"/>
                      </a:endParaRPr>
                    </a:p>
                  </a:txBody>
                  <a:tcPr marL="6793" marR="6793" marT="6793" marB="0" anchor="ctr">
                    <a:solidFill>
                      <a:schemeClr val="accent1"/>
                    </a:solidFill>
                  </a:tcPr>
                </a:tc>
                <a:tc>
                  <a:txBody>
                    <a:bodyPr/>
                    <a:lstStyle/>
                    <a:p>
                      <a:pPr algn="ctr" fontAlgn="ctr"/>
                      <a:r>
                        <a:rPr lang="fr-FR" sz="1400" u="none" strike="noStrike">
                          <a:effectLst/>
                          <a:latin typeface="+mn-lt"/>
                        </a:rPr>
                        <a:t>Non</a:t>
                      </a:r>
                      <a:endParaRPr lang="fr-FR" sz="1400" b="0" i="0" u="none" strike="noStrike">
                        <a:solidFill>
                          <a:srgbClr val="000000"/>
                        </a:solidFill>
                        <a:effectLst/>
                        <a:latin typeface="+mn-lt"/>
                      </a:endParaRPr>
                    </a:p>
                  </a:txBody>
                  <a:tcPr marL="6793" marR="6793" marT="6793" marB="0" anchor="ctr"/>
                </a:tc>
                <a:tc>
                  <a:txBody>
                    <a:bodyPr/>
                    <a:lstStyle/>
                    <a:p>
                      <a:pPr algn="ctr" fontAlgn="ctr"/>
                      <a:r>
                        <a:rPr lang="fr-FR" sz="1400" u="none" strike="noStrike">
                          <a:effectLst/>
                          <a:latin typeface="+mn-lt"/>
                        </a:rPr>
                        <a:t>Oui</a:t>
                      </a:r>
                      <a:endParaRPr lang="fr-FR" sz="1400" b="0" i="0" u="none" strike="noStrike">
                        <a:solidFill>
                          <a:srgbClr val="000000"/>
                        </a:solidFill>
                        <a:effectLst/>
                        <a:latin typeface="+mn-lt"/>
                      </a:endParaRPr>
                    </a:p>
                  </a:txBody>
                  <a:tcPr marL="6793" marR="6793" marT="6793" marB="0" anchor="ctr"/>
                </a:tc>
                <a:tc>
                  <a:txBody>
                    <a:bodyPr/>
                    <a:lstStyle/>
                    <a:p>
                      <a:pPr algn="ctr" fontAlgn="ctr"/>
                      <a:r>
                        <a:rPr lang="fr-FR" sz="1400" u="none" strike="noStrike">
                          <a:effectLst/>
                          <a:latin typeface="+mn-lt"/>
                        </a:rPr>
                        <a:t>Non</a:t>
                      </a:r>
                      <a:endParaRPr lang="fr-FR" sz="1400" b="0" i="0" u="none" strike="noStrike">
                        <a:solidFill>
                          <a:srgbClr val="000000"/>
                        </a:solidFill>
                        <a:effectLst/>
                        <a:latin typeface="+mn-lt"/>
                      </a:endParaRPr>
                    </a:p>
                  </a:txBody>
                  <a:tcPr marL="6793" marR="6793" marT="6793" marB="0" anchor="ctr"/>
                </a:tc>
                <a:tc>
                  <a:txBody>
                    <a:bodyPr/>
                    <a:lstStyle/>
                    <a:p>
                      <a:pPr algn="ctr" fontAlgn="ctr"/>
                      <a:r>
                        <a:rPr lang="fr-FR" sz="1400" u="none" strike="noStrike" dirty="0">
                          <a:effectLst/>
                          <a:latin typeface="+mn-lt"/>
                        </a:rPr>
                        <a:t>Oui</a:t>
                      </a:r>
                      <a:endParaRPr lang="fr-FR" sz="1400" b="0" i="0" u="none" strike="noStrike" dirty="0">
                        <a:solidFill>
                          <a:srgbClr val="000000"/>
                        </a:solidFill>
                        <a:effectLst/>
                        <a:latin typeface="+mn-lt"/>
                      </a:endParaRPr>
                    </a:p>
                  </a:txBody>
                  <a:tcPr marL="6793" marR="6793" marT="6793" marB="0" anchor="ctr"/>
                </a:tc>
                <a:tc>
                  <a:txBody>
                    <a:bodyPr/>
                    <a:lstStyle/>
                    <a:p>
                      <a:pPr algn="ctr" fontAlgn="ctr"/>
                      <a:r>
                        <a:rPr lang="fr-FR" sz="1400" u="none" strike="noStrike">
                          <a:effectLst/>
                          <a:latin typeface="+mn-lt"/>
                        </a:rPr>
                        <a:t>Oui</a:t>
                      </a:r>
                      <a:endParaRPr lang="fr-FR" sz="1400" b="0" i="0" u="none" strike="noStrike">
                        <a:solidFill>
                          <a:srgbClr val="000000"/>
                        </a:solidFill>
                        <a:effectLst/>
                        <a:latin typeface="+mn-lt"/>
                      </a:endParaRPr>
                    </a:p>
                  </a:txBody>
                  <a:tcPr marL="6793" marR="6793" marT="6793" marB="0" anchor="ctr"/>
                </a:tc>
                <a:tc>
                  <a:txBody>
                    <a:bodyPr/>
                    <a:lstStyle/>
                    <a:p>
                      <a:pPr algn="ctr" fontAlgn="ctr"/>
                      <a:r>
                        <a:rPr lang="fr-FR" sz="1400" u="none" strike="noStrike">
                          <a:effectLst/>
                          <a:latin typeface="+mn-lt"/>
                        </a:rPr>
                        <a:t>Oui</a:t>
                      </a:r>
                      <a:endParaRPr lang="fr-FR" sz="1400" b="0" i="0" u="none" strike="noStrike">
                        <a:solidFill>
                          <a:srgbClr val="000000"/>
                        </a:solidFill>
                        <a:effectLst/>
                        <a:latin typeface="+mn-lt"/>
                      </a:endParaRPr>
                    </a:p>
                  </a:txBody>
                  <a:tcPr marL="6793" marR="6793" marT="6793" marB="0" anchor="ctr"/>
                </a:tc>
                <a:tc>
                  <a:txBody>
                    <a:bodyPr/>
                    <a:lstStyle/>
                    <a:p>
                      <a:pPr algn="ctr" fontAlgn="ctr"/>
                      <a:r>
                        <a:rPr lang="fr-FR" sz="1400" u="none" strike="noStrike">
                          <a:effectLst/>
                          <a:latin typeface="+mn-lt"/>
                        </a:rPr>
                        <a:t>Oui</a:t>
                      </a:r>
                      <a:endParaRPr lang="fr-FR" sz="1400" b="0" i="0" u="none" strike="noStrike">
                        <a:solidFill>
                          <a:srgbClr val="000000"/>
                        </a:solidFill>
                        <a:effectLst/>
                        <a:latin typeface="+mn-lt"/>
                      </a:endParaRPr>
                    </a:p>
                  </a:txBody>
                  <a:tcPr marL="6793" marR="6793" marT="6793" marB="0" anchor="ctr"/>
                </a:tc>
                <a:tc>
                  <a:txBody>
                    <a:bodyPr/>
                    <a:lstStyle/>
                    <a:p>
                      <a:pPr algn="ctr" fontAlgn="ctr"/>
                      <a:r>
                        <a:rPr lang="fr-FR" sz="1400" u="none" strike="noStrike" dirty="0">
                          <a:effectLst/>
                          <a:latin typeface="+mn-lt"/>
                        </a:rPr>
                        <a:t>Oui</a:t>
                      </a:r>
                      <a:endParaRPr lang="fr-FR" sz="1400" b="0" i="0" u="none" strike="noStrike" dirty="0">
                        <a:solidFill>
                          <a:srgbClr val="000000"/>
                        </a:solidFill>
                        <a:effectLst/>
                        <a:latin typeface="+mn-lt"/>
                      </a:endParaRPr>
                    </a:p>
                  </a:txBody>
                  <a:tcPr marL="6793" marR="6793" marT="6793" marB="0" anchor="ctr"/>
                </a:tc>
                <a:extLst>
                  <a:ext uri="{0D108BD9-81ED-4DB2-BD59-A6C34878D82A}">
                    <a16:rowId xmlns:a16="http://schemas.microsoft.com/office/drawing/2014/main" val="3669648506"/>
                  </a:ext>
                </a:extLst>
              </a:tr>
            </a:tbl>
          </a:graphicData>
        </a:graphic>
      </p:graphicFrame>
      <p:sp>
        <p:nvSpPr>
          <p:cNvPr id="7" name="Rectangle 6"/>
          <p:cNvSpPr/>
          <p:nvPr/>
        </p:nvSpPr>
        <p:spPr>
          <a:xfrm flipV="1">
            <a:off x="3226777" y="1828656"/>
            <a:ext cx="7684882" cy="7914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flipV="1">
            <a:off x="5583115" y="1824479"/>
            <a:ext cx="984740" cy="38122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flipV="1">
            <a:off x="3226778" y="2289696"/>
            <a:ext cx="2356338" cy="6156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756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98A0B331-DD79-4765-AAF3-AF68AD7D22D8}"/>
              </a:ext>
            </a:extLst>
          </p:cNvPr>
          <p:cNvSpPr>
            <a:spLocks noGrp="1"/>
          </p:cNvSpPr>
          <p:nvPr>
            <p:ph type="body" sz="quarter" idx="10"/>
          </p:nvPr>
        </p:nvSpPr>
        <p:spPr/>
        <p:txBody>
          <a:bodyPr/>
          <a:lstStyle/>
          <a:p>
            <a:r>
              <a:rPr lang="fr-FR" dirty="0" smtClean="0"/>
              <a:t>5</a:t>
            </a:r>
            <a:endParaRPr lang="fr-FR" dirty="0"/>
          </a:p>
        </p:txBody>
      </p:sp>
      <p:sp>
        <p:nvSpPr>
          <p:cNvPr id="8" name="Titre 7">
            <a:extLst>
              <a:ext uri="{FF2B5EF4-FFF2-40B4-BE49-F238E27FC236}">
                <a16:creationId xmlns:a16="http://schemas.microsoft.com/office/drawing/2014/main" id="{79FEDD8B-8D0C-4E3B-9DB4-C72B817D7B69}"/>
              </a:ext>
            </a:extLst>
          </p:cNvPr>
          <p:cNvSpPr>
            <a:spLocks noGrp="1"/>
          </p:cNvSpPr>
          <p:nvPr>
            <p:ph type="title"/>
          </p:nvPr>
        </p:nvSpPr>
        <p:spPr>
          <a:xfrm>
            <a:off x="4155559" y="2628900"/>
            <a:ext cx="6263326" cy="3033345"/>
          </a:xfrm>
        </p:spPr>
        <p:txBody>
          <a:bodyPr numCol="1" anchor="ctr">
            <a:normAutofit/>
          </a:bodyPr>
          <a:lstStyle/>
          <a:p>
            <a:r>
              <a:rPr lang="fr-FR" dirty="0" smtClean="0"/>
              <a:t>Conclusion</a:t>
            </a:r>
            <a:endParaRPr lang="fr-FR" dirty="0"/>
          </a:p>
        </p:txBody>
      </p:sp>
    </p:spTree>
    <p:extLst>
      <p:ext uri="{BB962C8B-B14F-4D97-AF65-F5344CB8AC3E}">
        <p14:creationId xmlns:p14="http://schemas.microsoft.com/office/powerpoint/2010/main" val="62364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02288" y="6567449"/>
            <a:ext cx="2205732" cy="123111"/>
          </a:xfrm>
        </p:spPr>
        <p:txBody>
          <a:bodyPr/>
          <a:lstStyle/>
          <a:p>
            <a:r>
              <a:rPr lang="fr-FR" sz="800" smtClean="0"/>
              <a:t>Les effets d'aubaine des contrats aidés - JMS 2022</a:t>
            </a:r>
            <a:endParaRPr lang="fr-FR" sz="800" dirty="0"/>
          </a:p>
        </p:txBody>
      </p:sp>
      <p:sp>
        <p:nvSpPr>
          <p:cNvPr id="3" name="Espace réservé du numéro de diapositive 2"/>
          <p:cNvSpPr>
            <a:spLocks noGrp="1"/>
          </p:cNvSpPr>
          <p:nvPr>
            <p:ph type="sldNum" sz="quarter" idx="12"/>
          </p:nvPr>
        </p:nvSpPr>
        <p:spPr/>
        <p:txBody>
          <a:bodyPr/>
          <a:lstStyle/>
          <a:p>
            <a:fld id="{DA76BCB4-0E47-4ECE-B552-0D112F3A1392}" type="slidenum">
              <a:rPr lang="fr-FR" smtClean="0"/>
              <a:pPr/>
              <a:t>3</a:t>
            </a:fld>
            <a:endParaRPr lang="fr-FR" dirty="0"/>
          </a:p>
        </p:txBody>
      </p:sp>
      <p:sp>
        <p:nvSpPr>
          <p:cNvPr id="4" name="Titre 3"/>
          <p:cNvSpPr>
            <a:spLocks noGrp="1"/>
          </p:cNvSpPr>
          <p:nvPr>
            <p:ph type="title"/>
          </p:nvPr>
        </p:nvSpPr>
        <p:spPr/>
        <p:txBody>
          <a:bodyPr>
            <a:normAutofit fontScale="90000"/>
          </a:bodyPr>
          <a:lstStyle/>
          <a:p>
            <a:r>
              <a:rPr lang="fr-FR" dirty="0" smtClean="0"/>
              <a:t>Les établissements recourant aux Contrats Aidés en 2017</a:t>
            </a:r>
            <a:endParaRPr lang="fr-FR" dirty="0"/>
          </a:p>
        </p:txBody>
      </p:sp>
      <p:graphicFrame>
        <p:nvGraphicFramePr>
          <p:cNvPr id="10" name="Tableau 9"/>
          <p:cNvGraphicFramePr>
            <a:graphicFrameLocks noGrp="1"/>
          </p:cNvGraphicFramePr>
          <p:nvPr>
            <p:extLst>
              <p:ext uri="{D42A27DB-BD31-4B8C-83A1-F6EECF244321}">
                <p14:modId xmlns:p14="http://schemas.microsoft.com/office/powerpoint/2010/main" val="1672447921"/>
              </p:ext>
            </p:extLst>
          </p:nvPr>
        </p:nvGraphicFramePr>
        <p:xfrm>
          <a:off x="1711103" y="2066925"/>
          <a:ext cx="9180214" cy="3352982"/>
        </p:xfrm>
        <a:graphic>
          <a:graphicData uri="http://schemas.openxmlformats.org/drawingml/2006/table">
            <a:tbl>
              <a:tblPr>
                <a:tableStyleId>{5C22544A-7EE6-4342-B048-85BDC9FD1C3A}</a:tableStyleId>
              </a:tblPr>
              <a:tblGrid>
                <a:gridCol w="4308458">
                  <a:extLst>
                    <a:ext uri="{9D8B030D-6E8A-4147-A177-3AD203B41FA5}">
                      <a16:colId xmlns:a16="http://schemas.microsoft.com/office/drawing/2014/main" val="1855893136"/>
                    </a:ext>
                  </a:extLst>
                </a:gridCol>
                <a:gridCol w="1217939">
                  <a:extLst>
                    <a:ext uri="{9D8B030D-6E8A-4147-A177-3AD203B41FA5}">
                      <a16:colId xmlns:a16="http://schemas.microsoft.com/office/drawing/2014/main" val="3166662979"/>
                    </a:ext>
                  </a:extLst>
                </a:gridCol>
                <a:gridCol w="1217939">
                  <a:extLst>
                    <a:ext uri="{9D8B030D-6E8A-4147-A177-3AD203B41FA5}">
                      <a16:colId xmlns:a16="http://schemas.microsoft.com/office/drawing/2014/main" val="1947142568"/>
                    </a:ext>
                  </a:extLst>
                </a:gridCol>
                <a:gridCol w="1217939">
                  <a:extLst>
                    <a:ext uri="{9D8B030D-6E8A-4147-A177-3AD203B41FA5}">
                      <a16:colId xmlns:a16="http://schemas.microsoft.com/office/drawing/2014/main" val="1294260774"/>
                    </a:ext>
                  </a:extLst>
                </a:gridCol>
                <a:gridCol w="1217939">
                  <a:extLst>
                    <a:ext uri="{9D8B030D-6E8A-4147-A177-3AD203B41FA5}">
                      <a16:colId xmlns:a16="http://schemas.microsoft.com/office/drawing/2014/main" val="469866352"/>
                    </a:ext>
                  </a:extLst>
                </a:gridCol>
              </a:tblGrid>
              <a:tr h="1639950">
                <a:tc>
                  <a:txBody>
                    <a:bodyPr/>
                    <a:lstStyle/>
                    <a:p>
                      <a:pPr marL="0" algn="l" defTabSz="685800" rtl="0" eaLnBrk="1" fontAlgn="ctr" latinLnBrk="0" hangingPunct="1">
                        <a:spcAft>
                          <a:spcPts val="0"/>
                        </a:spcAft>
                      </a:pPr>
                      <a:r>
                        <a:rPr lang="fr-FR" sz="1600" b="1" kern="1200" dirty="0">
                          <a:solidFill>
                            <a:schemeClr val="bg1"/>
                          </a:solidFill>
                          <a:effectLst/>
                          <a:latin typeface="+mn-lt"/>
                          <a:ea typeface="+mn-ea"/>
                          <a:cs typeface="+mn-cs"/>
                        </a:rPr>
                        <a:t>Statut de l'établissement</a:t>
                      </a:r>
                    </a:p>
                  </a:txBody>
                  <a:tcPr marL="7519" marR="7519" marT="7519" marB="0" anchor="ctr">
                    <a:solidFill>
                      <a:schemeClr val="accent1"/>
                    </a:solidFill>
                  </a:tcPr>
                </a:tc>
                <a:tc>
                  <a:txBody>
                    <a:bodyPr/>
                    <a:lstStyle/>
                    <a:p>
                      <a:pPr marL="0" algn="ctr" defTabSz="685800" rtl="0" eaLnBrk="1" fontAlgn="ctr" latinLnBrk="0" hangingPunct="1">
                        <a:spcAft>
                          <a:spcPts val="0"/>
                        </a:spcAft>
                      </a:pPr>
                      <a:r>
                        <a:rPr lang="fr-FR" sz="1600" b="1" kern="1200" dirty="0">
                          <a:solidFill>
                            <a:schemeClr val="bg1"/>
                          </a:solidFill>
                          <a:effectLst/>
                          <a:latin typeface="+mn-lt"/>
                          <a:ea typeface="+mn-ea"/>
                          <a:cs typeface="+mn-cs"/>
                        </a:rPr>
                        <a:t>% d'établissements</a:t>
                      </a:r>
                    </a:p>
                  </a:txBody>
                  <a:tcPr marL="7519" marR="7519" marT="7519" marB="0" anchor="ctr">
                    <a:solidFill>
                      <a:schemeClr val="accent1"/>
                    </a:solidFill>
                  </a:tcPr>
                </a:tc>
                <a:tc>
                  <a:txBody>
                    <a:bodyPr/>
                    <a:lstStyle/>
                    <a:p>
                      <a:pPr marL="0" algn="ctr" defTabSz="685800" rtl="0" eaLnBrk="1" fontAlgn="ctr" latinLnBrk="0" hangingPunct="1">
                        <a:spcAft>
                          <a:spcPts val="0"/>
                        </a:spcAft>
                      </a:pPr>
                      <a:r>
                        <a:rPr lang="fr-FR" sz="1600" b="1" kern="1200" dirty="0">
                          <a:solidFill>
                            <a:schemeClr val="bg1"/>
                          </a:solidFill>
                          <a:effectLst/>
                          <a:latin typeface="+mn-lt"/>
                          <a:ea typeface="+mn-ea"/>
                          <a:cs typeface="+mn-cs"/>
                        </a:rPr>
                        <a:t>% de Contrats Aidés</a:t>
                      </a:r>
                    </a:p>
                  </a:txBody>
                  <a:tcPr marL="7519" marR="7519" marT="7519" marB="0" anchor="ctr">
                    <a:solidFill>
                      <a:schemeClr val="accent1"/>
                    </a:solidFill>
                  </a:tcPr>
                </a:tc>
                <a:tc>
                  <a:txBody>
                    <a:bodyPr/>
                    <a:lstStyle/>
                    <a:p>
                      <a:pPr marL="0" algn="ctr" defTabSz="685800" rtl="0" eaLnBrk="1" fontAlgn="ctr" latinLnBrk="0" hangingPunct="1">
                        <a:spcAft>
                          <a:spcPts val="0"/>
                        </a:spcAft>
                      </a:pPr>
                      <a:r>
                        <a:rPr lang="fr-FR" sz="1600" b="1" kern="1200" dirty="0">
                          <a:solidFill>
                            <a:schemeClr val="bg1"/>
                          </a:solidFill>
                          <a:effectLst/>
                          <a:latin typeface="+mn-lt"/>
                          <a:ea typeface="+mn-ea"/>
                          <a:cs typeface="+mn-cs"/>
                        </a:rPr>
                        <a:t>% des salariés qui sont en Contrat Aidé</a:t>
                      </a:r>
                    </a:p>
                  </a:txBody>
                  <a:tcPr marL="7519" marR="7519" marT="7519" marB="0" anchor="ctr">
                    <a:solidFill>
                      <a:schemeClr val="accent1"/>
                    </a:solidFill>
                  </a:tcPr>
                </a:tc>
                <a:tc>
                  <a:txBody>
                    <a:bodyPr/>
                    <a:lstStyle/>
                    <a:p>
                      <a:pPr marL="0" algn="ctr" defTabSz="685800" rtl="0" eaLnBrk="1" fontAlgn="ctr" latinLnBrk="0" hangingPunct="1">
                        <a:spcAft>
                          <a:spcPts val="0"/>
                        </a:spcAft>
                      </a:pPr>
                      <a:r>
                        <a:rPr lang="fr-FR" sz="1600" b="1" kern="1200" dirty="0">
                          <a:solidFill>
                            <a:schemeClr val="bg1"/>
                          </a:solidFill>
                          <a:effectLst/>
                          <a:latin typeface="+mn-lt"/>
                          <a:ea typeface="+mn-ea"/>
                          <a:cs typeface="+mn-cs"/>
                        </a:rPr>
                        <a:t>Emploi moyen</a:t>
                      </a:r>
                    </a:p>
                  </a:txBody>
                  <a:tcPr marL="7519" marR="7519" marT="7519" marB="0" anchor="ctr">
                    <a:solidFill>
                      <a:schemeClr val="accent1"/>
                    </a:solidFill>
                  </a:tcPr>
                </a:tc>
                <a:extLst>
                  <a:ext uri="{0D108BD9-81ED-4DB2-BD59-A6C34878D82A}">
                    <a16:rowId xmlns:a16="http://schemas.microsoft.com/office/drawing/2014/main" val="4031192186"/>
                  </a:ext>
                </a:extLst>
              </a:tr>
              <a:tr h="319990">
                <a:tc>
                  <a:txBody>
                    <a:bodyPr/>
                    <a:lstStyle/>
                    <a:p>
                      <a:pPr marL="0" algn="l" defTabSz="685800" rtl="0" eaLnBrk="1" fontAlgn="ctr" latinLnBrk="0" hangingPunct="1">
                        <a:spcAft>
                          <a:spcPts val="0"/>
                        </a:spcAft>
                      </a:pPr>
                      <a:r>
                        <a:rPr lang="fr-FR" sz="1600" b="1" kern="1200" dirty="0">
                          <a:solidFill>
                            <a:schemeClr val="bg1"/>
                          </a:solidFill>
                          <a:effectLst/>
                          <a:latin typeface="+mn-lt"/>
                          <a:ea typeface="+mn-ea"/>
                          <a:cs typeface="+mn-cs"/>
                        </a:rPr>
                        <a:t>Association, fondation</a:t>
                      </a:r>
                    </a:p>
                  </a:txBody>
                  <a:tcPr marL="7519" marR="7519" marT="7519" marB="0" anchor="ctr">
                    <a:solidFill>
                      <a:schemeClr val="accent1"/>
                    </a:solidFill>
                  </a:tcPr>
                </a:tc>
                <a:tc>
                  <a:txBody>
                    <a:bodyPr/>
                    <a:lstStyle/>
                    <a:p>
                      <a:pPr algn="ctr">
                        <a:lnSpc>
                          <a:spcPct val="107000"/>
                        </a:lnSpc>
                        <a:spcAft>
                          <a:spcPts val="0"/>
                        </a:spcAft>
                      </a:pPr>
                      <a:r>
                        <a:rPr lang="fr-FR" sz="1400" dirty="0">
                          <a:solidFill>
                            <a:srgbClr val="000000"/>
                          </a:solidFill>
                          <a:effectLst/>
                          <a:latin typeface="+mn-lt"/>
                          <a:ea typeface="Times New Roman" panose="02020603050405020304" pitchFamily="18" charset="0"/>
                          <a:cs typeface="Calibri" panose="020F0502020204030204" pitchFamily="34" charset="0"/>
                        </a:rPr>
                        <a:t>44,3</a:t>
                      </a:r>
                      <a:endParaRPr lang="fr-FR" sz="1400" dirty="0">
                        <a:effectLst/>
                        <a:latin typeface="+mn-lt"/>
                        <a:ea typeface="Calibri" panose="020F0502020204030204" pitchFamily="34" charset="0"/>
                        <a:cs typeface="Times New Roman" panose="02020603050405020304" pitchFamily="18" charset="0"/>
                      </a:endParaRPr>
                    </a:p>
                  </a:txBody>
                  <a:tcPr marL="44450" marR="44450" marT="0" marB="0" anchor="ctr">
                    <a:solidFill>
                      <a:schemeClr val="accent2">
                        <a:lumMod val="60000"/>
                        <a:lumOff val="40000"/>
                      </a:schemeClr>
                    </a:solidFill>
                  </a:tcPr>
                </a:tc>
                <a:tc>
                  <a:txBody>
                    <a:bodyPr/>
                    <a:lstStyle/>
                    <a:p>
                      <a:pPr algn="ctr">
                        <a:lnSpc>
                          <a:spcPct val="107000"/>
                        </a:lnSpc>
                        <a:spcAft>
                          <a:spcPts val="0"/>
                        </a:spcAft>
                      </a:pPr>
                      <a:r>
                        <a:rPr lang="fr-FR" sz="1400">
                          <a:solidFill>
                            <a:srgbClr val="000000"/>
                          </a:solidFill>
                          <a:effectLst/>
                          <a:latin typeface="+mn-lt"/>
                          <a:ea typeface="Times New Roman" panose="02020603050405020304" pitchFamily="18" charset="0"/>
                          <a:cs typeface="Calibri" panose="020F0502020204030204" pitchFamily="34" charset="0"/>
                        </a:rPr>
                        <a:t>40,1</a:t>
                      </a:r>
                      <a:endParaRPr lang="fr-FR" sz="1400">
                        <a:effectLst/>
                        <a:latin typeface="+mn-lt"/>
                        <a:ea typeface="Calibri" panose="020F0502020204030204" pitchFamily="34" charset="0"/>
                        <a:cs typeface="Times New Roman" panose="02020603050405020304" pitchFamily="18" charset="0"/>
                      </a:endParaRPr>
                    </a:p>
                  </a:txBody>
                  <a:tcPr marL="44450" marR="44450" marT="0" marB="0" anchor="ctr">
                    <a:solidFill>
                      <a:schemeClr val="accent2">
                        <a:lumMod val="60000"/>
                        <a:lumOff val="40000"/>
                      </a:schemeClr>
                    </a:solidFill>
                  </a:tcPr>
                </a:tc>
                <a:tc>
                  <a:txBody>
                    <a:bodyPr/>
                    <a:lstStyle/>
                    <a:p>
                      <a:pPr algn="ctr">
                        <a:lnSpc>
                          <a:spcPct val="107000"/>
                        </a:lnSpc>
                        <a:spcAft>
                          <a:spcPts val="0"/>
                        </a:spcAft>
                      </a:pPr>
                      <a:r>
                        <a:rPr lang="fr-FR" sz="1400">
                          <a:solidFill>
                            <a:srgbClr val="000000"/>
                          </a:solidFill>
                          <a:effectLst/>
                          <a:latin typeface="+mn-lt"/>
                          <a:ea typeface="Times New Roman" panose="02020603050405020304" pitchFamily="18" charset="0"/>
                          <a:cs typeface="Calibri" panose="020F0502020204030204" pitchFamily="34" charset="0"/>
                        </a:rPr>
                        <a:t>10,8</a:t>
                      </a:r>
                      <a:endParaRPr lang="fr-FR" sz="1400">
                        <a:effectLst/>
                        <a:latin typeface="+mn-lt"/>
                        <a:ea typeface="Calibri" panose="020F0502020204030204" pitchFamily="34" charset="0"/>
                        <a:cs typeface="Times New Roman" panose="02020603050405020304" pitchFamily="18" charset="0"/>
                      </a:endParaRPr>
                    </a:p>
                  </a:txBody>
                  <a:tcPr marL="44450" marR="44450" marT="0" marB="0" anchor="ctr">
                    <a:solidFill>
                      <a:schemeClr val="accent2">
                        <a:lumMod val="60000"/>
                        <a:lumOff val="40000"/>
                      </a:schemeClr>
                    </a:solidFill>
                  </a:tcPr>
                </a:tc>
                <a:tc>
                  <a:txBody>
                    <a:bodyPr/>
                    <a:lstStyle/>
                    <a:p>
                      <a:pPr algn="ctr">
                        <a:lnSpc>
                          <a:spcPct val="107000"/>
                        </a:lnSpc>
                        <a:spcAft>
                          <a:spcPts val="0"/>
                        </a:spcAft>
                      </a:pPr>
                      <a:r>
                        <a:rPr lang="fr-FR" sz="1400" dirty="0">
                          <a:solidFill>
                            <a:srgbClr val="000000"/>
                          </a:solidFill>
                          <a:effectLst/>
                          <a:latin typeface="+mn-lt"/>
                          <a:ea typeface="Times New Roman" panose="02020603050405020304" pitchFamily="18" charset="0"/>
                          <a:cs typeface="Calibri" panose="020F0502020204030204" pitchFamily="34" charset="0"/>
                        </a:rPr>
                        <a:t>23,8</a:t>
                      </a:r>
                      <a:endParaRPr lang="fr-FR" sz="1400" dirty="0">
                        <a:effectLst/>
                        <a:latin typeface="+mn-lt"/>
                        <a:ea typeface="Calibri" panose="020F0502020204030204" pitchFamily="34" charset="0"/>
                        <a:cs typeface="Times New Roman" panose="02020603050405020304" pitchFamily="18" charset="0"/>
                      </a:endParaRPr>
                    </a:p>
                  </a:txBody>
                  <a:tcPr marL="44450" marR="44450" marT="0" marB="0" anchor="ctr">
                    <a:solidFill>
                      <a:schemeClr val="accent2">
                        <a:lumMod val="60000"/>
                        <a:lumOff val="40000"/>
                      </a:schemeClr>
                    </a:solidFill>
                  </a:tcPr>
                </a:tc>
                <a:extLst>
                  <a:ext uri="{0D108BD9-81ED-4DB2-BD59-A6C34878D82A}">
                    <a16:rowId xmlns:a16="http://schemas.microsoft.com/office/drawing/2014/main" val="1892357221"/>
                  </a:ext>
                </a:extLst>
              </a:tr>
              <a:tr h="319990">
                <a:tc>
                  <a:txBody>
                    <a:bodyPr/>
                    <a:lstStyle/>
                    <a:p>
                      <a:pPr marL="0" algn="l" defTabSz="685800" rtl="0" eaLnBrk="1" fontAlgn="ctr" latinLnBrk="0" hangingPunct="1">
                        <a:spcAft>
                          <a:spcPts val="0"/>
                        </a:spcAft>
                      </a:pPr>
                      <a:r>
                        <a:rPr lang="fr-FR" sz="1600" b="1" kern="1200" dirty="0">
                          <a:solidFill>
                            <a:schemeClr val="bg1"/>
                          </a:solidFill>
                          <a:effectLst/>
                          <a:latin typeface="+mn-lt"/>
                          <a:ea typeface="+mn-ea"/>
                          <a:cs typeface="+mn-cs"/>
                        </a:rPr>
                        <a:t>Autre entreprise</a:t>
                      </a:r>
                    </a:p>
                  </a:txBody>
                  <a:tcPr marL="7519" marR="7519" marT="7519" marB="0" anchor="ctr">
                    <a:solidFill>
                      <a:schemeClr val="accent1"/>
                    </a:solidFill>
                  </a:tcPr>
                </a:tc>
                <a:tc>
                  <a:txBody>
                    <a:bodyPr/>
                    <a:lstStyle/>
                    <a:p>
                      <a:pPr algn="ctr">
                        <a:lnSpc>
                          <a:spcPct val="107000"/>
                        </a:lnSpc>
                        <a:spcAft>
                          <a:spcPts val="0"/>
                        </a:spcAft>
                      </a:pPr>
                      <a:r>
                        <a:rPr lang="fr-FR" sz="1400" dirty="0">
                          <a:solidFill>
                            <a:srgbClr val="000000"/>
                          </a:solidFill>
                          <a:effectLst/>
                          <a:latin typeface="+mn-lt"/>
                          <a:ea typeface="Times New Roman" panose="02020603050405020304" pitchFamily="18" charset="0"/>
                          <a:cs typeface="Calibri" panose="020F0502020204030204" pitchFamily="34" charset="0"/>
                        </a:rPr>
                        <a:t>29,3</a:t>
                      </a:r>
                      <a:endParaRPr lang="fr-FR"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3F1EF"/>
                    </a:solidFill>
                  </a:tcPr>
                </a:tc>
                <a:tc>
                  <a:txBody>
                    <a:bodyPr/>
                    <a:lstStyle/>
                    <a:p>
                      <a:pPr algn="ctr">
                        <a:lnSpc>
                          <a:spcPct val="107000"/>
                        </a:lnSpc>
                        <a:spcAft>
                          <a:spcPts val="0"/>
                        </a:spcAft>
                      </a:pPr>
                      <a:r>
                        <a:rPr lang="fr-FR" sz="1400" dirty="0">
                          <a:solidFill>
                            <a:srgbClr val="000000"/>
                          </a:solidFill>
                          <a:effectLst/>
                          <a:latin typeface="+mn-lt"/>
                          <a:ea typeface="Times New Roman" panose="02020603050405020304" pitchFamily="18" charset="0"/>
                          <a:cs typeface="Calibri" panose="020F0502020204030204" pitchFamily="34" charset="0"/>
                        </a:rPr>
                        <a:t>15,0</a:t>
                      </a:r>
                      <a:endParaRPr lang="fr-FR"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3F1EF"/>
                    </a:solidFill>
                  </a:tcPr>
                </a:tc>
                <a:tc>
                  <a:txBody>
                    <a:bodyPr/>
                    <a:lstStyle/>
                    <a:p>
                      <a:pPr algn="ctr">
                        <a:lnSpc>
                          <a:spcPct val="107000"/>
                        </a:lnSpc>
                        <a:spcAft>
                          <a:spcPts val="0"/>
                        </a:spcAft>
                      </a:pPr>
                      <a:r>
                        <a:rPr lang="fr-FR" sz="1400">
                          <a:solidFill>
                            <a:srgbClr val="000000"/>
                          </a:solidFill>
                          <a:effectLst/>
                          <a:latin typeface="+mn-lt"/>
                          <a:ea typeface="Times New Roman" panose="02020603050405020304" pitchFamily="18" charset="0"/>
                          <a:cs typeface="Calibri" panose="020F0502020204030204" pitchFamily="34" charset="0"/>
                        </a:rPr>
                        <a:t>5,4</a:t>
                      </a:r>
                      <a:endParaRPr lang="fr-FR"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3F1EF"/>
                    </a:solidFill>
                  </a:tcPr>
                </a:tc>
                <a:tc>
                  <a:txBody>
                    <a:bodyPr/>
                    <a:lstStyle/>
                    <a:p>
                      <a:pPr algn="ctr">
                        <a:lnSpc>
                          <a:spcPct val="107000"/>
                        </a:lnSpc>
                        <a:spcAft>
                          <a:spcPts val="0"/>
                        </a:spcAft>
                      </a:pPr>
                      <a:r>
                        <a:rPr lang="fr-FR" sz="1400" dirty="0">
                          <a:solidFill>
                            <a:srgbClr val="000000"/>
                          </a:solidFill>
                          <a:effectLst/>
                          <a:latin typeface="+mn-lt"/>
                          <a:ea typeface="Times New Roman" panose="02020603050405020304" pitchFamily="18" charset="0"/>
                          <a:cs typeface="Calibri" panose="020F0502020204030204" pitchFamily="34" charset="0"/>
                        </a:rPr>
                        <a:t>26,9</a:t>
                      </a:r>
                      <a:endParaRPr lang="fr-FR"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3F1EF"/>
                    </a:solidFill>
                  </a:tcPr>
                </a:tc>
                <a:extLst>
                  <a:ext uri="{0D108BD9-81ED-4DB2-BD59-A6C34878D82A}">
                    <a16:rowId xmlns:a16="http://schemas.microsoft.com/office/drawing/2014/main" val="2858225433"/>
                  </a:ext>
                </a:extLst>
              </a:tr>
              <a:tr h="499737">
                <a:tc>
                  <a:txBody>
                    <a:bodyPr/>
                    <a:lstStyle/>
                    <a:p>
                      <a:pPr marL="0" algn="l" defTabSz="685800" rtl="0" eaLnBrk="1" fontAlgn="ctr" latinLnBrk="0" hangingPunct="1">
                        <a:spcAft>
                          <a:spcPts val="0"/>
                        </a:spcAft>
                      </a:pPr>
                      <a:r>
                        <a:rPr lang="fr-FR" sz="1600" b="1" kern="1200" dirty="0">
                          <a:solidFill>
                            <a:schemeClr val="bg1"/>
                          </a:solidFill>
                          <a:effectLst/>
                          <a:latin typeface="+mn-lt"/>
                          <a:ea typeface="+mn-ea"/>
                          <a:cs typeface="+mn-cs"/>
                        </a:rPr>
                        <a:t>Commune, EPCI, Département ou Région</a:t>
                      </a:r>
                    </a:p>
                  </a:txBody>
                  <a:tcPr marL="7519" marR="7519" marT="7519" marB="0" anchor="ctr">
                    <a:solidFill>
                      <a:schemeClr val="accent1"/>
                    </a:solidFill>
                  </a:tcPr>
                </a:tc>
                <a:tc>
                  <a:txBody>
                    <a:bodyPr/>
                    <a:lstStyle/>
                    <a:p>
                      <a:pPr algn="ctr">
                        <a:lnSpc>
                          <a:spcPct val="107000"/>
                        </a:lnSpc>
                        <a:spcAft>
                          <a:spcPts val="0"/>
                        </a:spcAft>
                      </a:pPr>
                      <a:r>
                        <a:rPr lang="fr-FR" sz="1400">
                          <a:solidFill>
                            <a:srgbClr val="000000"/>
                          </a:solidFill>
                          <a:effectLst/>
                          <a:latin typeface="+mn-lt"/>
                          <a:ea typeface="Times New Roman" panose="02020603050405020304" pitchFamily="18" charset="0"/>
                          <a:cs typeface="Calibri" panose="020F0502020204030204" pitchFamily="34" charset="0"/>
                        </a:rPr>
                        <a:t>17,4</a:t>
                      </a:r>
                      <a:endParaRPr lang="fr-FR" sz="1400">
                        <a:effectLst/>
                        <a:latin typeface="+mn-lt"/>
                        <a:ea typeface="Calibri" panose="020F0502020204030204" pitchFamily="34" charset="0"/>
                        <a:cs typeface="Times New Roman" panose="02020603050405020304" pitchFamily="18" charset="0"/>
                      </a:endParaRPr>
                    </a:p>
                  </a:txBody>
                  <a:tcPr marL="44450" marR="44450" marT="0" marB="0" anchor="ctr">
                    <a:solidFill>
                      <a:schemeClr val="accent1">
                        <a:lumMod val="40000"/>
                        <a:lumOff val="60000"/>
                      </a:schemeClr>
                    </a:solidFill>
                  </a:tcPr>
                </a:tc>
                <a:tc>
                  <a:txBody>
                    <a:bodyPr/>
                    <a:lstStyle/>
                    <a:p>
                      <a:pPr algn="ctr">
                        <a:lnSpc>
                          <a:spcPct val="107000"/>
                        </a:lnSpc>
                        <a:spcAft>
                          <a:spcPts val="0"/>
                        </a:spcAft>
                      </a:pPr>
                      <a:r>
                        <a:rPr lang="fr-FR" sz="1400" dirty="0">
                          <a:solidFill>
                            <a:srgbClr val="000000"/>
                          </a:solidFill>
                          <a:effectLst/>
                          <a:latin typeface="+mn-lt"/>
                          <a:ea typeface="Times New Roman" panose="02020603050405020304" pitchFamily="18" charset="0"/>
                          <a:cs typeface="Calibri" panose="020F0502020204030204" pitchFamily="34" charset="0"/>
                        </a:rPr>
                        <a:t>25,3</a:t>
                      </a:r>
                      <a:endParaRPr lang="fr-FR" sz="1400" dirty="0">
                        <a:effectLst/>
                        <a:latin typeface="+mn-lt"/>
                        <a:ea typeface="Calibri" panose="020F0502020204030204" pitchFamily="34" charset="0"/>
                        <a:cs typeface="Times New Roman" panose="02020603050405020304" pitchFamily="18" charset="0"/>
                      </a:endParaRPr>
                    </a:p>
                  </a:txBody>
                  <a:tcPr marL="44450" marR="44450" marT="0" marB="0" anchor="ctr">
                    <a:solidFill>
                      <a:schemeClr val="accent1">
                        <a:lumMod val="40000"/>
                        <a:lumOff val="60000"/>
                      </a:schemeClr>
                    </a:solidFill>
                  </a:tcPr>
                </a:tc>
                <a:tc>
                  <a:txBody>
                    <a:bodyPr/>
                    <a:lstStyle/>
                    <a:p>
                      <a:pPr algn="ctr">
                        <a:lnSpc>
                          <a:spcPct val="107000"/>
                        </a:lnSpc>
                        <a:spcAft>
                          <a:spcPts val="0"/>
                        </a:spcAft>
                      </a:pPr>
                      <a:r>
                        <a:rPr lang="fr-FR" sz="1400" dirty="0">
                          <a:solidFill>
                            <a:srgbClr val="000000"/>
                          </a:solidFill>
                          <a:effectLst/>
                          <a:latin typeface="+mn-lt"/>
                          <a:ea typeface="Times New Roman" panose="02020603050405020304" pitchFamily="18" charset="0"/>
                          <a:cs typeface="Calibri" panose="020F0502020204030204" pitchFamily="34" charset="0"/>
                        </a:rPr>
                        <a:t>4,7</a:t>
                      </a:r>
                      <a:endParaRPr lang="fr-FR" sz="1400" dirty="0">
                        <a:effectLst/>
                        <a:latin typeface="+mn-lt"/>
                        <a:ea typeface="Calibri" panose="020F0502020204030204" pitchFamily="34" charset="0"/>
                        <a:cs typeface="Times New Roman" panose="02020603050405020304" pitchFamily="18" charset="0"/>
                      </a:endParaRPr>
                    </a:p>
                  </a:txBody>
                  <a:tcPr marL="44450" marR="44450" marT="0" marB="0" anchor="ctr">
                    <a:solidFill>
                      <a:schemeClr val="accent1">
                        <a:lumMod val="40000"/>
                        <a:lumOff val="60000"/>
                      </a:schemeClr>
                    </a:solidFill>
                  </a:tcPr>
                </a:tc>
                <a:tc>
                  <a:txBody>
                    <a:bodyPr/>
                    <a:lstStyle/>
                    <a:p>
                      <a:pPr algn="ctr">
                        <a:lnSpc>
                          <a:spcPct val="107000"/>
                        </a:lnSpc>
                        <a:spcAft>
                          <a:spcPts val="0"/>
                        </a:spcAft>
                      </a:pPr>
                      <a:r>
                        <a:rPr lang="fr-FR" sz="1400">
                          <a:solidFill>
                            <a:srgbClr val="000000"/>
                          </a:solidFill>
                          <a:effectLst/>
                          <a:latin typeface="+mn-lt"/>
                          <a:ea typeface="Times New Roman" panose="02020603050405020304" pitchFamily="18" charset="0"/>
                          <a:cs typeface="Calibri" panose="020F0502020204030204" pitchFamily="34" charset="0"/>
                        </a:rPr>
                        <a:t>83,6</a:t>
                      </a:r>
                      <a:endParaRPr lang="fr-FR" sz="1400">
                        <a:effectLst/>
                        <a:latin typeface="+mn-lt"/>
                        <a:ea typeface="Calibri" panose="020F0502020204030204" pitchFamily="34" charset="0"/>
                        <a:cs typeface="Times New Roman" panose="02020603050405020304" pitchFamily="18" charset="0"/>
                      </a:endParaRPr>
                    </a:p>
                  </a:txBody>
                  <a:tcPr marL="44450" marR="44450" marT="0" marB="0" anchor="ctr">
                    <a:solidFill>
                      <a:schemeClr val="accent1">
                        <a:lumMod val="40000"/>
                        <a:lumOff val="60000"/>
                      </a:schemeClr>
                    </a:solidFill>
                  </a:tcPr>
                </a:tc>
                <a:extLst>
                  <a:ext uri="{0D108BD9-81ED-4DB2-BD59-A6C34878D82A}">
                    <a16:rowId xmlns:a16="http://schemas.microsoft.com/office/drawing/2014/main" val="942993595"/>
                  </a:ext>
                </a:extLst>
              </a:tr>
              <a:tr h="266657">
                <a:tc>
                  <a:txBody>
                    <a:bodyPr/>
                    <a:lstStyle/>
                    <a:p>
                      <a:pPr marL="0" algn="l" defTabSz="685800" rtl="0" eaLnBrk="1" fontAlgn="ctr" latinLnBrk="0" hangingPunct="1">
                        <a:spcAft>
                          <a:spcPts val="0"/>
                        </a:spcAft>
                      </a:pPr>
                      <a:r>
                        <a:rPr lang="fr-FR" sz="1600" b="1" kern="1200" dirty="0">
                          <a:solidFill>
                            <a:schemeClr val="bg1"/>
                          </a:solidFill>
                          <a:effectLst/>
                          <a:latin typeface="+mn-lt"/>
                          <a:ea typeface="+mn-ea"/>
                          <a:cs typeface="+mn-cs"/>
                        </a:rPr>
                        <a:t>Autre établissement public</a:t>
                      </a:r>
                    </a:p>
                  </a:txBody>
                  <a:tcPr marL="7519" marR="7519" marT="7519" marB="0" anchor="ctr">
                    <a:solidFill>
                      <a:schemeClr val="accent1"/>
                    </a:solidFill>
                  </a:tcPr>
                </a:tc>
                <a:tc>
                  <a:txBody>
                    <a:bodyPr/>
                    <a:lstStyle/>
                    <a:p>
                      <a:pPr algn="ctr">
                        <a:lnSpc>
                          <a:spcPct val="107000"/>
                        </a:lnSpc>
                        <a:spcAft>
                          <a:spcPts val="0"/>
                        </a:spcAft>
                      </a:pPr>
                      <a:r>
                        <a:rPr lang="fr-FR" sz="1400">
                          <a:solidFill>
                            <a:srgbClr val="000000"/>
                          </a:solidFill>
                          <a:effectLst/>
                          <a:latin typeface="+mn-lt"/>
                          <a:ea typeface="Times New Roman" panose="02020603050405020304" pitchFamily="18" charset="0"/>
                          <a:cs typeface="Calibri" panose="020F0502020204030204" pitchFamily="34" charset="0"/>
                        </a:rPr>
                        <a:t>4,9</a:t>
                      </a:r>
                      <a:endParaRPr lang="fr-FR"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3F1EF"/>
                    </a:solidFill>
                  </a:tcPr>
                </a:tc>
                <a:tc>
                  <a:txBody>
                    <a:bodyPr/>
                    <a:lstStyle/>
                    <a:p>
                      <a:pPr algn="ctr">
                        <a:lnSpc>
                          <a:spcPct val="107000"/>
                        </a:lnSpc>
                        <a:spcAft>
                          <a:spcPts val="0"/>
                        </a:spcAft>
                      </a:pPr>
                      <a:r>
                        <a:rPr lang="fr-FR" sz="1400">
                          <a:solidFill>
                            <a:srgbClr val="000000"/>
                          </a:solidFill>
                          <a:effectLst/>
                          <a:latin typeface="+mn-lt"/>
                          <a:ea typeface="Times New Roman" panose="02020603050405020304" pitchFamily="18" charset="0"/>
                          <a:cs typeface="Calibri" panose="020F0502020204030204" pitchFamily="34" charset="0"/>
                        </a:rPr>
                        <a:t>9,9</a:t>
                      </a:r>
                      <a:endParaRPr lang="fr-FR"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3F1EF"/>
                    </a:solidFill>
                  </a:tcPr>
                </a:tc>
                <a:tc>
                  <a:txBody>
                    <a:bodyPr/>
                    <a:lstStyle/>
                    <a:p>
                      <a:pPr algn="ctr">
                        <a:lnSpc>
                          <a:spcPct val="107000"/>
                        </a:lnSpc>
                        <a:spcAft>
                          <a:spcPts val="0"/>
                        </a:spcAft>
                      </a:pPr>
                      <a:r>
                        <a:rPr lang="fr-FR" sz="1400" dirty="0">
                          <a:solidFill>
                            <a:srgbClr val="000000"/>
                          </a:solidFill>
                          <a:effectLst/>
                          <a:latin typeface="+mn-lt"/>
                          <a:ea typeface="Times New Roman" panose="02020603050405020304" pitchFamily="18" charset="0"/>
                          <a:cs typeface="Calibri" panose="020F0502020204030204" pitchFamily="34" charset="0"/>
                        </a:rPr>
                        <a:t>4,7</a:t>
                      </a:r>
                      <a:endParaRPr lang="fr-FR"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3F1EF"/>
                    </a:solidFill>
                  </a:tcPr>
                </a:tc>
                <a:tc>
                  <a:txBody>
                    <a:bodyPr/>
                    <a:lstStyle/>
                    <a:p>
                      <a:pPr algn="ctr">
                        <a:lnSpc>
                          <a:spcPct val="107000"/>
                        </a:lnSpc>
                        <a:spcAft>
                          <a:spcPts val="0"/>
                        </a:spcAft>
                      </a:pPr>
                      <a:r>
                        <a:rPr lang="fr-FR" sz="1400">
                          <a:solidFill>
                            <a:srgbClr val="000000"/>
                          </a:solidFill>
                          <a:effectLst/>
                          <a:latin typeface="+mn-lt"/>
                          <a:ea typeface="Times New Roman" panose="02020603050405020304" pitchFamily="18" charset="0"/>
                          <a:cs typeface="Calibri" panose="020F0502020204030204" pitchFamily="34" charset="0"/>
                        </a:rPr>
                        <a:t>118,5</a:t>
                      </a:r>
                      <a:endParaRPr lang="fr-FR"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3F1EF"/>
                    </a:solidFill>
                  </a:tcPr>
                </a:tc>
                <a:extLst>
                  <a:ext uri="{0D108BD9-81ED-4DB2-BD59-A6C34878D82A}">
                    <a16:rowId xmlns:a16="http://schemas.microsoft.com/office/drawing/2014/main" val="3407843737"/>
                  </a:ext>
                </a:extLst>
              </a:tr>
              <a:tr h="306658">
                <a:tc>
                  <a:txBody>
                    <a:bodyPr/>
                    <a:lstStyle/>
                    <a:p>
                      <a:pPr marL="0" algn="l" defTabSz="685800" rtl="0" eaLnBrk="1" fontAlgn="ctr" latinLnBrk="0" hangingPunct="1">
                        <a:spcAft>
                          <a:spcPts val="0"/>
                        </a:spcAft>
                      </a:pPr>
                      <a:r>
                        <a:rPr lang="fr-FR" sz="1600" b="1" kern="1200" dirty="0">
                          <a:solidFill>
                            <a:schemeClr val="bg1"/>
                          </a:solidFill>
                          <a:effectLst/>
                          <a:latin typeface="+mn-lt"/>
                          <a:ea typeface="+mn-ea"/>
                          <a:cs typeface="+mn-cs"/>
                        </a:rPr>
                        <a:t>Établissement sanitaire public</a:t>
                      </a:r>
                    </a:p>
                  </a:txBody>
                  <a:tcPr marL="7519" marR="7519" marT="7519" marB="0" anchor="ctr">
                    <a:solidFill>
                      <a:schemeClr val="accent1"/>
                    </a:solidFill>
                  </a:tcPr>
                </a:tc>
                <a:tc>
                  <a:txBody>
                    <a:bodyPr/>
                    <a:lstStyle/>
                    <a:p>
                      <a:pPr algn="ctr">
                        <a:lnSpc>
                          <a:spcPct val="107000"/>
                        </a:lnSpc>
                        <a:spcAft>
                          <a:spcPts val="0"/>
                        </a:spcAft>
                      </a:pPr>
                      <a:r>
                        <a:rPr lang="fr-FR" sz="1400">
                          <a:solidFill>
                            <a:srgbClr val="000000"/>
                          </a:solidFill>
                          <a:effectLst/>
                          <a:latin typeface="+mn-lt"/>
                          <a:ea typeface="Times New Roman" panose="02020603050405020304" pitchFamily="18" charset="0"/>
                          <a:cs typeface="Calibri" panose="020F0502020204030204" pitchFamily="34" charset="0"/>
                        </a:rPr>
                        <a:t>4,0</a:t>
                      </a:r>
                      <a:endParaRPr lang="fr-FR" sz="1400">
                        <a:effectLst/>
                        <a:latin typeface="+mn-lt"/>
                        <a:ea typeface="Calibri" panose="020F0502020204030204" pitchFamily="34" charset="0"/>
                        <a:cs typeface="Times New Roman" panose="02020603050405020304" pitchFamily="18" charset="0"/>
                      </a:endParaRPr>
                    </a:p>
                  </a:txBody>
                  <a:tcPr marL="44450" marR="44450" marT="0" marB="0" anchor="ctr">
                    <a:solidFill>
                      <a:schemeClr val="accent1">
                        <a:lumMod val="40000"/>
                        <a:lumOff val="60000"/>
                      </a:schemeClr>
                    </a:solidFill>
                  </a:tcPr>
                </a:tc>
                <a:tc>
                  <a:txBody>
                    <a:bodyPr/>
                    <a:lstStyle/>
                    <a:p>
                      <a:pPr algn="ctr">
                        <a:lnSpc>
                          <a:spcPct val="107000"/>
                        </a:lnSpc>
                        <a:spcAft>
                          <a:spcPts val="0"/>
                        </a:spcAft>
                      </a:pPr>
                      <a:r>
                        <a:rPr lang="fr-FR" sz="1400" dirty="0">
                          <a:solidFill>
                            <a:srgbClr val="000000"/>
                          </a:solidFill>
                          <a:effectLst/>
                          <a:latin typeface="+mn-lt"/>
                          <a:ea typeface="Times New Roman" panose="02020603050405020304" pitchFamily="18" charset="0"/>
                          <a:cs typeface="Calibri" panose="020F0502020204030204" pitchFamily="34" charset="0"/>
                        </a:rPr>
                        <a:t>9,6</a:t>
                      </a:r>
                      <a:endParaRPr lang="fr-FR" sz="1400" dirty="0">
                        <a:effectLst/>
                        <a:latin typeface="+mn-lt"/>
                        <a:ea typeface="Calibri" panose="020F0502020204030204" pitchFamily="34" charset="0"/>
                        <a:cs typeface="Times New Roman" panose="02020603050405020304" pitchFamily="18" charset="0"/>
                      </a:endParaRPr>
                    </a:p>
                  </a:txBody>
                  <a:tcPr marL="44450" marR="44450" marT="0" marB="0" anchor="ctr">
                    <a:solidFill>
                      <a:schemeClr val="accent1">
                        <a:lumMod val="40000"/>
                        <a:lumOff val="60000"/>
                      </a:schemeClr>
                    </a:solidFill>
                  </a:tcPr>
                </a:tc>
                <a:tc>
                  <a:txBody>
                    <a:bodyPr/>
                    <a:lstStyle/>
                    <a:p>
                      <a:pPr algn="ctr">
                        <a:lnSpc>
                          <a:spcPct val="107000"/>
                        </a:lnSpc>
                        <a:spcAft>
                          <a:spcPts val="0"/>
                        </a:spcAft>
                      </a:pPr>
                      <a:r>
                        <a:rPr lang="fr-FR" sz="1400" dirty="0">
                          <a:solidFill>
                            <a:srgbClr val="000000"/>
                          </a:solidFill>
                          <a:effectLst/>
                          <a:latin typeface="+mn-lt"/>
                          <a:ea typeface="Times New Roman" panose="02020603050405020304" pitchFamily="18" charset="0"/>
                          <a:cs typeface="Calibri" panose="020F0502020204030204" pitchFamily="34" charset="0"/>
                        </a:rPr>
                        <a:t>2,3</a:t>
                      </a:r>
                      <a:endParaRPr lang="fr-FR" sz="1400" dirty="0">
                        <a:effectLst/>
                        <a:latin typeface="+mn-lt"/>
                        <a:ea typeface="Calibri" panose="020F0502020204030204" pitchFamily="34" charset="0"/>
                        <a:cs typeface="Times New Roman" panose="02020603050405020304" pitchFamily="18" charset="0"/>
                      </a:endParaRPr>
                    </a:p>
                  </a:txBody>
                  <a:tcPr marL="44450" marR="44450" marT="0" marB="0" anchor="ctr">
                    <a:solidFill>
                      <a:schemeClr val="accent1">
                        <a:lumMod val="40000"/>
                        <a:lumOff val="60000"/>
                      </a:schemeClr>
                    </a:solidFill>
                  </a:tcPr>
                </a:tc>
                <a:tc>
                  <a:txBody>
                    <a:bodyPr/>
                    <a:lstStyle/>
                    <a:p>
                      <a:pPr algn="ctr">
                        <a:lnSpc>
                          <a:spcPct val="107000"/>
                        </a:lnSpc>
                        <a:spcAft>
                          <a:spcPts val="0"/>
                        </a:spcAft>
                      </a:pPr>
                      <a:r>
                        <a:rPr lang="fr-FR" sz="1400" dirty="0">
                          <a:solidFill>
                            <a:srgbClr val="000000"/>
                          </a:solidFill>
                          <a:effectLst/>
                          <a:latin typeface="+mn-lt"/>
                          <a:ea typeface="Times New Roman" panose="02020603050405020304" pitchFamily="18" charset="0"/>
                          <a:cs typeface="Calibri" panose="020F0502020204030204" pitchFamily="34" charset="0"/>
                        </a:rPr>
                        <a:t>284,5</a:t>
                      </a:r>
                      <a:endParaRPr lang="fr-FR" sz="1400" dirty="0">
                        <a:effectLst/>
                        <a:latin typeface="+mn-lt"/>
                        <a:ea typeface="Calibri" panose="020F0502020204030204" pitchFamily="34" charset="0"/>
                        <a:cs typeface="Times New Roman" panose="02020603050405020304" pitchFamily="18" charset="0"/>
                      </a:endParaRPr>
                    </a:p>
                  </a:txBody>
                  <a:tcPr marL="44450" marR="44450" marT="0" marB="0" anchor="ctr">
                    <a:solidFill>
                      <a:schemeClr val="accent1">
                        <a:lumMod val="40000"/>
                        <a:lumOff val="60000"/>
                      </a:schemeClr>
                    </a:solidFill>
                  </a:tcPr>
                </a:tc>
                <a:extLst>
                  <a:ext uri="{0D108BD9-81ED-4DB2-BD59-A6C34878D82A}">
                    <a16:rowId xmlns:a16="http://schemas.microsoft.com/office/drawing/2014/main" val="4049688764"/>
                  </a:ext>
                </a:extLst>
              </a:tr>
            </a:tbl>
          </a:graphicData>
        </a:graphic>
      </p:graphicFrame>
      <p:sp>
        <p:nvSpPr>
          <p:cNvPr id="6" name="Espace réservé du texte 4"/>
          <p:cNvSpPr txBox="1">
            <a:spLocks/>
          </p:cNvSpPr>
          <p:nvPr/>
        </p:nvSpPr>
        <p:spPr>
          <a:xfrm>
            <a:off x="1711103" y="5625083"/>
            <a:ext cx="8330672" cy="756144"/>
          </a:xfrm>
          <a:prstGeom prst="rect">
            <a:avLst/>
          </a:prstGeom>
        </p:spPr>
        <p:txBody>
          <a:bodyPr vert="horz" wrap="square" lIns="0" tIns="0" rIns="0" bIns="0" numCol="1" spcCol="540000" rtlCol="0">
            <a:noAutofit/>
          </a:bodyPr>
          <a:lstStyle>
            <a:lvl1pPr marL="0" indent="0" algn="l" defTabSz="685800" rtl="0" eaLnBrk="1" latinLnBrk="0" hangingPunct="1">
              <a:lnSpc>
                <a:spcPct val="100000"/>
              </a:lnSpc>
              <a:spcBef>
                <a:spcPts val="1800"/>
              </a:spcBef>
              <a:buFont typeface="Arial" panose="020B0604020202020204" pitchFamily="34" charset="0"/>
              <a:buNone/>
              <a:defRPr sz="2000" b="0" kern="1200">
                <a:solidFill>
                  <a:schemeClr val="tx1"/>
                </a:solidFill>
                <a:latin typeface="+mn-lt"/>
                <a:ea typeface="+mn-ea"/>
                <a:cs typeface="+mn-cs"/>
              </a:defRPr>
            </a:lvl1pPr>
            <a:lvl2pPr marL="216000" indent="-21600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2pPr>
            <a:lvl3pPr marL="180975"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9525" indent="0" algn="l" defTabSz="6858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4pPr>
            <a:lvl5pPr marL="9525" indent="0" algn="l" defTabSz="6858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1200" u="sng" dirty="0"/>
              <a:t>Source</a:t>
            </a:r>
            <a:r>
              <a:rPr lang="fr-FR" sz="1200" dirty="0"/>
              <a:t> : Appariement </a:t>
            </a:r>
            <a:r>
              <a:rPr lang="fr-FR" sz="1200" dirty="0" smtClean="0"/>
              <a:t>Épure </a:t>
            </a:r>
            <a:r>
              <a:rPr lang="fr-FR" sz="1200" dirty="0"/>
              <a:t>(Insee) et Contrats Aidés (Dares)</a:t>
            </a:r>
          </a:p>
          <a:p>
            <a:pPr>
              <a:spcBef>
                <a:spcPts val="600"/>
              </a:spcBef>
            </a:pPr>
            <a:r>
              <a:rPr lang="fr-FR" sz="1200" u="sng" dirty="0"/>
              <a:t>Champ</a:t>
            </a:r>
            <a:r>
              <a:rPr lang="fr-FR" sz="1200" dirty="0"/>
              <a:t> : établissements ayant un Contrat Aidé en stock le 1</a:t>
            </a:r>
            <a:r>
              <a:rPr lang="fr-FR" sz="1200" baseline="30000" dirty="0"/>
              <a:t>er</a:t>
            </a:r>
            <a:r>
              <a:rPr lang="fr-FR" sz="1200" dirty="0"/>
              <a:t> juillet 2017, hors Éducation </a:t>
            </a:r>
            <a:r>
              <a:rPr lang="fr-FR" sz="1200" dirty="0" smtClean="0"/>
              <a:t>Nationale, au 1</a:t>
            </a:r>
            <a:r>
              <a:rPr lang="fr-FR" sz="1200" baseline="30000" dirty="0" smtClean="0"/>
              <a:t>er</a:t>
            </a:r>
            <a:r>
              <a:rPr lang="fr-FR" sz="1200" dirty="0" smtClean="0"/>
              <a:t> juillet 2017</a:t>
            </a:r>
          </a:p>
          <a:p>
            <a:pPr>
              <a:spcBef>
                <a:spcPts val="600"/>
              </a:spcBef>
            </a:pPr>
            <a:r>
              <a:rPr lang="fr-FR" sz="1200" dirty="0" smtClean="0"/>
              <a:t>EPCI : Établissement </a:t>
            </a:r>
            <a:r>
              <a:rPr lang="fr-FR" sz="1200" dirty="0"/>
              <a:t>public de coopération intercommunale</a:t>
            </a:r>
          </a:p>
          <a:p>
            <a:endParaRPr lang="fr-FR" sz="1200" dirty="0"/>
          </a:p>
        </p:txBody>
      </p:sp>
      <p:sp>
        <p:nvSpPr>
          <p:cNvPr id="7" name="Rectangle 6"/>
          <p:cNvSpPr/>
          <p:nvPr/>
        </p:nvSpPr>
        <p:spPr>
          <a:xfrm flipV="1">
            <a:off x="7227276" y="1877170"/>
            <a:ext cx="1239717" cy="38270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3047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02288" y="6567449"/>
            <a:ext cx="2205732" cy="123111"/>
          </a:xfrm>
        </p:spPr>
        <p:txBody>
          <a:bodyPr/>
          <a:lstStyle/>
          <a:p>
            <a:r>
              <a:rPr lang="fr-FR" sz="800" smtClean="0"/>
              <a:t>Les effets d'aubaine des contrats aidés - JMS 2022</a:t>
            </a:r>
            <a:endParaRPr lang="fr-FR" sz="800" dirty="0"/>
          </a:p>
        </p:txBody>
      </p:sp>
      <p:sp>
        <p:nvSpPr>
          <p:cNvPr id="3" name="Espace réservé du numéro de diapositive 2"/>
          <p:cNvSpPr>
            <a:spLocks noGrp="1"/>
          </p:cNvSpPr>
          <p:nvPr>
            <p:ph type="sldNum" sz="quarter" idx="12"/>
          </p:nvPr>
        </p:nvSpPr>
        <p:spPr/>
        <p:txBody>
          <a:bodyPr/>
          <a:lstStyle/>
          <a:p>
            <a:fld id="{DA76BCB4-0E47-4ECE-B552-0D112F3A1392}" type="slidenum">
              <a:rPr lang="fr-FR" smtClean="0"/>
              <a:pPr/>
              <a:t>30</a:t>
            </a:fld>
            <a:endParaRPr lang="fr-FR" dirty="0"/>
          </a:p>
        </p:txBody>
      </p:sp>
      <p:sp>
        <p:nvSpPr>
          <p:cNvPr id="4" name="Titre 3"/>
          <p:cNvSpPr>
            <a:spLocks noGrp="1"/>
          </p:cNvSpPr>
          <p:nvPr>
            <p:ph type="title"/>
          </p:nvPr>
        </p:nvSpPr>
        <p:spPr/>
        <p:txBody>
          <a:bodyPr>
            <a:normAutofit/>
          </a:bodyPr>
          <a:lstStyle/>
          <a:p>
            <a:r>
              <a:rPr lang="fr-FR" dirty="0"/>
              <a:t>Limites de l’étude</a:t>
            </a:r>
          </a:p>
        </p:txBody>
      </p:sp>
      <p:sp>
        <p:nvSpPr>
          <p:cNvPr id="5" name="Espace réservé du texte 4"/>
          <p:cNvSpPr>
            <a:spLocks noGrp="1"/>
          </p:cNvSpPr>
          <p:nvPr>
            <p:ph type="body" sz="quarter" idx="13"/>
          </p:nvPr>
        </p:nvSpPr>
        <p:spPr>
          <a:xfrm>
            <a:off x="502288" y="1899074"/>
            <a:ext cx="11436716" cy="4431978"/>
          </a:xfrm>
        </p:spPr>
        <p:txBody>
          <a:bodyPr numCol="1"/>
          <a:lstStyle/>
          <a:p>
            <a:pPr algn="just"/>
            <a:r>
              <a:rPr lang="fr-FR" dirty="0" smtClean="0"/>
              <a:t>On </a:t>
            </a:r>
            <a:r>
              <a:rPr lang="fr-FR" dirty="0"/>
              <a:t>ne connaît pas la quotité de temps de travail des emplois dans </a:t>
            </a:r>
            <a:r>
              <a:rPr lang="fr-FR" dirty="0" smtClean="0"/>
              <a:t>Épure :</a:t>
            </a:r>
            <a:endParaRPr lang="fr-FR" dirty="0"/>
          </a:p>
          <a:p>
            <a:pPr marL="558900" lvl="1" indent="-342900" algn="just">
              <a:buFont typeface="Wingdings" panose="05000000000000000000" pitchFamily="2" charset="2"/>
              <a:buChar char="§"/>
            </a:pPr>
            <a:r>
              <a:rPr lang="fr-FR" dirty="0" smtClean="0"/>
              <a:t>80 % </a:t>
            </a:r>
            <a:r>
              <a:rPr lang="fr-FR" dirty="0"/>
              <a:t>des Contrats Aidés sont à temps </a:t>
            </a:r>
            <a:r>
              <a:rPr lang="fr-FR" dirty="0" smtClean="0"/>
              <a:t>partiel</a:t>
            </a:r>
            <a:endParaRPr lang="fr-FR" dirty="0"/>
          </a:p>
          <a:p>
            <a:pPr marL="558900" lvl="1" indent="-342900" algn="just">
              <a:buFont typeface="Wingdings" panose="05000000000000000000" pitchFamily="2" charset="2"/>
              <a:buChar char="§"/>
            </a:pPr>
            <a:r>
              <a:rPr lang="fr-FR" dirty="0"/>
              <a:t>les employeurs ont pu substituer à plusieurs Contrats Aidés à temps partiel un nombre plus réduit de contrats non aidés à temps plein, sans que le volume d’heures de travail n’ait </a:t>
            </a:r>
            <a:r>
              <a:rPr lang="fr-FR" dirty="0" smtClean="0"/>
              <a:t>changé</a:t>
            </a:r>
          </a:p>
          <a:p>
            <a:pPr marL="558900" lvl="1" indent="-342900" algn="just">
              <a:buFont typeface="Wingdings" panose="05000000000000000000" pitchFamily="2" charset="2"/>
              <a:buChar char="§"/>
            </a:pPr>
            <a:r>
              <a:rPr lang="fr-FR" dirty="0" smtClean="0"/>
              <a:t>on sous-estimerait alors l’effet d’aubaine</a:t>
            </a:r>
          </a:p>
          <a:p>
            <a:pPr algn="just"/>
            <a:r>
              <a:rPr lang="fr-FR" dirty="0" smtClean="0"/>
              <a:t>Les personnes en Contrat Aidé sont peut-être moins productives que les autres salariés (notamment dans le secteur non-marchand) :</a:t>
            </a:r>
          </a:p>
          <a:p>
            <a:pPr marL="558900" lvl="1" indent="-342900" algn="just">
              <a:buFont typeface="Wingdings" panose="05000000000000000000" pitchFamily="2" charset="2"/>
              <a:buChar char="§"/>
            </a:pPr>
            <a:r>
              <a:rPr lang="fr-FR" dirty="0" smtClean="0"/>
              <a:t>les employeurs ont pu substituer moins de salariés plus productifs à des Contrats Aidés</a:t>
            </a:r>
          </a:p>
          <a:p>
            <a:pPr marL="558900" lvl="1" indent="-342900" algn="just">
              <a:buFont typeface="Wingdings" panose="05000000000000000000" pitchFamily="2" charset="2"/>
              <a:buChar char="§"/>
            </a:pPr>
            <a:r>
              <a:rPr lang="fr-FR" dirty="0" smtClean="0"/>
              <a:t>on sous-estimerait alors l’effet d’aubaine</a:t>
            </a:r>
          </a:p>
          <a:p>
            <a:pPr algn="just"/>
            <a:r>
              <a:rPr lang="fr-FR" dirty="0" smtClean="0"/>
              <a:t>Les </a:t>
            </a:r>
            <a:r>
              <a:rPr lang="fr-FR" dirty="0"/>
              <a:t>pouvoirs publics ont pu aussi accorder plus souvent les contrats aidés restants aux structures présumées avoir un faible effet d’aubaine, et donc pour lesquelles ces contrats ont le plus </a:t>
            </a:r>
            <a:r>
              <a:rPr lang="fr-FR" dirty="0" smtClean="0"/>
              <a:t>d’utilité</a:t>
            </a:r>
            <a:endParaRPr lang="fr-FR" dirty="0"/>
          </a:p>
        </p:txBody>
      </p:sp>
    </p:spTree>
    <p:extLst>
      <p:ext uri="{BB962C8B-B14F-4D97-AF65-F5344CB8AC3E}">
        <p14:creationId xmlns:p14="http://schemas.microsoft.com/office/powerpoint/2010/main" val="185345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02288" y="6567449"/>
            <a:ext cx="2205732" cy="123111"/>
          </a:xfrm>
        </p:spPr>
        <p:txBody>
          <a:bodyPr/>
          <a:lstStyle/>
          <a:p>
            <a:r>
              <a:rPr lang="fr-FR" sz="800" smtClean="0"/>
              <a:t>Les effets d'aubaine des contrats aidés - JMS 2022</a:t>
            </a:r>
            <a:endParaRPr lang="fr-FR" sz="800" dirty="0"/>
          </a:p>
        </p:txBody>
      </p:sp>
      <p:sp>
        <p:nvSpPr>
          <p:cNvPr id="3" name="Espace réservé du numéro de diapositive 2"/>
          <p:cNvSpPr>
            <a:spLocks noGrp="1"/>
          </p:cNvSpPr>
          <p:nvPr>
            <p:ph type="sldNum" sz="quarter" idx="12"/>
          </p:nvPr>
        </p:nvSpPr>
        <p:spPr/>
        <p:txBody>
          <a:bodyPr/>
          <a:lstStyle/>
          <a:p>
            <a:fld id="{DA76BCB4-0E47-4ECE-B552-0D112F3A1392}" type="slidenum">
              <a:rPr lang="fr-FR" smtClean="0"/>
              <a:pPr/>
              <a:t>31</a:t>
            </a:fld>
            <a:endParaRPr lang="fr-FR" dirty="0"/>
          </a:p>
        </p:txBody>
      </p:sp>
      <p:sp>
        <p:nvSpPr>
          <p:cNvPr id="4" name="Titre 3"/>
          <p:cNvSpPr>
            <a:spLocks noGrp="1"/>
          </p:cNvSpPr>
          <p:nvPr>
            <p:ph type="title"/>
          </p:nvPr>
        </p:nvSpPr>
        <p:spPr/>
        <p:txBody>
          <a:bodyPr>
            <a:normAutofit/>
          </a:bodyPr>
          <a:lstStyle/>
          <a:p>
            <a:r>
              <a:rPr lang="fr-FR" dirty="0" smtClean="0"/>
              <a:t>Conclusion des résultats</a:t>
            </a:r>
            <a:endParaRPr lang="fr-FR" dirty="0"/>
          </a:p>
        </p:txBody>
      </p:sp>
      <p:sp>
        <p:nvSpPr>
          <p:cNvPr id="5" name="Espace réservé du texte 4"/>
          <p:cNvSpPr>
            <a:spLocks noGrp="1"/>
          </p:cNvSpPr>
          <p:nvPr>
            <p:ph type="body" sz="quarter" idx="13"/>
          </p:nvPr>
        </p:nvSpPr>
        <p:spPr>
          <a:xfrm>
            <a:off x="502288" y="1895252"/>
            <a:ext cx="11436716" cy="4431978"/>
          </a:xfrm>
        </p:spPr>
        <p:txBody>
          <a:bodyPr numCol="1"/>
          <a:lstStyle/>
          <a:p>
            <a:pPr algn="just"/>
            <a:r>
              <a:rPr lang="fr-FR" dirty="0" smtClean="0"/>
              <a:t>Sur 100 Contrats Aidés créés :</a:t>
            </a:r>
            <a:endParaRPr lang="fr-FR" dirty="0"/>
          </a:p>
          <a:p>
            <a:pPr marL="558900" lvl="1" indent="-342900" algn="just">
              <a:buFont typeface="Wingdings" panose="05000000000000000000" pitchFamily="2" charset="2"/>
              <a:buChar char="§"/>
            </a:pPr>
            <a:r>
              <a:rPr lang="fr-FR" dirty="0" smtClean="0"/>
              <a:t>100-74 = 26 auraient été créés sans la subvention dans </a:t>
            </a:r>
            <a:r>
              <a:rPr lang="fr-FR" dirty="0"/>
              <a:t>le non-marchand : </a:t>
            </a:r>
            <a:r>
              <a:rPr lang="fr-FR" dirty="0">
                <a:solidFill>
                  <a:srgbClr val="FF0000"/>
                </a:solidFill>
              </a:rPr>
              <a:t>effet d’aubaine </a:t>
            </a:r>
            <a:r>
              <a:rPr lang="fr-FR" dirty="0" smtClean="0">
                <a:solidFill>
                  <a:srgbClr val="FF0000"/>
                </a:solidFill>
              </a:rPr>
              <a:t>de 26%</a:t>
            </a:r>
            <a:endParaRPr lang="fr-FR" dirty="0">
              <a:solidFill>
                <a:srgbClr val="FF0000"/>
              </a:solidFill>
            </a:endParaRPr>
          </a:p>
          <a:p>
            <a:pPr marL="558900" lvl="1" indent="-342900" algn="just">
              <a:buFont typeface="Wingdings" panose="05000000000000000000" pitchFamily="2" charset="2"/>
              <a:buChar char="§"/>
            </a:pPr>
            <a:r>
              <a:rPr lang="fr-FR" dirty="0" smtClean="0"/>
              <a:t>100-39 = 61 auraient été créés </a:t>
            </a:r>
            <a:r>
              <a:rPr lang="fr-FR" dirty="0"/>
              <a:t>sans la subvention dans </a:t>
            </a:r>
            <a:r>
              <a:rPr lang="fr-FR" dirty="0" smtClean="0"/>
              <a:t>le marchand </a:t>
            </a:r>
            <a:r>
              <a:rPr lang="fr-FR" dirty="0"/>
              <a:t>: </a:t>
            </a:r>
            <a:r>
              <a:rPr lang="fr-FR" dirty="0">
                <a:solidFill>
                  <a:srgbClr val="FF0000"/>
                </a:solidFill>
              </a:rPr>
              <a:t>effet d’aubaine de </a:t>
            </a:r>
            <a:r>
              <a:rPr lang="fr-FR" dirty="0" smtClean="0">
                <a:solidFill>
                  <a:srgbClr val="FF0000"/>
                </a:solidFill>
              </a:rPr>
              <a:t>61 %</a:t>
            </a:r>
            <a:endParaRPr lang="fr-FR" dirty="0">
              <a:solidFill>
                <a:srgbClr val="FF0000"/>
              </a:solidFill>
            </a:endParaRPr>
          </a:p>
          <a:p>
            <a:pPr algn="just"/>
            <a:r>
              <a:rPr lang="fr-FR" dirty="0"/>
              <a:t>L’effet d’aubaine serait près de 2 fois plus fort dans le </a:t>
            </a:r>
            <a:r>
              <a:rPr lang="fr-FR" dirty="0" smtClean="0"/>
              <a:t>marchand</a:t>
            </a:r>
          </a:p>
          <a:p>
            <a:pPr algn="just"/>
            <a:r>
              <a:rPr lang="fr-FR" dirty="0" smtClean="0"/>
              <a:t>Résultats proches </a:t>
            </a:r>
            <a:r>
              <a:rPr lang="fr-FR" dirty="0"/>
              <a:t>de </a:t>
            </a:r>
            <a:r>
              <a:rPr lang="fr-FR" dirty="0" err="1"/>
              <a:t>Cocheteux</a:t>
            </a:r>
            <a:r>
              <a:rPr lang="fr-FR" dirty="0"/>
              <a:t> &amp; Rey (</a:t>
            </a:r>
            <a:r>
              <a:rPr lang="fr-FR" dirty="0" smtClean="0"/>
              <a:t>2016) par enquête : 21 % </a:t>
            </a:r>
            <a:r>
              <a:rPr lang="fr-FR" dirty="0"/>
              <a:t>dans le non-marchand et </a:t>
            </a:r>
            <a:r>
              <a:rPr lang="fr-FR" dirty="0" smtClean="0"/>
              <a:t>75 % </a:t>
            </a:r>
            <a:r>
              <a:rPr lang="fr-FR" dirty="0"/>
              <a:t>dans le </a:t>
            </a:r>
            <a:r>
              <a:rPr lang="fr-FR" dirty="0" smtClean="0"/>
              <a:t>marchand</a:t>
            </a:r>
            <a:endParaRPr lang="fr-FR" dirty="0"/>
          </a:p>
          <a:p>
            <a:pPr algn="just"/>
            <a:r>
              <a:rPr lang="fr-FR" dirty="0" smtClean="0"/>
              <a:t>Les </a:t>
            </a:r>
            <a:r>
              <a:rPr lang="fr-FR" dirty="0"/>
              <a:t>résultats s’interprèteraient comme des relations de causalité :</a:t>
            </a:r>
          </a:p>
          <a:p>
            <a:pPr marL="558900" lvl="1" indent="-342900" algn="just">
              <a:buFont typeface="Wingdings" panose="05000000000000000000" pitchFamily="2" charset="2"/>
              <a:buChar char="§"/>
            </a:pPr>
            <a:r>
              <a:rPr lang="fr-FR" dirty="0"/>
              <a:t>contrôle poussé de </a:t>
            </a:r>
            <a:r>
              <a:rPr lang="fr-FR" dirty="0" smtClean="0"/>
              <a:t>l’</a:t>
            </a:r>
            <a:r>
              <a:rPr lang="fr-FR" dirty="0" err="1" smtClean="0"/>
              <a:t>endogénéité</a:t>
            </a:r>
            <a:r>
              <a:rPr lang="fr-FR" dirty="0" smtClean="0"/>
              <a:t> : instruments crédibles et pertinents</a:t>
            </a:r>
            <a:endParaRPr lang="fr-FR" dirty="0"/>
          </a:p>
          <a:p>
            <a:pPr marL="558900" lvl="1" indent="-342900" algn="just">
              <a:buFont typeface="Wingdings" panose="05000000000000000000" pitchFamily="2" charset="2"/>
              <a:buChar char="§"/>
            </a:pPr>
            <a:r>
              <a:rPr lang="fr-FR" dirty="0"/>
              <a:t>tests de </a:t>
            </a:r>
            <a:r>
              <a:rPr lang="fr-FR" dirty="0" err="1"/>
              <a:t>suridentification</a:t>
            </a:r>
            <a:r>
              <a:rPr lang="fr-FR" dirty="0"/>
              <a:t> </a:t>
            </a:r>
            <a:r>
              <a:rPr lang="fr-FR" dirty="0" smtClean="0"/>
              <a:t>satisfaits aisément</a:t>
            </a:r>
            <a:endParaRPr lang="fr-FR" dirty="0"/>
          </a:p>
          <a:p>
            <a:pPr marL="558900" lvl="1" indent="-342900" algn="just">
              <a:buFont typeface="Wingdings" panose="05000000000000000000" pitchFamily="2" charset="2"/>
              <a:buChar char="§"/>
            </a:pPr>
            <a:r>
              <a:rPr lang="fr-FR" dirty="0"/>
              <a:t>résultats robustes </a:t>
            </a:r>
            <a:r>
              <a:rPr lang="fr-FR" dirty="0" smtClean="0"/>
              <a:t>(nombreux tests de robustesse validés)</a:t>
            </a:r>
          </a:p>
          <a:p>
            <a:pPr marL="558900" lvl="1" indent="-342900" algn="just">
              <a:buFont typeface="Wingdings" panose="05000000000000000000" pitchFamily="2" charset="2"/>
              <a:buChar char="§"/>
            </a:pPr>
            <a:endParaRPr lang="fr-FR" dirty="0"/>
          </a:p>
        </p:txBody>
      </p:sp>
    </p:spTree>
    <p:extLst>
      <p:ext uri="{BB962C8B-B14F-4D97-AF65-F5344CB8AC3E}">
        <p14:creationId xmlns:p14="http://schemas.microsoft.com/office/powerpoint/2010/main" val="65979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02288" y="6567449"/>
            <a:ext cx="2205732" cy="123111"/>
          </a:xfrm>
        </p:spPr>
        <p:txBody>
          <a:bodyPr/>
          <a:lstStyle/>
          <a:p>
            <a:r>
              <a:rPr lang="fr-FR" sz="800" smtClean="0"/>
              <a:t>Les effets d'aubaine des contrats aidés - JMS 2022</a:t>
            </a:r>
            <a:endParaRPr lang="fr-FR" sz="800" dirty="0"/>
          </a:p>
        </p:txBody>
      </p:sp>
      <p:sp>
        <p:nvSpPr>
          <p:cNvPr id="3" name="Espace réservé du numéro de diapositive 2"/>
          <p:cNvSpPr>
            <a:spLocks noGrp="1"/>
          </p:cNvSpPr>
          <p:nvPr>
            <p:ph type="sldNum" sz="quarter" idx="12"/>
          </p:nvPr>
        </p:nvSpPr>
        <p:spPr/>
        <p:txBody>
          <a:bodyPr/>
          <a:lstStyle/>
          <a:p>
            <a:fld id="{DA76BCB4-0E47-4ECE-B552-0D112F3A1392}" type="slidenum">
              <a:rPr lang="fr-FR" smtClean="0"/>
              <a:pPr/>
              <a:t>32</a:t>
            </a:fld>
            <a:endParaRPr lang="fr-FR" dirty="0"/>
          </a:p>
        </p:txBody>
      </p:sp>
      <p:sp>
        <p:nvSpPr>
          <p:cNvPr id="5" name="Espace réservé du texte 4"/>
          <p:cNvSpPr>
            <a:spLocks noGrp="1"/>
          </p:cNvSpPr>
          <p:nvPr>
            <p:ph type="body" sz="quarter" idx="13"/>
          </p:nvPr>
        </p:nvSpPr>
        <p:spPr>
          <a:xfrm>
            <a:off x="502288" y="2853614"/>
            <a:ext cx="11436716" cy="1050171"/>
          </a:xfrm>
        </p:spPr>
        <p:txBody>
          <a:bodyPr numCol="1"/>
          <a:lstStyle/>
          <a:p>
            <a:pPr algn="ctr"/>
            <a:r>
              <a:rPr lang="fr-FR" sz="4800" b="1" dirty="0" smtClean="0"/>
              <a:t>Merci pour votre attention</a:t>
            </a:r>
            <a:endParaRPr lang="fr-FR" sz="4800" b="1" dirty="0"/>
          </a:p>
        </p:txBody>
      </p:sp>
    </p:spTree>
    <p:extLst>
      <p:ext uri="{BB962C8B-B14F-4D97-AF65-F5344CB8AC3E}">
        <p14:creationId xmlns:p14="http://schemas.microsoft.com/office/powerpoint/2010/main" val="175324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02288" y="6567449"/>
            <a:ext cx="2205732" cy="123111"/>
          </a:xfrm>
        </p:spPr>
        <p:txBody>
          <a:bodyPr/>
          <a:lstStyle/>
          <a:p>
            <a:r>
              <a:rPr lang="fr-FR" sz="800" smtClean="0"/>
              <a:t>Les effets d'aubaine des contrats aidés - JMS 2022</a:t>
            </a:r>
            <a:endParaRPr lang="fr-FR" sz="800" dirty="0"/>
          </a:p>
        </p:txBody>
      </p:sp>
      <p:sp>
        <p:nvSpPr>
          <p:cNvPr id="3" name="Espace réservé du numéro de diapositive 2"/>
          <p:cNvSpPr>
            <a:spLocks noGrp="1"/>
          </p:cNvSpPr>
          <p:nvPr>
            <p:ph type="sldNum" sz="quarter" idx="12"/>
          </p:nvPr>
        </p:nvSpPr>
        <p:spPr/>
        <p:txBody>
          <a:bodyPr/>
          <a:lstStyle/>
          <a:p>
            <a:fld id="{DA76BCB4-0E47-4ECE-B552-0D112F3A1392}" type="slidenum">
              <a:rPr lang="fr-FR" smtClean="0"/>
              <a:pPr/>
              <a:t>4</a:t>
            </a:fld>
            <a:endParaRPr lang="fr-FR" dirty="0"/>
          </a:p>
        </p:txBody>
      </p:sp>
      <p:sp>
        <p:nvSpPr>
          <p:cNvPr id="4" name="Titre 3"/>
          <p:cNvSpPr>
            <a:spLocks noGrp="1"/>
          </p:cNvSpPr>
          <p:nvPr>
            <p:ph type="title"/>
          </p:nvPr>
        </p:nvSpPr>
        <p:spPr/>
        <p:txBody>
          <a:bodyPr>
            <a:normAutofit fontScale="90000"/>
          </a:bodyPr>
          <a:lstStyle/>
          <a:p>
            <a:r>
              <a:rPr lang="fr-FR" dirty="0"/>
              <a:t>Dispositif contesté du fait d’effets d’aubaine potentiels</a:t>
            </a:r>
          </a:p>
        </p:txBody>
      </p:sp>
      <p:sp>
        <p:nvSpPr>
          <p:cNvPr id="5" name="Espace réservé du texte 4"/>
          <p:cNvSpPr>
            <a:spLocks noGrp="1"/>
          </p:cNvSpPr>
          <p:nvPr>
            <p:ph type="body" sz="quarter" idx="13"/>
          </p:nvPr>
        </p:nvSpPr>
        <p:spPr>
          <a:xfrm>
            <a:off x="502288" y="1723219"/>
            <a:ext cx="11436716" cy="4844230"/>
          </a:xfrm>
        </p:spPr>
        <p:txBody>
          <a:bodyPr numCol="1"/>
          <a:lstStyle/>
          <a:p>
            <a:pPr algn="just"/>
            <a:r>
              <a:rPr lang="fr-FR" dirty="0" smtClean="0"/>
              <a:t>Un dispositif qui vise à favoriser l’emploi en réduisant les coûts du travail</a:t>
            </a:r>
          </a:p>
          <a:p>
            <a:pPr algn="just"/>
            <a:r>
              <a:rPr lang="fr-FR" dirty="0" smtClean="0"/>
              <a:t>Mais, </a:t>
            </a:r>
            <a:r>
              <a:rPr lang="fr-FR" b="1" dirty="0"/>
              <a:t>e</a:t>
            </a:r>
            <a:r>
              <a:rPr lang="fr-FR" b="1" dirty="0" smtClean="0"/>
              <a:t>ffet d’aubaine </a:t>
            </a:r>
            <a:r>
              <a:rPr lang="fr-FR" dirty="0" smtClean="0"/>
              <a:t>: </a:t>
            </a:r>
            <a:r>
              <a:rPr lang="fr-FR" dirty="0"/>
              <a:t>l’employeur aurait tout de même recruté une partie des salariés en </a:t>
            </a:r>
            <a:r>
              <a:rPr lang="fr-FR" dirty="0" smtClean="0"/>
              <a:t>Contrat Aidé </a:t>
            </a:r>
            <a:r>
              <a:rPr lang="fr-FR" dirty="0"/>
              <a:t>si le dispositif n’existait pas. Le dispositif lui aurait juste permis de réduire ses coûts </a:t>
            </a:r>
            <a:r>
              <a:rPr lang="fr-FR" dirty="0" smtClean="0"/>
              <a:t>d’embauche</a:t>
            </a:r>
            <a:endParaRPr lang="fr-FR" dirty="0"/>
          </a:p>
          <a:p>
            <a:pPr algn="just"/>
            <a:r>
              <a:rPr lang="fr-FR" b="1" dirty="0"/>
              <a:t>Objectif de l’étude </a:t>
            </a:r>
            <a:r>
              <a:rPr lang="fr-FR" dirty="0"/>
              <a:t>: mesurer </a:t>
            </a:r>
            <a:r>
              <a:rPr lang="fr-FR" dirty="0" smtClean="0"/>
              <a:t>l’ampleur des effets d’aubaine. Quelle </a:t>
            </a:r>
            <a:r>
              <a:rPr lang="fr-FR" dirty="0"/>
              <a:t>proportion d’emplois en </a:t>
            </a:r>
            <a:r>
              <a:rPr lang="fr-FR" dirty="0" smtClean="0"/>
              <a:t>Contrats Aidés </a:t>
            </a:r>
            <a:r>
              <a:rPr lang="fr-FR" dirty="0"/>
              <a:t>aurait tout de même été créée sans le </a:t>
            </a:r>
            <a:r>
              <a:rPr lang="fr-FR" dirty="0" smtClean="0"/>
              <a:t>dispositif ?</a:t>
            </a:r>
          </a:p>
          <a:p>
            <a:pPr algn="just"/>
            <a:r>
              <a:rPr lang="fr-FR" b="1" dirty="0" smtClean="0"/>
              <a:t>Stratégie</a:t>
            </a:r>
            <a:r>
              <a:rPr lang="fr-FR" dirty="0" smtClean="0"/>
              <a:t> : exploitation d’une expérience quasi-naturelle</a:t>
            </a:r>
          </a:p>
          <a:p>
            <a:pPr algn="just"/>
            <a:r>
              <a:rPr lang="fr-FR" dirty="0"/>
              <a:t>	- </a:t>
            </a:r>
            <a:r>
              <a:rPr lang="fr-FR" dirty="0" smtClean="0"/>
              <a:t>en juin 2017, baisse forte et inattendue des enveloppes de Contrats Aidés financés par les pouvoirs publics</a:t>
            </a:r>
            <a:endParaRPr lang="fr-FR" dirty="0"/>
          </a:p>
          <a:p>
            <a:pPr algn="just"/>
            <a:r>
              <a:rPr lang="fr-FR" dirty="0"/>
              <a:t>	- </a:t>
            </a:r>
            <a:r>
              <a:rPr lang="fr-FR" dirty="0" smtClean="0"/>
              <a:t>exerce un effet sur les Contrats Aidés sans effet </a:t>
            </a:r>
            <a:r>
              <a:rPr lang="fr-FR" i="1" dirty="0" smtClean="0"/>
              <a:t>a priori</a:t>
            </a:r>
            <a:r>
              <a:rPr lang="fr-FR" dirty="0" smtClean="0"/>
              <a:t> sur </a:t>
            </a:r>
            <a:r>
              <a:rPr lang="fr-FR" dirty="0" smtClean="0"/>
              <a:t>l’Emploi</a:t>
            </a:r>
            <a:endParaRPr lang="fr-FR" dirty="0" smtClean="0"/>
          </a:p>
          <a:p>
            <a:pPr algn="just"/>
            <a:r>
              <a:rPr lang="fr-FR" dirty="0" smtClean="0"/>
              <a:t>	- permet de disposer de variables instrumentales crédibles</a:t>
            </a:r>
            <a:endParaRPr lang="fr-FR" dirty="0"/>
          </a:p>
        </p:txBody>
      </p:sp>
    </p:spTree>
    <p:extLst>
      <p:ext uri="{BB962C8B-B14F-4D97-AF65-F5344CB8AC3E}">
        <p14:creationId xmlns:p14="http://schemas.microsoft.com/office/powerpoint/2010/main" val="410584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02288" y="6567449"/>
            <a:ext cx="2205732" cy="123111"/>
          </a:xfrm>
        </p:spPr>
        <p:txBody>
          <a:bodyPr/>
          <a:lstStyle/>
          <a:p>
            <a:r>
              <a:rPr lang="fr-FR" sz="800" smtClean="0"/>
              <a:t>Les effets d'aubaine des contrats aidés - JMS 2022</a:t>
            </a:r>
            <a:endParaRPr lang="fr-FR" sz="800" dirty="0"/>
          </a:p>
        </p:txBody>
      </p:sp>
      <p:sp>
        <p:nvSpPr>
          <p:cNvPr id="3" name="Espace réservé du numéro de diapositive 2"/>
          <p:cNvSpPr>
            <a:spLocks noGrp="1"/>
          </p:cNvSpPr>
          <p:nvPr>
            <p:ph type="sldNum" sz="quarter" idx="12"/>
          </p:nvPr>
        </p:nvSpPr>
        <p:spPr/>
        <p:txBody>
          <a:bodyPr/>
          <a:lstStyle/>
          <a:p>
            <a:fld id="{DA76BCB4-0E47-4ECE-B552-0D112F3A1392}" type="slidenum">
              <a:rPr lang="fr-FR" smtClean="0"/>
              <a:pPr/>
              <a:t>5</a:t>
            </a:fld>
            <a:endParaRPr lang="fr-FR" dirty="0"/>
          </a:p>
        </p:txBody>
      </p:sp>
      <p:sp>
        <p:nvSpPr>
          <p:cNvPr id="4" name="Titre 3"/>
          <p:cNvSpPr>
            <a:spLocks noGrp="1"/>
          </p:cNvSpPr>
          <p:nvPr>
            <p:ph type="title"/>
          </p:nvPr>
        </p:nvSpPr>
        <p:spPr/>
        <p:txBody>
          <a:bodyPr>
            <a:normAutofit/>
          </a:bodyPr>
          <a:lstStyle/>
          <a:p>
            <a:r>
              <a:rPr lang="fr-FR" dirty="0" smtClean="0"/>
              <a:t>Revue de la littérature</a:t>
            </a:r>
            <a:endParaRPr lang="fr-FR" dirty="0"/>
          </a:p>
        </p:txBody>
      </p:sp>
      <p:sp>
        <p:nvSpPr>
          <p:cNvPr id="5" name="Espace réservé du texte 4"/>
          <p:cNvSpPr>
            <a:spLocks noGrp="1"/>
          </p:cNvSpPr>
          <p:nvPr>
            <p:ph type="body" sz="quarter" idx="13"/>
          </p:nvPr>
        </p:nvSpPr>
        <p:spPr>
          <a:xfrm>
            <a:off x="377642" y="1916538"/>
            <a:ext cx="11436716" cy="4211701"/>
          </a:xfrm>
        </p:spPr>
        <p:txBody>
          <a:bodyPr numCol="1"/>
          <a:lstStyle/>
          <a:p>
            <a:pPr algn="just"/>
            <a:r>
              <a:rPr lang="fr-FR" dirty="0" smtClean="0"/>
              <a:t>Dar </a:t>
            </a:r>
            <a:r>
              <a:rPr lang="fr-FR" dirty="0"/>
              <a:t>&amp; Tzannatos (1999, plusieurs pays) : forts effets d’aubaine (entre 53 et </a:t>
            </a:r>
            <a:r>
              <a:rPr lang="fr-FR" dirty="0" smtClean="0"/>
              <a:t>75 %)</a:t>
            </a:r>
          </a:p>
          <a:p>
            <a:pPr algn="just"/>
            <a:r>
              <a:rPr lang="fr-FR" b="1" dirty="0" smtClean="0"/>
              <a:t>Enquêtes auprès des employeurs</a:t>
            </a:r>
          </a:p>
          <a:p>
            <a:pPr marL="558900" lvl="1" indent="-342900" algn="just"/>
            <a:r>
              <a:rPr lang="fr-FR" dirty="0" smtClean="0"/>
              <a:t>Welters </a:t>
            </a:r>
            <a:r>
              <a:rPr lang="fr-FR" dirty="0"/>
              <a:t>&amp; </a:t>
            </a:r>
            <a:r>
              <a:rPr lang="fr-FR" dirty="0" err="1"/>
              <a:t>Muysken</a:t>
            </a:r>
            <a:r>
              <a:rPr lang="fr-FR" dirty="0"/>
              <a:t> (</a:t>
            </a:r>
            <a:r>
              <a:rPr lang="fr-FR" dirty="0" smtClean="0"/>
              <a:t>2006, Pays-Bas) </a:t>
            </a:r>
            <a:r>
              <a:rPr lang="fr-FR" dirty="0"/>
              <a:t>: l’effet d’aubaine augmente avec la </a:t>
            </a:r>
            <a:r>
              <a:rPr lang="fr-FR" dirty="0" smtClean="0"/>
              <a:t>taille de l’employeur</a:t>
            </a:r>
            <a:endParaRPr lang="fr-FR" dirty="0"/>
          </a:p>
          <a:p>
            <a:pPr marL="558900" lvl="1" indent="-342900" algn="just"/>
            <a:r>
              <a:rPr lang="fr-FR" dirty="0" err="1"/>
              <a:t>Cocheteux</a:t>
            </a:r>
            <a:r>
              <a:rPr lang="fr-FR" dirty="0"/>
              <a:t> </a:t>
            </a:r>
            <a:r>
              <a:rPr lang="fr-FR" dirty="0" smtClean="0"/>
              <a:t>&amp; </a:t>
            </a:r>
            <a:r>
              <a:rPr lang="fr-FR" dirty="0"/>
              <a:t>Rey (</a:t>
            </a:r>
            <a:r>
              <a:rPr lang="fr-FR" dirty="0" smtClean="0"/>
              <a:t>2016, France) : effet </a:t>
            </a:r>
            <a:r>
              <a:rPr lang="fr-FR" dirty="0"/>
              <a:t>d’aubaine de </a:t>
            </a:r>
            <a:r>
              <a:rPr lang="fr-FR" dirty="0" smtClean="0"/>
              <a:t>21 % </a:t>
            </a:r>
            <a:r>
              <a:rPr lang="fr-FR" dirty="0"/>
              <a:t>dans le non-marchand et </a:t>
            </a:r>
            <a:r>
              <a:rPr lang="fr-FR" dirty="0" smtClean="0"/>
              <a:t>75 % </a:t>
            </a:r>
            <a:r>
              <a:rPr lang="fr-FR" dirty="0"/>
              <a:t>dans le </a:t>
            </a:r>
            <a:r>
              <a:rPr lang="fr-FR" dirty="0" smtClean="0"/>
              <a:t>marchand</a:t>
            </a:r>
            <a:endParaRPr lang="fr-FR" dirty="0"/>
          </a:p>
          <a:p>
            <a:pPr algn="just"/>
            <a:r>
              <a:rPr lang="fr-FR" b="1" dirty="0" smtClean="0"/>
              <a:t>Économétrie (mais difficultés à trouver de bons contrefactuels / instruments)</a:t>
            </a:r>
          </a:p>
          <a:p>
            <a:pPr marL="673200" lvl="1" indent="-457200" algn="just"/>
            <a:r>
              <a:rPr lang="fr-FR" i="1" dirty="0" smtClean="0"/>
              <a:t>Double différence et </a:t>
            </a:r>
            <a:r>
              <a:rPr lang="fr-FR" i="1" dirty="0" err="1" smtClean="0"/>
              <a:t>matching</a:t>
            </a:r>
            <a:r>
              <a:rPr lang="fr-FR" i="1" dirty="0" smtClean="0"/>
              <a:t> </a:t>
            </a:r>
            <a:r>
              <a:rPr lang="fr-FR" dirty="0" smtClean="0"/>
              <a:t>(comparaison </a:t>
            </a:r>
            <a:r>
              <a:rPr lang="fr-FR" dirty="0"/>
              <a:t>entre le nombre d’emplois créés et </a:t>
            </a:r>
            <a:r>
              <a:rPr lang="fr-FR" dirty="0" smtClean="0"/>
              <a:t>financés) :</a:t>
            </a:r>
            <a:r>
              <a:rPr lang="fr-FR" dirty="0"/>
              <a:t> Turquie (</a:t>
            </a:r>
            <a:r>
              <a:rPr lang="fr-FR" dirty="0" err="1"/>
              <a:t>Betcherman</a:t>
            </a:r>
            <a:r>
              <a:rPr lang="fr-FR" dirty="0"/>
              <a:t> </a:t>
            </a:r>
            <a:r>
              <a:rPr lang="fr-FR" i="1" dirty="0"/>
              <a:t>et al</a:t>
            </a:r>
            <a:r>
              <a:rPr lang="fr-FR" i="1" dirty="0" smtClean="0"/>
              <a:t>.</a:t>
            </a:r>
            <a:r>
              <a:rPr lang="fr-FR" dirty="0" smtClean="0"/>
              <a:t>, effet </a:t>
            </a:r>
            <a:r>
              <a:rPr lang="fr-FR" dirty="0"/>
              <a:t>d’aubaine de </a:t>
            </a:r>
            <a:r>
              <a:rPr lang="fr-FR" dirty="0" smtClean="0"/>
              <a:t>47 % </a:t>
            </a:r>
            <a:r>
              <a:rPr lang="fr-FR" dirty="0"/>
              <a:t>et </a:t>
            </a:r>
            <a:r>
              <a:rPr lang="fr-FR" dirty="0" smtClean="0"/>
              <a:t>78 % </a:t>
            </a:r>
            <a:r>
              <a:rPr lang="fr-FR" dirty="0"/>
              <a:t>selon le </a:t>
            </a:r>
            <a:r>
              <a:rPr lang="fr-FR" dirty="0" smtClean="0"/>
              <a:t>programme), Finlande et Allemagne (</a:t>
            </a:r>
            <a:r>
              <a:rPr lang="fr-FR" dirty="0" err="1" smtClean="0"/>
              <a:t>Kangasharju</a:t>
            </a:r>
            <a:r>
              <a:rPr lang="fr-FR" dirty="0" smtClean="0"/>
              <a:t> 2007, </a:t>
            </a:r>
            <a:r>
              <a:rPr lang="fr-FR" dirty="0" err="1" smtClean="0"/>
              <a:t>Moczall</a:t>
            </a:r>
            <a:r>
              <a:rPr lang="fr-FR" dirty="0" smtClean="0"/>
              <a:t> 2014, </a:t>
            </a:r>
            <a:r>
              <a:rPr lang="fr-FR" dirty="0" err="1" smtClean="0"/>
              <a:t>Hujer</a:t>
            </a:r>
            <a:r>
              <a:rPr lang="fr-FR" dirty="0" smtClean="0"/>
              <a:t> </a:t>
            </a:r>
            <a:r>
              <a:rPr lang="fr-FR" i="1" dirty="0" smtClean="0"/>
              <a:t>et al.</a:t>
            </a:r>
            <a:r>
              <a:rPr lang="fr-FR" dirty="0" smtClean="0"/>
              <a:t> 2006)</a:t>
            </a:r>
          </a:p>
          <a:p>
            <a:pPr marL="673200" lvl="1" indent="-457200" algn="just"/>
            <a:r>
              <a:rPr lang="fr-FR" i="1" dirty="0" smtClean="0"/>
              <a:t>Équation d’emploi </a:t>
            </a:r>
            <a:r>
              <a:rPr lang="fr-FR" dirty="0" smtClean="0"/>
              <a:t>: Bishop </a:t>
            </a:r>
            <a:r>
              <a:rPr lang="fr-FR" dirty="0"/>
              <a:t>&amp; Montgomery (</a:t>
            </a:r>
            <a:r>
              <a:rPr lang="fr-FR" dirty="0" smtClean="0"/>
              <a:t>1993, États-Unis), effet </a:t>
            </a:r>
            <a:r>
              <a:rPr lang="fr-FR" dirty="0"/>
              <a:t>d’aubaine estimé à </a:t>
            </a:r>
            <a:r>
              <a:rPr lang="fr-FR" dirty="0" smtClean="0"/>
              <a:t>70 %</a:t>
            </a:r>
            <a:endParaRPr lang="fr-FR" dirty="0"/>
          </a:p>
          <a:p>
            <a:pPr marL="673200" lvl="1" indent="-457200" algn="just"/>
            <a:endParaRPr lang="fr-FR" dirty="0"/>
          </a:p>
        </p:txBody>
      </p:sp>
    </p:spTree>
    <p:extLst>
      <p:ext uri="{BB962C8B-B14F-4D97-AF65-F5344CB8AC3E}">
        <p14:creationId xmlns:p14="http://schemas.microsoft.com/office/powerpoint/2010/main" val="80773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98A0B331-DD79-4765-AAF3-AF68AD7D22D8}"/>
              </a:ext>
            </a:extLst>
          </p:cNvPr>
          <p:cNvSpPr>
            <a:spLocks noGrp="1"/>
          </p:cNvSpPr>
          <p:nvPr>
            <p:ph type="body" sz="quarter" idx="10"/>
          </p:nvPr>
        </p:nvSpPr>
        <p:spPr/>
        <p:txBody>
          <a:bodyPr/>
          <a:lstStyle/>
          <a:p>
            <a:r>
              <a:rPr lang="fr-FR" dirty="0" smtClean="0"/>
              <a:t>1</a:t>
            </a:r>
            <a:endParaRPr lang="fr-FR" dirty="0"/>
          </a:p>
        </p:txBody>
      </p:sp>
      <p:sp>
        <p:nvSpPr>
          <p:cNvPr id="8" name="Titre 7">
            <a:extLst>
              <a:ext uri="{FF2B5EF4-FFF2-40B4-BE49-F238E27FC236}">
                <a16:creationId xmlns:a16="http://schemas.microsoft.com/office/drawing/2014/main" id="{79FEDD8B-8D0C-4E3B-9DB4-C72B817D7B69}"/>
              </a:ext>
            </a:extLst>
          </p:cNvPr>
          <p:cNvSpPr>
            <a:spLocks noGrp="1"/>
          </p:cNvSpPr>
          <p:nvPr>
            <p:ph type="title"/>
          </p:nvPr>
        </p:nvSpPr>
        <p:spPr>
          <a:xfrm>
            <a:off x="4079629" y="2751992"/>
            <a:ext cx="8212017" cy="1222130"/>
          </a:xfrm>
        </p:spPr>
        <p:txBody>
          <a:bodyPr numCol="2"/>
          <a:lstStyle/>
          <a:p>
            <a:r>
              <a:rPr lang="fr-FR" dirty="0"/>
              <a:t>Les </a:t>
            </a:r>
            <a:r>
              <a:rPr lang="fr-FR" dirty="0" smtClean="0"/>
              <a:t>données</a:t>
            </a:r>
            <a:endParaRPr lang="fr-FR" dirty="0"/>
          </a:p>
        </p:txBody>
      </p:sp>
    </p:spTree>
    <p:extLst>
      <p:ext uri="{BB962C8B-B14F-4D97-AF65-F5344CB8AC3E}">
        <p14:creationId xmlns:p14="http://schemas.microsoft.com/office/powerpoint/2010/main" val="82736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02288" y="6567449"/>
            <a:ext cx="2205732" cy="123111"/>
          </a:xfrm>
        </p:spPr>
        <p:txBody>
          <a:bodyPr/>
          <a:lstStyle/>
          <a:p>
            <a:r>
              <a:rPr lang="fr-FR" sz="800" smtClean="0"/>
              <a:t>Les effets d'aubaine des contrats aidés - JMS 2022</a:t>
            </a:r>
            <a:endParaRPr lang="fr-FR" sz="800" dirty="0"/>
          </a:p>
        </p:txBody>
      </p:sp>
      <p:sp>
        <p:nvSpPr>
          <p:cNvPr id="3" name="Espace réservé du numéro de diapositive 2"/>
          <p:cNvSpPr>
            <a:spLocks noGrp="1"/>
          </p:cNvSpPr>
          <p:nvPr>
            <p:ph type="sldNum" sz="quarter" idx="12"/>
          </p:nvPr>
        </p:nvSpPr>
        <p:spPr/>
        <p:txBody>
          <a:bodyPr/>
          <a:lstStyle/>
          <a:p>
            <a:fld id="{DA76BCB4-0E47-4ECE-B552-0D112F3A1392}" type="slidenum">
              <a:rPr lang="fr-FR" smtClean="0"/>
              <a:pPr/>
              <a:t>7</a:t>
            </a:fld>
            <a:endParaRPr lang="fr-FR" dirty="0"/>
          </a:p>
        </p:txBody>
      </p:sp>
      <p:sp>
        <p:nvSpPr>
          <p:cNvPr id="4" name="Titre 3"/>
          <p:cNvSpPr>
            <a:spLocks noGrp="1"/>
          </p:cNvSpPr>
          <p:nvPr>
            <p:ph type="title"/>
          </p:nvPr>
        </p:nvSpPr>
        <p:spPr/>
        <p:txBody>
          <a:bodyPr>
            <a:normAutofit/>
          </a:bodyPr>
          <a:lstStyle/>
          <a:p>
            <a:r>
              <a:rPr lang="fr-FR" dirty="0" smtClean="0"/>
              <a:t>Les données</a:t>
            </a:r>
            <a:endParaRPr lang="fr-FR" dirty="0"/>
          </a:p>
        </p:txBody>
      </p:sp>
      <p:sp>
        <p:nvSpPr>
          <p:cNvPr id="5" name="Espace réservé du texte 4"/>
          <p:cNvSpPr>
            <a:spLocks noGrp="1"/>
          </p:cNvSpPr>
          <p:nvPr>
            <p:ph type="body" sz="quarter" idx="13"/>
          </p:nvPr>
        </p:nvSpPr>
        <p:spPr>
          <a:xfrm>
            <a:off x="502288" y="1804131"/>
            <a:ext cx="11436716" cy="4431978"/>
          </a:xfrm>
        </p:spPr>
        <p:txBody>
          <a:bodyPr numCol="1"/>
          <a:lstStyle/>
          <a:p>
            <a:pPr algn="just"/>
            <a:r>
              <a:rPr lang="fr-FR" b="1" dirty="0" smtClean="0"/>
              <a:t>Unité d’observation</a:t>
            </a:r>
            <a:r>
              <a:rPr lang="fr-FR" dirty="0" smtClean="0"/>
              <a:t> : l’établissement (où travaillent réellement les Contrats Aidés)</a:t>
            </a:r>
          </a:p>
          <a:p>
            <a:pPr algn="just"/>
            <a:r>
              <a:rPr lang="fr-FR" b="1" dirty="0" smtClean="0"/>
              <a:t>Période</a:t>
            </a:r>
            <a:r>
              <a:rPr lang="fr-FR" dirty="0" smtClean="0"/>
              <a:t> </a:t>
            </a:r>
            <a:r>
              <a:rPr lang="fr-FR" dirty="0"/>
              <a:t>: trimestrielle, T1 2016 – T4 2019 </a:t>
            </a:r>
          </a:p>
          <a:p>
            <a:pPr algn="just"/>
            <a:r>
              <a:rPr lang="fr-FR" b="1" dirty="0"/>
              <a:t>Sources de données </a:t>
            </a:r>
            <a:r>
              <a:rPr lang="fr-FR" dirty="0"/>
              <a:t>: Appariement entre : </a:t>
            </a:r>
          </a:p>
          <a:p>
            <a:pPr marL="558900" lvl="1" indent="-342900" algn="just">
              <a:buFont typeface="Wingdings" panose="05000000000000000000" pitchFamily="2" charset="2"/>
              <a:buChar char="§"/>
            </a:pPr>
            <a:r>
              <a:rPr lang="fr-FR" dirty="0"/>
              <a:t>d</a:t>
            </a:r>
            <a:r>
              <a:rPr lang="fr-FR" dirty="0" smtClean="0"/>
              <a:t>onnées Épure </a:t>
            </a:r>
            <a:r>
              <a:rPr lang="fr-FR" dirty="0"/>
              <a:t>(Insee) : volume </a:t>
            </a:r>
            <a:r>
              <a:rPr lang="fr-FR" dirty="0" smtClean="0"/>
              <a:t>d’Emploi présent à la fin du trimestre (pas en ETP</a:t>
            </a:r>
            <a:r>
              <a:rPr lang="fr-FR" dirty="0"/>
              <a:t>), pas de connaissance des types de contrat</a:t>
            </a:r>
          </a:p>
          <a:p>
            <a:pPr marL="558900" lvl="1" indent="-342900" algn="just">
              <a:buFont typeface="Wingdings" panose="05000000000000000000" pitchFamily="2" charset="2"/>
              <a:buChar char="§"/>
            </a:pPr>
            <a:r>
              <a:rPr lang="fr-FR" dirty="0"/>
              <a:t>d</a:t>
            </a:r>
            <a:r>
              <a:rPr lang="fr-FR" dirty="0" smtClean="0"/>
              <a:t>onnées </a:t>
            </a:r>
            <a:r>
              <a:rPr lang="fr-FR" dirty="0"/>
              <a:t>Contrats Aidés (ASP-Dares) : nombre de Contrats </a:t>
            </a:r>
            <a:r>
              <a:rPr lang="fr-FR" dirty="0" smtClean="0"/>
              <a:t>Aidés en stock à la fin du trimestre</a:t>
            </a:r>
          </a:p>
          <a:p>
            <a:pPr marL="558900" lvl="1" indent="-342900" algn="just">
              <a:buFont typeface="Wingdings" panose="05000000000000000000" pitchFamily="2" charset="2"/>
              <a:buChar char="§"/>
            </a:pPr>
            <a:r>
              <a:rPr lang="fr-FR" dirty="0"/>
              <a:t>v</a:t>
            </a:r>
            <a:r>
              <a:rPr lang="fr-FR" dirty="0" smtClean="0"/>
              <a:t>ariables </a:t>
            </a:r>
            <a:r>
              <a:rPr lang="fr-FR" dirty="0"/>
              <a:t>de contrôle : trimestre, taille de l’établissement, secteur d’activité (NA38 et NAF700), département, catégorie juridique</a:t>
            </a:r>
          </a:p>
          <a:p>
            <a:pPr algn="just"/>
            <a:r>
              <a:rPr lang="fr-FR" b="1" dirty="0"/>
              <a:t>Structure des données </a:t>
            </a:r>
            <a:r>
              <a:rPr lang="fr-FR" dirty="0"/>
              <a:t>: </a:t>
            </a:r>
            <a:r>
              <a:rPr lang="fr-FR" dirty="0" smtClean="0"/>
              <a:t>panel non cylindré</a:t>
            </a:r>
            <a:endParaRPr lang="fr-FR" dirty="0"/>
          </a:p>
          <a:p>
            <a:pPr marL="558900" lvl="1" indent="-342900" algn="just">
              <a:buFont typeface="Wingdings" panose="05000000000000000000" pitchFamily="2" charset="2"/>
              <a:buChar char="§"/>
            </a:pPr>
            <a:r>
              <a:rPr lang="fr-FR" dirty="0" smtClean="0"/>
              <a:t>70 000 </a:t>
            </a:r>
            <a:r>
              <a:rPr lang="fr-FR" dirty="0"/>
              <a:t>établissements suivis pendant au plus 16 trimestres, </a:t>
            </a:r>
            <a:r>
              <a:rPr lang="fr-FR" dirty="0" smtClean="0"/>
              <a:t>1 </a:t>
            </a:r>
            <a:r>
              <a:rPr lang="fr-FR" dirty="0"/>
              <a:t>million </a:t>
            </a:r>
            <a:r>
              <a:rPr lang="fr-FR" dirty="0" smtClean="0"/>
              <a:t>d’observations (« trimestres »)</a:t>
            </a:r>
            <a:endParaRPr lang="fr-FR" dirty="0"/>
          </a:p>
        </p:txBody>
      </p:sp>
    </p:spTree>
    <p:extLst>
      <p:ext uri="{BB962C8B-B14F-4D97-AF65-F5344CB8AC3E}">
        <p14:creationId xmlns:p14="http://schemas.microsoft.com/office/powerpoint/2010/main" val="100171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02288" y="6567449"/>
            <a:ext cx="2205732" cy="123111"/>
          </a:xfrm>
        </p:spPr>
        <p:txBody>
          <a:bodyPr/>
          <a:lstStyle/>
          <a:p>
            <a:r>
              <a:rPr lang="fr-FR" sz="800" smtClean="0"/>
              <a:t>Les effets d'aubaine des contrats aidés - JMS 2022</a:t>
            </a:r>
            <a:endParaRPr lang="fr-FR" sz="800" dirty="0"/>
          </a:p>
        </p:txBody>
      </p:sp>
      <p:sp>
        <p:nvSpPr>
          <p:cNvPr id="3" name="Espace réservé du numéro de diapositive 2"/>
          <p:cNvSpPr>
            <a:spLocks noGrp="1"/>
          </p:cNvSpPr>
          <p:nvPr>
            <p:ph type="sldNum" sz="quarter" idx="12"/>
          </p:nvPr>
        </p:nvSpPr>
        <p:spPr/>
        <p:txBody>
          <a:bodyPr/>
          <a:lstStyle/>
          <a:p>
            <a:fld id="{DA76BCB4-0E47-4ECE-B552-0D112F3A1392}" type="slidenum">
              <a:rPr lang="fr-FR" smtClean="0"/>
              <a:pPr/>
              <a:t>8</a:t>
            </a:fld>
            <a:endParaRPr lang="fr-FR" dirty="0"/>
          </a:p>
        </p:txBody>
      </p:sp>
      <p:sp>
        <p:nvSpPr>
          <p:cNvPr id="4" name="Titre 3"/>
          <p:cNvSpPr>
            <a:spLocks noGrp="1"/>
          </p:cNvSpPr>
          <p:nvPr>
            <p:ph type="title"/>
          </p:nvPr>
        </p:nvSpPr>
        <p:spPr/>
        <p:txBody>
          <a:bodyPr>
            <a:normAutofit/>
          </a:bodyPr>
          <a:lstStyle/>
          <a:p>
            <a:r>
              <a:rPr lang="fr-FR" dirty="0" smtClean="0"/>
              <a:t>Champ retenu</a:t>
            </a:r>
            <a:endParaRPr lang="fr-FR" dirty="0"/>
          </a:p>
        </p:txBody>
      </p:sp>
      <p:sp>
        <p:nvSpPr>
          <p:cNvPr id="5" name="Espace réservé du texte 4"/>
          <p:cNvSpPr>
            <a:spLocks noGrp="1"/>
          </p:cNvSpPr>
          <p:nvPr>
            <p:ph type="body" sz="quarter" idx="13"/>
          </p:nvPr>
        </p:nvSpPr>
        <p:spPr>
          <a:xfrm>
            <a:off x="502288" y="1749485"/>
            <a:ext cx="11436716" cy="4704069"/>
          </a:xfrm>
        </p:spPr>
        <p:txBody>
          <a:bodyPr numCol="1"/>
          <a:lstStyle/>
          <a:p>
            <a:pPr algn="just"/>
            <a:r>
              <a:rPr lang="fr-FR" dirty="0" smtClean="0"/>
              <a:t>Établissements avec au moins un Contrat Aidé en stock au 1</a:t>
            </a:r>
            <a:r>
              <a:rPr lang="fr-FR" baseline="30000" dirty="0" smtClean="0"/>
              <a:t>er</a:t>
            </a:r>
            <a:r>
              <a:rPr lang="fr-FR" dirty="0" smtClean="0"/>
              <a:t> juillet 2017 (survenue de l’expérience quasi-naturelle)</a:t>
            </a:r>
            <a:endParaRPr lang="fr-FR" dirty="0"/>
          </a:p>
          <a:p>
            <a:pPr algn="just"/>
            <a:r>
              <a:rPr lang="fr-FR" dirty="0" smtClean="0"/>
              <a:t>Exclusion des établissements de l’Éducation Nationale :</a:t>
            </a:r>
          </a:p>
          <a:p>
            <a:pPr marL="558900" lvl="1" indent="-342900" algn="just">
              <a:buFont typeface="Wingdings" panose="05000000000000000000" pitchFamily="2" charset="2"/>
              <a:buChar char="§"/>
            </a:pPr>
            <a:r>
              <a:rPr lang="fr-FR" dirty="0" smtClean="0"/>
              <a:t>secteur atypique : forte utilisation des Contrats Aidés et risque de substitution entre Contrats Aidés et contrats sous autre statut, comme les AESH (Accompagnants d’Élèves en Situation de Handicap)</a:t>
            </a:r>
          </a:p>
          <a:p>
            <a:pPr marL="558900" lvl="1" indent="-342900" algn="just">
              <a:buFont typeface="Wingdings" panose="05000000000000000000" pitchFamily="2" charset="2"/>
              <a:buChar char="§"/>
            </a:pPr>
            <a:r>
              <a:rPr lang="fr-FR" dirty="0" smtClean="0"/>
              <a:t>secteur assez important en volume</a:t>
            </a:r>
          </a:p>
          <a:p>
            <a:pPr marL="558900" lvl="1" indent="-342900" algn="just">
              <a:buFont typeface="Wingdings" panose="05000000000000000000" pitchFamily="2" charset="2"/>
              <a:buChar char="§"/>
            </a:pPr>
            <a:r>
              <a:rPr lang="fr-FR" dirty="0" smtClean="0"/>
              <a:t>l’inclusion de l’Éducation Nationale pourrait surestimer les effets d'aubaine</a:t>
            </a:r>
          </a:p>
          <a:p>
            <a:pPr lvl="1" indent="0" algn="just">
              <a:buNone/>
            </a:pPr>
            <a:endParaRPr lang="fr-FR" dirty="0" smtClean="0"/>
          </a:p>
          <a:p>
            <a:pPr algn="just"/>
            <a:r>
              <a:rPr lang="fr-FR" dirty="0" smtClean="0"/>
              <a:t>Modélisations </a:t>
            </a:r>
            <a:r>
              <a:rPr lang="fr-FR" dirty="0"/>
              <a:t>séparées secteur marchand / </a:t>
            </a:r>
            <a:r>
              <a:rPr lang="fr-FR" dirty="0" smtClean="0"/>
              <a:t>non-marchand </a:t>
            </a:r>
            <a:r>
              <a:rPr lang="fr-FR" dirty="0"/>
              <a:t>: </a:t>
            </a:r>
            <a:endParaRPr lang="fr-FR" dirty="0" smtClean="0"/>
          </a:p>
          <a:p>
            <a:pPr marL="558900" lvl="1" indent="-342900" algn="just">
              <a:buFont typeface="Wingdings" panose="05000000000000000000" pitchFamily="2" charset="2"/>
              <a:buChar char="§"/>
            </a:pPr>
            <a:r>
              <a:rPr lang="fr-FR" dirty="0" smtClean="0"/>
              <a:t>l’effet </a:t>
            </a:r>
            <a:r>
              <a:rPr lang="fr-FR" dirty="0"/>
              <a:t>d’aubaine est potentiellement plus élevé dans le </a:t>
            </a:r>
            <a:r>
              <a:rPr lang="fr-FR" dirty="0" smtClean="0"/>
              <a:t>secteur marchand</a:t>
            </a:r>
          </a:p>
          <a:p>
            <a:pPr marL="558900" lvl="1" indent="-342900" algn="just">
              <a:buFont typeface="Wingdings" panose="05000000000000000000" pitchFamily="2" charset="2"/>
              <a:buChar char="§"/>
            </a:pPr>
            <a:r>
              <a:rPr lang="fr-FR" dirty="0"/>
              <a:t>l</a:t>
            </a:r>
            <a:r>
              <a:rPr lang="fr-FR" dirty="0" smtClean="0"/>
              <a:t>a subvention est plus faible dans le secteur marchand</a:t>
            </a:r>
            <a:endParaRPr lang="fr-FR" dirty="0"/>
          </a:p>
        </p:txBody>
      </p:sp>
    </p:spTree>
    <p:extLst>
      <p:ext uri="{BB962C8B-B14F-4D97-AF65-F5344CB8AC3E}">
        <p14:creationId xmlns:p14="http://schemas.microsoft.com/office/powerpoint/2010/main" val="221163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98A0B331-DD79-4765-AAF3-AF68AD7D22D8}"/>
              </a:ext>
            </a:extLst>
          </p:cNvPr>
          <p:cNvSpPr>
            <a:spLocks noGrp="1"/>
          </p:cNvSpPr>
          <p:nvPr>
            <p:ph type="body" sz="quarter" idx="10"/>
          </p:nvPr>
        </p:nvSpPr>
        <p:spPr/>
        <p:txBody>
          <a:bodyPr/>
          <a:lstStyle/>
          <a:p>
            <a:r>
              <a:rPr lang="fr-FR" dirty="0"/>
              <a:t>2</a:t>
            </a:r>
          </a:p>
        </p:txBody>
      </p:sp>
      <p:sp>
        <p:nvSpPr>
          <p:cNvPr id="8" name="Titre 7">
            <a:extLst>
              <a:ext uri="{FF2B5EF4-FFF2-40B4-BE49-F238E27FC236}">
                <a16:creationId xmlns:a16="http://schemas.microsoft.com/office/drawing/2014/main" id="{79FEDD8B-8D0C-4E3B-9DB4-C72B817D7B69}"/>
              </a:ext>
            </a:extLst>
          </p:cNvPr>
          <p:cNvSpPr>
            <a:spLocks noGrp="1"/>
          </p:cNvSpPr>
          <p:nvPr>
            <p:ph type="title"/>
          </p:nvPr>
        </p:nvSpPr>
        <p:spPr>
          <a:xfrm>
            <a:off x="3241158" y="3349869"/>
            <a:ext cx="6861203" cy="1222130"/>
          </a:xfrm>
        </p:spPr>
        <p:txBody>
          <a:bodyPr numCol="1" anchor="ctr">
            <a:normAutofit fontScale="90000"/>
          </a:bodyPr>
          <a:lstStyle/>
          <a:p>
            <a:r>
              <a:rPr lang="fr-FR" dirty="0" smtClean="0"/>
              <a:t>Stratégie empirique     </a:t>
            </a:r>
            <a:br>
              <a:rPr lang="fr-FR" dirty="0" smtClean="0"/>
            </a:br>
            <a:endParaRPr lang="fr-FR" dirty="0"/>
          </a:p>
        </p:txBody>
      </p:sp>
    </p:spTree>
    <p:extLst>
      <p:ext uri="{BB962C8B-B14F-4D97-AF65-F5344CB8AC3E}">
        <p14:creationId xmlns:p14="http://schemas.microsoft.com/office/powerpoint/2010/main" val="205276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ARES">
  <a:themeElements>
    <a:clrScheme name="DARES">
      <a:dk1>
        <a:srgbClr val="000000"/>
      </a:dk1>
      <a:lt1>
        <a:srgbClr val="FFFFFF"/>
      </a:lt1>
      <a:dk2>
        <a:srgbClr val="20519A"/>
      </a:dk2>
      <a:lt2>
        <a:srgbClr val="B3B3B3"/>
      </a:lt2>
      <a:accent1>
        <a:srgbClr val="7CCCBF"/>
      </a:accent1>
      <a:accent2>
        <a:srgbClr val="ADD9D4"/>
      </a:accent2>
      <a:accent3>
        <a:srgbClr val="FF8C7D"/>
      </a:accent3>
      <a:accent4>
        <a:srgbClr val="F5A9A0"/>
      </a:accent4>
      <a:accent5>
        <a:srgbClr val="5870B4"/>
      </a:accent5>
      <a:accent6>
        <a:srgbClr val="798FC8"/>
      </a:accent6>
      <a:hlink>
        <a:srgbClr val="20519A"/>
      </a:hlink>
      <a:folHlink>
        <a:srgbClr val="20519A"/>
      </a:folHlink>
    </a:clrScheme>
    <a:fontScheme name="DA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DARES" id="{1BA243BB-AD56-429A-874F-834BE4198579}" vid="{59BB5CBC-0525-4FD2-8A34-FE8AD659E9C1}"/>
    </a:ext>
  </a:extLst>
</a:theme>
</file>

<file path=ppt/theme/theme2.xml><?xml version="1.0" encoding="utf-8"?>
<a:theme xmlns:a="http://schemas.openxmlformats.org/drawingml/2006/main" name="DARES - Section 1">
  <a:themeElements>
    <a:clrScheme name="DARES">
      <a:dk1>
        <a:srgbClr val="000000"/>
      </a:dk1>
      <a:lt1>
        <a:srgbClr val="FFFFFF"/>
      </a:lt1>
      <a:dk2>
        <a:srgbClr val="20519A"/>
      </a:dk2>
      <a:lt2>
        <a:srgbClr val="B3B3B3"/>
      </a:lt2>
      <a:accent1>
        <a:srgbClr val="7CCCBF"/>
      </a:accent1>
      <a:accent2>
        <a:srgbClr val="ADD9D4"/>
      </a:accent2>
      <a:accent3>
        <a:srgbClr val="FF8C7D"/>
      </a:accent3>
      <a:accent4>
        <a:srgbClr val="F5A9A0"/>
      </a:accent4>
      <a:accent5>
        <a:srgbClr val="5870B4"/>
      </a:accent5>
      <a:accent6>
        <a:srgbClr val="798FC8"/>
      </a:accent6>
      <a:hlink>
        <a:srgbClr val="20519A"/>
      </a:hlink>
      <a:folHlink>
        <a:srgbClr val="20519A"/>
      </a:folHlink>
    </a:clrScheme>
    <a:fontScheme name="DA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DARES" id="{1BA243BB-AD56-429A-874F-834BE4198579}" vid="{59BB5CBC-0525-4FD2-8A34-FE8AD659E9C1}"/>
    </a:ext>
  </a:extLst>
</a:theme>
</file>

<file path=ppt/theme/theme3.xml><?xml version="1.0" encoding="utf-8"?>
<a:theme xmlns:a="http://schemas.openxmlformats.org/drawingml/2006/main" name="DARES - Section 2">
  <a:themeElements>
    <a:clrScheme name="DARES">
      <a:dk1>
        <a:srgbClr val="000000"/>
      </a:dk1>
      <a:lt1>
        <a:srgbClr val="FFFFFF"/>
      </a:lt1>
      <a:dk2>
        <a:srgbClr val="20519A"/>
      </a:dk2>
      <a:lt2>
        <a:srgbClr val="B3B3B3"/>
      </a:lt2>
      <a:accent1>
        <a:srgbClr val="7CCCBF"/>
      </a:accent1>
      <a:accent2>
        <a:srgbClr val="ADD9D4"/>
      </a:accent2>
      <a:accent3>
        <a:srgbClr val="FF8C7D"/>
      </a:accent3>
      <a:accent4>
        <a:srgbClr val="F5A9A0"/>
      </a:accent4>
      <a:accent5>
        <a:srgbClr val="5870B4"/>
      </a:accent5>
      <a:accent6>
        <a:srgbClr val="798FC8"/>
      </a:accent6>
      <a:hlink>
        <a:srgbClr val="20519A"/>
      </a:hlink>
      <a:folHlink>
        <a:srgbClr val="20519A"/>
      </a:folHlink>
    </a:clrScheme>
    <a:fontScheme name="DA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DARES" id="{1BA243BB-AD56-429A-874F-834BE4198579}" vid="{59BB5CBC-0525-4FD2-8A34-FE8AD659E9C1}"/>
    </a:ext>
  </a:extLst>
</a:theme>
</file>

<file path=ppt/theme/theme4.xml><?xml version="1.0" encoding="utf-8"?>
<a:theme xmlns:a="http://schemas.openxmlformats.org/drawingml/2006/main" name="DARES - Section 3">
  <a:themeElements>
    <a:clrScheme name="DARES">
      <a:dk1>
        <a:srgbClr val="000000"/>
      </a:dk1>
      <a:lt1>
        <a:srgbClr val="FFFFFF"/>
      </a:lt1>
      <a:dk2>
        <a:srgbClr val="20519A"/>
      </a:dk2>
      <a:lt2>
        <a:srgbClr val="B3B3B3"/>
      </a:lt2>
      <a:accent1>
        <a:srgbClr val="7CCCBF"/>
      </a:accent1>
      <a:accent2>
        <a:srgbClr val="ADD9D4"/>
      </a:accent2>
      <a:accent3>
        <a:srgbClr val="FF8C7D"/>
      </a:accent3>
      <a:accent4>
        <a:srgbClr val="F5A9A0"/>
      </a:accent4>
      <a:accent5>
        <a:srgbClr val="5870B4"/>
      </a:accent5>
      <a:accent6>
        <a:srgbClr val="798FC8"/>
      </a:accent6>
      <a:hlink>
        <a:srgbClr val="20519A"/>
      </a:hlink>
      <a:folHlink>
        <a:srgbClr val="20519A"/>
      </a:folHlink>
    </a:clrScheme>
    <a:fontScheme name="DA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DARES" id="{1BA243BB-AD56-429A-874F-834BE4198579}" vid="{59BB5CBC-0525-4FD2-8A34-FE8AD659E9C1}"/>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5D7A6026921E44956D902ED41C8D06" ma:contentTypeVersion="1" ma:contentTypeDescription="Crée un document." ma:contentTypeScope="" ma:versionID="e1fc8d8f381b890d2c7578678978450c">
  <xsd:schema xmlns:xsd="http://www.w3.org/2001/XMLSchema" xmlns:xs="http://www.w3.org/2001/XMLSchema" xmlns:p="http://schemas.microsoft.com/office/2006/metadata/properties" xmlns:ns1="http://schemas.microsoft.com/sharepoint/v3" xmlns:ns2="7b4e5cf4-0fc5-48ee-950b-8270790171f4" xmlns:ns3="a94836d9-3302-4558-b6d3-eecd7f28f017" targetNamespace="http://schemas.microsoft.com/office/2006/metadata/properties" ma:root="true" ma:fieldsID="16304ea39c7a0c64a133f06e81e50fbf" ns1:_="" ns2:_="" ns3:_="">
    <xsd:import namespace="http://schemas.microsoft.com/sharepoint/v3"/>
    <xsd:import namespace="7b4e5cf4-0fc5-48ee-950b-8270790171f4"/>
    <xsd:import namespace="a94836d9-3302-4558-b6d3-eecd7f28f017"/>
    <xsd:element name="properties">
      <xsd:complexType>
        <xsd:sequence>
          <xsd:element name="documentManagement">
            <xsd:complexType>
              <xsd:all>
                <xsd:element ref="ns2:_dlc_DocId" minOccurs="0"/>
                <xsd:element ref="ns2:_dlc_DocIdUrl" minOccurs="0"/>
                <xsd:element ref="ns2:_dlc_DocIdPersistId" minOccurs="0"/>
                <xsd:element ref="ns3:PACo_NiveauDeConfidentialiteTaxHTField0" minOccurs="0"/>
                <xsd:element ref="ns2:TaxCatchAll" minOccurs="0"/>
                <xsd:element ref="ns2:TaxCatchAllLabe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5"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16"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b4e5cf4-0fc5-48ee-950b-8270790171f4"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Conserver l’ID" ma:description="Conserver l’ID lors de l’ajout." ma:hidden="true" ma:internalName="_dlc_DocIdPersistId" ma:readOnly="true">
      <xsd:simpleType>
        <xsd:restriction base="dms:Boolean"/>
      </xsd:simpleType>
    </xsd:element>
    <xsd:element name="TaxCatchAll" ma:index="12" nillable="true" ma:displayName="Colonne Attraper tout de Taxonomie" ma:description="" ma:hidden="true" ma:list="{d832e24f-c8ee-45ec-b83f-6d52fe3e122c}" ma:internalName="TaxCatchAll" ma:showField="CatchAllData" ma:web="7b4e5cf4-0fc5-48ee-950b-8270790171f4">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Colonne Attraper tout de Taxonomie1" ma:description="" ma:hidden="true" ma:list="{d832e24f-c8ee-45ec-b83f-6d52fe3e122c}" ma:internalName="TaxCatchAllLabel" ma:readOnly="true" ma:showField="CatchAllDataLabel" ma:web="7b4e5cf4-0fc5-48ee-950b-8270790171f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94836d9-3302-4558-b6d3-eecd7f28f017" elementFormDefault="qualified">
    <xsd:import namespace="http://schemas.microsoft.com/office/2006/documentManagement/types"/>
    <xsd:import namespace="http://schemas.microsoft.com/office/infopath/2007/PartnerControls"/>
    <xsd:element name="PACo_NiveauDeConfidentialiteTaxHTField0" ma:index="11" ma:taxonomy="true" ma:internalName="PACo_NiveauDeConfidentialiteTaxHTField0" ma:taxonomyFieldName="PACo_NiveauDeConfidentialite" ma:displayName="Niveau de confidentialité" ma:default="1;#Public|43a73bf0-6fa9-439e-9f01-0c858cc75030" ma:fieldId="{55294203-1914-45cc-91d1-0bc660f83c6c}" ma:sspId="624bd1e1-bb4f-4cf0-a57e-44630b9c7bb2" ma:termSetId="47fe2dba-03aa-4e20-9197-2cab34707c07"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
    <Synchronization>Synchronous</Synchronization>
    <Type>1</Type>
    <SequenceNumber>10000</SequenceNumber>
    <Url/>
    <Assembly>Microsoft.SharePoint.Taxonomy, Version=14.0.0.0, Culture=neutral, PublicKeyToken=71e9bce111e9429c</Assembly>
    <Class>Microsoft.SharePoint.Taxonomy.TaxonomyItemEventReceiver</Class>
    <Data/>
    <Filter/>
  </Receiver>
  <Receiver>
    <Name/>
    <Synchronization>Synchronous</Synchronization>
    <Type>2</Type>
    <SequenceNumber>10000</SequenceNumber>
    <Url/>
    <Assembly>Microsoft.SharePoint.Taxonomy, Version=14.0.0.0, Culture=neutral, PublicKeyToken=71e9bce111e9429c</Assembly>
    <Class>Microsoft.SharePoint.Taxonomy.TaxonomyItemEventReceiver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ACo_NiveauDeConfidentialiteTaxHTField0 xmlns="a94836d9-3302-4558-b6d3-eecd7f28f017">
      <Terms xmlns="http://schemas.microsoft.com/office/infopath/2007/PartnerControls">
        <TermInfo xmlns="http://schemas.microsoft.com/office/infopath/2007/PartnerControls">
          <TermName xmlns="http://schemas.microsoft.com/office/infopath/2007/PartnerControls">Public</TermName>
          <TermId xmlns="http://schemas.microsoft.com/office/infopath/2007/PartnerControls">43a73bf0-6fa9-439e-9f01-0c858cc75030</TermId>
        </TermInfo>
      </Terms>
    </PACo_NiveauDeConfidentialiteTaxHTField0>
    <TaxCatchAll xmlns="7b4e5cf4-0fc5-48ee-950b-8270790171f4">
      <Value>1</Value>
    </TaxCatchAll>
    <PublishingExpirationDate xmlns="http://schemas.microsoft.com/sharepoint/v3" xsi:nil="true"/>
    <PublishingStartDate xmlns="http://schemas.microsoft.com/sharepoint/v3" xsi:nil="true"/>
    <_dlc_DocId xmlns="7b4e5cf4-0fc5-48ee-950b-8270790171f4">CXYRD2YVEM74-1981028799-21</_dlc_DocId>
    <_dlc_DocIdUrl xmlns="7b4e5cf4-0fc5-48ee-950b-8270790171f4">
      <Url>https://paco.intranet.social.gouv.fr/travail/dares/darespace/Utileauquotidien/boite%20a%20outil/_layouts/15/DocIdRedir.aspx?ID=CXYRD2YVEM74-1981028799-21</Url>
      <Description>CXYRD2YVEM74-1981028799-21</Description>
    </_dlc_DocIdUrl>
  </documentManagement>
</p:properties>
</file>

<file path=customXml/itemProps1.xml><?xml version="1.0" encoding="utf-8"?>
<ds:datastoreItem xmlns:ds="http://schemas.openxmlformats.org/officeDocument/2006/customXml" ds:itemID="{9078251B-0CC7-4C96-A11F-8800C529AE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4e5cf4-0fc5-48ee-950b-8270790171f4"/>
    <ds:schemaRef ds:uri="a94836d9-3302-4558-b6d3-eecd7f28f0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77B119-82B5-4AA8-8EA9-E0B6360E2D36}">
  <ds:schemaRefs>
    <ds:schemaRef ds:uri="http://schemas.microsoft.com/sharepoint/events"/>
  </ds:schemaRefs>
</ds:datastoreItem>
</file>

<file path=customXml/itemProps3.xml><?xml version="1.0" encoding="utf-8"?>
<ds:datastoreItem xmlns:ds="http://schemas.openxmlformats.org/officeDocument/2006/customXml" ds:itemID="{02DD81F2-5A3F-4E4A-8434-90135CD815AD}">
  <ds:schemaRefs>
    <ds:schemaRef ds:uri="http://schemas.microsoft.com/sharepoint/v3/contenttype/forms"/>
  </ds:schemaRefs>
</ds:datastoreItem>
</file>

<file path=customXml/itemProps4.xml><?xml version="1.0" encoding="utf-8"?>
<ds:datastoreItem xmlns:ds="http://schemas.openxmlformats.org/officeDocument/2006/customXml" ds:itemID="{9E297CDF-19AA-4C3A-ABF3-B194F3B615A5}">
  <ds:schemaRefs>
    <ds:schemaRef ds:uri="http://purl.org/dc/elements/1.1/"/>
    <ds:schemaRef ds:uri="http://schemas.microsoft.com/sharepoint/v3"/>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a94836d9-3302-4558-b6d3-eecd7f28f017"/>
    <ds:schemaRef ds:uri="http://schemas.microsoft.com/office/2006/metadata/properties"/>
    <ds:schemaRef ds:uri="7b4e5cf4-0fc5-48ee-950b-8270790171f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Novaty PowerPoint 4x3 FR</Template>
  <TotalTime>7894</TotalTime>
  <Words>3424</Words>
  <Application>Microsoft Office PowerPoint</Application>
  <PresentationFormat>Grand écran</PresentationFormat>
  <Paragraphs>489</Paragraphs>
  <Slides>32</Slides>
  <Notes>0</Notes>
  <HiddenSlides>0</HiddenSlides>
  <MMClips>0</MMClips>
  <ScaleCrop>false</ScaleCrop>
  <HeadingPairs>
    <vt:vector size="6" baseType="variant">
      <vt:variant>
        <vt:lpstr>Polices utilisées</vt:lpstr>
      </vt:variant>
      <vt:variant>
        <vt:i4>5</vt:i4>
      </vt:variant>
      <vt:variant>
        <vt:lpstr>Thème</vt:lpstr>
      </vt:variant>
      <vt:variant>
        <vt:i4>4</vt:i4>
      </vt:variant>
      <vt:variant>
        <vt:lpstr>Titres des diapositives</vt:lpstr>
      </vt:variant>
      <vt:variant>
        <vt:i4>32</vt:i4>
      </vt:variant>
    </vt:vector>
  </HeadingPairs>
  <TitlesOfParts>
    <vt:vector size="41" baseType="lpstr">
      <vt:lpstr>Arial</vt:lpstr>
      <vt:lpstr>Calibri</vt:lpstr>
      <vt:lpstr>Cambria Math</vt:lpstr>
      <vt:lpstr>Times New Roman</vt:lpstr>
      <vt:lpstr>Wingdings</vt:lpstr>
      <vt:lpstr>DARES</vt:lpstr>
      <vt:lpstr>DARES - Section 1</vt:lpstr>
      <vt:lpstr>DARES - Section 2</vt:lpstr>
      <vt:lpstr>DARES - Section 3</vt:lpstr>
      <vt:lpstr>Présentation PowerPoint</vt:lpstr>
      <vt:lpstr>Les Contrats Aidés en 2017</vt:lpstr>
      <vt:lpstr>Les établissements recourant aux Contrats Aidés en 2017</vt:lpstr>
      <vt:lpstr>Dispositif contesté du fait d’effets d’aubaine potentiels</vt:lpstr>
      <vt:lpstr>Revue de la littérature</vt:lpstr>
      <vt:lpstr>Les données</vt:lpstr>
      <vt:lpstr>Les données</vt:lpstr>
      <vt:lpstr>Champ retenu</vt:lpstr>
      <vt:lpstr>Stratégie empirique      </vt:lpstr>
      <vt:lpstr>Estimation d’une équation d’emploi</vt:lpstr>
      <vt:lpstr>Les MCO ne conviennent pas</vt:lpstr>
      <vt:lpstr>Estimations sur panel complet (2016-2019)</vt:lpstr>
      <vt:lpstr> Exploitation d’une expérience quasi-naturelle</vt:lpstr>
      <vt:lpstr>2017 : annonce de M. Pénicaud de réduction du recours aux Contrats Aidés</vt:lpstr>
      <vt:lpstr>Évolution des Contrats Aidés</vt:lpstr>
      <vt:lpstr>Variables instrumentales à partir d’une expérience quasi-naturelle</vt:lpstr>
      <vt:lpstr>Variable instrumentale : part de l’effectif en Contrats Aidés sur le point de se terminer en juillet 2017</vt:lpstr>
      <vt:lpstr>Variables instrumentales retenues</vt:lpstr>
      <vt:lpstr>Évolution des Contrats Aidés selon l’exposition à leur réduction</vt:lpstr>
      <vt:lpstr>Modèle en variables instrumentales</vt:lpstr>
      <vt:lpstr>Des instruments idéaux ?</vt:lpstr>
      <vt:lpstr>Avant l’annonce, évolution similaire de l’emploi entre les structures fortement ou faiblement exposées</vt:lpstr>
      <vt:lpstr>Autres tests de validité des instruments</vt:lpstr>
      <vt:lpstr> Résultats</vt:lpstr>
      <vt:lpstr>Dans le secteur non-marchand</vt:lpstr>
      <vt:lpstr>Le cas d’un effet d’aubaine hétérogène</vt:lpstr>
      <vt:lpstr>Estimation de la part des compliers</vt:lpstr>
      <vt:lpstr>Dans le secteur marchand</vt:lpstr>
      <vt:lpstr>Conclusion</vt:lpstr>
      <vt:lpstr>Limites de l’étude</vt:lpstr>
      <vt:lpstr>Conclusion des résultats</vt:lpstr>
      <vt:lpstr>Présentation PowerPoint</vt:lpstr>
    </vt:vector>
  </TitlesOfParts>
  <Manager>Benjamin Cazanova</Manager>
  <Company>Microsoft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damien.euzenat@travail.gouv.fr</dc:creator>
  <cp:keywords>PowerPoint Design</cp:keywords>
  <cp:lastModifiedBy>EUZENAT, Damien (DARES)</cp:lastModifiedBy>
  <cp:revision>1442</cp:revision>
  <cp:lastPrinted>2022-03-21T17:52:36Z</cp:lastPrinted>
  <dcterms:created xsi:type="dcterms:W3CDTF">2016-09-20T11:36:32Z</dcterms:created>
  <dcterms:modified xsi:type="dcterms:W3CDTF">2022-03-24T14:21:12Z</dcterms:modified>
  <cp:category>www.novaty.com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uttonT1">
    <vt:lpwstr>12569724</vt:lpwstr>
  </property>
  <property fmtid="{D5CDD505-2E9C-101B-9397-08002B2CF9AE}" pid="3" name="buttonT2">
    <vt:lpwstr>13949357</vt:lpwstr>
  </property>
  <property fmtid="{D5CDD505-2E9C-101B-9397-08002B2CF9AE}" pid="4" name="buttonT3">
    <vt:lpwstr>8228095</vt:lpwstr>
  </property>
  <property fmtid="{D5CDD505-2E9C-101B-9397-08002B2CF9AE}" pid="5" name="buttonT4">
    <vt:lpwstr>10529269</vt:lpwstr>
  </property>
  <property fmtid="{D5CDD505-2E9C-101B-9397-08002B2CF9AE}" pid="6" name="buttonFill1">
    <vt:lpwstr>12569724</vt:lpwstr>
  </property>
  <property fmtid="{D5CDD505-2E9C-101B-9397-08002B2CF9AE}" pid="7" name="buttonFill2">
    <vt:lpwstr>13949357</vt:lpwstr>
  </property>
  <property fmtid="{D5CDD505-2E9C-101B-9397-08002B2CF9AE}" pid="8" name="buttonFill3">
    <vt:lpwstr>8228095</vt:lpwstr>
  </property>
  <property fmtid="{D5CDD505-2E9C-101B-9397-08002B2CF9AE}" pid="9" name="buttonFill4">
    <vt:lpwstr>10529269</vt:lpwstr>
  </property>
  <property fmtid="{D5CDD505-2E9C-101B-9397-08002B2CF9AE}" pid="10" name="buttonBorder1">
    <vt:lpwstr>12569724</vt:lpwstr>
  </property>
  <property fmtid="{D5CDD505-2E9C-101B-9397-08002B2CF9AE}" pid="11" name="buttonBorder2">
    <vt:lpwstr>13949357</vt:lpwstr>
  </property>
  <property fmtid="{D5CDD505-2E9C-101B-9397-08002B2CF9AE}" pid="12" name="buttonBorder3">
    <vt:lpwstr>8228095</vt:lpwstr>
  </property>
  <property fmtid="{D5CDD505-2E9C-101B-9397-08002B2CF9AE}" pid="13" name="buttonBorder4">
    <vt:lpwstr>10529269</vt:lpwstr>
  </property>
  <property fmtid="{D5CDD505-2E9C-101B-9397-08002B2CF9AE}" pid="14" name="ContentTypeId">
    <vt:lpwstr>0x010100B35D7A6026921E44956D902ED41C8D06</vt:lpwstr>
  </property>
  <property fmtid="{D5CDD505-2E9C-101B-9397-08002B2CF9AE}" pid="15" name="PACo_NiveauDeConfidentialite">
    <vt:lpwstr>1;#Public|43a73bf0-6fa9-439e-9f01-0c858cc75030</vt:lpwstr>
  </property>
  <property fmtid="{D5CDD505-2E9C-101B-9397-08002B2CF9AE}" pid="16" name="_dlc_DocIdItemGuid">
    <vt:lpwstr>1357a5a9-c702-421c-bed7-bbf6092f2fb6</vt:lpwstr>
  </property>
</Properties>
</file>