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03" r:id="rId34"/>
    <p:sldId id="288" r:id="rId35"/>
    <p:sldId id="289" r:id="rId36"/>
    <p:sldId id="290" r:id="rId37"/>
    <p:sldId id="304" r:id="rId38"/>
    <p:sldId id="291" r:id="rId39"/>
    <p:sldId id="292" r:id="rId40"/>
    <p:sldId id="293" r:id="rId41"/>
    <p:sldId id="294" r:id="rId42"/>
    <p:sldId id="295" r:id="rId43"/>
    <p:sldId id="296" r:id="rId44"/>
    <p:sldId id="297" r:id="rId45"/>
    <p:sldId id="305" r:id="rId46"/>
    <p:sldId id="298" r:id="rId47"/>
    <p:sldId id="299" r:id="rId48"/>
    <p:sldId id="301" r:id="rId49"/>
    <p:sldId id="302" r:id="rId50"/>
  </p:sldIdLst>
  <p:sldSz cx="9906000" cy="6858000" type="A4"/>
  <p:notesSz cx="7099300" cy="10234613"/>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autoAdjust="0"/>
    <p:restoredTop sz="81029" autoAdjust="0"/>
  </p:normalViewPr>
  <p:slideViewPr>
    <p:cSldViewPr>
      <p:cViewPr varScale="1">
        <p:scale>
          <a:sx n="94" d="100"/>
          <a:sy n="94" d="100"/>
        </p:scale>
        <p:origin x="-21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3076363" cy="472367"/>
          </a:xfrm>
          <a:prstGeom prst="rect">
            <a:avLst/>
          </a:prstGeom>
        </p:spPr>
        <p:txBody>
          <a:bodyPr vert="horz" lIns="94540" tIns="47270" rIns="94540" bIns="47270" rtlCol="0"/>
          <a:lstStyle>
            <a:lvl1pPr algn="l">
              <a:defRPr sz="1200">
                <a:latin typeface="Arial"/>
              </a:defRPr>
            </a:lvl1pPr>
          </a:lstStyle>
          <a:p>
            <a:pPr>
              <a:defRPr/>
            </a:pPr>
            <a:endParaRPr lang="fr-FR"/>
          </a:p>
        </p:txBody>
      </p:sp>
      <p:sp>
        <p:nvSpPr>
          <p:cNvPr id="5" name="Espace réservé de la date 2"/>
          <p:cNvSpPr>
            <a:spLocks noGrp="1"/>
          </p:cNvSpPr>
          <p:nvPr>
            <p:ph type="dt" idx="1"/>
          </p:nvPr>
        </p:nvSpPr>
        <p:spPr bwMode="auto">
          <a:xfrm>
            <a:off x="4021294" y="0"/>
            <a:ext cx="3076363" cy="472367"/>
          </a:xfrm>
          <a:prstGeom prst="rect">
            <a:avLst/>
          </a:prstGeom>
        </p:spPr>
        <p:txBody>
          <a:bodyPr vert="horz" lIns="94540" tIns="47270" rIns="94540" bIns="47270" rtlCol="0"/>
          <a:lstStyle>
            <a:lvl1pPr algn="r">
              <a:defRPr sz="1200">
                <a:latin typeface="Arial"/>
              </a:defRPr>
            </a:lvl1pPr>
          </a:lstStyle>
          <a:p>
            <a:pPr>
              <a:defRPr/>
            </a:pPr>
            <a:fld id="{D680E798-53FF-4C51-A981-953463752515}" type="datetimeFigureOut">
              <a:rPr lang="fr-FR"/>
              <a:t>23/03/2022</a:t>
            </a:fld>
            <a:endParaRPr lang="fr-FR"/>
          </a:p>
        </p:txBody>
      </p:sp>
      <p:sp>
        <p:nvSpPr>
          <p:cNvPr id="6" name="Espace réservé de l'image des diapositives 3"/>
          <p:cNvSpPr>
            <a:spLocks noGrp="1" noRot="1" noChangeAspect="1"/>
          </p:cNvSpPr>
          <p:nvPr>
            <p:ph type="sldImg" idx="2"/>
          </p:nvPr>
        </p:nvSpPr>
        <p:spPr bwMode="auto">
          <a:xfrm>
            <a:off x="990600" y="708025"/>
            <a:ext cx="5118100" cy="3543300"/>
          </a:xfrm>
          <a:prstGeom prst="rect">
            <a:avLst/>
          </a:prstGeom>
          <a:noFill/>
          <a:ln w="12700">
            <a:solidFill>
              <a:prstClr val="black"/>
            </a:solidFill>
          </a:ln>
        </p:spPr>
        <p:txBody>
          <a:bodyPr vert="horz" lIns="94540" tIns="47270" rIns="94540" bIns="47270" rtlCol="0" anchor="ctr"/>
          <a:lstStyle/>
          <a:p>
            <a:pPr>
              <a:defRPr/>
            </a:pPr>
            <a:endParaRPr lang="fr-FR"/>
          </a:p>
        </p:txBody>
      </p:sp>
      <p:sp>
        <p:nvSpPr>
          <p:cNvPr id="7" name="Espace réservé des commentaires 4"/>
          <p:cNvSpPr>
            <a:spLocks noGrp="1"/>
          </p:cNvSpPr>
          <p:nvPr>
            <p:ph type="body" sz="quarter" idx="3"/>
          </p:nvPr>
        </p:nvSpPr>
        <p:spPr bwMode="auto">
          <a:xfrm>
            <a:off x="709930" y="4487484"/>
            <a:ext cx="5679440" cy="4251301"/>
          </a:xfrm>
          <a:prstGeom prst="rect">
            <a:avLst/>
          </a:prstGeom>
        </p:spPr>
        <p:txBody>
          <a:bodyPr vert="horz" lIns="94540" tIns="47270" rIns="94540" bIns="4727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8973329"/>
            <a:ext cx="3076363" cy="472367"/>
          </a:xfrm>
          <a:prstGeom prst="rect">
            <a:avLst/>
          </a:prstGeom>
        </p:spPr>
        <p:txBody>
          <a:bodyPr vert="horz" lIns="94540" tIns="47270" rIns="94540" bIns="47270" rtlCol="0" anchor="b"/>
          <a:lstStyle>
            <a:lvl1pPr algn="l">
              <a:defRPr sz="1200">
                <a:latin typeface="Arial"/>
              </a:defRPr>
            </a:lvl1pPr>
          </a:lstStyle>
          <a:p>
            <a:pPr>
              <a:defRPr/>
            </a:pPr>
            <a:endParaRPr lang="fr-FR"/>
          </a:p>
        </p:txBody>
      </p:sp>
      <p:sp>
        <p:nvSpPr>
          <p:cNvPr id="9" name="Espace réservé du numéro de diapositive 6"/>
          <p:cNvSpPr>
            <a:spLocks noGrp="1"/>
          </p:cNvSpPr>
          <p:nvPr>
            <p:ph type="sldNum" sz="quarter" idx="5"/>
          </p:nvPr>
        </p:nvSpPr>
        <p:spPr bwMode="auto">
          <a:xfrm>
            <a:off x="4021294" y="8973329"/>
            <a:ext cx="3076363" cy="472367"/>
          </a:xfrm>
          <a:prstGeom prst="rect">
            <a:avLst/>
          </a:prstGeom>
        </p:spPr>
        <p:txBody>
          <a:bodyPr vert="horz" lIns="94540" tIns="47270" rIns="94540" bIns="47270" rtlCol="0" anchor="b"/>
          <a:lstStyle>
            <a:lvl1pPr algn="r">
              <a:defRPr sz="1200">
                <a:latin typeface="Arial"/>
              </a:defRPr>
            </a:lvl1pPr>
          </a:lstStyle>
          <a:p>
            <a:pPr>
              <a:defRPr/>
            </a:pPr>
            <a:fld id="{1B06CD8F-B7ED-4A05-9FB1-A01CC0EF02CC}" type="slidenum">
              <a:rPr lang="fr-FR"/>
              <a:t>‹N°›</a:t>
            </a:fld>
            <a:endParaRPr lang="fr-FR"/>
          </a:p>
        </p:txBody>
      </p:sp>
    </p:spTree>
    <p:extLst>
      <p:ext uri="{BB962C8B-B14F-4D97-AF65-F5344CB8AC3E}">
        <p14:creationId xmlns:p14="http://schemas.microsoft.com/office/powerpoint/2010/main" val="1936349159"/>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Arial"/>
        <a:ea typeface="+mn-ea"/>
        <a:cs typeface="+mn-cs"/>
      </a:defRPr>
    </a:lvl1pPr>
    <a:lvl2pPr marL="457200" algn="l" defTabSz="914400">
      <a:defRPr sz="1200">
        <a:solidFill>
          <a:schemeClr val="tx1"/>
        </a:solidFill>
        <a:latin typeface="Arial"/>
        <a:ea typeface="+mn-ea"/>
        <a:cs typeface="+mn-cs"/>
      </a:defRPr>
    </a:lvl2pPr>
    <a:lvl3pPr marL="914400" algn="l" defTabSz="914400">
      <a:defRPr sz="1200">
        <a:solidFill>
          <a:schemeClr val="tx1"/>
        </a:solidFill>
        <a:latin typeface="Arial"/>
        <a:ea typeface="+mn-ea"/>
        <a:cs typeface="+mn-cs"/>
      </a:defRPr>
    </a:lvl3pPr>
    <a:lvl4pPr marL="1371600" algn="l" defTabSz="914400">
      <a:defRPr sz="1200">
        <a:solidFill>
          <a:schemeClr val="tx1"/>
        </a:solidFill>
        <a:latin typeface="Arial"/>
        <a:ea typeface="+mn-ea"/>
        <a:cs typeface="+mn-cs"/>
      </a:defRPr>
    </a:lvl4pPr>
    <a:lvl5pPr marL="1828800" algn="l" defTabSz="914400">
      <a:defRPr sz="1200">
        <a:solidFill>
          <a:schemeClr val="tx1"/>
        </a:solidFill>
        <a:latin typeface="Arial"/>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sz="1000" dirty="0">
              <a:ea typeface="Arial"/>
              <a:cs typeface="Arial"/>
            </a:endParaRPr>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a:p>
            <a:pPr>
              <a:defRPr/>
            </a:pPr>
            <a:endParaRPr lang="fr-FR" b="0" dirty="0"/>
          </a:p>
          <a:p>
            <a:pPr>
              <a:defRPr/>
            </a:pPr>
            <a:endParaRPr lang="fr-FR" b="0"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8EE7E48C-44FE-2A13-2C92-D9EA8011D0E3}" type="slidenum">
              <a:rPr lang="fr-F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lvl="1">
              <a:defRPr/>
            </a:pPr>
            <a:endParaRPr dirty="0"/>
          </a:p>
        </p:txBody>
      </p:sp>
      <p:sp>
        <p:nvSpPr>
          <p:cNvPr id="6" name="Espace réservé du numéro de diapositive 3"/>
          <p:cNvSpPr>
            <a:spLocks noGrp="1"/>
          </p:cNvSpPr>
          <p:nvPr>
            <p:ph type="sldNum" sz="quarter" idx="10"/>
          </p:nvPr>
        </p:nvSpPr>
        <p:spPr bwMode="auto"/>
        <p:txBody>
          <a:bodyPr/>
          <a:lstStyle/>
          <a:p>
            <a:pPr>
              <a:defRPr/>
            </a:pPr>
            <a:fld id="{A32087CD-8889-9BF4-D931-D196179173E8}" type="slidenum">
              <a:rPr lang="fr-F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defTabSz="945398">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92500" lnSpcReduction="20000"/>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92500"/>
          </a:bodyPr>
          <a:lstStyle/>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92500"/>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47</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48</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49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B8E277FD-4469-916B-15FA-82DE53AF04E5}" type="slidenum">
              <a:rPr lang="fr-F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6618000"/>
            <a:ext cx="195000" cy="24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XX/XX/XXXX</a:t>
            </a:r>
            <a:endParaRPr/>
          </a:p>
        </p:txBody>
      </p:sp>
      <p:sp>
        <p:nvSpPr>
          <p:cNvPr id="5" name="Espace réservé du pied de page 4"/>
          <p:cNvSpPr>
            <a:spLocks noGrp="1"/>
          </p:cNvSpPr>
          <p:nvPr>
            <p:ph type="ftr" sz="quarter" idx="11"/>
          </p:nvPr>
        </p:nvSpPr>
        <p:spPr bwMode="gray">
          <a:xfrm>
            <a:off x="780000" y="5226529"/>
            <a:ext cx="3510000" cy="1200000"/>
          </a:xfrm>
        </p:spPr>
        <p:txBody>
          <a:bodyPr anchor="b" anchorCtr="0"/>
          <a:lstStyle>
            <a:lvl1pPr>
              <a:defRPr sz="1150"/>
            </a:lvl1pPr>
          </a:lstStyle>
          <a:p>
            <a:pPr>
              <a:defRPr/>
            </a:pPr>
            <a:r>
              <a:rPr lang="fr-FR"/>
              <a:t>Intitulé de la direction/service interministérielle</a:t>
            </a:r>
            <a:endParaRPr/>
          </a:p>
        </p:txBody>
      </p:sp>
      <p:sp>
        <p:nvSpPr>
          <p:cNvPr id="6" name="Espace réservé du numéro de diapositive 5"/>
          <p:cNvSpPr>
            <a:spLocks noGrp="1"/>
          </p:cNvSpPr>
          <p:nvPr>
            <p:ph type="sldNum" sz="quarter" idx="12"/>
          </p:nvPr>
        </p:nvSpPr>
        <p:spPr bwMode="gray">
          <a:xfrm>
            <a:off x="0" y="6618000"/>
            <a:ext cx="195000" cy="24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195000" cy="24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4" name="Titre 6"/>
          <p:cNvSpPr>
            <a:spLocks noGrp="1"/>
          </p:cNvSpPr>
          <p:nvPr>
            <p:ph type="title" hasCustomPrompt="1"/>
          </p:nvPr>
        </p:nvSpPr>
        <p:spPr bwMode="gray">
          <a:xfrm>
            <a:off x="0" y="0"/>
            <a:ext cx="195000" cy="24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sp>
        <p:nvSpPr>
          <p:cNvPr id="5" name="Espace réservé de la date 1"/>
          <p:cNvSpPr>
            <a:spLocks noGrp="1"/>
          </p:cNvSpPr>
          <p:nvPr>
            <p:ph type="dt" sz="half" idx="10"/>
          </p:nvPr>
        </p:nvSpPr>
        <p:spPr bwMode="gray"/>
        <p:txBody>
          <a:bodyPr/>
          <a:lstStyle/>
          <a:p>
            <a:pPr algn="r">
              <a:defRPr/>
            </a:pPr>
            <a:r>
              <a:rPr lang="fr-FR" cap="all" dirty="0" smtClean="0"/>
              <a:t>30/03/2022</a:t>
            </a:r>
            <a:endParaRPr lang="fr-FR" dirty="0"/>
          </a:p>
        </p:txBody>
      </p:sp>
      <p:sp>
        <p:nvSpPr>
          <p:cNvPr id="6" name="Espace réservé du pied de page 2"/>
          <p:cNvSpPr>
            <a:spLocks noGrp="1"/>
          </p:cNvSpPr>
          <p:nvPr>
            <p:ph type="ftr" sz="quarter" idx="11"/>
          </p:nvPr>
        </p:nvSpPr>
        <p:spPr bwMode="gray"/>
        <p:txBody>
          <a:bodyPr/>
          <a:lstStyle/>
          <a:p>
            <a:pPr>
              <a:defRPr/>
            </a:pPr>
            <a:r>
              <a:rPr lang="fr-FR"/>
              <a:t>Intitulé de la direction/service interministérielle</a:t>
            </a:r>
            <a:endParaRPr/>
          </a:p>
        </p:txBody>
      </p:sp>
      <p:sp>
        <p:nvSpPr>
          <p:cNvPr id="7" name="Espace réservé du numéro de diapositive 7"/>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10"/>
          <p:cNvSpPr>
            <a:spLocks noGrp="1"/>
          </p:cNvSpPr>
          <p:nvPr>
            <p:ph type="body" sz="quarter" idx="13" hasCustomPrompt="1"/>
          </p:nvPr>
        </p:nvSpPr>
        <p:spPr bwMode="gray">
          <a:xfrm>
            <a:off x="390000" y="3128061"/>
            <a:ext cx="9126000" cy="2769600"/>
          </a:xfrm>
        </p:spPr>
        <p:txBody>
          <a:bodyPr/>
          <a:lstStyle>
            <a:lvl1pPr>
              <a:lnSpc>
                <a:spcPct val="90000"/>
              </a:lnSpc>
              <a:spcAft>
                <a:spcPts val="0"/>
              </a:spcAft>
              <a:defRPr sz="3250" b="1" cap="all"/>
            </a:lvl1pPr>
            <a:lvl2pPr marL="0" indent="0">
              <a:spcBef>
                <a:spcPts val="500"/>
              </a:spcBef>
              <a:spcAft>
                <a:spcPts val="0"/>
              </a:spcAft>
              <a:buNone/>
              <a:defRPr sz="1850"/>
            </a:lvl2pPr>
          </a:lstStyle>
          <a:p>
            <a:pPr lvl="0">
              <a:defRPr/>
            </a:pPr>
            <a:r>
              <a:rPr lang="fr-FR"/>
              <a:t>Titre</a:t>
            </a:r>
            <a:endParaRPr/>
          </a:p>
          <a:p>
            <a:pPr lvl="1">
              <a:defRPr/>
            </a:pPr>
            <a:r>
              <a:rPr lang="fr-FR"/>
              <a:t>Sous-titre</a:t>
            </a:r>
            <a:endParaRPr/>
          </a:p>
        </p:txBody>
      </p:sp>
      <p:cxnSp>
        <p:nvCxnSpPr>
          <p:cNvPr id="9" name="Connecteur droit 11"/>
          <p:cNvCxnSpPr>
            <a:cxnSpLocks/>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14"/>
          <p:cNvPicPr>
            <a:picLocks noChangeAspect="1"/>
          </p:cNvPicPr>
          <p:nvPr userDrawn="1"/>
        </p:nvPicPr>
        <p:blipFill>
          <a:blip r:embed="rId2"/>
          <a:stretch/>
        </p:blipFill>
        <p:spPr bwMode="auto">
          <a:xfrm>
            <a:off x="128464" y="85650"/>
            <a:ext cx="6657535" cy="60704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gray">
          <a:xfrm>
            <a:off x="389999" y="1200000"/>
            <a:ext cx="9126000" cy="960000"/>
          </a:xfrm>
        </p:spPr>
        <p:txBody>
          <a:bodyPr/>
          <a:lstStyle>
            <a:lvl1pPr>
              <a:defRPr/>
            </a:lvl1pPr>
          </a:lstStyle>
          <a:p>
            <a:pPr>
              <a:defRPr/>
            </a:pPr>
            <a:r>
              <a:rPr lang="fr-FR"/>
              <a:t>Titre</a:t>
            </a:r>
            <a:endParaRPr/>
          </a:p>
        </p:txBody>
      </p:sp>
      <p:sp>
        <p:nvSpPr>
          <p:cNvPr id="5" name="Espace réservé de la date 2"/>
          <p:cNvSpPr>
            <a:spLocks noGrp="1"/>
          </p:cNvSpPr>
          <p:nvPr>
            <p:ph type="dt" sz="half" idx="10"/>
          </p:nvPr>
        </p:nvSpPr>
        <p:spPr bwMode="gray"/>
        <p:txBody>
          <a:bodyPr/>
          <a:lstStyle/>
          <a:p>
            <a:pPr algn="r">
              <a:defRPr/>
            </a:pPr>
            <a:r>
              <a:rPr lang="fr-FR" cap="all"/>
              <a:t>XX/XX/XXXX</a:t>
            </a:r>
            <a:endParaRPr/>
          </a:p>
        </p:txBody>
      </p:sp>
      <p:sp>
        <p:nvSpPr>
          <p:cNvPr id="6" name="Espace réservé du pied de page 3"/>
          <p:cNvSpPr>
            <a:spLocks noGrp="1"/>
          </p:cNvSpPr>
          <p:nvPr>
            <p:ph type="ftr" sz="quarter" idx="11"/>
          </p:nvPr>
        </p:nvSpPr>
        <p:spPr bwMode="gray"/>
        <p:txBody>
          <a:bodyPr/>
          <a:lstStyle/>
          <a:p>
            <a:pPr>
              <a:defRPr/>
            </a:pPr>
            <a:r>
              <a:rPr lang="fr-FR"/>
              <a:t>Intitulé de la direction/service interministérielle</a:t>
            </a:r>
            <a:endParaRPr/>
          </a:p>
        </p:txBody>
      </p:sp>
      <p:sp>
        <p:nvSpPr>
          <p:cNvPr id="7"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7"/>
          <p:cNvSpPr>
            <a:spLocks noGrp="1"/>
          </p:cNvSpPr>
          <p:nvPr>
            <p:ph type="body" sz="quarter" idx="13" hasCustomPrompt="1"/>
          </p:nvPr>
        </p:nvSpPr>
        <p:spPr bwMode="gray">
          <a:xfrm>
            <a:off x="389998" y="2522624"/>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9" name="Espace réservé du texte 7"/>
          <p:cNvSpPr>
            <a:spLocks noGrp="1"/>
          </p:cNvSpPr>
          <p:nvPr>
            <p:ph type="body" sz="quarter" idx="14" hasCustomPrompt="1"/>
          </p:nvPr>
        </p:nvSpPr>
        <p:spPr bwMode="gray">
          <a:xfrm>
            <a:off x="3588000"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10" name="Espace réservé du texte 7"/>
          <p:cNvSpPr>
            <a:spLocks noGrp="1"/>
          </p:cNvSpPr>
          <p:nvPr>
            <p:ph type="body" sz="quarter" idx="15" hasCustomPrompt="1"/>
          </p:nvPr>
        </p:nvSpPr>
        <p:spPr bwMode="gray">
          <a:xfrm>
            <a:off x="6785999"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pic>
        <p:nvPicPr>
          <p:cNvPr id="11" name="Image 10"/>
          <p:cNvPicPr>
            <a:picLocks noChangeAspect="1"/>
          </p:cNvPicPr>
          <p:nvPr userDrawn="1"/>
        </p:nvPicPr>
        <p:blipFill>
          <a:blip r:embed="rId2"/>
          <a:stretch/>
        </p:blipFill>
        <p:spPr bwMode="auto">
          <a:xfrm>
            <a:off x="1063138" y="1484784"/>
            <a:ext cx="742356" cy="471705"/>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4" name="Espace réservé pour une image  7"/>
          <p:cNvSpPr>
            <a:spLocks noGrp="1"/>
          </p:cNvSpPr>
          <p:nvPr>
            <p:ph type="pic" sz="quarter" idx="13" hasCustomPrompt="1"/>
          </p:nvPr>
        </p:nvSpPr>
        <p:spPr bwMode="gray">
          <a:xfrm>
            <a:off x="0" y="984000"/>
            <a:ext cx="9906000" cy="5875200"/>
          </a:xfrm>
          <a:prstGeom prst="rect">
            <a:avLst/>
          </a:prstGeom>
          <a:solidFill>
            <a:schemeClr val="bg1">
              <a:lumMod val="85000"/>
            </a:schemeClr>
          </a:solidFill>
        </p:spPr>
        <p:txBody>
          <a:bodyPr tIns="1080000" anchor="ctr" anchorCtr="0"/>
          <a:lstStyle>
            <a:lvl1pPr algn="ctr">
              <a:defRPr cap="all"/>
            </a:lvl1pPr>
          </a:lstStyle>
          <a:p>
            <a:pPr>
              <a:defRPr/>
            </a:pPr>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endParaRPr/>
          </a:p>
        </p:txBody>
      </p:sp>
      <p:sp>
        <p:nvSpPr>
          <p:cNvPr id="5" name="Titre 1"/>
          <p:cNvSpPr>
            <a:spLocks noGrp="1"/>
          </p:cNvSpPr>
          <p:nvPr>
            <p:ph type="title" hasCustomPrompt="1"/>
          </p:nvPr>
        </p:nvSpPr>
        <p:spPr bwMode="gray">
          <a:xfrm>
            <a:off x="389999" y="984000"/>
            <a:ext cx="9126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extrusionOk="0">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pPr>
              <a:defRPr/>
            </a:pPr>
            <a:r>
              <a:rPr lang="fr-FR"/>
              <a:t>Titre</a:t>
            </a:r>
            <a:endParaRPr/>
          </a:p>
        </p:txBody>
      </p:sp>
      <p:sp>
        <p:nvSpPr>
          <p:cNvPr id="6" name="Espace réservé de la date 2"/>
          <p:cNvSpPr>
            <a:spLocks noGrp="1"/>
          </p:cNvSpPr>
          <p:nvPr>
            <p:ph type="dt" sz="half" idx="10"/>
          </p:nvPr>
        </p:nvSpPr>
        <p:spPr bwMode="gray"/>
        <p:txBody>
          <a:bodyPr/>
          <a:lstStyle/>
          <a:p>
            <a:pPr algn="r">
              <a:defRPr/>
            </a:pPr>
            <a:r>
              <a:rPr lang="fr-FR" cap="all"/>
              <a:t>XX/XX/XXXX</a:t>
            </a:r>
            <a:endParaRPr/>
          </a:p>
        </p:txBody>
      </p:sp>
      <p:sp>
        <p:nvSpPr>
          <p:cNvPr id="7" name="Espace réservé du pied de page 3"/>
          <p:cNvSpPr>
            <a:spLocks noGrp="1"/>
          </p:cNvSpPr>
          <p:nvPr>
            <p:ph type="ftr" sz="quarter" idx="11"/>
          </p:nvPr>
        </p:nvSpPr>
        <p:spPr bwMode="gray"/>
        <p:txBody>
          <a:bodyPr/>
          <a:lstStyle/>
          <a:p>
            <a:pPr>
              <a:defRPr/>
            </a:pPr>
            <a:r>
              <a:rPr lang="fr-FR"/>
              <a:t>Intitulé de la direction/service interministérielle</a:t>
            </a:r>
            <a:endParaRPr/>
          </a:p>
        </p:txBody>
      </p:sp>
      <p:sp>
        <p:nvSpPr>
          <p:cNvPr id="8"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re et textes 3 colonnes">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gray">
          <a:xfrm>
            <a:off x="389999" y="1200000"/>
            <a:ext cx="9126000" cy="960000"/>
          </a:xfrm>
        </p:spPr>
        <p:txBody>
          <a:bodyPr/>
          <a:lstStyle>
            <a:lvl1pPr>
              <a:defRPr/>
            </a:lvl1pPr>
          </a:lstStyle>
          <a:p>
            <a:pPr>
              <a:defRPr/>
            </a:pPr>
            <a:r>
              <a:rPr lang="fr-FR"/>
              <a:t>Titre</a:t>
            </a:r>
            <a:endParaRPr/>
          </a:p>
        </p:txBody>
      </p:sp>
      <p:sp>
        <p:nvSpPr>
          <p:cNvPr id="5" name="Espace réservé de la date 2"/>
          <p:cNvSpPr>
            <a:spLocks noGrp="1"/>
          </p:cNvSpPr>
          <p:nvPr>
            <p:ph type="dt" sz="half" idx="10"/>
          </p:nvPr>
        </p:nvSpPr>
        <p:spPr bwMode="gray"/>
        <p:txBody>
          <a:bodyPr/>
          <a:lstStyle/>
          <a:p>
            <a:pPr algn="r">
              <a:defRPr/>
            </a:pPr>
            <a:r>
              <a:rPr lang="fr-FR" cap="all"/>
              <a:t>XX/XX/XXXX</a:t>
            </a:r>
            <a:endParaRPr/>
          </a:p>
        </p:txBody>
      </p:sp>
      <p:sp>
        <p:nvSpPr>
          <p:cNvPr id="6" name="Espace réservé du pied de page 3"/>
          <p:cNvSpPr>
            <a:spLocks noGrp="1"/>
          </p:cNvSpPr>
          <p:nvPr>
            <p:ph type="ftr" sz="quarter" idx="11"/>
          </p:nvPr>
        </p:nvSpPr>
        <p:spPr bwMode="gray"/>
        <p:txBody>
          <a:bodyPr/>
          <a:lstStyle/>
          <a:p>
            <a:pPr>
              <a:defRPr/>
            </a:pPr>
            <a:r>
              <a:rPr lang="fr-FR"/>
              <a:t>Intitulé de la direction/service interministérielle</a:t>
            </a:r>
            <a:endParaRPr/>
          </a:p>
        </p:txBody>
      </p:sp>
      <p:sp>
        <p:nvSpPr>
          <p:cNvPr id="7"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9"/>
          <p:cNvSpPr>
            <a:spLocks noGrp="1"/>
          </p:cNvSpPr>
          <p:nvPr>
            <p:ph type="body" sz="quarter" idx="13" hasCustomPrompt="1"/>
          </p:nvPr>
        </p:nvSpPr>
        <p:spPr bwMode="gray">
          <a:xfrm>
            <a:off x="3588000" y="240000"/>
            <a:ext cx="5928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
        <p:nvSpPr>
          <p:cNvPr id="9" name="Espace réservé du texte 11"/>
          <p:cNvSpPr>
            <a:spLocks noGrp="1"/>
          </p:cNvSpPr>
          <p:nvPr>
            <p:ph type="body" sz="quarter" idx="14" hasCustomPrompt="1"/>
          </p:nvPr>
        </p:nvSpPr>
        <p:spPr bwMode="gray">
          <a:xfrm>
            <a:off x="389999" y="2448000"/>
            <a:ext cx="2730000" cy="3432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0" name="Espace réservé du texte 11"/>
          <p:cNvSpPr>
            <a:spLocks noGrp="1"/>
          </p:cNvSpPr>
          <p:nvPr>
            <p:ph type="body" sz="quarter" idx="15" hasCustomPrompt="1"/>
          </p:nvPr>
        </p:nvSpPr>
        <p:spPr bwMode="gray">
          <a:xfrm>
            <a:off x="3588000" y="2448000"/>
            <a:ext cx="2730000" cy="3432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1" name="Espace réservé du texte 11"/>
          <p:cNvSpPr>
            <a:spLocks noGrp="1"/>
          </p:cNvSpPr>
          <p:nvPr>
            <p:ph type="body" sz="quarter" idx="16" hasCustomPrompt="1"/>
          </p:nvPr>
        </p:nvSpPr>
        <p:spPr bwMode="gray">
          <a:xfrm>
            <a:off x="6786000" y="2448000"/>
            <a:ext cx="2730000" cy="3432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userDrawn="1">
  <p:cSld name="Titre et contenu">
    <p:spTree>
      <p:nvGrpSpPr>
        <p:cNvPr id="1" name=""/>
        <p:cNvGrpSpPr/>
        <p:nvPr/>
      </p:nvGrpSpPr>
      <p:grpSpPr bwMode="auto">
        <a:xfrm>
          <a:off x="0" y="0"/>
          <a:ext cx="0" cy="0"/>
          <a:chOff x="0" y="0"/>
          <a:chExt cx="0" cy="0"/>
        </a:xfrm>
      </p:grpSpPr>
      <p:sp>
        <p:nvSpPr>
          <p:cNvPr id="4" name="Titre 3"/>
          <p:cNvSpPr>
            <a:spLocks noGrp="1"/>
          </p:cNvSpPr>
          <p:nvPr>
            <p:ph type="title" hasCustomPrompt="1"/>
          </p:nvPr>
        </p:nvSpPr>
        <p:spPr bwMode="gray">
          <a:xfrm>
            <a:off x="389999" y="1200000"/>
            <a:ext cx="9126000" cy="960000"/>
          </a:xfrm>
        </p:spPr>
        <p:txBody>
          <a:bodyPr/>
          <a:lstStyle/>
          <a:p>
            <a:pPr>
              <a:defRPr/>
            </a:pPr>
            <a:r>
              <a:rPr lang="fr-FR"/>
              <a:t>Titre</a:t>
            </a:r>
            <a:endParaRPr/>
          </a:p>
        </p:txBody>
      </p:sp>
      <p:sp>
        <p:nvSpPr>
          <p:cNvPr id="5" name="Espace réservé de la date 4"/>
          <p:cNvSpPr>
            <a:spLocks noGrp="1"/>
          </p:cNvSpPr>
          <p:nvPr>
            <p:ph type="dt" sz="half" idx="10"/>
          </p:nvPr>
        </p:nvSpPr>
        <p:spPr bwMode="gray"/>
        <p:txBody>
          <a:bodyPr/>
          <a:lstStyle/>
          <a:p>
            <a:pPr algn="r">
              <a:defRPr/>
            </a:pPr>
            <a:r>
              <a:rPr lang="fr-FR" cap="all"/>
              <a:t>XX/XX/XXXX</a:t>
            </a:r>
            <a:endParaRPr/>
          </a:p>
        </p:txBody>
      </p:sp>
      <p:sp>
        <p:nvSpPr>
          <p:cNvPr id="6" name="Espace réservé du pied de page 5"/>
          <p:cNvSpPr>
            <a:spLocks noGrp="1"/>
          </p:cNvSpPr>
          <p:nvPr>
            <p:ph type="ftr" sz="quarter" idx="11"/>
          </p:nvPr>
        </p:nvSpPr>
        <p:spPr bwMode="gray"/>
        <p:txBody>
          <a:bodyPr/>
          <a:lstStyle/>
          <a:p>
            <a:pPr>
              <a:defRPr/>
            </a:pPr>
            <a:r>
              <a:rPr lang="fr-FR"/>
              <a:t>Intitulé de la direction/service interministérielle</a:t>
            </a:r>
            <a:endParaRPr/>
          </a:p>
        </p:txBody>
      </p:sp>
      <p:sp>
        <p:nvSpPr>
          <p:cNvPr id="7" name="Espace réservé du numéro de diapositive 6"/>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contenu 8"/>
          <p:cNvSpPr>
            <a:spLocks noGrp="1"/>
          </p:cNvSpPr>
          <p:nvPr>
            <p:ph sz="quarter" idx="14" hasCustomPrompt="1"/>
          </p:nvPr>
        </p:nvSpPr>
        <p:spPr bwMode="gray">
          <a:xfrm>
            <a:off x="389998" y="2448000"/>
            <a:ext cx="9126000" cy="3432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9" name="Espace réservé du texte 9"/>
          <p:cNvSpPr>
            <a:spLocks noGrp="1"/>
          </p:cNvSpPr>
          <p:nvPr>
            <p:ph type="body" sz="quarter" idx="13" hasCustomPrompt="1"/>
          </p:nvPr>
        </p:nvSpPr>
        <p:spPr bwMode="gray">
          <a:xfrm>
            <a:off x="3588000" y="240000"/>
            <a:ext cx="5928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gray">
          <a:xfrm>
            <a:off x="389999" y="1200000"/>
            <a:ext cx="9126000" cy="960000"/>
          </a:xfrm>
          <a:prstGeom prst="rect">
            <a:avLst/>
          </a:prstGeom>
        </p:spPr>
        <p:txBody>
          <a:bodyPr vert="horz" lIns="0" tIns="0" rIns="0" bIns="0" rtlCol="0" anchor="t" anchorCtr="0">
            <a:noAutofit/>
          </a:bodyPr>
          <a:lstStyle/>
          <a:p>
            <a:pPr>
              <a:defRPr/>
            </a:pPr>
            <a:r>
              <a:rPr lang="fr-FR"/>
              <a:t>Titre</a:t>
            </a:r>
            <a:endParaRPr/>
          </a:p>
        </p:txBody>
      </p:sp>
      <p:sp>
        <p:nvSpPr>
          <p:cNvPr id="5" name="Espace réservé du texte 2"/>
          <p:cNvSpPr>
            <a:spLocks noGrp="1"/>
          </p:cNvSpPr>
          <p:nvPr>
            <p:ph type="body" idx="1"/>
          </p:nvPr>
        </p:nvSpPr>
        <p:spPr bwMode="gray">
          <a:xfrm>
            <a:off x="389999" y="2448000"/>
            <a:ext cx="9126000" cy="3432000"/>
          </a:xfrm>
          <a:prstGeom prst="rect">
            <a:avLst/>
          </a:prstGeom>
        </p:spPr>
        <p:txBody>
          <a:bodyPr vert="horz" lIns="0" tIns="0" rIns="0" bIns="0" rtlCol="0" anchor="t" anchorCtr="0">
            <a:noAutofit/>
          </a:bodyPr>
          <a:lstStyle/>
          <a:p>
            <a:pPr lvl="0">
              <a:defRPr/>
            </a:pPr>
            <a:r>
              <a:rPr lang="fr-FR" dirty="0"/>
              <a:t>Texte de niveau 1</a:t>
            </a:r>
            <a:endParaRPr dirty="0"/>
          </a:p>
          <a:p>
            <a:pPr lvl="1">
              <a:defRPr/>
            </a:pPr>
            <a:r>
              <a:rPr lang="fr-FR" dirty="0"/>
              <a:t>Texte de niveau 2</a:t>
            </a:r>
            <a:endParaRPr dirty="0"/>
          </a:p>
          <a:p>
            <a:pPr lvl="2">
              <a:defRPr/>
            </a:pPr>
            <a:r>
              <a:rPr lang="fr-FR" dirty="0"/>
              <a:t>Texte de niveau 3</a:t>
            </a:r>
            <a:endParaRPr dirty="0"/>
          </a:p>
          <a:p>
            <a:pPr lvl="3">
              <a:defRPr/>
            </a:pPr>
            <a:r>
              <a:rPr lang="fr-FR" dirty="0"/>
              <a:t>Texte de niveau 4</a:t>
            </a:r>
            <a:endParaRPr dirty="0"/>
          </a:p>
          <a:p>
            <a:pPr lvl="4">
              <a:defRPr/>
            </a:pPr>
            <a:r>
              <a:rPr lang="fr-FR" dirty="0"/>
              <a:t>Texte de niveau 5</a:t>
            </a:r>
            <a:endParaRPr dirty="0"/>
          </a:p>
        </p:txBody>
      </p:sp>
      <p:sp>
        <p:nvSpPr>
          <p:cNvPr id="6" name="Espace réservé de la date 3"/>
          <p:cNvSpPr>
            <a:spLocks noGrp="1"/>
          </p:cNvSpPr>
          <p:nvPr>
            <p:ph type="dt" sz="half" idx="2"/>
          </p:nvPr>
        </p:nvSpPr>
        <p:spPr bwMode="gray">
          <a:xfrm>
            <a:off x="8248500" y="6378000"/>
            <a:ext cx="12675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defRPr/>
            </a:pPr>
            <a:r>
              <a:rPr lang="fr-FR" cap="all" dirty="0" smtClean="0"/>
              <a:t>30/03/2022</a:t>
            </a:r>
            <a:endParaRPr lang="fr-FR" dirty="0"/>
          </a:p>
        </p:txBody>
      </p:sp>
      <p:sp>
        <p:nvSpPr>
          <p:cNvPr id="7" name="Espace réservé du pied de page 4"/>
          <p:cNvSpPr>
            <a:spLocks noGrp="1"/>
          </p:cNvSpPr>
          <p:nvPr>
            <p:ph type="ftr" sz="quarter" idx="3"/>
          </p:nvPr>
        </p:nvSpPr>
        <p:spPr bwMode="gray">
          <a:xfrm>
            <a:off x="390000" y="6378000"/>
            <a:ext cx="6396000" cy="480000"/>
          </a:xfrm>
          <a:prstGeom prst="rect">
            <a:avLst/>
          </a:prstGeom>
        </p:spPr>
        <p:txBody>
          <a:bodyPr vert="horz" lIns="0" tIns="0" rIns="0" bIns="0" rtlCol="0" anchor="ctr" anchorCtr="0">
            <a:noAutofit/>
          </a:bodyPr>
          <a:lstStyle>
            <a:lvl1pPr algn="l">
              <a:defRPr sz="750" b="1">
                <a:solidFill>
                  <a:schemeClr val="tx1"/>
                </a:solidFill>
              </a:defRPr>
            </a:lvl1pPr>
          </a:lstStyle>
          <a:p>
            <a:pPr>
              <a:defRPr/>
            </a:pPr>
            <a:r>
              <a:rPr lang="fr-FR" dirty="0" smtClean="0"/>
              <a:t>Journées de Méthodologie Statistique</a:t>
            </a:r>
            <a:endParaRPr lang="fr-FR" dirty="0"/>
          </a:p>
        </p:txBody>
      </p:sp>
      <p:sp>
        <p:nvSpPr>
          <p:cNvPr id="8" name="Espace réservé du numéro de diapositive 5"/>
          <p:cNvSpPr>
            <a:spLocks noGrp="1"/>
          </p:cNvSpPr>
          <p:nvPr>
            <p:ph type="sldNum" sz="quarter" idx="4"/>
          </p:nvPr>
        </p:nvSpPr>
        <p:spPr bwMode="gray">
          <a:xfrm>
            <a:off x="6786000" y="6378000"/>
            <a:ext cx="1462500" cy="48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a:p>
        </p:txBody>
      </p:sp>
      <p:cxnSp>
        <p:nvCxnSpPr>
          <p:cNvPr id="9" name="Connecteur droit 9"/>
          <p:cNvCxnSpPr>
            <a:cxnSpLocks/>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8"/>
          <a:stretch/>
        </p:blipFill>
        <p:spPr bwMode="auto">
          <a:xfrm>
            <a:off x="6968182" y="215178"/>
            <a:ext cx="1669330" cy="38973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hf hdr="0"/>
  <p:txStyles>
    <p:titleStyle>
      <a:lvl1pPr algn="l" defTabSz="914378">
        <a:lnSpc>
          <a:spcPct val="90000"/>
        </a:lnSpc>
        <a:spcBef>
          <a:spcPts val="0"/>
        </a:spcBef>
        <a:buNone/>
        <a:defRPr sz="2550" b="1">
          <a:solidFill>
            <a:schemeClr val="tx1"/>
          </a:solidFill>
          <a:latin typeface="+mj-lt"/>
          <a:ea typeface="+mj-ea"/>
          <a:cs typeface="+mj-cs"/>
        </a:defRPr>
      </a:lvl1pPr>
    </p:titleStyle>
    <p:bodyStyle>
      <a:lvl1pPr marL="0" indent="0" algn="l" defTabSz="914378">
        <a:lnSpc>
          <a:spcPct val="100000"/>
        </a:lnSpc>
        <a:spcBef>
          <a:spcPts val="0"/>
        </a:spcBef>
        <a:spcAft>
          <a:spcPts val="500"/>
        </a:spcAft>
        <a:buFont typeface="Arial"/>
        <a:buNone/>
        <a:defRPr sz="1050" b="0">
          <a:solidFill>
            <a:schemeClr val="tx1"/>
          </a:solidFill>
          <a:latin typeface="+mn-lt"/>
          <a:ea typeface="+mn-ea"/>
          <a:cs typeface="+mn-cs"/>
        </a:defRPr>
      </a:lvl1pPr>
      <a:lvl2pPr marL="251994" indent="-71999" algn="l" defTabSz="914378">
        <a:lnSpc>
          <a:spcPct val="100000"/>
        </a:lnSpc>
        <a:spcBef>
          <a:spcPts val="600"/>
        </a:spcBef>
        <a:spcAft>
          <a:spcPts val="600"/>
        </a:spcAft>
        <a:buFont typeface="Arial"/>
        <a:buChar char="•"/>
        <a:defRPr sz="950">
          <a:solidFill>
            <a:schemeClr val="tx1"/>
          </a:solidFill>
          <a:latin typeface="+mn-lt"/>
          <a:ea typeface="+mn-ea"/>
          <a:cs typeface="+mn-cs"/>
        </a:defRPr>
      </a:lvl2pPr>
      <a:lvl3pPr marL="431990" indent="-71999" algn="l" defTabSz="914378">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1985" indent="-71999" algn="l" defTabSz="914378">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7979" indent="-71999" algn="l" defTabSz="914378">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536" indent="-228594" algn="l" defTabSz="914378">
        <a:spcBef>
          <a:spcPts val="0"/>
        </a:spcBef>
        <a:buFont typeface="Arial"/>
        <a:buChar char="•"/>
        <a:defRPr sz="2000">
          <a:solidFill>
            <a:schemeClr val="tx1"/>
          </a:solidFill>
          <a:latin typeface="+mn-lt"/>
          <a:ea typeface="+mn-ea"/>
          <a:cs typeface="+mn-cs"/>
        </a:defRPr>
      </a:lvl6pPr>
      <a:lvl7pPr marL="2971726" indent="-228594" algn="l" defTabSz="914378">
        <a:spcBef>
          <a:spcPts val="0"/>
        </a:spcBef>
        <a:buFont typeface="Arial"/>
        <a:buChar char="•"/>
        <a:defRPr sz="2000">
          <a:solidFill>
            <a:schemeClr val="tx1"/>
          </a:solidFill>
          <a:latin typeface="+mn-lt"/>
          <a:ea typeface="+mn-ea"/>
          <a:cs typeface="+mn-cs"/>
        </a:defRPr>
      </a:lvl7pPr>
      <a:lvl8pPr marL="3428915" indent="-228594" algn="l" defTabSz="914378">
        <a:spcBef>
          <a:spcPts val="0"/>
        </a:spcBef>
        <a:buFont typeface="Arial"/>
        <a:buChar char="•"/>
        <a:defRPr sz="2000">
          <a:solidFill>
            <a:schemeClr val="tx1"/>
          </a:solidFill>
          <a:latin typeface="+mn-lt"/>
          <a:ea typeface="+mn-ea"/>
          <a:cs typeface="+mn-cs"/>
        </a:defRPr>
      </a:lvl8pPr>
      <a:lvl9pPr marL="3886103" indent="-228594" algn="l" defTabSz="914378">
        <a:spcBef>
          <a:spcPts val="0"/>
        </a:spcBef>
        <a:buFont typeface="Arial"/>
        <a:buChar char="•"/>
        <a:defRPr sz="2000">
          <a:solidFill>
            <a:schemeClr val="tx1"/>
          </a:solidFill>
          <a:latin typeface="+mn-lt"/>
          <a:ea typeface="+mn-ea"/>
          <a:cs typeface="+mn-cs"/>
        </a:defRPr>
      </a:lvl9pPr>
    </p:bodyStyle>
    <p:otherStyle>
      <a:defPPr>
        <a:defRPr lang="fr-FR"/>
      </a:defPPr>
      <a:lvl1pPr marL="0" algn="l" defTabSz="914378">
        <a:defRPr sz="1800">
          <a:solidFill>
            <a:schemeClr val="tx1"/>
          </a:solidFill>
          <a:latin typeface="+mn-lt"/>
          <a:ea typeface="+mn-ea"/>
          <a:cs typeface="+mn-cs"/>
        </a:defRPr>
      </a:lvl1pPr>
      <a:lvl2pPr marL="457189" algn="l" defTabSz="914378">
        <a:defRPr sz="1800">
          <a:solidFill>
            <a:schemeClr val="tx1"/>
          </a:solidFill>
          <a:latin typeface="+mn-lt"/>
          <a:ea typeface="+mn-ea"/>
          <a:cs typeface="+mn-cs"/>
        </a:defRPr>
      </a:lvl2pPr>
      <a:lvl3pPr marL="914378" algn="l" defTabSz="914378">
        <a:defRPr sz="1800">
          <a:solidFill>
            <a:schemeClr val="tx1"/>
          </a:solidFill>
          <a:latin typeface="+mn-lt"/>
          <a:ea typeface="+mn-ea"/>
          <a:cs typeface="+mn-cs"/>
        </a:defRPr>
      </a:lvl3pPr>
      <a:lvl4pPr marL="1371566" algn="l" defTabSz="914378">
        <a:defRPr sz="1800">
          <a:solidFill>
            <a:schemeClr val="tx1"/>
          </a:solidFill>
          <a:latin typeface="+mn-lt"/>
          <a:ea typeface="+mn-ea"/>
          <a:cs typeface="+mn-cs"/>
        </a:defRPr>
      </a:lvl4pPr>
      <a:lvl5pPr marL="1828754" algn="l" defTabSz="914378">
        <a:defRPr sz="1800">
          <a:solidFill>
            <a:schemeClr val="tx1"/>
          </a:solidFill>
          <a:latin typeface="+mn-lt"/>
          <a:ea typeface="+mn-ea"/>
          <a:cs typeface="+mn-cs"/>
        </a:defRPr>
      </a:lvl5pPr>
      <a:lvl6pPr marL="2285943" algn="l" defTabSz="914378">
        <a:defRPr sz="1800">
          <a:solidFill>
            <a:schemeClr val="tx1"/>
          </a:solidFill>
          <a:latin typeface="+mn-lt"/>
          <a:ea typeface="+mn-ea"/>
          <a:cs typeface="+mn-cs"/>
        </a:defRPr>
      </a:lvl6pPr>
      <a:lvl7pPr marL="2743132" algn="l" defTabSz="914378">
        <a:defRPr sz="1800">
          <a:solidFill>
            <a:schemeClr val="tx1"/>
          </a:solidFill>
          <a:latin typeface="+mn-lt"/>
          <a:ea typeface="+mn-ea"/>
          <a:cs typeface="+mn-cs"/>
        </a:defRPr>
      </a:lvl7pPr>
      <a:lvl8pPr marL="3200320" algn="l" defTabSz="914378">
        <a:defRPr sz="1800">
          <a:solidFill>
            <a:schemeClr val="tx1"/>
          </a:solidFill>
          <a:latin typeface="+mn-lt"/>
          <a:ea typeface="+mn-ea"/>
          <a:cs typeface="+mn-cs"/>
        </a:defRPr>
      </a:lvl8pPr>
      <a:lvl9pPr marL="3657509" algn="l" defTabSz="914378">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e</a:t>
            </a:r>
            <a:endParaRPr/>
          </a:p>
        </p:txBody>
      </p:sp>
      <p:sp>
        <p:nvSpPr>
          <p:cNvPr id="5" name="Espace réservé du texte 5"/>
          <p:cNvSpPr>
            <a:spLocks noGrp="1"/>
          </p:cNvSpPr>
          <p:nvPr>
            <p:ph type="body" sz="quarter" idx="13"/>
          </p:nvPr>
        </p:nvSpPr>
        <p:spPr bwMode="auto">
          <a:xfrm>
            <a:off x="390000" y="1556792"/>
            <a:ext cx="9126000" cy="4340869"/>
          </a:xfrm>
        </p:spPr>
        <p:txBody>
          <a:bodyPr/>
          <a:lstStyle/>
          <a:p>
            <a:pPr>
              <a:defRPr/>
            </a:pPr>
            <a:endParaRPr lang="fr-FR" dirty="0"/>
          </a:p>
          <a:p>
            <a:pPr>
              <a:defRPr/>
            </a:pPr>
            <a:endParaRPr lang="fr-FR" dirty="0"/>
          </a:p>
          <a:p>
            <a:pPr lvl="1">
              <a:defRPr/>
            </a:pPr>
            <a:endParaRPr lang="fr-FR" sz="1800" b="1" dirty="0" smtClean="0"/>
          </a:p>
          <a:p>
            <a:pPr lvl="1">
              <a:defRPr/>
            </a:pPr>
            <a:endParaRPr lang="fr-FR" sz="1800" b="1" dirty="0"/>
          </a:p>
          <a:p>
            <a:pPr lvl="1">
              <a:defRPr/>
            </a:pPr>
            <a:endParaRPr lang="fr-FR" sz="1800" b="1" dirty="0" smtClean="0"/>
          </a:p>
          <a:p>
            <a:pPr lvl="1">
              <a:defRPr/>
            </a:pPr>
            <a:endParaRPr lang="fr-FR" sz="1800" b="1" dirty="0"/>
          </a:p>
          <a:p>
            <a:pPr lvl="1">
              <a:defRPr/>
            </a:pPr>
            <a:endParaRPr lang="fr-FR" sz="1800" b="1" dirty="0" smtClean="0"/>
          </a:p>
          <a:p>
            <a:pPr lvl="1">
              <a:defRPr/>
            </a:pPr>
            <a:endParaRPr lang="fr-FR" sz="1800" b="1" dirty="0"/>
          </a:p>
          <a:p>
            <a:pPr lvl="1">
              <a:defRPr/>
            </a:pPr>
            <a:endParaRPr lang="fr-FR" sz="1800" b="1" dirty="0" smtClean="0"/>
          </a:p>
          <a:p>
            <a:pPr lvl="1">
              <a:defRPr/>
            </a:pPr>
            <a:endParaRPr lang="fr-FR" sz="1800" b="1" dirty="0"/>
          </a:p>
          <a:p>
            <a:pPr lvl="1">
              <a:defRPr/>
            </a:pPr>
            <a:endParaRPr lang="fr-FR" sz="1800" b="1" dirty="0" smtClean="0"/>
          </a:p>
          <a:p>
            <a:pPr lvl="1" algn="ctr">
              <a:defRPr/>
            </a:pPr>
            <a:r>
              <a:rPr lang="fr-FR" sz="1200" b="1" dirty="0" smtClean="0"/>
              <a:t>Contribution associée aux Journées de Méthodologie Statistique,</a:t>
            </a:r>
          </a:p>
          <a:p>
            <a:pPr lvl="1" algn="ctr">
              <a:defRPr/>
            </a:pPr>
            <a:r>
              <a:rPr lang="fr-FR" sz="1200" b="1" dirty="0"/>
              <a:t>s</a:t>
            </a:r>
            <a:r>
              <a:rPr lang="fr-FR" sz="1200" b="1" dirty="0" smtClean="0"/>
              <a:t>ession « Statistique spatiale et données locales » - 30 mars 2022</a:t>
            </a:r>
            <a:endParaRPr sz="1200" dirty="0"/>
          </a:p>
        </p:txBody>
      </p:sp>
      <p:sp>
        <p:nvSpPr>
          <p:cNvPr id="6" name="Espace réservé du pied de page 7"/>
          <p:cNvSpPr>
            <a:spLocks noGrp="1"/>
          </p:cNvSpPr>
          <p:nvPr>
            <p:ph type="ftr" sz="quarter" idx="11"/>
          </p:nvPr>
        </p:nvSpPr>
        <p:spPr bwMode="auto">
          <a:xfrm>
            <a:off x="128464" y="6369647"/>
            <a:ext cx="1800200" cy="480000"/>
          </a:xfrm>
        </p:spPr>
        <p:txBody>
          <a:bodyPr/>
          <a:lstStyle/>
          <a:p>
            <a:pPr>
              <a:defRPr/>
            </a:pPr>
            <a:r>
              <a:rPr lang="fr-FR" dirty="0"/>
              <a:t>DEPP – SSA</a:t>
            </a:r>
          </a:p>
        </p:txBody>
      </p:sp>
      <p:sp>
        <p:nvSpPr>
          <p:cNvPr id="7" name="Espace réservé du numéro de diapositive 8"/>
          <p:cNvSpPr>
            <a:spLocks noGrp="1"/>
          </p:cNvSpPr>
          <p:nvPr>
            <p:ph type="sldNum" sz="quarter" idx="12"/>
          </p:nvPr>
        </p:nvSpPr>
        <p:spPr bwMode="auto"/>
        <p:txBody>
          <a:bodyPr/>
          <a:lstStyle/>
          <a:p>
            <a:pPr>
              <a:defRPr/>
            </a:pPr>
            <a:fld id="{733122C9-A0B9-462F-8757-0847AD287B63}" type="slidenum">
              <a:rPr lang="fr-FR"/>
              <a:t>1</a:t>
            </a:fld>
            <a:endParaRPr lang="fr-FR"/>
          </a:p>
        </p:txBody>
      </p:sp>
      <p:sp>
        <p:nvSpPr>
          <p:cNvPr id="8"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30/03/2022</a:t>
            </a:r>
            <a:endParaRP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592" y="908720"/>
            <a:ext cx="721995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70576" y="1844823"/>
            <a:ext cx="9144897" cy="3576015"/>
          </a:xfrm>
        </p:spPr>
        <p:txBody>
          <a:bodyPr/>
          <a:lstStyle/>
          <a:p>
            <a:pPr lvl="1">
              <a:defRPr/>
            </a:pPr>
            <a:endParaRPr lang="fr-FR" sz="1600"/>
          </a:p>
          <a:p>
            <a:pPr lvl="1">
              <a:defRPr/>
            </a:pPr>
            <a:endParaRPr lang="fr-FR" sz="1600"/>
          </a:p>
          <a:p>
            <a:pPr marL="179994" lvl="1" indent="0">
              <a:buNone/>
              <a:defRPr/>
            </a:pPr>
            <a:endParaRPr lang="fr-FR" sz="1600"/>
          </a:p>
        </p:txBody>
      </p:sp>
      <p:sp>
        <p:nvSpPr>
          <p:cNvPr id="5" name="Titre 6"/>
          <p:cNvSpPr>
            <a:spLocks noGrp="1"/>
          </p:cNvSpPr>
          <p:nvPr>
            <p:ph type="title"/>
          </p:nvPr>
        </p:nvSpPr>
        <p:spPr bwMode="auto">
          <a:xfrm>
            <a:off x="390524" y="980727"/>
            <a:ext cx="9124949" cy="960437"/>
          </a:xfrm>
        </p:spPr>
        <p:txBody>
          <a:bodyPr/>
          <a:lstStyle/>
          <a:p>
            <a:pPr>
              <a:defRPr/>
            </a:pPr>
            <a:r>
              <a:rPr lang="fr-FR" sz="2800" dirty="0"/>
              <a:t>I. Résumé du besoin</a:t>
            </a:r>
            <a:br>
              <a:rPr lang="fr-FR" sz="2800" dirty="0"/>
            </a:br>
            <a:r>
              <a:rPr lang="fr-FR" sz="2800" i="1" dirty="0"/>
              <a:t>Un nouveau zonage complémentaire aux zonages existants</a:t>
            </a:r>
            <a:endParaRPr dirty="0"/>
          </a:p>
        </p:txBody>
      </p:sp>
      <p:sp>
        <p:nvSpPr>
          <p:cNvPr id="6" name="Espace réservé de la date 6"/>
          <p:cNvSpPr>
            <a:spLocks noGrp="1"/>
          </p:cNvSpPr>
          <p:nvPr>
            <p:ph type="dt" sz="half" idx="10"/>
          </p:nvPr>
        </p:nvSpPr>
        <p:spPr bwMode="auto">
          <a:xfrm>
            <a:off x="8248500" y="6377999"/>
            <a:ext cx="1267499" cy="479999"/>
          </a:xfrm>
        </p:spPr>
        <p:txBody>
          <a:bodyPr/>
          <a:lstStyle/>
          <a:p>
            <a:pPr algn="r">
              <a:defRPr/>
            </a:pPr>
            <a:r>
              <a:rPr lang="fr-FR" cap="all" dirty="0"/>
              <a:t>30/03/2022</a:t>
            </a:r>
            <a:endParaRPr dirty="0"/>
          </a:p>
        </p:txBody>
      </p:sp>
      <p:sp>
        <p:nvSpPr>
          <p:cNvPr id="7" name="Espace réservé du pied de page 7"/>
          <p:cNvSpPr>
            <a:spLocks noGrp="1"/>
          </p:cNvSpPr>
          <p:nvPr>
            <p:ph type="ftr" sz="quarter" idx="11"/>
          </p:nvPr>
        </p:nvSpPr>
        <p:spPr bwMode="auto">
          <a:xfrm>
            <a:off x="97499" y="6358950"/>
            <a:ext cx="6396000" cy="479999"/>
          </a:xfrm>
        </p:spPr>
        <p:txBody>
          <a:bodyPr/>
          <a:lstStyle/>
          <a:p>
            <a:pPr>
              <a:defRPr/>
            </a:pPr>
            <a:r>
              <a:rPr lang="fr-FR"/>
              <a:t>DEPP – SSA</a:t>
            </a:r>
            <a:endParaRPr/>
          </a:p>
        </p:txBody>
      </p:sp>
      <p:sp>
        <p:nvSpPr>
          <p:cNvPr id="8" name="Espace réservé du numéro de diapositive 8"/>
          <p:cNvSpPr>
            <a:spLocks noGrp="1"/>
          </p:cNvSpPr>
          <p:nvPr>
            <p:ph type="sldNum" sz="quarter" idx="12"/>
          </p:nvPr>
        </p:nvSpPr>
        <p:spPr bwMode="auto">
          <a:xfrm>
            <a:off x="6786000" y="6377999"/>
            <a:ext cx="1462500" cy="479999"/>
          </a:xfrm>
        </p:spPr>
        <p:txBody>
          <a:bodyPr/>
          <a:lstStyle/>
          <a:p>
            <a:pPr>
              <a:defRPr/>
            </a:pPr>
            <a:fld id="{150F443B-36E5-FFAE-2224-AEF30AAD4A8D}" type="slidenum">
              <a:rPr lang="fr-FR"/>
              <a:t>10</a:t>
            </a:fld>
            <a:endParaRPr 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688" y="2636912"/>
            <a:ext cx="5196523"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6"/>
          <p:cNvSpPr>
            <a:spLocks noGrp="1"/>
          </p:cNvSpPr>
          <p:nvPr>
            <p:ph type="title"/>
          </p:nvPr>
        </p:nvSpPr>
        <p:spPr bwMode="auto">
          <a:xfrm>
            <a:off x="390525" y="980728"/>
            <a:ext cx="9124950" cy="960438"/>
          </a:xfrm>
        </p:spPr>
        <p:txBody>
          <a:bodyPr/>
          <a:lstStyle/>
          <a:p>
            <a:pPr>
              <a:defRPr/>
            </a:pPr>
            <a:r>
              <a:rPr lang="fr-FR" sz="2800" dirty="0"/>
              <a:t>I.2 Les besoins au niveau local</a:t>
            </a:r>
            <a:br>
              <a:rPr lang="fr-FR" sz="2800" dirty="0"/>
            </a:br>
            <a:r>
              <a:rPr lang="fr-FR" sz="2800" i="1" dirty="0"/>
              <a:t>Appuyer le pilotage académique</a:t>
            </a:r>
            <a:r>
              <a:rPr lang="fr-FR" sz="2800" dirty="0"/>
              <a:t/>
            </a:r>
            <a:br>
              <a:rPr lang="fr-FR" sz="2800" dirty="0"/>
            </a:br>
            <a:r>
              <a:rPr lang="fr-FR" sz="2800" dirty="0"/>
              <a:t/>
            </a:r>
            <a:br>
              <a:rPr lang="fr-FR" sz="2800" dirty="0"/>
            </a:br>
            <a:r>
              <a:rPr lang="fr-FR" sz="2800" dirty="0"/>
              <a:t/>
            </a:r>
            <a:br>
              <a:rPr lang="fr-FR" sz="2800" dirty="0"/>
            </a:br>
            <a:r>
              <a:rPr lang="fr-FR" sz="2800" dirty="0"/>
              <a:t/>
            </a:r>
            <a:br>
              <a:rPr lang="fr-FR" sz="2800" dirty="0"/>
            </a:br>
            <a:r>
              <a:rPr lang="fr-FR" sz="2800" dirty="0"/>
              <a:t/>
            </a:r>
            <a:br>
              <a:rPr lang="fr-FR" sz="2800" dirty="0"/>
            </a:br>
            <a:r>
              <a:rPr lang="fr-FR" sz="2800" dirty="0"/>
              <a:t/>
            </a:r>
            <a:br>
              <a:rPr lang="fr-FR" sz="2800" dirty="0"/>
            </a:br>
            <a:endParaRPr lang="fr-FR" sz="2800" i="1" dirty="0"/>
          </a:p>
        </p:txBody>
      </p:sp>
      <p:sp>
        <p:nvSpPr>
          <p:cNvPr id="5"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6"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7"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11</a:t>
            </a:fld>
            <a:endParaRPr lang="fr-FR"/>
          </a:p>
        </p:txBody>
      </p:sp>
      <p:sp>
        <p:nvSpPr>
          <p:cNvPr id="8" name="Espace réservé du contenu 11"/>
          <p:cNvSpPr>
            <a:spLocks noGrp="1"/>
          </p:cNvSpPr>
          <p:nvPr>
            <p:ph sz="quarter" idx="14"/>
          </p:nvPr>
        </p:nvSpPr>
        <p:spPr bwMode="auto">
          <a:xfrm>
            <a:off x="308603" y="2082577"/>
            <a:ext cx="9144897" cy="4082728"/>
          </a:xfrm>
        </p:spPr>
        <p:txBody>
          <a:bodyPr/>
          <a:lstStyle/>
          <a:p>
            <a:pPr marL="179995" lvl="1" indent="0">
              <a:buNone/>
              <a:defRPr/>
            </a:pPr>
            <a:r>
              <a:rPr lang="fr-FR" sz="2000" dirty="0" smtClean="0"/>
              <a:t>• Le </a:t>
            </a:r>
            <a:r>
              <a:rPr lang="fr-FR" sz="2000" dirty="0"/>
              <a:t>besoin de développer des niveaux d’action et de décision pédagogiques en lien avec les territoires s’exprime de plus en </a:t>
            </a:r>
            <a:r>
              <a:rPr lang="fr-FR" sz="2000" dirty="0" smtClean="0"/>
              <a:t>plus.</a:t>
            </a:r>
            <a:endParaRPr dirty="0"/>
          </a:p>
          <a:p>
            <a:pPr marL="179995" lvl="1" indent="0">
              <a:buNone/>
              <a:defRPr/>
            </a:pPr>
            <a:endParaRPr lang="fr-FR" sz="1600" dirty="0"/>
          </a:p>
          <a:p>
            <a:pPr marL="179995" lvl="1" indent="0">
              <a:buNone/>
              <a:defRPr/>
            </a:pPr>
            <a:r>
              <a:rPr lang="fr-FR" sz="2000" dirty="0" smtClean="0"/>
              <a:t>• Les </a:t>
            </a:r>
            <a:r>
              <a:rPr lang="fr-FR" sz="2000" dirty="0"/>
              <a:t>zonages existants dans certaines académies présentent des </a:t>
            </a:r>
            <a:r>
              <a:rPr lang="fr-FR" sz="2000" dirty="0" smtClean="0"/>
              <a:t>limites : </a:t>
            </a:r>
          </a:p>
          <a:p>
            <a:pPr marL="179995" lvl="1" indent="0">
              <a:buNone/>
              <a:defRPr/>
            </a:pPr>
            <a:r>
              <a:rPr lang="fr-FR" sz="1800" dirty="0" smtClean="0"/>
              <a:t>- par exemple, le découpage en circonscriptions, très fin, ne répond pas à tous les besoins.</a:t>
            </a:r>
            <a:endParaRPr dirty="0" smtClean="0"/>
          </a:p>
          <a:p>
            <a:pPr marL="359991" lvl="2" indent="0">
              <a:buNone/>
              <a:defRPr/>
            </a:pPr>
            <a:endParaRPr lang="fr-FR" sz="1600" dirty="0"/>
          </a:p>
          <a:p>
            <a:pPr marL="179995" lvl="1" indent="0">
              <a:buNone/>
              <a:defRPr/>
            </a:pPr>
            <a:r>
              <a:rPr lang="fr-FR" sz="2000" dirty="0" smtClean="0"/>
              <a:t>• Construire </a:t>
            </a:r>
            <a:r>
              <a:rPr lang="fr-FR" sz="2000" dirty="0"/>
              <a:t>un zonage basé sur la « réalité du terrain », non pour se substituer aux zonages existants, mais pour les compléter.</a:t>
            </a:r>
          </a:p>
          <a:p>
            <a:pPr lvl="1">
              <a:buFontTx/>
              <a:buChar char="-"/>
              <a:defRPr/>
            </a:pPr>
            <a:endParaRPr lang="fr-FR" sz="2000" dirty="0"/>
          </a:p>
          <a:p>
            <a:pPr marL="179995" lvl="1" indent="0">
              <a:buNone/>
              <a:defRPr/>
            </a:pPr>
            <a:endParaRPr lang="fr-FR" sz="2000" dirty="0"/>
          </a:p>
          <a:p>
            <a:pPr marL="179995" lvl="1" indent="0">
              <a:buNone/>
              <a:defRPr/>
            </a:pPr>
            <a:endParaRPr lang="fr-FR" sz="2000" dirty="0"/>
          </a:p>
          <a:p>
            <a:pPr marL="179995" lvl="1" indent="0">
              <a:buNone/>
              <a:defRPr/>
            </a:pPr>
            <a:endParaRPr lang="fr-FR" sz="2000" b="1" dirty="0"/>
          </a:p>
        </p:txBody>
      </p:sp>
      <p:sp>
        <p:nvSpPr>
          <p:cNvPr id="9" name="Espace réservé de la date 6"/>
          <p:cNvSpPr txBox="1">
            <a:spLocks/>
          </p:cNvSpPr>
          <p:nvPr/>
        </p:nvSpPr>
        <p:spPr bwMode="auto">
          <a:xfrm>
            <a:off x="8258261" y="6356003"/>
            <a:ext cx="1267500" cy="480000"/>
          </a:xfrm>
          <a:prstGeom prst="rect">
            <a:avLst/>
          </a:prstGeom>
          <a:solidFill>
            <a:schemeClr val="bg1"/>
          </a:solidFill>
        </p:spPr>
        <p:txBody>
          <a:bodyPr vert="horz" lIns="0" tIns="0" rIns="0" bIns="0" rtlCol="0" anchor="ctr" anchorCtr="0">
            <a:noAutofit/>
          </a:bodyPr>
          <a:lstStyle>
            <a:defPPr>
              <a:defRPr lang="fr-FR"/>
            </a:defPPr>
            <a:lvl1pPr marL="0" algn="ctr" defTabSz="914400">
              <a:defRPr sz="750" b="1">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fr-FR" cap="all" dirty="0" smtClean="0"/>
              <a:t>30/03/2022</a:t>
            </a: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e la date 6"/>
          <p:cNvSpPr>
            <a:spLocks noGrp="1"/>
          </p:cNvSpPr>
          <p:nvPr>
            <p:ph type="dt" sz="half" idx="10"/>
          </p:nvPr>
        </p:nvSpPr>
        <p:spPr bwMode="auto">
          <a:xfrm>
            <a:off x="8248500" y="6378000"/>
            <a:ext cx="1267500" cy="480000"/>
          </a:xfrm>
        </p:spPr>
        <p:txBody>
          <a:bodyPr/>
          <a:lstStyle/>
          <a:p>
            <a:pPr algn="r">
              <a:defRPr/>
            </a:pPr>
            <a:r>
              <a:rPr lang="fr-FR" cap="all" dirty="0"/>
              <a:t>30/03/2022</a:t>
            </a:r>
            <a:endParaRPr dirty="0"/>
          </a:p>
        </p:txBody>
      </p:sp>
      <p:sp>
        <p:nvSpPr>
          <p:cNvPr id="5"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12</a:t>
            </a:fld>
            <a:endParaRPr lang="fr-FR"/>
          </a:p>
        </p:txBody>
      </p:sp>
      <p:sp>
        <p:nvSpPr>
          <p:cNvPr id="7" name="Espace réservé du contenu 2"/>
          <p:cNvSpPr>
            <a:spLocks noGrp="1"/>
          </p:cNvSpPr>
          <p:nvPr>
            <p:ph sz="quarter" idx="14"/>
          </p:nvPr>
        </p:nvSpPr>
        <p:spPr bwMode="auto">
          <a:xfrm>
            <a:off x="272480" y="2448000"/>
            <a:ext cx="9243518" cy="3432000"/>
          </a:xfrm>
        </p:spPr>
        <p:txBody>
          <a:bodyPr/>
          <a:lstStyle/>
          <a:p>
            <a:pPr algn="ctr">
              <a:defRPr/>
            </a:pPr>
            <a:endParaRPr lang="fr-FR" sz="2400" b="1"/>
          </a:p>
          <a:p>
            <a:pPr algn="ctr">
              <a:defRPr/>
            </a:pPr>
            <a:r>
              <a:rPr lang="fr-FR" sz="2400" b="1"/>
              <a:t>II. La démarche et les choix méthodologiques</a:t>
            </a:r>
            <a:endParaRPr/>
          </a:p>
          <a:p>
            <a:pPr algn="ctr">
              <a:defRPr/>
            </a:pPr>
            <a:endParaRPr lang="fr-FR" sz="2800" b="1">
              <a:solidFill>
                <a:srgbClr val="000000"/>
              </a:solidFill>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272480" y="1844824"/>
            <a:ext cx="9144897" cy="4276373"/>
          </a:xfrm>
        </p:spPr>
        <p:txBody>
          <a:bodyPr/>
          <a:lstStyle/>
          <a:p>
            <a:pPr marL="179995" lvl="1" indent="0">
              <a:buNone/>
              <a:defRPr/>
            </a:pPr>
            <a:r>
              <a:rPr lang="fr-FR" sz="2000" dirty="0"/>
              <a:t>La démarche est semblable à celle qui a conduit à la construction des principaux zonages d’études (zones d’emploi, </a:t>
            </a:r>
            <a:r>
              <a:rPr lang="fr-FR" sz="2000" dirty="0" smtClean="0"/>
              <a:t>aires urbaines, </a:t>
            </a:r>
            <a:r>
              <a:rPr lang="fr-FR" sz="2000" dirty="0"/>
              <a:t>bassins de vie, etc</a:t>
            </a:r>
            <a:r>
              <a:rPr lang="fr-FR" sz="2000" dirty="0" smtClean="0"/>
              <a:t>.).</a:t>
            </a:r>
            <a:endParaRPr dirty="0"/>
          </a:p>
          <a:p>
            <a:pPr lvl="1">
              <a:buFont typeface="Wingdings"/>
              <a:buChar char="Ø"/>
              <a:defRPr/>
            </a:pPr>
            <a:r>
              <a:rPr lang="fr-FR" sz="2000" dirty="0"/>
              <a:t>Rassembler des territoires </a:t>
            </a:r>
            <a:r>
              <a:rPr lang="fr-FR" sz="2000" b="1" dirty="0"/>
              <a:t>sur la base de flux échangés </a:t>
            </a:r>
            <a:r>
              <a:rPr lang="fr-FR" sz="2000" dirty="0"/>
              <a:t>:</a:t>
            </a:r>
            <a:endParaRPr dirty="0"/>
          </a:p>
          <a:p>
            <a:pPr lvl="2">
              <a:buFont typeface="Arial"/>
              <a:buChar char="•"/>
              <a:defRPr/>
            </a:pPr>
            <a:r>
              <a:rPr lang="fr-FR" sz="2000" dirty="0"/>
              <a:t> ex. zones d’emploi et aires urbaines : flux </a:t>
            </a:r>
            <a:r>
              <a:rPr lang="fr-FR" sz="2000" dirty="0" smtClean="0"/>
              <a:t>domicile-travail ;</a:t>
            </a:r>
            <a:endParaRPr dirty="0"/>
          </a:p>
          <a:p>
            <a:pPr lvl="2">
              <a:buFont typeface="Arial"/>
              <a:buChar char="•"/>
              <a:defRPr/>
            </a:pPr>
            <a:r>
              <a:rPr lang="fr-FR" sz="2000" dirty="0"/>
              <a:t> ex. bassins de vie : flux domicile-lieu de fréquentation des </a:t>
            </a:r>
            <a:r>
              <a:rPr lang="fr-FR" sz="2000" dirty="0" smtClean="0"/>
              <a:t>équipements.</a:t>
            </a:r>
            <a:endParaRPr dirty="0"/>
          </a:p>
          <a:p>
            <a:pPr lvl="1">
              <a:buFont typeface="Wingdings"/>
              <a:buChar char="Ø"/>
              <a:defRPr/>
            </a:pPr>
            <a:r>
              <a:rPr lang="fr-FR" sz="2000" dirty="0"/>
              <a:t>Pour rendre compte de la notion </a:t>
            </a:r>
            <a:r>
              <a:rPr lang="fr-FR" sz="2000" b="1" dirty="0"/>
              <a:t>d’espace de </a:t>
            </a:r>
            <a:r>
              <a:rPr lang="fr-FR" sz="2000" b="1" dirty="0" smtClean="0"/>
              <a:t>mobilité.</a:t>
            </a:r>
            <a:endParaRPr dirty="0"/>
          </a:p>
          <a:p>
            <a:pPr marL="179995" lvl="1" indent="0">
              <a:buNone/>
              <a:defRPr/>
            </a:pPr>
            <a:r>
              <a:rPr lang="fr-FR" sz="2000" b="1" dirty="0"/>
              <a:t>Tous sont basés sur une matrice donnant pour chaque paire de communes le flux correspondant :</a:t>
            </a:r>
            <a:endParaRPr dirty="0"/>
          </a:p>
          <a:p>
            <a:pPr lvl="1">
              <a:buFont typeface="Wingdings"/>
              <a:buChar char="Ø"/>
              <a:defRPr/>
            </a:pPr>
            <a:r>
              <a:rPr lang="fr-FR" sz="2000" dirty="0"/>
              <a:t> les flux : </a:t>
            </a:r>
            <a:r>
              <a:rPr lang="fr-FR" sz="2000" b="1" dirty="0"/>
              <a:t>lieu de résidence des élèves – lieu de </a:t>
            </a:r>
            <a:r>
              <a:rPr lang="fr-FR" sz="2000" b="1" dirty="0" smtClean="0"/>
              <a:t>scolarisation ;</a:t>
            </a:r>
            <a:endParaRPr dirty="0"/>
          </a:p>
          <a:p>
            <a:pPr lvl="1">
              <a:buFont typeface="Wingdings"/>
              <a:buChar char="Ø"/>
              <a:defRPr/>
            </a:pPr>
            <a:r>
              <a:rPr lang="fr-FR" sz="2000" dirty="0"/>
              <a:t> le champ : </a:t>
            </a:r>
            <a:r>
              <a:rPr lang="fr-FR" sz="2000" b="1" dirty="0"/>
              <a:t>uniquement les élèves du 2</a:t>
            </a:r>
            <a:r>
              <a:rPr lang="fr-FR" sz="2000" b="1" baseline="30000" dirty="0"/>
              <a:t>nd</a:t>
            </a:r>
            <a:r>
              <a:rPr lang="fr-FR" sz="2000" b="1" dirty="0"/>
              <a:t> degré (hors post-bac</a:t>
            </a:r>
            <a:r>
              <a:rPr lang="fr-FR" sz="2000" b="1" dirty="0" smtClean="0"/>
              <a:t>).</a:t>
            </a:r>
            <a:endParaRPr dirty="0"/>
          </a:p>
          <a:p>
            <a:pPr marL="179995" lvl="1" indent="0">
              <a:buNone/>
              <a:defRPr/>
            </a:pPr>
            <a:endParaRPr lang="fr-FR" sz="2000" b="1" dirty="0"/>
          </a:p>
        </p:txBody>
      </p:sp>
      <p:sp>
        <p:nvSpPr>
          <p:cNvPr id="5" name="Titre 6"/>
          <p:cNvSpPr>
            <a:spLocks noGrp="1"/>
          </p:cNvSpPr>
          <p:nvPr>
            <p:ph type="title"/>
          </p:nvPr>
        </p:nvSpPr>
        <p:spPr bwMode="auto">
          <a:xfrm>
            <a:off x="390524" y="980728"/>
            <a:ext cx="9315003" cy="960438"/>
          </a:xfrm>
        </p:spPr>
        <p:txBody>
          <a:bodyPr/>
          <a:lstStyle/>
          <a:p>
            <a:pPr>
              <a:defRPr/>
            </a:pPr>
            <a:r>
              <a:rPr lang="fr-FR" sz="2800" dirty="0"/>
              <a:t>II.1 Le choix de l’outil </a:t>
            </a:r>
            <a:r>
              <a:rPr lang="fr-FR" sz="2800" dirty="0" err="1"/>
              <a:t>Anabel</a:t>
            </a:r>
            <a:r>
              <a:rPr lang="fr-FR" sz="2800" dirty="0"/>
              <a:t/>
            </a:r>
            <a:br>
              <a:rPr lang="fr-FR" sz="2800" dirty="0"/>
            </a:br>
            <a:r>
              <a:rPr lang="fr-FR" sz="2800" i="1" dirty="0" smtClean="0"/>
              <a:t>Une </a:t>
            </a:r>
            <a:r>
              <a:rPr lang="fr-FR" sz="2800" i="1" dirty="0"/>
              <a:t>démarche d’agrégation de territoires </a:t>
            </a:r>
            <a:endParaRPr dirty="0"/>
          </a:p>
        </p:txBody>
      </p:sp>
      <p:sp>
        <p:nvSpPr>
          <p:cNvPr id="6"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7"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8"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13</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08603" y="1916832"/>
            <a:ext cx="9144897" cy="4442117"/>
          </a:xfrm>
        </p:spPr>
        <p:txBody>
          <a:bodyPr/>
          <a:lstStyle/>
          <a:p>
            <a:pPr lvl="1">
              <a:buFont typeface="Wingdings"/>
              <a:buChar char="Ø"/>
              <a:defRPr/>
            </a:pPr>
            <a:r>
              <a:rPr lang="fr-FR" sz="2400" dirty="0"/>
              <a:t> une lignée d’outils d’agrégation de territoires :</a:t>
            </a:r>
            <a:endParaRPr dirty="0"/>
          </a:p>
          <a:p>
            <a:pPr lvl="2">
              <a:buFont typeface="Wingdings"/>
              <a:buChar char="v"/>
              <a:defRPr/>
            </a:pPr>
            <a:r>
              <a:rPr lang="fr-FR" sz="2300" dirty="0"/>
              <a:t> le grand-père : ZONAGE (</a:t>
            </a:r>
            <a:r>
              <a:rPr lang="fr-FR" sz="2300" dirty="0" err="1"/>
              <a:t>Loeiz</a:t>
            </a:r>
            <a:r>
              <a:rPr lang="fr-FR" sz="2300" dirty="0"/>
              <a:t> Laurent, Insee</a:t>
            </a:r>
            <a:r>
              <a:rPr lang="fr-FR" sz="2300" dirty="0" smtClean="0"/>
              <a:t>) ;</a:t>
            </a:r>
            <a:endParaRPr dirty="0"/>
          </a:p>
          <a:p>
            <a:pPr lvl="2">
              <a:buFont typeface="Wingdings"/>
              <a:buChar char="v"/>
              <a:defRPr/>
            </a:pPr>
            <a:r>
              <a:rPr lang="fr-FR" sz="2300" dirty="0"/>
              <a:t> le père : Méthode Informatisée de Recherche et d’Analyse de Bassins par l’Etudes de Liaisons (MIRABEL, Insee années 80</a:t>
            </a:r>
            <a:r>
              <a:rPr lang="fr-FR" sz="2300" dirty="0" smtClean="0"/>
              <a:t>) ;</a:t>
            </a:r>
            <a:endParaRPr dirty="0"/>
          </a:p>
          <a:p>
            <a:pPr lvl="2">
              <a:buFont typeface="Wingdings"/>
              <a:buChar char="v"/>
              <a:defRPr/>
            </a:pPr>
            <a:r>
              <a:rPr lang="fr-FR" sz="2300" dirty="0"/>
              <a:t> </a:t>
            </a:r>
            <a:r>
              <a:rPr lang="fr-FR" sz="2300" b="1" dirty="0" err="1"/>
              <a:t>ANAlyse</a:t>
            </a:r>
            <a:r>
              <a:rPr lang="fr-FR" sz="2300" b="1" dirty="0"/>
              <a:t> </a:t>
            </a:r>
            <a:r>
              <a:rPr lang="fr-FR" sz="2300" b="1" dirty="0" err="1"/>
              <a:t>Bilocalisée</a:t>
            </a:r>
            <a:r>
              <a:rPr lang="fr-FR" sz="2300" b="1" dirty="0"/>
              <a:t> pour les Etudes Locales </a:t>
            </a:r>
            <a:r>
              <a:rPr lang="fr-FR" sz="2300" dirty="0"/>
              <a:t>(</a:t>
            </a:r>
            <a:r>
              <a:rPr lang="fr-FR" sz="2300" dirty="0" err="1"/>
              <a:t>Anabel</a:t>
            </a:r>
            <a:r>
              <a:rPr lang="fr-FR" sz="2300" dirty="0"/>
              <a:t>, Insee 2010)</a:t>
            </a:r>
            <a:endParaRPr dirty="0"/>
          </a:p>
          <a:p>
            <a:pPr marL="359991" lvl="2" indent="0" algn="r">
              <a:buNone/>
              <a:defRPr/>
            </a:pPr>
            <a:endParaRPr lang="fr-FR" sz="2300" dirty="0"/>
          </a:p>
          <a:p>
            <a:pPr marL="359991" lvl="2" indent="0" algn="r">
              <a:buNone/>
              <a:defRPr/>
            </a:pPr>
            <a:r>
              <a:rPr lang="fr-FR" sz="2300" dirty="0"/>
              <a:t> … plus récemment d’autres méthodes (théorie des graphes, analyse de réseaux</a:t>
            </a:r>
            <a:r>
              <a:rPr lang="fr-FR" sz="2300" dirty="0" smtClean="0"/>
              <a:t>).</a:t>
            </a:r>
            <a:endParaRPr dirty="0"/>
          </a:p>
        </p:txBody>
      </p:sp>
      <p:sp>
        <p:nvSpPr>
          <p:cNvPr id="5" name="Titre 6"/>
          <p:cNvSpPr>
            <a:spLocks noGrp="1"/>
          </p:cNvSpPr>
          <p:nvPr>
            <p:ph type="title"/>
          </p:nvPr>
        </p:nvSpPr>
        <p:spPr bwMode="auto">
          <a:xfrm>
            <a:off x="390524" y="980728"/>
            <a:ext cx="9315003" cy="960438"/>
          </a:xfrm>
        </p:spPr>
        <p:txBody>
          <a:bodyPr/>
          <a:lstStyle/>
          <a:p>
            <a:pPr>
              <a:defRPr/>
            </a:pPr>
            <a:r>
              <a:rPr lang="fr-FR" sz="2800" dirty="0"/>
              <a:t>II.1 Le choix de l’outil </a:t>
            </a:r>
            <a:r>
              <a:rPr lang="fr-FR" sz="2800" dirty="0" err="1"/>
              <a:t>Anabel</a:t>
            </a:r>
            <a:r>
              <a:rPr lang="fr-FR" sz="2800" dirty="0"/>
              <a:t/>
            </a:r>
            <a:br>
              <a:rPr lang="fr-FR" sz="2800" dirty="0"/>
            </a:br>
            <a:r>
              <a:rPr lang="fr-FR" sz="2800" i="1" dirty="0" err="1" smtClean="0"/>
              <a:t>Anabel</a:t>
            </a:r>
            <a:r>
              <a:rPr lang="fr-FR" sz="2800" i="1" dirty="0" smtClean="0"/>
              <a:t> </a:t>
            </a:r>
            <a:r>
              <a:rPr lang="fr-FR" sz="2800" i="1" dirty="0"/>
              <a:t>appliqué à notre problématique</a:t>
            </a:r>
            <a:endParaRPr dirty="0"/>
          </a:p>
        </p:txBody>
      </p:sp>
      <p:sp>
        <p:nvSpPr>
          <p:cNvPr id="6"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7"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8"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14</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272480" y="1649616"/>
            <a:ext cx="9126000" cy="4680520"/>
          </a:xfrm>
        </p:spPr>
        <p:txBody>
          <a:bodyPr/>
          <a:lstStyle/>
          <a:p>
            <a:pPr lvl="1">
              <a:defRPr/>
            </a:pPr>
            <a:endParaRPr lang="fr-FR" sz="1800" dirty="0"/>
          </a:p>
          <a:p>
            <a:pPr lvl="1">
              <a:defRPr/>
            </a:pPr>
            <a:endParaRPr lang="fr-FR" sz="1800" dirty="0"/>
          </a:p>
          <a:p>
            <a:pPr lvl="1">
              <a:defRPr/>
            </a:pPr>
            <a:endParaRPr lang="fr-FR" sz="1800" dirty="0"/>
          </a:p>
        </p:txBody>
      </p:sp>
      <p:sp>
        <p:nvSpPr>
          <p:cNvPr id="5" name="Titre 6"/>
          <p:cNvSpPr>
            <a:spLocks noGrp="1"/>
          </p:cNvSpPr>
          <p:nvPr>
            <p:ph type="title"/>
          </p:nvPr>
        </p:nvSpPr>
        <p:spPr bwMode="auto">
          <a:xfrm>
            <a:off x="371487" y="811138"/>
            <a:ext cx="9496587" cy="1407996"/>
          </a:xfrm>
        </p:spPr>
        <p:txBody>
          <a:bodyPr/>
          <a:lstStyle/>
          <a:p>
            <a:pPr lvl="1" algn="l" defTabSz="914378">
              <a:lnSpc>
                <a:spcPct val="90000"/>
              </a:lnSpc>
              <a:defRPr/>
            </a:pPr>
            <a:r>
              <a:rPr lang="fr-FR" sz="2800" b="1" dirty="0" smtClean="0"/>
              <a:t>II.1 La description de la méthodologie d’</a:t>
            </a:r>
            <a:r>
              <a:rPr lang="fr-FR" sz="2800" b="1" dirty="0" err="1" smtClean="0"/>
              <a:t>Anabel</a:t>
            </a:r>
            <a:r>
              <a:rPr lang="fr-FR" sz="2800" b="1" dirty="0" smtClean="0"/>
              <a:t> et les choix méthodologiques</a:t>
            </a:r>
            <a:r>
              <a:rPr lang="fr-FR" sz="2800" dirty="0" smtClean="0"/>
              <a:t/>
            </a:r>
            <a:br>
              <a:rPr lang="fr-FR" sz="2800" dirty="0" smtClean="0"/>
            </a:br>
            <a:r>
              <a:rPr lang="fr-FR" sz="2800" b="1" i="1" dirty="0"/>
              <a:t>Une démarche itérative d’agrégation de communes</a:t>
            </a:r>
            <a:r>
              <a:rPr lang="fr-FR" sz="2800" dirty="0"/>
              <a:t/>
            </a:r>
            <a:br>
              <a:rPr lang="fr-FR" sz="2800" dirty="0"/>
            </a:br>
            <a:endParaRPr lang="fr-FR" sz="2800" i="1" dirty="0"/>
          </a:p>
        </p:txBody>
      </p:sp>
      <p:sp>
        <p:nvSpPr>
          <p:cNvPr id="6"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7"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8"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15</a:t>
            </a:fld>
            <a:endParaRPr lang="fr-FR"/>
          </a:p>
        </p:txBody>
      </p:sp>
      <p:pic>
        <p:nvPicPr>
          <p:cNvPr id="9" name="Image 1"/>
          <p:cNvPicPr>
            <a:picLocks noChangeAspect="1"/>
          </p:cNvPicPr>
          <p:nvPr/>
        </p:nvPicPr>
        <p:blipFill>
          <a:blip r:embed="rId3"/>
          <a:stretch/>
        </p:blipFill>
        <p:spPr bwMode="auto">
          <a:xfrm>
            <a:off x="2144688" y="2219134"/>
            <a:ext cx="5598101" cy="41110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08093" y="2132856"/>
            <a:ext cx="9144897" cy="3576016"/>
          </a:xfrm>
        </p:spPr>
        <p:txBody>
          <a:bodyPr/>
          <a:lstStyle/>
          <a:p>
            <a:pPr marL="179995" lvl="1" indent="0">
              <a:buNone/>
              <a:defRPr/>
            </a:pPr>
            <a:r>
              <a:rPr lang="fr-FR" sz="1600" dirty="0"/>
              <a:t>Outil de l’Insee </a:t>
            </a:r>
            <a:r>
              <a:rPr lang="fr-FR" sz="1600" dirty="0" err="1"/>
              <a:t>Anabel</a:t>
            </a:r>
            <a:r>
              <a:rPr lang="fr-FR" sz="1600" dirty="0"/>
              <a:t> déjà appliqué sur les flux de lycéens dans plusieurs académies.</a:t>
            </a:r>
            <a:endParaRPr dirty="0"/>
          </a:p>
        </p:txBody>
      </p:sp>
      <p:sp>
        <p:nvSpPr>
          <p:cNvPr id="5" name="Titre 6"/>
          <p:cNvSpPr>
            <a:spLocks noGrp="1"/>
          </p:cNvSpPr>
          <p:nvPr>
            <p:ph type="title"/>
          </p:nvPr>
        </p:nvSpPr>
        <p:spPr bwMode="auto">
          <a:xfrm>
            <a:off x="390524" y="980728"/>
            <a:ext cx="9315003" cy="960438"/>
          </a:xfrm>
        </p:spPr>
        <p:txBody>
          <a:bodyPr/>
          <a:lstStyle/>
          <a:p>
            <a:pPr>
              <a:defRPr/>
            </a:pPr>
            <a:r>
              <a:rPr lang="fr-FR" sz="2800" dirty="0"/>
              <a:t>II.1 La description de la méthodologie d’</a:t>
            </a:r>
            <a:r>
              <a:rPr lang="fr-FR" sz="2800" dirty="0" err="1"/>
              <a:t>Anabel</a:t>
            </a:r>
            <a:r>
              <a:rPr lang="fr-FR" sz="2800" dirty="0"/>
              <a:t> et les choix méthodologiques</a:t>
            </a:r>
            <a:br>
              <a:rPr lang="fr-FR" sz="2800" dirty="0"/>
            </a:br>
            <a:r>
              <a:rPr lang="fr-FR" sz="2800" i="1" dirty="0" smtClean="0"/>
              <a:t>Des </a:t>
            </a:r>
            <a:r>
              <a:rPr lang="fr-FR" sz="2800" i="1" dirty="0"/>
              <a:t>expériences précédentes en académies</a:t>
            </a:r>
            <a:endParaRPr dirty="0"/>
          </a:p>
        </p:txBody>
      </p:sp>
      <p:sp>
        <p:nvSpPr>
          <p:cNvPr id="6"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7"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8"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16</a:t>
            </a:fld>
            <a:endParaRPr lang="fr-FR"/>
          </a:p>
        </p:txBody>
      </p:sp>
      <p:pic>
        <p:nvPicPr>
          <p:cNvPr id="9" name="Picture 4"/>
          <p:cNvPicPr>
            <a:picLocks noChangeAspect="1" noChangeArrowheads="1"/>
          </p:cNvPicPr>
          <p:nvPr/>
        </p:nvPicPr>
        <p:blipFill>
          <a:blip r:embed="rId3"/>
          <a:stretch/>
        </p:blipFill>
        <p:spPr bwMode="auto">
          <a:xfrm>
            <a:off x="511521" y="2530641"/>
            <a:ext cx="4536504" cy="2899394"/>
          </a:xfrm>
          <a:prstGeom prst="rect">
            <a:avLst/>
          </a:prstGeom>
          <a:noFill/>
          <a:ln>
            <a:noFill/>
          </a:ln>
        </p:spPr>
      </p:pic>
      <p:sp>
        <p:nvSpPr>
          <p:cNvPr id="10" name="ZoneTexte 3"/>
          <p:cNvSpPr/>
          <p:nvPr/>
        </p:nvSpPr>
        <p:spPr bwMode="auto">
          <a:xfrm>
            <a:off x="200472" y="5848325"/>
            <a:ext cx="9145016" cy="553998"/>
          </a:xfrm>
          <a:prstGeom prst="rect">
            <a:avLst/>
          </a:prstGeom>
          <a:noFill/>
        </p:spPr>
        <p:txBody>
          <a:bodyPr wrap="square" rtlCol="0">
            <a:spAutoFit/>
          </a:bodyPr>
          <a:lstStyle/>
          <a:p>
            <a:pPr>
              <a:defRPr/>
            </a:pPr>
            <a:r>
              <a:rPr lang="fr-FR" sz="1000"/>
              <a:t>Réf. : Maillard M., Cohin A., Tassart C., 2014, « Les lycéens en Picardie : État des lieux et perspectives d'ici 2040 », </a:t>
            </a:r>
            <a:r>
              <a:rPr lang="fr-FR" sz="1000" i="1"/>
              <a:t>Dossier Insee Picardie</a:t>
            </a:r>
            <a:r>
              <a:rPr lang="fr-FR" sz="1000"/>
              <a:t>. </a:t>
            </a:r>
            <a:endParaRPr/>
          </a:p>
          <a:p>
            <a:pPr>
              <a:defRPr/>
            </a:pPr>
            <a:r>
              <a:rPr lang="fr-FR" sz="1000"/>
              <a:t>Ropers C., Fouchard C., Kerdommarec L. et Rodrigues A., 2013, « Lycéens et Lycéens en Pays de la Loire : état des lieux et perspectives à l’horizon 2025, </a:t>
            </a:r>
            <a:r>
              <a:rPr lang="fr-FR" sz="1000" i="1"/>
              <a:t>Dossier Insee Pays de la Loire</a:t>
            </a:r>
            <a:r>
              <a:rPr lang="fr-FR" sz="1000"/>
              <a:t>, n°48.</a:t>
            </a:r>
            <a:endParaRPr/>
          </a:p>
        </p:txBody>
      </p:sp>
      <p:pic>
        <p:nvPicPr>
          <p:cNvPr id="11" name="Picture 6"/>
          <p:cNvPicPr>
            <a:picLocks noChangeAspect="1" noChangeArrowheads="1"/>
          </p:cNvPicPr>
          <p:nvPr/>
        </p:nvPicPr>
        <p:blipFill>
          <a:blip r:embed="rId4"/>
          <a:stretch/>
        </p:blipFill>
        <p:spPr bwMode="auto">
          <a:xfrm>
            <a:off x="6060661" y="2420887"/>
            <a:ext cx="3382535" cy="34453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44488" y="2276872"/>
            <a:ext cx="9126000" cy="4248472"/>
          </a:xfrm>
        </p:spPr>
        <p:txBody>
          <a:bodyPr/>
          <a:lstStyle/>
          <a:p>
            <a:pPr lvl="1">
              <a:defRPr/>
            </a:pPr>
            <a:r>
              <a:rPr lang="fr-FR" sz="1800" dirty="0" smtClean="0"/>
              <a:t>À </a:t>
            </a:r>
            <a:r>
              <a:rPr lang="fr-FR" sz="1800" dirty="0"/>
              <a:t>chaque étape, une commune (ou zone) A est rattachée à une zone B si</a:t>
            </a:r>
            <a:endParaRPr dirty="0"/>
          </a:p>
          <a:p>
            <a:pPr marL="808038" lvl="1" indent="-252413">
              <a:buFont typeface="Wingdings"/>
              <a:buChar char="ü"/>
              <a:defRPr/>
            </a:pPr>
            <a:r>
              <a:rPr lang="fr-FR" sz="1800" dirty="0"/>
              <a:t>au moins x % (critère de seuil d’agrégation) des élèves résidant dans A sont scolarisés dans </a:t>
            </a:r>
            <a:r>
              <a:rPr lang="fr-FR" sz="1800" dirty="0" smtClean="0"/>
              <a:t>B ;</a:t>
            </a:r>
            <a:endParaRPr dirty="0"/>
          </a:p>
          <a:p>
            <a:pPr marL="808038" lvl="1" indent="-252413">
              <a:buFont typeface="Wingdings"/>
              <a:buChar char="ü"/>
              <a:defRPr/>
            </a:pPr>
            <a:r>
              <a:rPr lang="fr-FR" sz="1800" dirty="0"/>
              <a:t>ET la zone B est contiguë à A </a:t>
            </a:r>
            <a:r>
              <a:rPr lang="fr-FR" sz="1800" dirty="0" smtClean="0"/>
              <a:t> ;</a:t>
            </a:r>
            <a:endParaRPr dirty="0"/>
          </a:p>
          <a:p>
            <a:pPr marL="808038" lvl="1" indent="-252413">
              <a:spcBef>
                <a:spcPts val="100"/>
              </a:spcBef>
              <a:spcAft>
                <a:spcPts val="100"/>
              </a:spcAft>
              <a:buFont typeface="Wingdings"/>
              <a:buChar char="ü"/>
              <a:defRPr/>
            </a:pPr>
            <a:r>
              <a:rPr lang="fr-FR" sz="1800" dirty="0"/>
              <a:t>ET il n’existe pas de zone dont le lien avec A est supérieur à son lien avec </a:t>
            </a:r>
            <a:r>
              <a:rPr lang="fr-FR" sz="1800" dirty="0" smtClean="0"/>
              <a:t>B.</a:t>
            </a:r>
            <a:endParaRPr dirty="0"/>
          </a:p>
          <a:p>
            <a:pPr marL="555625" lvl="1" indent="0">
              <a:buNone/>
              <a:defRPr/>
            </a:pPr>
            <a:endParaRPr lang="fr-FR" sz="800" dirty="0"/>
          </a:p>
          <a:p>
            <a:pPr lvl="1">
              <a:defRPr/>
            </a:pPr>
            <a:r>
              <a:rPr lang="fr-FR" sz="1800" dirty="0"/>
              <a:t>Quel seuil retenir </a:t>
            </a:r>
            <a:r>
              <a:rPr lang="fr-FR" sz="1800" dirty="0" smtClean="0"/>
              <a:t>? Pour prendre deux exemples opposés :</a:t>
            </a:r>
            <a:endParaRPr dirty="0"/>
          </a:p>
          <a:p>
            <a:pPr marL="808038" lvl="1" indent="-252413">
              <a:buFont typeface="Wingdings"/>
              <a:buChar char="ü"/>
              <a:defRPr/>
            </a:pPr>
            <a:r>
              <a:rPr lang="fr-FR" sz="1800" dirty="0"/>
              <a:t>un seuil très élevé conduit à une vision morcelée du territoire ;</a:t>
            </a:r>
            <a:endParaRPr dirty="0"/>
          </a:p>
          <a:p>
            <a:pPr marL="808038" lvl="1" indent="-252413">
              <a:buFont typeface="Wingdings"/>
              <a:buChar char="ü"/>
              <a:defRPr/>
            </a:pPr>
            <a:r>
              <a:rPr lang="fr-FR" sz="1800" dirty="0"/>
              <a:t>un seuil très bas amplifie au contraire l’effet « boule de neige » (grandes zones</a:t>
            </a:r>
            <a:r>
              <a:rPr lang="fr-FR" sz="1800" dirty="0" smtClean="0"/>
              <a:t>).</a:t>
            </a:r>
            <a:endParaRPr dirty="0"/>
          </a:p>
        </p:txBody>
      </p:sp>
      <p:sp>
        <p:nvSpPr>
          <p:cNvPr id="5" name="Titre 6"/>
          <p:cNvSpPr>
            <a:spLocks noGrp="1"/>
          </p:cNvSpPr>
          <p:nvPr>
            <p:ph type="title"/>
          </p:nvPr>
        </p:nvSpPr>
        <p:spPr bwMode="auto">
          <a:xfrm>
            <a:off x="409413" y="1052736"/>
            <a:ext cx="9496587" cy="1296144"/>
          </a:xfrm>
        </p:spPr>
        <p:txBody>
          <a:bodyPr/>
          <a:lstStyle/>
          <a:p>
            <a:pPr lvl="1" algn="l" defTabSz="914378">
              <a:lnSpc>
                <a:spcPct val="90000"/>
              </a:lnSpc>
              <a:defRPr/>
            </a:pPr>
            <a:r>
              <a:rPr lang="fr-FR" sz="2800" b="1" dirty="0"/>
              <a:t>II.2 La description de la méthodologie d’</a:t>
            </a:r>
            <a:r>
              <a:rPr lang="fr-FR" sz="2800" b="1" dirty="0" err="1"/>
              <a:t>Anabel</a:t>
            </a:r>
            <a:r>
              <a:rPr lang="fr-FR" sz="2800" b="1" dirty="0"/>
              <a:t> et les choix </a:t>
            </a:r>
            <a:r>
              <a:rPr lang="fr-FR" sz="2800" b="1" dirty="0" smtClean="0"/>
              <a:t>méthodologiques</a:t>
            </a:r>
            <a:r>
              <a:rPr lang="fr-FR" sz="2800" dirty="0" smtClean="0"/>
              <a:t/>
            </a:r>
            <a:br>
              <a:rPr lang="fr-FR" sz="2800" dirty="0" smtClean="0"/>
            </a:br>
            <a:r>
              <a:rPr lang="fr-FR" sz="2800" b="1" i="1" dirty="0"/>
              <a:t>Le paramétrage d’</a:t>
            </a:r>
            <a:r>
              <a:rPr lang="fr-FR" sz="2800" b="1" i="1" dirty="0" err="1"/>
              <a:t>Anabel</a:t>
            </a:r>
            <a:r>
              <a:rPr lang="fr-FR" sz="2800" b="1" i="1" dirty="0"/>
              <a:t> : quels arbitrages ?</a:t>
            </a:r>
            <a:r>
              <a:rPr lang="fr-FR" sz="2800" dirty="0"/>
              <a:t/>
            </a:r>
            <a:br>
              <a:rPr lang="fr-FR" sz="2800" dirty="0"/>
            </a:br>
            <a:endParaRPr lang="fr-FR" sz="2800" i="1" dirty="0"/>
          </a:p>
        </p:txBody>
      </p:sp>
      <p:sp>
        <p:nvSpPr>
          <p:cNvPr id="6"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7"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8"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17</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10"/>
          <p:cNvPicPr>
            <a:picLocks noChangeAspect="1"/>
          </p:cNvPicPr>
          <p:nvPr/>
        </p:nvPicPr>
        <p:blipFill>
          <a:blip r:embed="rId3"/>
          <a:srcRect l="24281" r="22307" b="6069"/>
          <a:stretch/>
        </p:blipFill>
        <p:spPr bwMode="auto">
          <a:xfrm>
            <a:off x="3763898" y="1441728"/>
            <a:ext cx="3606894" cy="4872596"/>
          </a:xfrm>
          <a:prstGeom prst="rect">
            <a:avLst/>
          </a:prstGeom>
        </p:spPr>
      </p:pic>
      <p:sp>
        <p:nvSpPr>
          <p:cNvPr id="5" name="Titre 6"/>
          <p:cNvSpPr>
            <a:spLocks noGrp="1"/>
          </p:cNvSpPr>
          <p:nvPr>
            <p:ph type="title"/>
          </p:nvPr>
        </p:nvSpPr>
        <p:spPr bwMode="auto">
          <a:xfrm>
            <a:off x="344488" y="980728"/>
            <a:ext cx="9124950" cy="1246580"/>
          </a:xfrm>
        </p:spPr>
        <p:txBody>
          <a:bodyPr/>
          <a:lstStyle/>
          <a:p>
            <a:pPr>
              <a:defRPr/>
            </a:pPr>
            <a:r>
              <a:rPr lang="fr-FR" sz="2800" dirty="0"/>
              <a:t>II.2 La description de la méthodologie d’</a:t>
            </a:r>
            <a:r>
              <a:rPr lang="fr-FR" sz="2800" dirty="0" err="1"/>
              <a:t>Anabel</a:t>
            </a:r>
            <a:r>
              <a:rPr lang="fr-FR" sz="2800" dirty="0"/>
              <a:t> et les choix méthodologiques</a:t>
            </a:r>
            <a:br>
              <a:rPr lang="fr-FR" sz="2800" dirty="0"/>
            </a:br>
            <a:r>
              <a:rPr lang="fr-FR" sz="2800" dirty="0"/>
              <a:t/>
            </a:r>
            <a:br>
              <a:rPr lang="fr-FR" sz="2800" dirty="0"/>
            </a:br>
            <a:r>
              <a:rPr lang="fr-FR" sz="2000" b="0" dirty="0"/>
              <a:t>Exemple d’effet « boule de neige » </a:t>
            </a:r>
            <a:br>
              <a:rPr lang="fr-FR" sz="2000" b="0" dirty="0"/>
            </a:br>
            <a:r>
              <a:rPr lang="fr-FR" sz="2000" b="0" dirty="0"/>
              <a:t>(zonage « naïf », seuil à 0,001</a:t>
            </a:r>
            <a:r>
              <a:rPr lang="fr-FR" sz="2000" b="0" dirty="0" smtClean="0"/>
              <a:t>)</a:t>
            </a:r>
            <a:r>
              <a:rPr lang="fr-FR" sz="2800" i="1" dirty="0"/>
              <a:t/>
            </a:r>
            <a:br>
              <a:rPr lang="fr-FR" sz="2800" i="1" dirty="0"/>
            </a:br>
            <a:endParaRPr lang="fr-FR" sz="2800" i="1" dirty="0"/>
          </a:p>
        </p:txBody>
      </p:sp>
      <p:sp>
        <p:nvSpPr>
          <p:cNvPr id="6"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7"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8"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18</a:t>
            </a:fld>
            <a:endParaRPr lang="fr-FR"/>
          </a:p>
        </p:txBody>
      </p:sp>
      <p:sp>
        <p:nvSpPr>
          <p:cNvPr id="9" name="Rectangle 13"/>
          <p:cNvSpPr/>
          <p:nvPr/>
        </p:nvSpPr>
        <p:spPr bwMode="auto">
          <a:xfrm>
            <a:off x="7401272" y="2002477"/>
            <a:ext cx="1913709" cy="2031325"/>
          </a:xfrm>
          <a:prstGeom prst="rect">
            <a:avLst/>
          </a:prstGeom>
        </p:spPr>
        <p:txBody>
          <a:bodyPr wrap="square">
            <a:spAutoFit/>
          </a:bodyPr>
          <a:lstStyle/>
          <a:p>
            <a:pPr>
              <a:defRPr/>
            </a:pPr>
            <a:r>
              <a:rPr lang="fr-FR" dirty="0"/>
              <a:t>Un département, la Haute-Marne, voit ses flux entièrement absorbés par les pôles de Reims et </a:t>
            </a:r>
            <a:r>
              <a:rPr lang="fr-FR" dirty="0" smtClean="0"/>
              <a:t>Épernay.</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65344" y="2564904"/>
            <a:ext cx="9126000" cy="3099692"/>
          </a:xfrm>
        </p:spPr>
        <p:txBody>
          <a:bodyPr/>
          <a:lstStyle/>
          <a:p>
            <a:pPr lvl="1">
              <a:defRPr/>
            </a:pPr>
            <a:r>
              <a:rPr lang="fr-FR" sz="1800" dirty="0"/>
              <a:t>Plusieurs seuils ont été expérimentés sur les académies du GT, entre 10 % et 50 %.</a:t>
            </a:r>
            <a:endParaRPr dirty="0"/>
          </a:p>
          <a:p>
            <a:pPr marL="179995" lvl="1" indent="0">
              <a:buNone/>
              <a:defRPr/>
            </a:pPr>
            <a:endParaRPr lang="fr-FR" sz="1800" b="1" dirty="0"/>
          </a:p>
          <a:p>
            <a:pPr lvl="1">
              <a:defRPr/>
            </a:pPr>
            <a:r>
              <a:rPr lang="fr-FR" sz="1800" dirty="0"/>
              <a:t>Choix de seuil en fonction  des critères </a:t>
            </a:r>
            <a:r>
              <a:rPr lang="fr-FR" sz="1800" dirty="0" smtClean="0"/>
              <a:t>suivants :</a:t>
            </a:r>
            <a:endParaRPr dirty="0"/>
          </a:p>
          <a:p>
            <a:pPr marL="808038" lvl="1" indent="-252413">
              <a:spcBef>
                <a:spcPts val="100"/>
              </a:spcBef>
              <a:spcAft>
                <a:spcPts val="100"/>
              </a:spcAft>
              <a:buFont typeface="Wingdings"/>
              <a:buChar char="ü"/>
              <a:defRPr/>
            </a:pPr>
            <a:r>
              <a:rPr lang="fr-FR" sz="1600" dirty="0"/>
              <a:t>n</a:t>
            </a:r>
            <a:r>
              <a:rPr lang="fr-FR" sz="1600" dirty="0" smtClean="0"/>
              <a:t>ombre </a:t>
            </a:r>
            <a:r>
              <a:rPr lang="fr-FR" sz="1600" dirty="0"/>
              <a:t>de </a:t>
            </a:r>
            <a:r>
              <a:rPr lang="fr-FR" sz="1600" dirty="0" smtClean="0"/>
              <a:t>zones ;</a:t>
            </a:r>
            <a:endParaRPr dirty="0"/>
          </a:p>
          <a:p>
            <a:pPr marL="808038" lvl="1" indent="-252413">
              <a:spcBef>
                <a:spcPts val="100"/>
              </a:spcBef>
              <a:spcAft>
                <a:spcPts val="100"/>
              </a:spcAft>
              <a:buFont typeface="Wingdings"/>
              <a:buChar char="ü"/>
              <a:defRPr/>
            </a:pPr>
            <a:r>
              <a:rPr lang="fr-FR" sz="1600" dirty="0"/>
              <a:t>s</a:t>
            </a:r>
            <a:r>
              <a:rPr lang="fr-FR" sz="1600" dirty="0" smtClean="0"/>
              <a:t>tabilité </a:t>
            </a:r>
            <a:r>
              <a:rPr lang="fr-FR" sz="1600" dirty="0"/>
              <a:t>dans la </a:t>
            </a:r>
            <a:r>
              <a:rPr lang="fr-FR" sz="1600" dirty="0" smtClean="0"/>
              <a:t>zone ;</a:t>
            </a:r>
            <a:endParaRPr dirty="0"/>
          </a:p>
          <a:p>
            <a:pPr marL="808038" lvl="1" indent="-252413">
              <a:spcBef>
                <a:spcPts val="100"/>
              </a:spcBef>
              <a:spcAft>
                <a:spcPts val="100"/>
              </a:spcAft>
              <a:buFont typeface="Wingdings"/>
              <a:buChar char="ü"/>
              <a:defRPr/>
            </a:pPr>
            <a:r>
              <a:rPr lang="fr-FR" sz="1600" dirty="0"/>
              <a:t>t</a:t>
            </a:r>
            <a:r>
              <a:rPr lang="fr-FR" sz="1600" dirty="0" smtClean="0"/>
              <a:t>aille </a:t>
            </a:r>
            <a:r>
              <a:rPr lang="fr-FR" sz="1600" dirty="0"/>
              <a:t>de la </a:t>
            </a:r>
            <a:r>
              <a:rPr lang="fr-FR" sz="1600" dirty="0" smtClean="0"/>
              <a:t>zone </a:t>
            </a:r>
            <a:r>
              <a:rPr lang="fr-FR" sz="1600" dirty="0"/>
              <a:t>(= </a:t>
            </a:r>
            <a:r>
              <a:rPr lang="fr-FR" sz="1600" dirty="0" smtClean="0"/>
              <a:t>nombre </a:t>
            </a:r>
            <a:r>
              <a:rPr lang="fr-FR" sz="1600" dirty="0"/>
              <a:t>d’élèves</a:t>
            </a:r>
            <a:r>
              <a:rPr lang="fr-FR" sz="1600" dirty="0" smtClean="0"/>
              <a:t>).</a:t>
            </a:r>
            <a:endParaRPr dirty="0"/>
          </a:p>
          <a:p>
            <a:pPr marL="808038" lvl="1" indent="-252413">
              <a:spcBef>
                <a:spcPts val="100"/>
              </a:spcBef>
              <a:spcAft>
                <a:spcPts val="100"/>
              </a:spcAft>
              <a:buFont typeface="Wingdings"/>
              <a:buChar char="ü"/>
              <a:defRPr/>
            </a:pPr>
            <a:endParaRPr lang="fr-FR" sz="1500" dirty="0"/>
          </a:p>
          <a:p>
            <a:pPr lvl="1">
              <a:defRPr/>
            </a:pPr>
            <a:r>
              <a:rPr lang="fr-FR" sz="1800" dirty="0"/>
              <a:t>Le seuil de 10 % est apparu le plus satisfaisant au vu de ces tests.</a:t>
            </a:r>
            <a:endParaRPr dirty="0"/>
          </a:p>
        </p:txBody>
      </p:sp>
      <p:sp>
        <p:nvSpPr>
          <p:cNvPr id="5" name="Titre 6"/>
          <p:cNvSpPr>
            <a:spLocks noGrp="1"/>
          </p:cNvSpPr>
          <p:nvPr>
            <p:ph type="title"/>
          </p:nvPr>
        </p:nvSpPr>
        <p:spPr bwMode="auto">
          <a:xfrm>
            <a:off x="390525" y="914006"/>
            <a:ext cx="9124950" cy="1246580"/>
          </a:xfrm>
        </p:spPr>
        <p:txBody>
          <a:bodyPr/>
          <a:lstStyle/>
          <a:p>
            <a:pPr>
              <a:defRPr/>
            </a:pPr>
            <a:r>
              <a:rPr lang="fr-FR" sz="2800" dirty="0"/>
              <a:t>II.2 La description de la méthodologie d’</a:t>
            </a:r>
            <a:r>
              <a:rPr lang="fr-FR" sz="2800" dirty="0" err="1"/>
              <a:t>Anabel</a:t>
            </a:r>
            <a:r>
              <a:rPr lang="fr-FR" sz="2800" dirty="0"/>
              <a:t> </a:t>
            </a:r>
            <a:br>
              <a:rPr lang="fr-FR" sz="2800" dirty="0"/>
            </a:br>
            <a:r>
              <a:rPr lang="fr-FR" sz="2800" b="1" i="1" u="none" strike="noStrike" cap="none" spc="0" dirty="0">
                <a:solidFill>
                  <a:schemeClr val="tx1"/>
                </a:solidFill>
                <a:latin typeface="+mj-lt"/>
                <a:ea typeface="+mj-ea"/>
                <a:cs typeface="+mj-cs"/>
              </a:rPr>
              <a:t>Le choix du seuil d'agrégation</a:t>
            </a:r>
            <a:endParaRPr lang="fr-FR" sz="2800" i="1" dirty="0"/>
          </a:p>
        </p:txBody>
      </p:sp>
      <p:sp>
        <p:nvSpPr>
          <p:cNvPr id="6"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7"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8"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19</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90000" y="1484784"/>
            <a:ext cx="9126000" cy="3432000"/>
          </a:xfrm>
        </p:spPr>
        <p:txBody>
          <a:bodyPr/>
          <a:lstStyle/>
          <a:p>
            <a:pPr marL="179995" lvl="1" indent="0">
              <a:buNone/>
              <a:defRPr/>
            </a:pPr>
            <a:endParaRPr lang="fr-FR" sz="1800"/>
          </a:p>
          <a:p>
            <a:pPr lvl="1">
              <a:defRPr/>
            </a:pPr>
            <a:endParaRPr lang="fr-FR" sz="1800"/>
          </a:p>
          <a:p>
            <a:pPr lvl="1">
              <a:defRPr/>
            </a:pPr>
            <a:endParaRPr lang="fr-FR" sz="1800"/>
          </a:p>
          <a:p>
            <a:pPr lvl="1">
              <a:defRPr/>
            </a:pPr>
            <a:endParaRPr lang="fr-FR" sz="1800"/>
          </a:p>
          <a:p>
            <a:pPr lvl="1">
              <a:defRPr/>
            </a:pPr>
            <a:endParaRPr lang="fr-FR" sz="1800"/>
          </a:p>
          <a:p>
            <a:pPr lvl="1">
              <a:defRPr/>
            </a:pPr>
            <a:endParaRPr lang="fr-FR" sz="1800"/>
          </a:p>
          <a:p>
            <a:pPr lvl="1">
              <a:defRPr/>
            </a:pPr>
            <a:endParaRPr lang="fr-FR" sz="1800"/>
          </a:p>
          <a:p>
            <a:pPr lvl="1">
              <a:defRPr/>
            </a:pPr>
            <a:endParaRPr lang="fr-FR" sz="1800"/>
          </a:p>
          <a:p>
            <a:pPr lvl="1">
              <a:defRPr/>
            </a:pPr>
            <a:endParaRPr lang="fr-FR" sz="1800"/>
          </a:p>
          <a:p>
            <a:pPr lvl="1">
              <a:defRPr/>
            </a:pPr>
            <a:endParaRPr lang="fr-FR" sz="1800"/>
          </a:p>
        </p:txBody>
      </p:sp>
      <p:sp>
        <p:nvSpPr>
          <p:cNvPr id="5" name="Titre 6"/>
          <p:cNvSpPr>
            <a:spLocks noGrp="1"/>
          </p:cNvSpPr>
          <p:nvPr>
            <p:ph type="title"/>
          </p:nvPr>
        </p:nvSpPr>
        <p:spPr bwMode="auto">
          <a:xfrm>
            <a:off x="390525" y="980728"/>
            <a:ext cx="9124950" cy="960438"/>
          </a:xfrm>
        </p:spPr>
        <p:txBody>
          <a:bodyPr/>
          <a:lstStyle/>
          <a:p>
            <a:pPr>
              <a:defRPr/>
            </a:pPr>
            <a:r>
              <a:rPr lang="fr-FR" sz="2800" dirty="0" smtClean="0"/>
              <a:t>Une nouvelle maille pour le pilotage et l’analyse du système éducatif</a:t>
            </a:r>
            <a:endParaRPr lang="fr-FR" sz="2800" i="1" dirty="0"/>
          </a:p>
        </p:txBody>
      </p:sp>
      <p:sp>
        <p:nvSpPr>
          <p:cNvPr id="6" name="Espace réservé de la date 6"/>
          <p:cNvSpPr>
            <a:spLocks noGrp="1"/>
          </p:cNvSpPr>
          <p:nvPr>
            <p:ph type="dt" sz="half" idx="10"/>
          </p:nvPr>
        </p:nvSpPr>
        <p:spPr bwMode="auto">
          <a:xfrm>
            <a:off x="8248500" y="6378000"/>
            <a:ext cx="1267500" cy="480000"/>
          </a:xfrm>
        </p:spPr>
        <p:txBody>
          <a:bodyPr/>
          <a:lstStyle/>
          <a:p>
            <a:pPr algn="r">
              <a:defRPr/>
            </a:pPr>
            <a:r>
              <a:rPr lang="fr-FR" cap="all" dirty="0"/>
              <a:t>30/03/2022</a:t>
            </a:r>
            <a:endParaRPr dirty="0"/>
          </a:p>
        </p:txBody>
      </p:sp>
      <p:sp>
        <p:nvSpPr>
          <p:cNvPr id="7" name="Espace réservé du pied de page 7"/>
          <p:cNvSpPr>
            <a:spLocks noGrp="1"/>
          </p:cNvSpPr>
          <p:nvPr>
            <p:ph type="ftr" sz="quarter" idx="11"/>
          </p:nvPr>
        </p:nvSpPr>
        <p:spPr bwMode="auto">
          <a:xfrm>
            <a:off x="97500" y="6358950"/>
            <a:ext cx="6396000" cy="480000"/>
          </a:xfrm>
        </p:spPr>
        <p:txBody>
          <a:bodyPr/>
          <a:lstStyle/>
          <a:p>
            <a:pPr>
              <a:defRPr/>
            </a:pPr>
            <a:r>
              <a:rPr lang="fr-FR" dirty="0"/>
              <a:t>DEPP – SSA</a:t>
            </a:r>
            <a:endParaRPr dirty="0"/>
          </a:p>
        </p:txBody>
      </p:sp>
      <p:sp>
        <p:nvSpPr>
          <p:cNvPr id="8"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2</a:t>
            </a:fld>
            <a:endParaRPr lang="fr-FR"/>
          </a:p>
        </p:txBody>
      </p:sp>
      <p:sp>
        <p:nvSpPr>
          <p:cNvPr id="9" name="ZoneTexte 2"/>
          <p:cNvSpPr/>
          <p:nvPr/>
        </p:nvSpPr>
        <p:spPr bwMode="auto">
          <a:xfrm>
            <a:off x="632520" y="1556791"/>
            <a:ext cx="8786523" cy="923330"/>
          </a:xfrm>
          <a:prstGeom prst="rect">
            <a:avLst/>
          </a:prstGeom>
          <a:noFill/>
        </p:spPr>
        <p:txBody>
          <a:bodyPr wrap="square" rtlCol="0">
            <a:spAutoFit/>
          </a:bodyPr>
          <a:lstStyle/>
          <a:p>
            <a:pPr marL="285750" indent="-285750">
              <a:buFont typeface="Arial" panose="020B0604020202020204" pitchFamily="34" charset="0"/>
              <a:buChar char="•"/>
              <a:defRPr/>
            </a:pPr>
            <a:endParaRPr lang="fr-FR" dirty="0" smtClean="0"/>
          </a:p>
          <a:p>
            <a:pPr marL="285750" indent="-285750">
              <a:buFont typeface="Arial" panose="020B0604020202020204" pitchFamily="34" charset="0"/>
              <a:buChar char="•"/>
              <a:defRPr/>
            </a:pPr>
            <a:r>
              <a:rPr lang="fr-FR" dirty="0" smtClean="0"/>
              <a:t>La contribution associée en présente les motivations, le processus de construction, la méthodologie retenue.</a:t>
            </a:r>
            <a:endParaRPr dirty="0"/>
          </a:p>
        </p:txBody>
      </p:sp>
      <p:pic>
        <p:nvPicPr>
          <p:cNvPr id="10" name="Image 4"/>
          <p:cNvPicPr>
            <a:picLocks noChangeAspect="1"/>
          </p:cNvPicPr>
          <p:nvPr/>
        </p:nvPicPr>
        <p:blipFill>
          <a:blip r:embed="rId3"/>
          <a:stretch/>
        </p:blipFill>
        <p:spPr bwMode="auto">
          <a:xfrm>
            <a:off x="1666479" y="2471227"/>
            <a:ext cx="6475230" cy="3729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89475" y="2576889"/>
            <a:ext cx="9126000" cy="3315716"/>
          </a:xfrm>
        </p:spPr>
        <p:txBody>
          <a:bodyPr/>
          <a:lstStyle/>
          <a:p>
            <a:pPr lvl="1">
              <a:defRPr/>
            </a:pPr>
            <a:r>
              <a:rPr lang="fr-FR" sz="1800" dirty="0"/>
              <a:t>L’intérêt d’un second zonage est apparu, compte tenu :</a:t>
            </a:r>
            <a:endParaRPr dirty="0"/>
          </a:p>
          <a:p>
            <a:pPr marL="808038" lvl="1" indent="-252413">
              <a:spcBef>
                <a:spcPts val="100"/>
              </a:spcBef>
              <a:spcAft>
                <a:spcPts val="100"/>
              </a:spcAft>
              <a:buFont typeface="Wingdings"/>
              <a:buChar char="ü"/>
              <a:defRPr/>
            </a:pPr>
            <a:r>
              <a:rPr lang="fr-FR" sz="1600" dirty="0">
                <a:solidFill>
                  <a:srgbClr val="000000"/>
                </a:solidFill>
              </a:rPr>
              <a:t>des limites constatées localement sur le zonage « Parcours </a:t>
            </a:r>
            <a:r>
              <a:rPr lang="fr-FR" sz="1600" dirty="0" smtClean="0">
                <a:solidFill>
                  <a:srgbClr val="000000"/>
                </a:solidFill>
              </a:rPr>
              <a:t>» ;</a:t>
            </a:r>
            <a:endParaRPr dirty="0"/>
          </a:p>
          <a:p>
            <a:pPr marL="808038" lvl="1" indent="-252413">
              <a:spcBef>
                <a:spcPts val="100"/>
              </a:spcBef>
              <a:spcAft>
                <a:spcPts val="100"/>
              </a:spcAft>
              <a:buFont typeface="Wingdings"/>
              <a:buChar char="ü"/>
              <a:defRPr/>
            </a:pPr>
            <a:r>
              <a:rPr lang="fr-FR" sz="1600" dirty="0">
                <a:solidFill>
                  <a:srgbClr val="000000"/>
                </a:solidFill>
              </a:rPr>
              <a:t>de l’intérêt d’un zonage plus fin pour certains </a:t>
            </a:r>
            <a:r>
              <a:rPr lang="fr-FR" sz="1600" dirty="0" smtClean="0">
                <a:solidFill>
                  <a:srgbClr val="000000"/>
                </a:solidFill>
              </a:rPr>
              <a:t>sujets.</a:t>
            </a:r>
            <a:endParaRPr dirty="0"/>
          </a:p>
          <a:p>
            <a:pPr marL="555625" lvl="1" indent="0">
              <a:spcBef>
                <a:spcPts val="100"/>
              </a:spcBef>
              <a:spcAft>
                <a:spcPts val="100"/>
              </a:spcAft>
              <a:buNone/>
              <a:defRPr/>
            </a:pPr>
            <a:endParaRPr lang="fr-FR" sz="1400" dirty="0">
              <a:solidFill>
                <a:srgbClr val="000000"/>
              </a:solidFill>
            </a:endParaRPr>
          </a:p>
          <a:p>
            <a:pPr lvl="1">
              <a:defRPr/>
            </a:pPr>
            <a:r>
              <a:rPr lang="fr-FR" sz="1800" b="1" dirty="0"/>
              <a:t>Deux prototypes de zonages ont donc été réalisés dans le cadre du GT :</a:t>
            </a:r>
            <a:endParaRPr dirty="0"/>
          </a:p>
          <a:p>
            <a:pPr marL="808038" lvl="1" indent="-252413">
              <a:spcBef>
                <a:spcPts val="100"/>
              </a:spcBef>
              <a:spcAft>
                <a:spcPts val="100"/>
              </a:spcAft>
              <a:buFont typeface="Wingdings"/>
              <a:buChar char="ü"/>
              <a:defRPr/>
            </a:pPr>
            <a:r>
              <a:rPr lang="fr-FR" sz="1600" dirty="0">
                <a:solidFill>
                  <a:srgbClr val="000000"/>
                </a:solidFill>
              </a:rPr>
              <a:t>l</a:t>
            </a:r>
            <a:r>
              <a:rPr lang="fr-FR" sz="1600" dirty="0" smtClean="0">
                <a:solidFill>
                  <a:srgbClr val="000000"/>
                </a:solidFill>
              </a:rPr>
              <a:t>e zonage </a:t>
            </a:r>
            <a:r>
              <a:rPr lang="fr-FR" sz="1600" dirty="0">
                <a:solidFill>
                  <a:srgbClr val="000000"/>
                </a:solidFill>
              </a:rPr>
              <a:t>« Parcours » </a:t>
            </a:r>
            <a:r>
              <a:rPr lang="fr-FR" sz="1600" dirty="0"/>
              <a:t>sur des sujets tels que les parcours des élèves du lycée vers l’enseignement </a:t>
            </a:r>
            <a:r>
              <a:rPr lang="fr-FR" sz="1600" dirty="0" smtClean="0"/>
              <a:t>supérieur ;</a:t>
            </a:r>
            <a:endParaRPr dirty="0"/>
          </a:p>
          <a:p>
            <a:pPr marL="808038" lvl="1" indent="-252413">
              <a:spcBef>
                <a:spcPts val="100"/>
              </a:spcBef>
              <a:spcAft>
                <a:spcPts val="100"/>
              </a:spcAft>
              <a:buFont typeface="Wingdings"/>
              <a:buChar char="ü"/>
              <a:defRPr/>
            </a:pPr>
            <a:r>
              <a:rPr lang="fr-FR" sz="1600" dirty="0" smtClean="0">
                <a:solidFill>
                  <a:srgbClr val="000000"/>
                </a:solidFill>
              </a:rPr>
              <a:t>le z</a:t>
            </a:r>
            <a:r>
              <a:rPr lang="fr-FR" sz="1600" dirty="0" smtClean="0"/>
              <a:t>onage </a:t>
            </a:r>
            <a:r>
              <a:rPr lang="fr-FR" sz="1600" dirty="0"/>
              <a:t>« </a:t>
            </a:r>
            <a:r>
              <a:rPr lang="fr-FR" sz="1600" dirty="0" smtClean="0"/>
              <a:t>Collèges</a:t>
            </a:r>
            <a:r>
              <a:rPr lang="fr-FR" sz="1600" dirty="0"/>
              <a:t> » pour des analyses plus fines, soit au niveau départemental, soit à l’infra-départemental.</a:t>
            </a:r>
            <a:endParaRPr dirty="0"/>
          </a:p>
        </p:txBody>
      </p:sp>
      <p:sp>
        <p:nvSpPr>
          <p:cNvPr id="5" name="Titre 6"/>
          <p:cNvSpPr>
            <a:spLocks noGrp="1"/>
          </p:cNvSpPr>
          <p:nvPr>
            <p:ph type="title"/>
          </p:nvPr>
        </p:nvSpPr>
        <p:spPr bwMode="auto">
          <a:xfrm>
            <a:off x="390525" y="914006"/>
            <a:ext cx="9124950" cy="1246580"/>
          </a:xfrm>
        </p:spPr>
        <p:txBody>
          <a:bodyPr/>
          <a:lstStyle/>
          <a:p>
            <a:pPr>
              <a:defRPr/>
            </a:pPr>
            <a:r>
              <a:rPr lang="fr-FR" sz="2800" dirty="0"/>
              <a:t>II.2 La description de la méthodologie d’</a:t>
            </a:r>
            <a:r>
              <a:rPr lang="fr-FR" sz="2800" dirty="0" err="1"/>
              <a:t>Anabel</a:t>
            </a:r>
            <a:r>
              <a:rPr lang="fr-FR" sz="2800" dirty="0"/>
              <a:t/>
            </a:r>
            <a:br>
              <a:rPr lang="fr-FR" sz="2800" dirty="0"/>
            </a:br>
            <a:r>
              <a:rPr lang="fr-FR" sz="2800" i="1" dirty="0"/>
              <a:t>Construction d’un second zonage</a:t>
            </a:r>
            <a:endParaRPr dirty="0"/>
          </a:p>
        </p:txBody>
      </p:sp>
      <p:sp>
        <p:nvSpPr>
          <p:cNvPr id="6"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7"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8"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20</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89999" y="1391530"/>
            <a:ext cx="9126000" cy="3782685"/>
          </a:xfrm>
        </p:spPr>
        <p:txBody>
          <a:bodyPr/>
          <a:lstStyle/>
          <a:p>
            <a:pPr lvl="1">
              <a:defRPr/>
            </a:pPr>
            <a:endParaRPr lang="fr-FR" sz="1800" dirty="0">
              <a:solidFill>
                <a:srgbClr val="000000"/>
              </a:solidFill>
            </a:endParaRPr>
          </a:p>
          <a:p>
            <a:pPr lvl="1">
              <a:defRPr/>
            </a:pPr>
            <a:endParaRPr lang="fr-FR" sz="1800" dirty="0">
              <a:solidFill>
                <a:srgbClr val="000000"/>
              </a:solidFill>
            </a:endParaRPr>
          </a:p>
          <a:p>
            <a:pPr lvl="1">
              <a:defRPr/>
            </a:pPr>
            <a:r>
              <a:rPr lang="fr-FR" sz="1800" dirty="0">
                <a:solidFill>
                  <a:srgbClr val="000000"/>
                </a:solidFill>
              </a:rPr>
              <a:t>Champ des calculs de flux : ensemble des élèves du second degré</a:t>
            </a:r>
            <a:endParaRPr dirty="0"/>
          </a:p>
          <a:p>
            <a:pPr lvl="2">
              <a:defRPr/>
            </a:pPr>
            <a:r>
              <a:rPr lang="fr-FR" sz="1600" dirty="0">
                <a:solidFill>
                  <a:srgbClr val="000000"/>
                </a:solidFill>
              </a:rPr>
              <a:t> public et privé sous contrat </a:t>
            </a:r>
            <a:r>
              <a:rPr lang="fr-FR" sz="1600" dirty="0" smtClean="0">
                <a:solidFill>
                  <a:srgbClr val="000000"/>
                </a:solidFill>
              </a:rPr>
              <a:t>;</a:t>
            </a:r>
            <a:endParaRPr lang="fr-FR" sz="1600" dirty="0">
              <a:solidFill>
                <a:srgbClr val="000000"/>
              </a:solidFill>
            </a:endParaRPr>
          </a:p>
          <a:p>
            <a:pPr lvl="2">
              <a:defRPr/>
            </a:pPr>
            <a:r>
              <a:rPr lang="fr-FR" sz="1600" dirty="0">
                <a:solidFill>
                  <a:srgbClr val="000000"/>
                </a:solidFill>
              </a:rPr>
              <a:t> des établissements sous tutelle du </a:t>
            </a:r>
            <a:r>
              <a:rPr lang="fr-FR" sz="1600" dirty="0" smtClean="0">
                <a:solidFill>
                  <a:srgbClr val="000000"/>
                </a:solidFill>
              </a:rPr>
              <a:t>MENJS ;</a:t>
            </a:r>
            <a:endParaRPr lang="fr-FR" sz="1600" dirty="0">
              <a:solidFill>
                <a:srgbClr val="000000"/>
              </a:solidFill>
            </a:endParaRPr>
          </a:p>
          <a:p>
            <a:pPr lvl="2">
              <a:defRPr/>
            </a:pPr>
            <a:r>
              <a:rPr lang="fr-FR" sz="1600" dirty="0">
                <a:solidFill>
                  <a:srgbClr val="000000"/>
                </a:solidFill>
              </a:rPr>
              <a:t> sous statut </a:t>
            </a:r>
            <a:r>
              <a:rPr lang="fr-FR" sz="1600" dirty="0" smtClean="0">
                <a:solidFill>
                  <a:srgbClr val="000000"/>
                </a:solidFill>
              </a:rPr>
              <a:t>scolaire ;</a:t>
            </a:r>
            <a:endParaRPr lang="fr-FR" sz="1600" dirty="0">
              <a:solidFill>
                <a:srgbClr val="000000"/>
              </a:solidFill>
            </a:endParaRPr>
          </a:p>
          <a:p>
            <a:pPr lvl="2">
              <a:defRPr/>
            </a:pPr>
            <a:r>
              <a:rPr lang="fr-FR" sz="1600" dirty="0">
                <a:solidFill>
                  <a:srgbClr val="000000"/>
                </a:solidFill>
              </a:rPr>
              <a:t> hors post-bac ;</a:t>
            </a:r>
          </a:p>
          <a:p>
            <a:pPr lvl="2">
              <a:defRPr/>
            </a:pPr>
            <a:r>
              <a:rPr lang="fr-FR" sz="1600" dirty="0">
                <a:solidFill>
                  <a:srgbClr val="000000"/>
                </a:solidFill>
              </a:rPr>
              <a:t> y compris </a:t>
            </a:r>
            <a:r>
              <a:rPr lang="fr-FR" sz="1600" dirty="0" err="1">
                <a:solidFill>
                  <a:srgbClr val="000000"/>
                </a:solidFill>
              </a:rPr>
              <a:t>Segpa</a:t>
            </a:r>
            <a:r>
              <a:rPr lang="fr-FR" sz="1600" dirty="0">
                <a:solidFill>
                  <a:srgbClr val="000000"/>
                </a:solidFill>
              </a:rPr>
              <a:t> et </a:t>
            </a:r>
            <a:r>
              <a:rPr lang="fr-FR" sz="1600" dirty="0" err="1" smtClean="0">
                <a:solidFill>
                  <a:srgbClr val="000000"/>
                </a:solidFill>
              </a:rPr>
              <a:t>Erea</a:t>
            </a:r>
            <a:r>
              <a:rPr lang="fr-FR" sz="1600" dirty="0" smtClean="0">
                <a:solidFill>
                  <a:srgbClr val="000000"/>
                </a:solidFill>
              </a:rPr>
              <a:t>.</a:t>
            </a:r>
            <a:endParaRPr lang="fr-FR" sz="1600" dirty="0">
              <a:solidFill>
                <a:srgbClr val="000000"/>
              </a:solidFill>
            </a:endParaRPr>
          </a:p>
          <a:p>
            <a:pPr lvl="1">
              <a:defRPr/>
            </a:pPr>
            <a:endParaRPr sz="1200" dirty="0">
              <a:solidFill>
                <a:srgbClr val="000000"/>
              </a:solidFill>
            </a:endParaRPr>
          </a:p>
          <a:p>
            <a:pPr lvl="1">
              <a:defRPr/>
            </a:pPr>
            <a:r>
              <a:rPr lang="fr-FR" sz="1800" dirty="0">
                <a:solidFill>
                  <a:srgbClr val="000000"/>
                </a:solidFill>
              </a:rPr>
              <a:t>Sans restriction de type d'établissement (zonage Parcours) / scolarisés dans un collège (zonage Collèges</a:t>
            </a:r>
            <a:r>
              <a:rPr lang="fr-FR" sz="1800" dirty="0" smtClean="0">
                <a:solidFill>
                  <a:srgbClr val="000000"/>
                </a:solidFill>
              </a:rPr>
              <a:t>).</a:t>
            </a:r>
            <a:endParaRPr dirty="0"/>
          </a:p>
          <a:p>
            <a:pPr lvl="1">
              <a:defRPr/>
            </a:pPr>
            <a:endParaRPr sz="1200" dirty="0">
              <a:solidFill>
                <a:srgbClr val="000000"/>
              </a:solidFill>
            </a:endParaRPr>
          </a:p>
          <a:p>
            <a:pPr lvl="1">
              <a:defRPr/>
            </a:pPr>
            <a:r>
              <a:rPr lang="fr-FR" sz="1800" b="0" i="0" u="none" strike="noStrike" cap="none" spc="0" dirty="0">
                <a:solidFill>
                  <a:srgbClr val="000000"/>
                </a:solidFill>
                <a:latin typeface="+mn-lt"/>
                <a:ea typeface="+mn-ea"/>
                <a:cs typeface="+mn-cs"/>
              </a:rPr>
              <a:t>Flux internes aux </a:t>
            </a:r>
            <a:r>
              <a:rPr lang="fr-FR" sz="1800" b="0" i="0" u="none" strike="noStrike" cap="none" spc="0" dirty="0" smtClean="0">
                <a:solidFill>
                  <a:srgbClr val="000000"/>
                </a:solidFill>
                <a:latin typeface="+mn-lt"/>
                <a:ea typeface="+mn-ea"/>
                <a:cs typeface="+mn-cs"/>
              </a:rPr>
              <a:t>académies :</a:t>
            </a:r>
          </a:p>
          <a:p>
            <a:pPr lvl="2">
              <a:defRPr/>
            </a:pPr>
            <a:r>
              <a:rPr lang="fr-FR" sz="1600" dirty="0">
                <a:solidFill>
                  <a:srgbClr val="000000"/>
                </a:solidFill>
              </a:rPr>
              <a:t> </a:t>
            </a:r>
            <a:r>
              <a:rPr lang="fr-FR" sz="1600" dirty="0" smtClean="0">
                <a:solidFill>
                  <a:srgbClr val="000000"/>
                </a:solidFill>
              </a:rPr>
              <a:t>pas de zones supra-académiques ;</a:t>
            </a:r>
          </a:p>
          <a:p>
            <a:pPr lvl="2">
              <a:defRPr/>
            </a:pPr>
            <a:r>
              <a:rPr lang="fr-FR" sz="1600" dirty="0" smtClean="0">
                <a:solidFill>
                  <a:srgbClr val="000000"/>
                </a:solidFill>
              </a:rPr>
              <a:t> les zones ne tiennent pas compte des limites départementales.</a:t>
            </a:r>
            <a:endParaRPr lang="fr-FR" sz="1600" dirty="0">
              <a:solidFill>
                <a:srgbClr val="000000"/>
              </a:solidFill>
            </a:endParaRPr>
          </a:p>
          <a:p>
            <a:pPr marL="179995" lvl="1" indent="0">
              <a:buNone/>
              <a:defRPr/>
            </a:pPr>
            <a:endParaRPr sz="1800" dirty="0"/>
          </a:p>
        </p:txBody>
      </p:sp>
      <p:sp>
        <p:nvSpPr>
          <p:cNvPr id="5" name="Titre 6"/>
          <p:cNvSpPr>
            <a:spLocks noGrp="1"/>
          </p:cNvSpPr>
          <p:nvPr>
            <p:ph type="title"/>
          </p:nvPr>
        </p:nvSpPr>
        <p:spPr bwMode="auto">
          <a:xfrm>
            <a:off x="344488" y="836712"/>
            <a:ext cx="9242470" cy="1246580"/>
          </a:xfrm>
        </p:spPr>
        <p:txBody>
          <a:bodyPr/>
          <a:lstStyle/>
          <a:p>
            <a:pPr>
              <a:defRPr/>
            </a:pPr>
            <a:r>
              <a:rPr lang="fr-FR" sz="2800" dirty="0"/>
              <a:t>II. Récapitulatif des paramètres des </a:t>
            </a:r>
            <a:r>
              <a:rPr lang="fr-FR" sz="2800" u="none" dirty="0"/>
              <a:t>deux </a:t>
            </a:r>
            <a:r>
              <a:rPr lang="fr-FR" sz="2800" dirty="0"/>
              <a:t>zonages</a:t>
            </a:r>
            <a:br>
              <a:rPr lang="fr-FR" sz="2800" dirty="0"/>
            </a:br>
            <a:r>
              <a:rPr lang="fr-FR" sz="2800" i="0" dirty="0"/>
              <a:t>Collèges et Parcours</a:t>
            </a:r>
            <a:r>
              <a:rPr lang="fr-FR" sz="2800" i="1" dirty="0"/>
              <a:t/>
            </a:r>
            <a:br>
              <a:rPr lang="fr-FR" sz="2800" i="1" dirty="0"/>
            </a:br>
            <a:r>
              <a:rPr lang="fr-FR" sz="2800" b="1" i="1" u="none" strike="noStrike" cap="none" spc="0" dirty="0">
                <a:solidFill>
                  <a:schemeClr val="tx1"/>
                </a:solidFill>
                <a:latin typeface="+mj-lt"/>
                <a:ea typeface="+mj-ea"/>
                <a:cs typeface="+mj-cs"/>
              </a:rPr>
              <a:t>Le champ des calculs</a:t>
            </a:r>
            <a:r>
              <a:rPr lang="fr-FR" sz="2800" i="1" dirty="0"/>
              <a:t/>
            </a:r>
            <a:br>
              <a:rPr lang="fr-FR" sz="2800" i="1" dirty="0"/>
            </a:br>
            <a:r>
              <a:rPr lang="fr-FR" sz="2800" i="1" dirty="0"/>
              <a:t/>
            </a:r>
            <a:br>
              <a:rPr lang="fr-FR" sz="2800" i="1" dirty="0"/>
            </a:br>
            <a:endParaRPr lang="fr-FR" sz="2800" i="1" dirty="0"/>
          </a:p>
        </p:txBody>
      </p:sp>
      <p:sp>
        <p:nvSpPr>
          <p:cNvPr id="6"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7" name="Espace réservé du pied de page 7"/>
          <p:cNvSpPr>
            <a:spLocks noGrp="1"/>
          </p:cNvSpPr>
          <p:nvPr>
            <p:ph type="ftr" sz="quarter" idx="11"/>
          </p:nvPr>
        </p:nvSpPr>
        <p:spPr bwMode="auto">
          <a:xfrm>
            <a:off x="97500" y="6358950"/>
            <a:ext cx="6396000" cy="480000"/>
          </a:xfrm>
        </p:spPr>
        <p:txBody>
          <a:bodyPr/>
          <a:lstStyle/>
          <a:p>
            <a:pPr>
              <a:defRPr/>
            </a:pPr>
            <a:r>
              <a:rPr lang="fr-FR" dirty="0"/>
              <a:t>DEPP – SSA</a:t>
            </a:r>
            <a:endParaRPr dirty="0"/>
          </a:p>
        </p:txBody>
      </p:sp>
      <p:sp>
        <p:nvSpPr>
          <p:cNvPr id="8"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21</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416494" y="1737893"/>
            <a:ext cx="9126000" cy="3782684"/>
          </a:xfrm>
        </p:spPr>
        <p:txBody>
          <a:bodyPr/>
          <a:lstStyle/>
          <a:p>
            <a:pPr marL="555624" lvl="1" indent="0">
              <a:spcBef>
                <a:spcPts val="99"/>
              </a:spcBef>
              <a:spcAft>
                <a:spcPts val="99"/>
              </a:spcAft>
              <a:buNone/>
              <a:defRPr/>
            </a:pPr>
            <a:endParaRPr lang="fr-FR" sz="1400" dirty="0"/>
          </a:p>
          <a:p>
            <a:pPr marL="555624" lvl="1" indent="0">
              <a:spcBef>
                <a:spcPts val="99"/>
              </a:spcBef>
              <a:spcAft>
                <a:spcPts val="99"/>
              </a:spcAft>
              <a:buNone/>
              <a:defRPr/>
            </a:pPr>
            <a:endParaRPr lang="fr-FR" sz="1400" dirty="0"/>
          </a:p>
          <a:p>
            <a:pPr lvl="1">
              <a:defRPr/>
            </a:pPr>
            <a:r>
              <a:rPr lang="fr-FR" sz="1800" dirty="0"/>
              <a:t>Définition du seuil </a:t>
            </a:r>
            <a:r>
              <a:rPr lang="fr-FR" sz="1800" dirty="0" smtClean="0"/>
              <a:t>:</a:t>
            </a:r>
            <a:endParaRPr dirty="0"/>
          </a:p>
          <a:p>
            <a:pPr marL="808038" lvl="1" indent="-252412">
              <a:spcBef>
                <a:spcPts val="99"/>
              </a:spcBef>
              <a:spcAft>
                <a:spcPts val="99"/>
              </a:spcAft>
              <a:buFont typeface="Wingdings"/>
              <a:buChar char="ü"/>
              <a:defRPr/>
            </a:pPr>
            <a:r>
              <a:rPr lang="fr-FR" sz="1600" dirty="0"/>
              <a:t>10% des élèves résidant en A et </a:t>
            </a:r>
            <a:r>
              <a:rPr lang="fr-FR" sz="1600" dirty="0" smtClean="0"/>
              <a:t>qui vont </a:t>
            </a:r>
            <a:r>
              <a:rPr lang="fr-FR" sz="1600" dirty="0"/>
              <a:t>au collège ou au lycée dans </a:t>
            </a:r>
            <a:r>
              <a:rPr lang="fr-FR" sz="1600" dirty="0" smtClean="0"/>
              <a:t>B.</a:t>
            </a:r>
            <a:endParaRPr dirty="0"/>
          </a:p>
          <a:p>
            <a:pPr marL="808038" lvl="1" indent="-252412">
              <a:spcBef>
                <a:spcPts val="99"/>
              </a:spcBef>
              <a:spcAft>
                <a:spcPts val="99"/>
              </a:spcAft>
              <a:buFont typeface="Wingdings"/>
              <a:buChar char="ü"/>
              <a:defRPr/>
            </a:pPr>
            <a:endParaRPr lang="fr-FR" sz="1400" dirty="0"/>
          </a:p>
          <a:p>
            <a:pPr lvl="1">
              <a:defRPr/>
            </a:pPr>
            <a:r>
              <a:rPr lang="fr-FR" sz="1800" dirty="0"/>
              <a:t>Contiguïté communale (pas de zones discontinues</a:t>
            </a:r>
            <a:r>
              <a:rPr lang="fr-FR" sz="1800" dirty="0" smtClean="0"/>
              <a:t>).</a:t>
            </a:r>
            <a:endParaRPr dirty="0"/>
          </a:p>
          <a:p>
            <a:pPr marL="808038" lvl="1" indent="-252412">
              <a:spcBef>
                <a:spcPts val="99"/>
              </a:spcBef>
              <a:spcAft>
                <a:spcPts val="99"/>
              </a:spcAft>
              <a:buFont typeface="Wingdings"/>
              <a:buChar char="ü"/>
              <a:defRPr/>
            </a:pPr>
            <a:endParaRPr lang="fr-FR" sz="1400" dirty="0"/>
          </a:p>
          <a:p>
            <a:pPr lvl="1">
              <a:defRPr/>
            </a:pPr>
            <a:r>
              <a:rPr lang="fr-FR" sz="1800" dirty="0"/>
              <a:t>Deux critères </a:t>
            </a:r>
            <a:r>
              <a:rPr lang="fr-FR" sz="1800" u="none" dirty="0"/>
              <a:t>non activés </a:t>
            </a:r>
            <a:r>
              <a:rPr lang="fr-FR" sz="1800" dirty="0"/>
              <a:t>:</a:t>
            </a:r>
            <a:endParaRPr dirty="0"/>
          </a:p>
          <a:p>
            <a:pPr marL="808038" lvl="1" indent="-252412">
              <a:spcBef>
                <a:spcPts val="99"/>
              </a:spcBef>
              <a:spcAft>
                <a:spcPts val="99"/>
              </a:spcAft>
              <a:buFont typeface="Wingdings"/>
              <a:buChar char="ü"/>
              <a:defRPr/>
            </a:pPr>
            <a:r>
              <a:rPr lang="fr-FR" sz="1600" dirty="0"/>
              <a:t>i</a:t>
            </a:r>
            <a:r>
              <a:rPr lang="fr-FR" sz="1600" dirty="0" smtClean="0"/>
              <a:t>solation </a:t>
            </a:r>
            <a:r>
              <a:rPr lang="fr-FR" sz="1600" dirty="0"/>
              <a:t>partielle (taille maximale d’un « satellite » pouvant être agrégé à une autre zone) </a:t>
            </a:r>
            <a:r>
              <a:rPr lang="fr-FR" sz="1600" dirty="0" smtClean="0"/>
              <a:t>;</a:t>
            </a:r>
            <a:endParaRPr dirty="0"/>
          </a:p>
          <a:p>
            <a:pPr marL="808038" lvl="1" indent="-252412">
              <a:spcBef>
                <a:spcPts val="99"/>
              </a:spcBef>
              <a:spcAft>
                <a:spcPts val="99"/>
              </a:spcAft>
              <a:buFont typeface="Wingdings"/>
              <a:buChar char="ü"/>
              <a:defRPr/>
            </a:pPr>
            <a:r>
              <a:rPr lang="fr-FR" sz="1600" dirty="0"/>
              <a:t>i</a:t>
            </a:r>
            <a:r>
              <a:rPr lang="fr-FR" sz="1600" dirty="0" smtClean="0"/>
              <a:t>solation </a:t>
            </a:r>
            <a:r>
              <a:rPr lang="fr-FR" sz="1600" dirty="0"/>
              <a:t>totale (taille maximale au-delà de laquelle une zone n’évolue plus</a:t>
            </a:r>
            <a:r>
              <a:rPr lang="fr-FR" sz="1600" dirty="0" smtClean="0"/>
              <a:t>).</a:t>
            </a:r>
            <a:endParaRPr dirty="0"/>
          </a:p>
          <a:p>
            <a:pPr lvl="1">
              <a:defRPr/>
            </a:pPr>
            <a:endParaRPr lang="fr-FR" sz="1800" dirty="0"/>
          </a:p>
          <a:p>
            <a:pPr marL="555624" lvl="1" indent="0">
              <a:spcBef>
                <a:spcPts val="99"/>
              </a:spcBef>
              <a:spcAft>
                <a:spcPts val="99"/>
              </a:spcAft>
              <a:buNone/>
              <a:defRPr/>
            </a:pPr>
            <a:endParaRPr lang="fr-FR" sz="1400" dirty="0"/>
          </a:p>
        </p:txBody>
      </p:sp>
      <p:sp>
        <p:nvSpPr>
          <p:cNvPr id="5" name="Titre 6"/>
          <p:cNvSpPr>
            <a:spLocks noGrp="1"/>
          </p:cNvSpPr>
          <p:nvPr>
            <p:ph type="title"/>
          </p:nvPr>
        </p:nvSpPr>
        <p:spPr bwMode="auto">
          <a:xfrm>
            <a:off x="344487" y="836712"/>
            <a:ext cx="9242470" cy="1246579"/>
          </a:xfrm>
        </p:spPr>
        <p:txBody>
          <a:bodyPr/>
          <a:lstStyle/>
          <a:p>
            <a:pPr>
              <a:defRPr/>
            </a:pPr>
            <a:r>
              <a:rPr lang="fr-FR" sz="2800" dirty="0"/>
              <a:t>II. Récapitulatif des paramètres des </a:t>
            </a:r>
            <a:r>
              <a:rPr lang="fr-FR" sz="2800" u="none" dirty="0"/>
              <a:t>deux </a:t>
            </a:r>
            <a:r>
              <a:rPr lang="fr-FR" sz="2800" dirty="0"/>
              <a:t>zonages</a:t>
            </a:r>
            <a:br>
              <a:rPr lang="fr-FR" sz="2800" dirty="0"/>
            </a:br>
            <a:r>
              <a:rPr lang="fr-FR" sz="2800" i="0" dirty="0"/>
              <a:t>Collèges et Parcours</a:t>
            </a:r>
            <a:r>
              <a:rPr lang="fr-FR" sz="2800" i="1" dirty="0"/>
              <a:t/>
            </a:r>
            <a:br>
              <a:rPr lang="fr-FR" sz="2800" i="1" dirty="0"/>
            </a:br>
            <a:r>
              <a:rPr lang="fr-FR" sz="2800" i="1" dirty="0"/>
              <a:t>Les paramètres d'</a:t>
            </a:r>
            <a:r>
              <a:rPr lang="fr-FR" sz="2800" i="1" dirty="0" err="1"/>
              <a:t>Anabel</a:t>
            </a:r>
            <a:r>
              <a:rPr lang="fr-FR" sz="2800" i="1" dirty="0"/>
              <a:t/>
            </a:r>
            <a:br>
              <a:rPr lang="fr-FR" sz="2800" i="1" dirty="0"/>
            </a:br>
            <a:endParaRPr lang="fr-FR" sz="2800" i="1" dirty="0"/>
          </a:p>
        </p:txBody>
      </p:sp>
      <p:sp>
        <p:nvSpPr>
          <p:cNvPr id="6" name="Espace réservé de la date 6"/>
          <p:cNvSpPr>
            <a:spLocks noGrp="1"/>
          </p:cNvSpPr>
          <p:nvPr>
            <p:ph type="dt" sz="half" idx="10"/>
          </p:nvPr>
        </p:nvSpPr>
        <p:spPr bwMode="auto">
          <a:xfrm>
            <a:off x="8248500" y="6377999"/>
            <a:ext cx="1267499" cy="479999"/>
          </a:xfrm>
        </p:spPr>
        <p:txBody>
          <a:bodyPr/>
          <a:lstStyle/>
          <a:p>
            <a:pPr algn="r">
              <a:defRPr/>
            </a:pPr>
            <a:r>
              <a:rPr lang="fr-FR" cap="all" dirty="0" smtClean="0"/>
              <a:t>03/02/2022</a:t>
            </a:r>
            <a:endParaRPr dirty="0"/>
          </a:p>
        </p:txBody>
      </p:sp>
      <p:sp>
        <p:nvSpPr>
          <p:cNvPr id="7" name="Espace réservé du pied de page 7"/>
          <p:cNvSpPr>
            <a:spLocks noGrp="1"/>
          </p:cNvSpPr>
          <p:nvPr>
            <p:ph type="ftr" sz="quarter" idx="11"/>
          </p:nvPr>
        </p:nvSpPr>
        <p:spPr bwMode="auto">
          <a:xfrm>
            <a:off x="97499" y="6358950"/>
            <a:ext cx="6396000" cy="479999"/>
          </a:xfrm>
        </p:spPr>
        <p:txBody>
          <a:bodyPr/>
          <a:lstStyle/>
          <a:p>
            <a:pPr>
              <a:defRPr/>
            </a:pPr>
            <a:r>
              <a:rPr lang="fr-FR"/>
              <a:t>DEPP – SSA</a:t>
            </a:r>
            <a:endParaRPr/>
          </a:p>
        </p:txBody>
      </p:sp>
      <p:sp>
        <p:nvSpPr>
          <p:cNvPr id="8" name="Espace réservé du numéro de diapositive 8"/>
          <p:cNvSpPr>
            <a:spLocks noGrp="1"/>
          </p:cNvSpPr>
          <p:nvPr>
            <p:ph type="sldNum" sz="quarter" idx="12"/>
          </p:nvPr>
        </p:nvSpPr>
        <p:spPr bwMode="auto">
          <a:xfrm>
            <a:off x="6786000" y="6377999"/>
            <a:ext cx="1462500" cy="479999"/>
          </a:xfrm>
        </p:spPr>
        <p:txBody>
          <a:bodyPr/>
          <a:lstStyle/>
          <a:p>
            <a:pPr>
              <a:defRPr/>
            </a:pPr>
            <a:fld id="{322D23C4-505A-D86E-5933-72CFA8DBB252}" type="slidenum">
              <a:rPr lang="fr-FR"/>
              <a:t>22</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5"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23</a:t>
            </a:fld>
            <a:endParaRPr lang="fr-FR"/>
          </a:p>
        </p:txBody>
      </p:sp>
      <p:sp>
        <p:nvSpPr>
          <p:cNvPr id="7" name="Espace réservé du contenu 2"/>
          <p:cNvSpPr>
            <a:spLocks noGrp="1"/>
          </p:cNvSpPr>
          <p:nvPr>
            <p:ph sz="quarter" idx="14"/>
          </p:nvPr>
        </p:nvSpPr>
        <p:spPr bwMode="auto">
          <a:xfrm>
            <a:off x="272480" y="2448000"/>
            <a:ext cx="9243518" cy="3432000"/>
          </a:xfrm>
        </p:spPr>
        <p:txBody>
          <a:bodyPr/>
          <a:lstStyle/>
          <a:p>
            <a:pPr algn="ctr">
              <a:defRPr/>
            </a:pPr>
            <a:endParaRPr lang="fr-FR" sz="2400" b="1"/>
          </a:p>
          <a:p>
            <a:pPr algn="ctr">
              <a:defRPr/>
            </a:pPr>
            <a:r>
              <a:rPr lang="fr-FR" sz="2400" b="1"/>
              <a:t>III. La mise en œuvre de l’algorithme et la consolidation des zonages</a:t>
            </a:r>
            <a:endParaRPr/>
          </a:p>
          <a:p>
            <a:pPr algn="ctr">
              <a:defRPr/>
            </a:pPr>
            <a:endParaRPr lang="fr-FR" sz="2800" b="1">
              <a:solidFill>
                <a:srgbClr val="000000"/>
              </a:solidFill>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292256" y="2707792"/>
            <a:ext cx="9126000" cy="3764129"/>
          </a:xfrm>
        </p:spPr>
        <p:txBody>
          <a:bodyPr/>
          <a:lstStyle/>
          <a:p>
            <a:pPr marL="555624" lvl="1" indent="0">
              <a:spcBef>
                <a:spcPts val="99"/>
              </a:spcBef>
              <a:spcAft>
                <a:spcPts val="99"/>
              </a:spcAft>
              <a:buNone/>
              <a:defRPr/>
            </a:pPr>
            <a:endParaRPr lang="fr-FR" sz="1400"/>
          </a:p>
          <a:p>
            <a:pPr marL="555624" lvl="1" indent="0" algn="l">
              <a:spcBef>
                <a:spcPts val="99"/>
              </a:spcBef>
              <a:spcAft>
                <a:spcPts val="99"/>
              </a:spcAft>
              <a:buNone/>
              <a:defRPr/>
            </a:pPr>
            <a:r>
              <a:rPr sz="1000" b="1" i="0" u="none">
                <a:solidFill>
                  <a:srgbClr val="1D1D1B"/>
                </a:solidFill>
                <a:latin typeface="Arial"/>
                <a:ea typeface="Arial"/>
                <a:cs typeface="Arial"/>
              </a:rPr>
              <a:t>Taux de stabilité du zonage Parcours en sortie d’Anabel</a:t>
            </a:r>
            <a:r>
              <a:rPr sz="1000" b="0" i="0" u="none">
                <a:solidFill>
                  <a:srgbClr val="1D1D1B"/>
                </a:solidFill>
                <a:latin typeface="Arial"/>
                <a:ea typeface="Arial"/>
                <a:cs typeface="Arial"/>
              </a:rPr>
              <a:t>, en %	                    </a:t>
            </a:r>
            <a:r>
              <a:rPr sz="1000" b="1" i="0" u="none">
                <a:solidFill>
                  <a:srgbClr val="1D1D1B"/>
                </a:solidFill>
                <a:latin typeface="Arial"/>
                <a:ea typeface="Arial"/>
                <a:cs typeface="Arial"/>
              </a:rPr>
              <a:t>Taux de stabilité du zonage Collèges en sortie d’Anabel</a:t>
            </a:r>
            <a:r>
              <a:rPr sz="1000" b="0" i="0" u="none">
                <a:solidFill>
                  <a:srgbClr val="1D1D1B"/>
                </a:solidFill>
                <a:latin typeface="Arial"/>
                <a:ea typeface="Arial"/>
                <a:cs typeface="Arial"/>
              </a:rPr>
              <a:t>, en %</a:t>
            </a:r>
            <a:endParaRPr lang="fr-FR" sz="1400"/>
          </a:p>
        </p:txBody>
      </p:sp>
      <p:sp>
        <p:nvSpPr>
          <p:cNvPr id="5" name="Titre 6"/>
          <p:cNvSpPr>
            <a:spLocks noGrp="1"/>
          </p:cNvSpPr>
          <p:nvPr>
            <p:ph type="title"/>
          </p:nvPr>
        </p:nvSpPr>
        <p:spPr bwMode="auto">
          <a:xfrm>
            <a:off x="390524" y="914005"/>
            <a:ext cx="9124949" cy="1246579"/>
          </a:xfrm>
        </p:spPr>
        <p:txBody>
          <a:bodyPr/>
          <a:lstStyle/>
          <a:p>
            <a:pPr>
              <a:defRPr/>
            </a:pPr>
            <a:r>
              <a:rPr lang="fr-FR" sz="2800" dirty="0"/>
              <a:t>III.1 Les zonages Parcours et Collèges en sortie d’</a:t>
            </a:r>
            <a:r>
              <a:rPr lang="fr-FR" sz="2800" dirty="0" err="1"/>
              <a:t>Anabel</a:t>
            </a:r>
            <a:r>
              <a:rPr lang="fr-FR" sz="2800" dirty="0"/>
              <a:t/>
            </a:r>
            <a:br>
              <a:rPr lang="fr-FR" sz="2800" dirty="0"/>
            </a:br>
            <a:r>
              <a:rPr lang="fr-FR" sz="2800" b="1" i="1" u="none" strike="noStrike" cap="none" spc="0" dirty="0">
                <a:solidFill>
                  <a:schemeClr val="tx1"/>
                </a:solidFill>
              </a:rPr>
              <a:t>Les zonages en sortie d’</a:t>
            </a:r>
            <a:r>
              <a:rPr lang="fr-FR" sz="2800" b="1" i="1" u="none" strike="noStrike" cap="none" spc="0" dirty="0" err="1">
                <a:solidFill>
                  <a:schemeClr val="tx1"/>
                </a:solidFill>
              </a:rPr>
              <a:t>Anabel</a:t>
            </a:r>
            <a:endParaRPr sz="2800" dirty="0"/>
          </a:p>
        </p:txBody>
      </p:sp>
      <p:sp>
        <p:nvSpPr>
          <p:cNvPr id="6" name="Espace réservé de la date 6"/>
          <p:cNvSpPr>
            <a:spLocks noGrp="1"/>
          </p:cNvSpPr>
          <p:nvPr>
            <p:ph type="dt" sz="half" idx="10"/>
          </p:nvPr>
        </p:nvSpPr>
        <p:spPr bwMode="auto">
          <a:xfrm>
            <a:off x="8248500" y="6377999"/>
            <a:ext cx="1267499" cy="479999"/>
          </a:xfrm>
        </p:spPr>
        <p:txBody>
          <a:bodyPr/>
          <a:lstStyle/>
          <a:p>
            <a:pPr algn="r">
              <a:defRPr/>
            </a:pPr>
            <a:r>
              <a:rPr lang="fr-FR" cap="all" dirty="0" smtClean="0"/>
              <a:t>03/02/2022</a:t>
            </a:r>
            <a:endParaRPr dirty="0"/>
          </a:p>
        </p:txBody>
      </p:sp>
      <p:sp>
        <p:nvSpPr>
          <p:cNvPr id="7" name="Espace réservé du numéro de diapositive 8"/>
          <p:cNvSpPr>
            <a:spLocks noGrp="1"/>
          </p:cNvSpPr>
          <p:nvPr>
            <p:ph type="sldNum" sz="quarter" idx="12"/>
          </p:nvPr>
        </p:nvSpPr>
        <p:spPr bwMode="auto">
          <a:xfrm>
            <a:off x="6786000" y="6377999"/>
            <a:ext cx="1462500" cy="479999"/>
          </a:xfrm>
        </p:spPr>
        <p:txBody>
          <a:bodyPr/>
          <a:lstStyle/>
          <a:p>
            <a:pPr>
              <a:defRPr/>
            </a:pPr>
            <a:fld id="{E0CC15A3-39A3-A339-BD31-EFB66F2225EA}" type="slidenum">
              <a:rPr lang="fr-FR"/>
              <a:t>24</a:t>
            </a:fld>
            <a:endParaRPr lang="fr-FR"/>
          </a:p>
        </p:txBody>
      </p:sp>
      <p:sp>
        <p:nvSpPr>
          <p:cNvPr id="8" name="Espace réservé du pied de page 7"/>
          <p:cNvSpPr>
            <a:spLocks noGrp="1"/>
          </p:cNvSpPr>
          <p:nvPr>
            <p:ph type="ftr" sz="quarter" idx="11"/>
          </p:nvPr>
        </p:nvSpPr>
        <p:spPr bwMode="auto">
          <a:xfrm>
            <a:off x="97499" y="6358950"/>
            <a:ext cx="6396000" cy="479999"/>
          </a:xfrm>
        </p:spPr>
        <p:txBody>
          <a:bodyPr/>
          <a:lstStyle/>
          <a:p>
            <a:pPr>
              <a:defRPr/>
            </a:pPr>
            <a:r>
              <a:rPr lang="fr-FR"/>
              <a:t>DEPP – SSA</a:t>
            </a:r>
            <a:endParaRPr/>
          </a:p>
        </p:txBody>
      </p:sp>
      <p:pic>
        <p:nvPicPr>
          <p:cNvPr id="9" name="Image 8"/>
          <p:cNvPicPr>
            <a:picLocks noChangeAspect="1"/>
          </p:cNvPicPr>
          <p:nvPr/>
        </p:nvPicPr>
        <p:blipFill>
          <a:blip r:embed="rId3"/>
          <a:stretch/>
        </p:blipFill>
        <p:spPr bwMode="auto">
          <a:xfrm>
            <a:off x="390524" y="3424425"/>
            <a:ext cx="4114800" cy="2524124"/>
          </a:xfrm>
          <a:prstGeom prst="rect">
            <a:avLst/>
          </a:prstGeom>
        </p:spPr>
      </p:pic>
      <p:pic>
        <p:nvPicPr>
          <p:cNvPr id="10" name="Image 9"/>
          <p:cNvPicPr>
            <a:picLocks noChangeAspect="1"/>
          </p:cNvPicPr>
          <p:nvPr/>
        </p:nvPicPr>
        <p:blipFill>
          <a:blip r:embed="rId4"/>
          <a:stretch/>
        </p:blipFill>
        <p:spPr bwMode="auto">
          <a:xfrm>
            <a:off x="5046282" y="3300600"/>
            <a:ext cx="4371975" cy="2647949"/>
          </a:xfrm>
          <a:prstGeom prst="rect">
            <a:avLst/>
          </a:prstGeom>
        </p:spPr>
      </p:pic>
      <p:sp>
        <p:nvSpPr>
          <p:cNvPr id="11" name="Rectangle 10"/>
          <p:cNvSpPr/>
          <p:nvPr/>
        </p:nvSpPr>
        <p:spPr bwMode="auto">
          <a:xfrm>
            <a:off x="223234" y="2321602"/>
            <a:ext cx="8998907" cy="121411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lvl="1" algn="l">
              <a:spcBef>
                <a:spcPts val="99"/>
              </a:spcBef>
              <a:spcAft>
                <a:spcPts val="99"/>
              </a:spcAft>
              <a:defRPr/>
            </a:pPr>
            <a:r>
              <a:rPr lang="fr-FR" sz="1400"/>
              <a:t> 621 zones Parcours (flux de collégiens et de lycéens) / 2 058 zones Collèges (flux de collégiens)</a:t>
            </a:r>
            <a:endParaRPr sz="1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6"/>
          <p:cNvSpPr>
            <a:spLocks noGrp="1"/>
          </p:cNvSpPr>
          <p:nvPr>
            <p:ph type="title"/>
          </p:nvPr>
        </p:nvSpPr>
        <p:spPr bwMode="auto">
          <a:xfrm>
            <a:off x="271469" y="848494"/>
            <a:ext cx="9124950" cy="1246580"/>
          </a:xfrm>
        </p:spPr>
        <p:txBody>
          <a:bodyPr/>
          <a:lstStyle/>
          <a:p>
            <a:pPr>
              <a:defRPr/>
            </a:pPr>
            <a:r>
              <a:rPr lang="fr-FR" sz="2800" dirty="0"/>
              <a:t>III.1 Les zonages Parcours et Collèges en sortie d’</a:t>
            </a:r>
            <a:r>
              <a:rPr lang="fr-FR" sz="2800" dirty="0" err="1"/>
              <a:t>Anabel</a:t>
            </a:r>
            <a:r>
              <a:rPr lang="fr-FR" sz="2800" dirty="0"/>
              <a:t/>
            </a:r>
            <a:br>
              <a:rPr lang="fr-FR" sz="2800" dirty="0"/>
            </a:br>
            <a:r>
              <a:rPr lang="fr-FR" sz="2800" i="1" dirty="0"/>
              <a:t>Illustration académique des deux zonages</a:t>
            </a:r>
            <a:r>
              <a:rPr lang="fr-FR" sz="2800" dirty="0"/>
              <a:t/>
            </a:r>
            <a:br>
              <a:rPr lang="fr-FR" sz="2800" dirty="0"/>
            </a:br>
            <a:endParaRPr lang="fr-FR" sz="2800" i="1" dirty="0"/>
          </a:p>
        </p:txBody>
      </p:sp>
      <p:sp>
        <p:nvSpPr>
          <p:cNvPr id="5"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6"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7"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25</a:t>
            </a:fld>
            <a:endParaRPr lang="fr-FR"/>
          </a:p>
        </p:txBody>
      </p:sp>
      <p:sp>
        <p:nvSpPr>
          <p:cNvPr id="8" name="ZoneTexte 3"/>
          <p:cNvSpPr/>
          <p:nvPr/>
        </p:nvSpPr>
        <p:spPr bwMode="auto">
          <a:xfrm>
            <a:off x="390525" y="2852936"/>
            <a:ext cx="1334211" cy="369332"/>
          </a:xfrm>
          <a:prstGeom prst="rect">
            <a:avLst/>
          </a:prstGeom>
          <a:noFill/>
        </p:spPr>
        <p:txBody>
          <a:bodyPr wrap="none" rtlCol="0">
            <a:spAutoFit/>
          </a:bodyPr>
          <a:lstStyle/>
          <a:p>
            <a:pPr>
              <a:defRPr/>
            </a:pPr>
            <a:r>
              <a:rPr lang="fr-FR"/>
              <a:t>« Parcours »</a:t>
            </a:r>
            <a:endParaRPr/>
          </a:p>
        </p:txBody>
      </p:sp>
      <p:sp>
        <p:nvSpPr>
          <p:cNvPr id="9" name="ZoneTexte 14"/>
          <p:cNvSpPr/>
          <p:nvPr/>
        </p:nvSpPr>
        <p:spPr bwMode="auto">
          <a:xfrm>
            <a:off x="5673079" y="2822158"/>
            <a:ext cx="1467068" cy="369332"/>
          </a:xfrm>
          <a:prstGeom prst="rect">
            <a:avLst/>
          </a:prstGeom>
          <a:noFill/>
        </p:spPr>
        <p:txBody>
          <a:bodyPr wrap="none" rtlCol="0">
            <a:spAutoFit/>
          </a:bodyPr>
          <a:lstStyle/>
          <a:p>
            <a:pPr>
              <a:defRPr/>
            </a:pPr>
            <a:r>
              <a:rPr lang="fr-FR" dirty="0"/>
              <a:t>« </a:t>
            </a:r>
            <a:r>
              <a:rPr lang="fr-FR" dirty="0" smtClean="0"/>
              <a:t>Collèges</a:t>
            </a:r>
            <a:r>
              <a:rPr lang="fr-FR" dirty="0"/>
              <a:t> »</a:t>
            </a:r>
            <a:endParaRPr dirty="0"/>
          </a:p>
        </p:txBody>
      </p:sp>
      <p:cxnSp>
        <p:nvCxnSpPr>
          <p:cNvPr id="10" name="Connecteur droit 5"/>
          <p:cNvCxnSpPr>
            <a:cxnSpLocks/>
          </p:cNvCxnSpPr>
          <p:nvPr/>
        </p:nvCxnSpPr>
        <p:spPr bwMode="auto">
          <a:xfrm>
            <a:off x="4833944" y="2637492"/>
            <a:ext cx="0" cy="3716948"/>
          </a:xfrm>
          <a:prstGeom prst="line">
            <a:avLst/>
          </a:prstGeom>
        </p:spPr>
        <p:style>
          <a:lnRef idx="1">
            <a:schemeClr val="accent1"/>
          </a:lnRef>
          <a:fillRef idx="0">
            <a:schemeClr val="accent1"/>
          </a:fillRef>
          <a:effectRef idx="0">
            <a:schemeClr val="accent1"/>
          </a:effectRef>
          <a:fontRef idx="minor">
            <a:schemeClr val="tx1"/>
          </a:fontRef>
        </p:style>
      </p:cxnSp>
      <p:sp>
        <p:nvSpPr>
          <p:cNvPr id="11" name="ZoneTexte 15"/>
          <p:cNvSpPr/>
          <p:nvPr/>
        </p:nvSpPr>
        <p:spPr bwMode="auto">
          <a:xfrm>
            <a:off x="359503" y="2452826"/>
            <a:ext cx="2525050" cy="369332"/>
          </a:xfrm>
          <a:prstGeom prst="rect">
            <a:avLst/>
          </a:prstGeom>
          <a:noFill/>
        </p:spPr>
        <p:txBody>
          <a:bodyPr wrap="none" rtlCol="0">
            <a:spAutoFit/>
          </a:bodyPr>
          <a:lstStyle/>
          <a:p>
            <a:pPr>
              <a:defRPr/>
            </a:pPr>
            <a:r>
              <a:rPr lang="fr-FR"/>
              <a:t>Académie de Nantes</a:t>
            </a:r>
            <a:endParaRPr/>
          </a:p>
        </p:txBody>
      </p:sp>
      <p:pic>
        <p:nvPicPr>
          <p:cNvPr id="12" name="Image 16"/>
          <p:cNvPicPr/>
          <p:nvPr/>
        </p:nvPicPr>
        <p:blipFill>
          <a:blip r:embed="rId3"/>
          <a:stretch/>
        </p:blipFill>
        <p:spPr bwMode="auto">
          <a:xfrm>
            <a:off x="358635" y="3429000"/>
            <a:ext cx="4392488" cy="2529398"/>
          </a:xfrm>
          <a:prstGeom prst="rect">
            <a:avLst/>
          </a:prstGeom>
        </p:spPr>
      </p:pic>
      <p:pic>
        <p:nvPicPr>
          <p:cNvPr id="13" name="Espace réservé du contenu 17"/>
          <p:cNvPicPr>
            <a:picLocks noGrp="1"/>
          </p:cNvPicPr>
          <p:nvPr>
            <p:ph sz="quarter" idx="14"/>
          </p:nvPr>
        </p:nvPicPr>
        <p:blipFill>
          <a:blip r:embed="rId4"/>
          <a:srcRect t="-2095" r="721" b="5635"/>
          <a:stretch/>
        </p:blipFill>
        <p:spPr bwMode="auto">
          <a:xfrm>
            <a:off x="4991528" y="3328412"/>
            <a:ext cx="4786008" cy="26299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44488" y="2276872"/>
            <a:ext cx="9126000" cy="4104456"/>
          </a:xfrm>
        </p:spPr>
        <p:txBody>
          <a:bodyPr/>
          <a:lstStyle/>
          <a:p>
            <a:pPr marL="555625" lvl="1" indent="0">
              <a:spcBef>
                <a:spcPts val="100"/>
              </a:spcBef>
              <a:spcAft>
                <a:spcPts val="100"/>
              </a:spcAft>
              <a:buNone/>
              <a:defRPr/>
            </a:pPr>
            <a:endParaRPr lang="fr-FR" sz="1200" dirty="0">
              <a:solidFill>
                <a:srgbClr val="000000"/>
              </a:solidFill>
            </a:endParaRPr>
          </a:p>
          <a:p>
            <a:pPr marL="555625" lvl="1" indent="0">
              <a:spcBef>
                <a:spcPts val="100"/>
              </a:spcBef>
              <a:spcAft>
                <a:spcPts val="100"/>
              </a:spcAft>
              <a:buNone/>
              <a:defRPr/>
            </a:pPr>
            <a:r>
              <a:rPr lang="fr-FR" sz="1600" b="1" dirty="0">
                <a:solidFill>
                  <a:srgbClr val="000000"/>
                </a:solidFill>
              </a:rPr>
              <a:t>Île-de-France : </a:t>
            </a:r>
            <a:r>
              <a:rPr lang="fr-FR" sz="1600" b="1" dirty="0"/>
              <a:t>discussion sur la contrainte des zones </a:t>
            </a:r>
            <a:r>
              <a:rPr lang="fr-FR" sz="1600" b="1" dirty="0" smtClean="0"/>
              <a:t>intra-académiques</a:t>
            </a:r>
            <a:endParaRPr dirty="0"/>
          </a:p>
          <a:p>
            <a:pPr marL="841375" lvl="1" indent="-285750">
              <a:spcBef>
                <a:spcPts val="100"/>
              </a:spcBef>
              <a:spcAft>
                <a:spcPts val="100"/>
              </a:spcAft>
              <a:buFont typeface="Wingdings"/>
              <a:buChar char="Ø"/>
              <a:defRPr/>
            </a:pPr>
            <a:r>
              <a:rPr lang="fr-FR" sz="1600" dirty="0"/>
              <a:t>Décision des </a:t>
            </a:r>
            <a:r>
              <a:rPr lang="fr-FR" sz="1600" dirty="0" smtClean="0"/>
              <a:t>secrétaires généraux de </a:t>
            </a:r>
            <a:r>
              <a:rPr lang="fr-FR" sz="1600" dirty="0"/>
              <a:t>maintenir cette </a:t>
            </a:r>
            <a:r>
              <a:rPr lang="fr-FR" sz="1600" dirty="0" smtClean="0"/>
              <a:t>contrainte. </a:t>
            </a:r>
            <a:endParaRPr dirty="0"/>
          </a:p>
          <a:p>
            <a:pPr marL="841375" lvl="1" indent="-285750">
              <a:spcBef>
                <a:spcPts val="100"/>
              </a:spcBef>
              <a:spcAft>
                <a:spcPts val="100"/>
              </a:spcAft>
              <a:buFont typeface="Wingdings"/>
              <a:buChar char="Ø"/>
              <a:defRPr/>
            </a:pPr>
            <a:r>
              <a:rPr lang="fr-FR" sz="1600" dirty="0"/>
              <a:t>Hors contrainte académique, la zone de Paris, qui déborde sur les communes avoisinantes, ne permet pas d’utilisation aisée pour le pilotage.</a:t>
            </a:r>
            <a:endParaRPr dirty="0"/>
          </a:p>
          <a:p>
            <a:pPr marL="555625" lvl="1" indent="0">
              <a:spcBef>
                <a:spcPts val="100"/>
              </a:spcBef>
              <a:spcAft>
                <a:spcPts val="100"/>
              </a:spcAft>
              <a:buNone/>
              <a:defRPr/>
            </a:pPr>
            <a:endParaRPr lang="fr-FR" sz="1200" dirty="0">
              <a:solidFill>
                <a:srgbClr val="000000"/>
              </a:solidFill>
            </a:endParaRPr>
          </a:p>
          <a:p>
            <a:pPr marL="555625" lvl="1" indent="0">
              <a:spcBef>
                <a:spcPts val="100"/>
              </a:spcBef>
              <a:spcAft>
                <a:spcPts val="100"/>
              </a:spcAft>
              <a:buNone/>
              <a:defRPr/>
            </a:pPr>
            <a:r>
              <a:rPr lang="fr-FR" sz="1600" b="1" dirty="0">
                <a:solidFill>
                  <a:srgbClr val="000000"/>
                </a:solidFill>
              </a:rPr>
              <a:t>Communes avec arrondissements  :  choix de la maille d’agrégation</a:t>
            </a:r>
            <a:endParaRPr lang="fr-FR" sz="1600" dirty="0">
              <a:solidFill>
                <a:srgbClr val="000000"/>
              </a:solidFill>
            </a:endParaRPr>
          </a:p>
          <a:p>
            <a:pPr marL="841375" lvl="1" indent="-285750">
              <a:spcBef>
                <a:spcPts val="100"/>
              </a:spcBef>
              <a:spcAft>
                <a:spcPts val="100"/>
              </a:spcAft>
              <a:buFont typeface="Wingdings"/>
              <a:buChar char="Ø"/>
              <a:defRPr/>
            </a:pPr>
            <a:r>
              <a:rPr lang="fr-FR" sz="1600" dirty="0">
                <a:solidFill>
                  <a:srgbClr val="000000"/>
                </a:solidFill>
              </a:rPr>
              <a:t>Pour Lyon, Marseille et Paris (pour le zonage Parcours), on obtient les mêmes agrégations en prenant les arrondissements ou les communes entières.</a:t>
            </a:r>
            <a:endParaRPr dirty="0"/>
          </a:p>
          <a:p>
            <a:pPr marL="841375" lvl="1" indent="-285750">
              <a:spcBef>
                <a:spcPts val="100"/>
              </a:spcBef>
              <a:spcAft>
                <a:spcPts val="100"/>
              </a:spcAft>
              <a:buFont typeface="Wingdings"/>
              <a:buChar char="Ø"/>
              <a:defRPr/>
            </a:pPr>
            <a:r>
              <a:rPr lang="fr-FR" sz="1600" dirty="0">
                <a:solidFill>
                  <a:srgbClr val="000000"/>
                </a:solidFill>
              </a:rPr>
              <a:t>Cas du zonage Collèges pour Paris : on prévoit une variante à part distinguant 9 zones, pour des besoins spécifiques.</a:t>
            </a:r>
            <a:endParaRPr dirty="0"/>
          </a:p>
          <a:p>
            <a:pPr marL="555625" lvl="1" indent="0">
              <a:spcBef>
                <a:spcPts val="100"/>
              </a:spcBef>
              <a:spcAft>
                <a:spcPts val="100"/>
              </a:spcAft>
              <a:buNone/>
              <a:defRPr/>
            </a:pPr>
            <a:endParaRPr lang="fr-FR" sz="1200" dirty="0">
              <a:solidFill>
                <a:srgbClr val="000000"/>
              </a:solidFill>
            </a:endParaRPr>
          </a:p>
          <a:p>
            <a:pPr marL="555625" lvl="1" indent="0">
              <a:spcBef>
                <a:spcPts val="100"/>
              </a:spcBef>
              <a:spcAft>
                <a:spcPts val="100"/>
              </a:spcAft>
              <a:buNone/>
              <a:defRPr/>
            </a:pPr>
            <a:r>
              <a:rPr lang="fr-FR" sz="1600" b="1" dirty="0">
                <a:solidFill>
                  <a:srgbClr val="000000"/>
                </a:solidFill>
              </a:rPr>
              <a:t>DROM : </a:t>
            </a:r>
            <a:r>
              <a:rPr lang="fr-FR" sz="1600" b="1" dirty="0"/>
              <a:t>discussion sur des cas spécifiques (ex : îles, communes très éloignées)</a:t>
            </a:r>
            <a:endParaRPr dirty="0"/>
          </a:p>
          <a:p>
            <a:pPr marL="841375" lvl="1" indent="-285750">
              <a:spcBef>
                <a:spcPts val="100"/>
              </a:spcBef>
              <a:spcAft>
                <a:spcPts val="100"/>
              </a:spcAft>
              <a:buFont typeface="Wingdings"/>
              <a:buChar char="Ø"/>
              <a:defRPr/>
            </a:pPr>
            <a:r>
              <a:rPr lang="fr-FR" sz="1600" dirty="0"/>
              <a:t>La méthodologie a été appliquée de façon similaire à la </a:t>
            </a:r>
            <a:r>
              <a:rPr lang="fr-FR" sz="1600" dirty="0" smtClean="0"/>
              <a:t>métropole.</a:t>
            </a:r>
            <a:endParaRPr dirty="0"/>
          </a:p>
          <a:p>
            <a:pPr marL="841375" lvl="1" indent="-285750">
              <a:spcBef>
                <a:spcPts val="100"/>
              </a:spcBef>
              <a:spcAft>
                <a:spcPts val="100"/>
              </a:spcAft>
              <a:buFont typeface="Wingdings"/>
              <a:buChar char="Ø"/>
              <a:defRPr/>
            </a:pPr>
            <a:r>
              <a:rPr lang="fr-FR" sz="1600" dirty="0"/>
              <a:t>Des informations sur la commune de résidence ont été parfois plus difficiles à mobiliser, ce qui a demandé plus d’expertise « terrain » pour le zonage Parcours.</a:t>
            </a:r>
            <a:endParaRPr lang="fr-FR" sz="1600" b="1" dirty="0">
              <a:solidFill>
                <a:srgbClr val="000000"/>
              </a:solidFill>
            </a:endParaRPr>
          </a:p>
          <a:p>
            <a:pPr marL="1541463" lvl="1" indent="-285750">
              <a:spcBef>
                <a:spcPts val="100"/>
              </a:spcBef>
              <a:spcAft>
                <a:spcPts val="100"/>
              </a:spcAft>
              <a:buFont typeface="Symbol"/>
              <a:buChar char="Þ"/>
              <a:defRPr/>
            </a:pPr>
            <a:endParaRPr lang="fr-FR" sz="1400" dirty="0">
              <a:solidFill>
                <a:srgbClr val="000000"/>
              </a:solidFill>
            </a:endParaRPr>
          </a:p>
        </p:txBody>
      </p:sp>
      <p:sp>
        <p:nvSpPr>
          <p:cNvPr id="5" name="Titre 6"/>
          <p:cNvSpPr>
            <a:spLocks noGrp="1"/>
          </p:cNvSpPr>
          <p:nvPr>
            <p:ph type="title"/>
          </p:nvPr>
        </p:nvSpPr>
        <p:spPr bwMode="auto">
          <a:xfrm>
            <a:off x="416496" y="1052736"/>
            <a:ext cx="9124950" cy="670517"/>
          </a:xfrm>
        </p:spPr>
        <p:txBody>
          <a:bodyPr/>
          <a:lstStyle/>
          <a:p>
            <a:pPr>
              <a:defRPr/>
            </a:pPr>
            <a:r>
              <a:rPr lang="fr-FR" sz="2800" dirty="0"/>
              <a:t>III.2 La consolidation des zonages à l’aide de l’expertise académique</a:t>
            </a:r>
            <a:br>
              <a:rPr lang="fr-FR" sz="2800" dirty="0"/>
            </a:br>
            <a:r>
              <a:rPr lang="fr-FR" sz="2800" i="1" dirty="0"/>
              <a:t>Des ateliers pour des territoires spécifiques</a:t>
            </a:r>
            <a:br>
              <a:rPr lang="fr-FR" sz="2800" i="1" dirty="0"/>
            </a:br>
            <a:endParaRPr dirty="0"/>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26</a:t>
            </a:fld>
            <a:endParaRPr lang="fr-FR"/>
          </a:p>
        </p:txBody>
      </p:sp>
      <p:sp>
        <p:nvSpPr>
          <p:cNvPr id="7" name="Espace réservé du pied de page 7"/>
          <p:cNvSpPr>
            <a:spLocks noGrp="1"/>
          </p:cNvSpPr>
          <p:nvPr>
            <p:ph type="ftr" sz="quarter" idx="11"/>
          </p:nvPr>
        </p:nvSpPr>
        <p:spPr bwMode="auto">
          <a:xfrm>
            <a:off x="128464" y="6378000"/>
            <a:ext cx="1267500" cy="480000"/>
          </a:xfrm>
        </p:spPr>
        <p:txBody>
          <a:bodyPr/>
          <a:lstStyle/>
          <a:p>
            <a:pPr>
              <a:defRPr/>
            </a:pPr>
            <a:r>
              <a:rPr lang="fr-FR" dirty="0"/>
              <a:t>DEPP – SSA</a:t>
            </a:r>
            <a:endParaRPr dirty="0"/>
          </a:p>
        </p:txBody>
      </p:sp>
      <p:sp>
        <p:nvSpPr>
          <p:cNvPr id="8" name="Espace réservé de la date 6"/>
          <p:cNvSpPr>
            <a:spLocks noGrp="1"/>
          </p:cNvSpPr>
          <p:nvPr>
            <p:ph type="dt" sz="half" idx="10"/>
          </p:nvPr>
        </p:nvSpPr>
        <p:spPr bwMode="auto">
          <a:xfrm>
            <a:off x="8248500" y="6377999"/>
            <a:ext cx="1267499" cy="479999"/>
          </a:xfrm>
        </p:spPr>
        <p:txBody>
          <a:bodyPr/>
          <a:lstStyle/>
          <a:p>
            <a:pPr algn="r">
              <a:defRPr/>
            </a:pPr>
            <a:r>
              <a:rPr lang="fr-FR" cap="all" dirty="0" smtClean="0"/>
              <a:t>03/02/2022</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344488" y="764704"/>
            <a:ext cx="9126000" cy="960000"/>
          </a:xfrm>
        </p:spPr>
        <p:txBody>
          <a:bodyPr/>
          <a:lstStyle/>
          <a:p>
            <a:pPr>
              <a:defRPr/>
            </a:pPr>
            <a:r>
              <a:rPr lang="fr-FR" sz="2800" dirty="0"/>
              <a:t>III.2 La consolidation des zonages à l’aide de l’expertise académique</a:t>
            </a:r>
            <a:br>
              <a:rPr lang="fr-FR" sz="2800" dirty="0"/>
            </a:br>
            <a:r>
              <a:rPr lang="fr-FR" sz="2800" i="1" dirty="0"/>
              <a:t>Vue d’ensemble du processus de toilettage</a:t>
            </a:r>
            <a:endParaRPr lang="fr-FR" sz="2800" dirty="0"/>
          </a:p>
        </p:txBody>
      </p:sp>
      <p:sp>
        <p:nvSpPr>
          <p:cNvPr id="5" name="Espace réservé de la date 2"/>
          <p:cNvSpPr>
            <a:spLocks noGrp="1"/>
          </p:cNvSpPr>
          <p:nvPr>
            <p:ph type="dt" sz="half" idx="10"/>
          </p:nvPr>
        </p:nvSpPr>
        <p:spPr bwMode="auto"/>
        <p:txBody>
          <a:bodyPr/>
          <a:lstStyle/>
          <a:p>
            <a:pPr algn="r">
              <a:defRPr/>
            </a:pPr>
            <a:r>
              <a:rPr lang="fr-FR" cap="all" dirty="0" smtClean="0"/>
              <a:t>03/02/2022</a:t>
            </a:r>
            <a:endParaRPr dirty="0"/>
          </a:p>
        </p:txBody>
      </p:sp>
      <p:sp>
        <p:nvSpPr>
          <p:cNvPr id="6" name="Espace réservé du numéro de diapositive 4"/>
          <p:cNvSpPr>
            <a:spLocks noGrp="1"/>
          </p:cNvSpPr>
          <p:nvPr>
            <p:ph type="sldNum" sz="quarter" idx="12"/>
          </p:nvPr>
        </p:nvSpPr>
        <p:spPr bwMode="auto"/>
        <p:txBody>
          <a:bodyPr/>
          <a:lstStyle/>
          <a:p>
            <a:pPr>
              <a:defRPr/>
            </a:pPr>
            <a:fld id="{733122C9-A0B9-462F-8757-0847AD287B63}" type="slidenum">
              <a:rPr lang="fr-FR"/>
              <a:t>27</a:t>
            </a:fld>
            <a:endParaRPr lang="fr-FR"/>
          </a:p>
        </p:txBody>
      </p:sp>
      <p:sp>
        <p:nvSpPr>
          <p:cNvPr id="7" name="Espace réservé du contenu 5"/>
          <p:cNvSpPr>
            <a:spLocks noGrp="1"/>
          </p:cNvSpPr>
          <p:nvPr>
            <p:ph sz="quarter" idx="14"/>
          </p:nvPr>
        </p:nvSpPr>
        <p:spPr bwMode="auto">
          <a:xfrm>
            <a:off x="416496" y="1556792"/>
            <a:ext cx="9126000" cy="3891160"/>
          </a:xfrm>
        </p:spPr>
        <p:txBody>
          <a:bodyPr/>
          <a:lstStyle/>
          <a:p>
            <a:pPr>
              <a:defRPr/>
            </a:pPr>
            <a:r>
              <a:rPr lang="fr-FR" sz="2800" b="1" i="1" dirty="0">
                <a:latin typeface="+mj-lt"/>
                <a:ea typeface="+mj-ea"/>
                <a:cs typeface="+mj-cs"/>
              </a:rPr>
              <a:t>            </a:t>
            </a:r>
            <a:endParaRPr dirty="0"/>
          </a:p>
          <a:p>
            <a:pPr marL="285750" lvl="1" indent="-285750">
              <a:spcBef>
                <a:spcPts val="0"/>
              </a:spcBef>
              <a:spcAft>
                <a:spcPts val="500"/>
              </a:spcAft>
              <a:buFont typeface="Arial"/>
              <a:buChar char="•"/>
              <a:defRPr/>
            </a:pPr>
            <a:endParaRPr lang="fr-FR" sz="1600" dirty="0"/>
          </a:p>
          <a:p>
            <a:pPr lvl="1">
              <a:spcBef>
                <a:spcPts val="0"/>
              </a:spcBef>
              <a:spcAft>
                <a:spcPts val="500"/>
              </a:spcAft>
              <a:defRPr/>
            </a:pPr>
            <a:r>
              <a:rPr lang="fr-FR" sz="1600" dirty="0"/>
              <a:t>Nécessité de l’étape de « toilettage » : correction du zonage afin de pallier les conséquences parfois « hasardeuses » des règles automatiques.</a:t>
            </a:r>
            <a:endParaRPr dirty="0"/>
          </a:p>
          <a:p>
            <a:pPr lvl="1">
              <a:lnSpc>
                <a:spcPct val="150000"/>
              </a:lnSpc>
              <a:defRPr/>
            </a:pPr>
            <a:r>
              <a:rPr lang="fr-FR" sz="1600" dirty="0"/>
              <a:t>Le GT a présenté la démarche aux SSA en avril 2021 et a fourni :</a:t>
            </a:r>
            <a:endParaRPr dirty="0"/>
          </a:p>
          <a:p>
            <a:pPr marL="359991" lvl="2" indent="0">
              <a:lnSpc>
                <a:spcPct val="150000"/>
              </a:lnSpc>
              <a:buNone/>
              <a:defRPr/>
            </a:pPr>
            <a:r>
              <a:rPr lang="fr-FR" sz="1400" dirty="0" smtClean="0"/>
              <a:t>- les </a:t>
            </a:r>
            <a:r>
              <a:rPr lang="fr-FR" sz="1400" dirty="0"/>
              <a:t>fichiers d’appartenance des communes aux zones en sortie </a:t>
            </a:r>
            <a:r>
              <a:rPr lang="fr-FR" sz="1400" dirty="0" smtClean="0"/>
              <a:t>d’</a:t>
            </a:r>
            <a:r>
              <a:rPr lang="fr-FR" sz="1400" dirty="0" err="1" smtClean="0"/>
              <a:t>Anabel</a:t>
            </a:r>
            <a:r>
              <a:rPr lang="fr-FR" sz="1400" dirty="0" smtClean="0"/>
              <a:t> ;</a:t>
            </a:r>
            <a:endParaRPr dirty="0"/>
          </a:p>
          <a:p>
            <a:pPr marL="359991" lvl="2" indent="0">
              <a:lnSpc>
                <a:spcPct val="150000"/>
              </a:lnSpc>
              <a:buNone/>
              <a:defRPr/>
            </a:pPr>
            <a:r>
              <a:rPr lang="fr-FR" sz="1400" dirty="0" smtClean="0"/>
              <a:t>- d’autres </a:t>
            </a:r>
            <a:r>
              <a:rPr lang="fr-FR" sz="1400" dirty="0"/>
              <a:t>fichiers pour aider à la compréhension des </a:t>
            </a:r>
            <a:r>
              <a:rPr lang="fr-FR" sz="1400" dirty="0" smtClean="0"/>
              <a:t>résultats ;</a:t>
            </a:r>
            <a:endParaRPr dirty="0"/>
          </a:p>
          <a:p>
            <a:pPr marL="359991" lvl="2" indent="0">
              <a:lnSpc>
                <a:spcPct val="150000"/>
              </a:lnSpc>
              <a:buNone/>
              <a:defRPr/>
            </a:pPr>
            <a:r>
              <a:rPr lang="fr-FR" sz="1400" dirty="0" smtClean="0"/>
              <a:t>- un </a:t>
            </a:r>
            <a:r>
              <a:rPr lang="fr-FR" sz="1400" dirty="0"/>
              <a:t>rapport d’étape et le </a:t>
            </a:r>
            <a:r>
              <a:rPr lang="fr-FR" sz="1400" dirty="0" smtClean="0"/>
              <a:t>« guide </a:t>
            </a:r>
            <a:r>
              <a:rPr lang="fr-FR" sz="1400" dirty="0"/>
              <a:t>du </a:t>
            </a:r>
            <a:r>
              <a:rPr lang="fr-FR" sz="1400" dirty="0" smtClean="0"/>
              <a:t>toilettage ».</a:t>
            </a:r>
            <a:endParaRPr lang="fr-FR" sz="1500" dirty="0"/>
          </a:p>
          <a:p>
            <a:pPr lvl="1">
              <a:lnSpc>
                <a:spcPct val="150000"/>
              </a:lnSpc>
              <a:defRPr/>
            </a:pPr>
            <a:r>
              <a:rPr lang="fr-FR" sz="1600" dirty="0"/>
              <a:t>Les SSA ont eu un rôle de correction/validation.</a:t>
            </a:r>
            <a:endParaRPr dirty="0"/>
          </a:p>
          <a:p>
            <a:pPr lvl="1">
              <a:lnSpc>
                <a:spcPct val="150000"/>
              </a:lnSpc>
              <a:defRPr/>
            </a:pPr>
            <a:r>
              <a:rPr lang="fr-FR" sz="1600" dirty="0"/>
              <a:t>Le GT a organisé des ateliers pour échanger sur les questions des SSA, et pour des territoires posant des questions spécifiques.</a:t>
            </a:r>
            <a:endParaRPr dirty="0"/>
          </a:p>
          <a:p>
            <a:pPr lvl="1">
              <a:lnSpc>
                <a:spcPct val="150000"/>
              </a:lnSpc>
              <a:defRPr/>
            </a:pPr>
            <a:r>
              <a:rPr lang="fr-FR" sz="1600" dirty="0"/>
              <a:t>Le GT a validé la cohérence du zonage en synthétisant les différents travaux des </a:t>
            </a:r>
            <a:r>
              <a:rPr lang="fr-FR" sz="1600" dirty="0" smtClean="0"/>
              <a:t>SSA.</a:t>
            </a:r>
            <a:endParaRPr dirty="0"/>
          </a:p>
        </p:txBody>
      </p:sp>
      <p:sp>
        <p:nvSpPr>
          <p:cNvPr id="9"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416496" y="920774"/>
            <a:ext cx="9126000" cy="500808"/>
          </a:xfrm>
        </p:spPr>
        <p:txBody>
          <a:bodyPr/>
          <a:lstStyle/>
          <a:p>
            <a:pPr>
              <a:defRPr/>
            </a:pPr>
            <a:r>
              <a:rPr lang="fr-FR" sz="2800" dirty="0"/>
              <a:t>III.2 La consolidation des zonages à l’aide de l’expertise académique</a:t>
            </a:r>
            <a:br>
              <a:rPr lang="fr-FR" sz="2800" dirty="0"/>
            </a:br>
            <a:r>
              <a:rPr lang="fr-FR" sz="2800" i="1" dirty="0"/>
              <a:t>La procédure de toilettage</a:t>
            </a:r>
            <a:endParaRPr lang="fr-FR" sz="2800"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28</a:t>
            </a:fld>
            <a:endParaRPr lang="fr-FR"/>
          </a:p>
        </p:txBody>
      </p:sp>
      <p:sp>
        <p:nvSpPr>
          <p:cNvPr id="6" name="Espace réservé du contenu 5"/>
          <p:cNvSpPr>
            <a:spLocks noGrp="1"/>
          </p:cNvSpPr>
          <p:nvPr>
            <p:ph sz="quarter" idx="14"/>
          </p:nvPr>
        </p:nvSpPr>
        <p:spPr bwMode="auto">
          <a:xfrm>
            <a:off x="416496" y="2276872"/>
            <a:ext cx="9126000" cy="4104456"/>
          </a:xfrm>
        </p:spPr>
        <p:txBody>
          <a:bodyPr/>
          <a:lstStyle/>
          <a:p>
            <a:pPr lvl="1">
              <a:defRPr/>
            </a:pPr>
            <a:r>
              <a:rPr lang="fr-FR" sz="1800" dirty="0"/>
              <a:t> Méthodologie suivie par les SSA :</a:t>
            </a:r>
            <a:endParaRPr dirty="0"/>
          </a:p>
          <a:p>
            <a:pPr marL="808038" lvl="1" indent="-252413">
              <a:buFont typeface="Wingdings"/>
              <a:buChar char="ü"/>
              <a:defRPr/>
            </a:pPr>
            <a:r>
              <a:rPr lang="fr-FR" sz="1600" dirty="0">
                <a:solidFill>
                  <a:srgbClr val="000000"/>
                </a:solidFill>
              </a:rPr>
              <a:t>Visualisation du zonage et analyse des </a:t>
            </a:r>
            <a:r>
              <a:rPr lang="fr-FR" sz="1600" dirty="0" smtClean="0">
                <a:solidFill>
                  <a:srgbClr val="000000"/>
                </a:solidFill>
              </a:rPr>
              <a:t>flux :</a:t>
            </a:r>
            <a:endParaRPr dirty="0"/>
          </a:p>
          <a:p>
            <a:pPr marL="808038" lvl="1" indent="-252413">
              <a:buFont typeface="Wingdings"/>
              <a:buChar char="ü"/>
              <a:defRPr/>
            </a:pPr>
            <a:r>
              <a:rPr lang="fr-FR" sz="1600" dirty="0">
                <a:solidFill>
                  <a:srgbClr val="000000"/>
                </a:solidFill>
              </a:rPr>
              <a:t>Appui méthodologique du GT (ateliers, GT sur des cas spécifiques, forum, FAQ</a:t>
            </a:r>
            <a:r>
              <a:rPr lang="fr-FR" sz="1600" dirty="0" smtClean="0">
                <a:solidFill>
                  <a:srgbClr val="000000"/>
                </a:solidFill>
              </a:rPr>
              <a:t>).</a:t>
            </a:r>
            <a:endParaRPr dirty="0"/>
          </a:p>
          <a:p>
            <a:pPr lvl="1">
              <a:defRPr/>
            </a:pPr>
            <a:r>
              <a:rPr lang="fr-FR" sz="1800" dirty="0"/>
              <a:t>Cas qui devaient être corrigés impérativement :</a:t>
            </a:r>
            <a:endParaRPr dirty="0"/>
          </a:p>
          <a:p>
            <a:pPr marL="808038" lvl="1" indent="-252413">
              <a:buFont typeface="Wingdings"/>
              <a:buChar char="ü"/>
              <a:defRPr/>
            </a:pPr>
            <a:r>
              <a:rPr lang="fr-FR" sz="1600" dirty="0">
                <a:solidFill>
                  <a:srgbClr val="000000"/>
                </a:solidFill>
              </a:rPr>
              <a:t>Commune non zonée du fait d’absence de </a:t>
            </a:r>
            <a:r>
              <a:rPr lang="fr-FR" sz="1600" dirty="0" smtClean="0">
                <a:solidFill>
                  <a:srgbClr val="000000"/>
                </a:solidFill>
              </a:rPr>
              <a:t>flux ;</a:t>
            </a:r>
            <a:endParaRPr dirty="0"/>
          </a:p>
          <a:p>
            <a:pPr marL="808038" lvl="1" indent="-252413">
              <a:buFont typeface="Wingdings"/>
              <a:buChar char="ü"/>
              <a:defRPr/>
            </a:pPr>
            <a:r>
              <a:rPr lang="fr-FR" sz="1600" dirty="0">
                <a:solidFill>
                  <a:srgbClr val="000000"/>
                </a:solidFill>
              </a:rPr>
              <a:t>Commune isolée par défaut de contiguïté (sans établissement du second degré</a:t>
            </a:r>
            <a:r>
              <a:rPr lang="fr-FR" sz="1600" dirty="0" smtClean="0">
                <a:solidFill>
                  <a:srgbClr val="000000"/>
                </a:solidFill>
              </a:rPr>
              <a:t>) ;</a:t>
            </a:r>
            <a:endParaRPr dirty="0"/>
          </a:p>
          <a:p>
            <a:pPr marL="808038" lvl="1" indent="-252413">
              <a:buFont typeface="Wingdings"/>
              <a:buChar char="ü"/>
              <a:defRPr/>
            </a:pPr>
            <a:r>
              <a:rPr lang="fr-FR" sz="1600" dirty="0">
                <a:solidFill>
                  <a:srgbClr val="000000"/>
                </a:solidFill>
              </a:rPr>
              <a:t>Zone parcours sans </a:t>
            </a:r>
            <a:r>
              <a:rPr lang="fr-FR" sz="1600" dirty="0" smtClean="0">
                <a:solidFill>
                  <a:srgbClr val="000000"/>
                </a:solidFill>
              </a:rPr>
              <a:t>lycée.</a:t>
            </a:r>
            <a:endParaRPr dirty="0"/>
          </a:p>
          <a:p>
            <a:pPr lvl="1">
              <a:defRPr/>
            </a:pPr>
            <a:r>
              <a:rPr lang="fr-FR" sz="1800" dirty="0"/>
              <a:t>Cas qui pouvaient être corrigés  (</a:t>
            </a:r>
            <a:r>
              <a:rPr lang="fr-FR" sz="1800" u="sng" dirty="0"/>
              <a:t>en nombre restreint / avec justification</a:t>
            </a:r>
            <a:r>
              <a:rPr lang="fr-FR" sz="1800" dirty="0"/>
              <a:t>) :</a:t>
            </a:r>
            <a:endParaRPr lang="fr-FR" sz="1600" dirty="0">
              <a:solidFill>
                <a:srgbClr val="000000"/>
              </a:solidFill>
            </a:endParaRPr>
          </a:p>
          <a:p>
            <a:pPr marL="808038" lvl="1" indent="-252413">
              <a:buFont typeface="Wingdings"/>
              <a:buChar char="ü"/>
              <a:defRPr/>
            </a:pPr>
            <a:r>
              <a:rPr lang="fr-FR" sz="1600" dirty="0">
                <a:solidFill>
                  <a:srgbClr val="000000"/>
                </a:solidFill>
              </a:rPr>
              <a:t>Commune rattachée à une zone hors de son département ;</a:t>
            </a:r>
            <a:endParaRPr dirty="0"/>
          </a:p>
          <a:p>
            <a:pPr marL="808038" lvl="1" indent="-252413">
              <a:buFont typeface="Wingdings"/>
              <a:buChar char="ü"/>
              <a:defRPr/>
            </a:pPr>
            <a:r>
              <a:rPr lang="fr-FR" sz="1600" dirty="0">
                <a:solidFill>
                  <a:srgbClr val="000000"/>
                </a:solidFill>
              </a:rPr>
              <a:t>Commune zonée de façon contre-intuitive (cf. connaissance locale du terrain).</a:t>
            </a:r>
            <a:endParaRPr lang="fr-FR" sz="1800" dirty="0"/>
          </a:p>
          <a:p>
            <a:pPr lvl="1">
              <a:defRPr/>
            </a:pPr>
            <a:endParaRPr lang="fr-FR" sz="1600" dirty="0">
              <a:solidFill>
                <a:srgbClr val="000000"/>
              </a:solidFill>
            </a:endParaRPr>
          </a:p>
        </p:txBody>
      </p:sp>
      <p:sp>
        <p:nvSpPr>
          <p:cNvPr id="7"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8" name="Espace réservé du pied de page 7"/>
          <p:cNvSpPr>
            <a:spLocks noGrp="1"/>
          </p:cNvSpPr>
          <p:nvPr>
            <p:ph type="ftr" sz="quarter" idx="11"/>
          </p:nvPr>
        </p:nvSpPr>
        <p:spPr bwMode="auto">
          <a:xfrm>
            <a:off x="128464" y="6378000"/>
            <a:ext cx="1267500" cy="480000"/>
          </a:xfrm>
        </p:spPr>
        <p:txBody>
          <a:bodyPr/>
          <a:lstStyle/>
          <a:p>
            <a:pPr>
              <a:defRPr/>
            </a:pPr>
            <a:r>
              <a:rPr lang="fr-FR" dirty="0"/>
              <a:t>DEPP – SSA</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416496" y="920774"/>
            <a:ext cx="9126000" cy="500808"/>
          </a:xfrm>
        </p:spPr>
        <p:txBody>
          <a:bodyPr/>
          <a:lstStyle/>
          <a:p>
            <a:pPr>
              <a:defRPr/>
            </a:pPr>
            <a:r>
              <a:rPr lang="fr-FR" sz="2800" dirty="0"/>
              <a:t>III.2 La consolidation des zonages à l’aide de l’expertise académique</a:t>
            </a:r>
            <a:br>
              <a:rPr lang="fr-FR" sz="2800" dirty="0"/>
            </a:br>
            <a:r>
              <a:rPr lang="fr-FR" sz="2800" i="1" dirty="0"/>
              <a:t>Quelques exemples (1)</a:t>
            </a:r>
            <a:endParaRPr lang="fr-FR" sz="2800"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29</a:t>
            </a:fld>
            <a:endParaRPr lang="fr-FR"/>
          </a:p>
        </p:txBody>
      </p:sp>
      <p:sp>
        <p:nvSpPr>
          <p:cNvPr id="6"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7" name="Espace réservé du pied de page 7"/>
          <p:cNvSpPr>
            <a:spLocks noGrp="1"/>
          </p:cNvSpPr>
          <p:nvPr>
            <p:ph type="ftr" sz="quarter" idx="11"/>
          </p:nvPr>
        </p:nvSpPr>
        <p:spPr bwMode="auto">
          <a:xfrm>
            <a:off x="128464" y="6378000"/>
            <a:ext cx="1267500" cy="480000"/>
          </a:xfrm>
        </p:spPr>
        <p:txBody>
          <a:bodyPr/>
          <a:lstStyle/>
          <a:p>
            <a:pPr>
              <a:defRPr/>
            </a:pPr>
            <a:r>
              <a:rPr lang="fr-FR" dirty="0"/>
              <a:t>DEPP – SSA</a:t>
            </a:r>
            <a:endParaRPr dirty="0"/>
          </a:p>
        </p:txBody>
      </p:sp>
      <p:sp>
        <p:nvSpPr>
          <p:cNvPr id="8" name="Espace réservé du contenu 2"/>
          <p:cNvSpPr>
            <a:spLocks noGrp="1"/>
          </p:cNvSpPr>
          <p:nvPr>
            <p:ph sz="quarter" idx="14"/>
          </p:nvPr>
        </p:nvSpPr>
        <p:spPr bwMode="auto">
          <a:xfrm>
            <a:off x="6393160" y="2276872"/>
            <a:ext cx="3122838" cy="3603128"/>
          </a:xfrm>
        </p:spPr>
        <p:txBody>
          <a:bodyPr/>
          <a:lstStyle/>
          <a:p>
            <a:pPr>
              <a:defRPr/>
            </a:pPr>
            <a:r>
              <a:rPr lang="fr-FR" sz="1600" dirty="0"/>
              <a:t>Commune non zonée (pas d’élèves) : à corriger impérativement.</a:t>
            </a:r>
            <a:endParaRPr dirty="0"/>
          </a:p>
          <a:p>
            <a:pPr>
              <a:defRPr/>
            </a:pPr>
            <a:endParaRPr lang="fr-FR" sz="1600" dirty="0"/>
          </a:p>
          <a:p>
            <a:pPr>
              <a:defRPr/>
            </a:pPr>
            <a:r>
              <a:rPr lang="fr-FR" sz="1600" dirty="0"/>
              <a:t>Communes zonées en dehors de leur département : à </a:t>
            </a:r>
            <a:r>
              <a:rPr lang="fr-FR" sz="1600" dirty="0" smtClean="0"/>
              <a:t>expertiser.</a:t>
            </a:r>
            <a:endParaRPr dirty="0"/>
          </a:p>
        </p:txBody>
      </p:sp>
      <p:pic>
        <p:nvPicPr>
          <p:cNvPr id="9" name="Image 7"/>
          <p:cNvPicPr>
            <a:picLocks noChangeAspect="1"/>
          </p:cNvPicPr>
          <p:nvPr/>
        </p:nvPicPr>
        <p:blipFill>
          <a:blip r:embed="rId3"/>
          <a:srcRect l="33263" t="39889" r="23330" b="10662"/>
          <a:stretch/>
        </p:blipFill>
        <p:spPr bwMode="auto">
          <a:xfrm>
            <a:off x="474315" y="2276872"/>
            <a:ext cx="5804811" cy="3717844"/>
          </a:xfrm>
          <a:prstGeom prst="rect">
            <a:avLst/>
          </a:prstGeom>
        </p:spPr>
      </p:pic>
      <p:sp>
        <p:nvSpPr>
          <p:cNvPr id="10" name="Ellipse 8"/>
          <p:cNvSpPr/>
          <p:nvPr/>
        </p:nvSpPr>
        <p:spPr bwMode="auto">
          <a:xfrm>
            <a:off x="2360712" y="4437111"/>
            <a:ext cx="1304365" cy="14388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2" name="Rectangle 1"/>
          <p:cNvSpPr/>
          <p:nvPr/>
        </p:nvSpPr>
        <p:spPr>
          <a:xfrm>
            <a:off x="540505" y="6007376"/>
            <a:ext cx="6249144" cy="253916"/>
          </a:xfrm>
          <a:prstGeom prst="rect">
            <a:avLst/>
          </a:prstGeom>
        </p:spPr>
        <p:txBody>
          <a:bodyPr wrap="square">
            <a:spAutoFit/>
          </a:bodyPr>
          <a:lstStyle/>
          <a:p>
            <a:pPr marL="179995" lvl="1" indent="0">
              <a:buNone/>
              <a:defRPr/>
            </a:pPr>
            <a:r>
              <a:rPr lang="fr-FR" sz="1050" i="1" dirty="0"/>
              <a:t>				              @</a:t>
            </a:r>
            <a:r>
              <a:rPr lang="fr-FR" sz="1050" i="1" dirty="0" err="1"/>
              <a:t>Géoclip</a:t>
            </a:r>
            <a:r>
              <a:rPr lang="fr-FR" sz="1050" i="1" dirty="0"/>
              <a:t> – IGN </a:t>
            </a:r>
            <a:r>
              <a:rPr lang="fr-FR" sz="1050" i="1" dirty="0" err="1"/>
              <a:t>GéoFla</a:t>
            </a:r>
            <a:endParaRPr lang="fr-FR" sz="105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416496" y="1988840"/>
            <a:ext cx="9126000" cy="3432000"/>
          </a:xfrm>
        </p:spPr>
        <p:txBody>
          <a:bodyPr/>
          <a:lstStyle/>
          <a:p>
            <a:pPr lvl="1">
              <a:defRPr/>
            </a:pPr>
            <a:r>
              <a:rPr lang="fr-FR" sz="1800" dirty="0"/>
              <a:t>Le </a:t>
            </a:r>
            <a:r>
              <a:rPr lang="fr-FR" sz="1800" b="1" dirty="0"/>
              <a:t>zonage en aires d’éducation </a:t>
            </a:r>
            <a:r>
              <a:rPr lang="fr-FR" sz="1800" dirty="0"/>
              <a:t>a été réalisé en étroite </a:t>
            </a:r>
            <a:r>
              <a:rPr lang="fr-FR" sz="1800" dirty="0" smtClean="0"/>
              <a:t>collaboration entre la DEPP et les services statistiques académiques (SSA).</a:t>
            </a:r>
            <a:endParaRPr lang="fr-FR" sz="1800" dirty="0"/>
          </a:p>
          <a:p>
            <a:pPr lvl="1">
              <a:defRPr/>
            </a:pPr>
            <a:r>
              <a:rPr lang="fr-FR" sz="1800" dirty="0" smtClean="0"/>
              <a:t>Les 33 SSA sont les relais de la DEPP dans les échelons administratifs déconcentrés (rectorats, régions académiques, vice-rectorats).</a:t>
            </a:r>
          </a:p>
          <a:p>
            <a:pPr lvl="1">
              <a:defRPr/>
            </a:pPr>
            <a:r>
              <a:rPr lang="fr-FR" sz="1800" dirty="0"/>
              <a:t>Ce vaste </a:t>
            </a:r>
            <a:r>
              <a:rPr lang="fr-FR" sz="1800" dirty="0" smtClean="0"/>
              <a:t>réseau contribue </a:t>
            </a:r>
            <a:r>
              <a:rPr lang="fr-FR" sz="1800" dirty="0"/>
              <a:t>à la qualité de la statistique publique de l’éducation à tous les niveaux : collecte, analyse et diffusion. </a:t>
            </a:r>
            <a:endParaRPr lang="fr-FR" sz="1800" dirty="0" smtClean="0"/>
          </a:p>
          <a:p>
            <a:pPr marL="179995" lvl="1" indent="0">
              <a:buNone/>
              <a:defRPr/>
            </a:pPr>
            <a:endParaRPr lang="fr-FR" sz="1800" dirty="0"/>
          </a:p>
          <a:p>
            <a:pPr lvl="1">
              <a:defRPr/>
            </a:pPr>
            <a:r>
              <a:rPr lang="fr-FR" sz="1800" dirty="0" smtClean="0"/>
              <a:t>Un </a:t>
            </a:r>
            <a:r>
              <a:rPr lang="fr-FR" sz="1800" b="1" dirty="0"/>
              <a:t>groupe de travail </a:t>
            </a:r>
            <a:r>
              <a:rPr lang="fr-FR" sz="1800" dirty="0"/>
              <a:t>de conception du zonage </a:t>
            </a:r>
            <a:r>
              <a:rPr lang="fr-FR" sz="1800" dirty="0" smtClean="0"/>
              <a:t>a été constitué (sept. 2020 – mars 2022) avec :</a:t>
            </a:r>
          </a:p>
          <a:p>
            <a:pPr lvl="1">
              <a:buFontTx/>
              <a:buChar char="-"/>
              <a:defRPr/>
            </a:pPr>
            <a:r>
              <a:rPr lang="fr-FR" sz="1800" dirty="0" smtClean="0"/>
              <a:t>les chefs de service statistique académique (SSA) de cinq rectorats ;</a:t>
            </a:r>
          </a:p>
          <a:p>
            <a:pPr lvl="1">
              <a:buFontTx/>
              <a:buChar char="-"/>
              <a:defRPr/>
            </a:pPr>
            <a:r>
              <a:rPr lang="fr-FR" sz="1800" dirty="0" smtClean="0"/>
              <a:t>un expert technique DEPP et le responsable du réseau                    . </a:t>
            </a:r>
          </a:p>
          <a:p>
            <a:pPr lvl="1">
              <a:defRPr/>
            </a:pPr>
            <a:endParaRPr lang="fr-FR" sz="1800" dirty="0" smtClean="0"/>
          </a:p>
          <a:p>
            <a:pPr lvl="1">
              <a:buFontTx/>
              <a:buChar char="-"/>
              <a:defRPr/>
            </a:pPr>
            <a:endParaRPr lang="fr-FR" sz="1800" dirty="0"/>
          </a:p>
          <a:p>
            <a:pPr lvl="1">
              <a:buFontTx/>
              <a:buChar char="-"/>
              <a:defRPr/>
            </a:pPr>
            <a:endParaRPr lang="fr-FR" sz="1800" dirty="0"/>
          </a:p>
          <a:p>
            <a:pPr marL="179995" lvl="1" indent="0">
              <a:buNone/>
              <a:defRPr/>
            </a:pPr>
            <a:endParaRPr lang="fr-FR" sz="1800" dirty="0"/>
          </a:p>
          <a:p>
            <a:pPr lvl="1">
              <a:buFontTx/>
              <a:buChar char="-"/>
              <a:defRPr/>
            </a:pPr>
            <a:endParaRPr lang="fr-FR" sz="1800" dirty="0"/>
          </a:p>
        </p:txBody>
      </p:sp>
      <p:sp>
        <p:nvSpPr>
          <p:cNvPr id="5" name="Titre 6"/>
          <p:cNvSpPr>
            <a:spLocks noGrp="1"/>
          </p:cNvSpPr>
          <p:nvPr>
            <p:ph type="title"/>
          </p:nvPr>
        </p:nvSpPr>
        <p:spPr bwMode="auto">
          <a:xfrm>
            <a:off x="390525" y="980728"/>
            <a:ext cx="9124950" cy="432048"/>
          </a:xfrm>
        </p:spPr>
        <p:txBody>
          <a:bodyPr/>
          <a:lstStyle/>
          <a:p>
            <a:pPr>
              <a:defRPr/>
            </a:pPr>
            <a:r>
              <a:rPr lang="fr-FR" sz="2800" dirty="0"/>
              <a:t>Le projet « Aires d’éducation » </a:t>
            </a:r>
            <a:r>
              <a:rPr lang="fr-FR" sz="2800" dirty="0" smtClean="0"/>
              <a:t>: une réalisation du réseau DEPP-SSA</a:t>
            </a:r>
            <a:r>
              <a:rPr lang="fr-FR" sz="2800" dirty="0"/>
              <a:t>	</a:t>
            </a:r>
            <a:endParaRPr lang="fr-FR" sz="2800" i="1" dirty="0"/>
          </a:p>
        </p:txBody>
      </p:sp>
      <p:sp>
        <p:nvSpPr>
          <p:cNvPr id="6" name="Espace réservé de la date 6"/>
          <p:cNvSpPr>
            <a:spLocks noGrp="1"/>
          </p:cNvSpPr>
          <p:nvPr>
            <p:ph type="dt" sz="half" idx="10"/>
          </p:nvPr>
        </p:nvSpPr>
        <p:spPr bwMode="auto">
          <a:xfrm>
            <a:off x="8248500" y="6378000"/>
            <a:ext cx="1267500" cy="480000"/>
          </a:xfrm>
        </p:spPr>
        <p:txBody>
          <a:bodyPr/>
          <a:lstStyle/>
          <a:p>
            <a:pPr algn="r">
              <a:defRPr/>
            </a:pPr>
            <a:r>
              <a:rPr lang="fr-FR" cap="all" dirty="0"/>
              <a:t>30/03/2022</a:t>
            </a:r>
            <a:endParaRPr dirty="0"/>
          </a:p>
        </p:txBody>
      </p:sp>
      <p:sp>
        <p:nvSpPr>
          <p:cNvPr id="7" name="Espace réservé du pied de page 7"/>
          <p:cNvSpPr>
            <a:spLocks noGrp="1"/>
          </p:cNvSpPr>
          <p:nvPr>
            <p:ph type="ftr" sz="quarter" idx="11"/>
          </p:nvPr>
        </p:nvSpPr>
        <p:spPr bwMode="auto">
          <a:xfrm>
            <a:off x="97499" y="6358554"/>
            <a:ext cx="6396000" cy="480000"/>
          </a:xfrm>
        </p:spPr>
        <p:txBody>
          <a:bodyPr/>
          <a:lstStyle/>
          <a:p>
            <a:pPr>
              <a:defRPr/>
            </a:pPr>
            <a:r>
              <a:rPr lang="fr-FR" dirty="0"/>
              <a:t>DEPP – SSA</a:t>
            </a:r>
            <a:endParaRPr dirty="0"/>
          </a:p>
        </p:txBody>
      </p:sp>
      <p:sp>
        <p:nvSpPr>
          <p:cNvPr id="8"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3</a:t>
            </a:fld>
            <a:endParaRPr lang="fr-FR"/>
          </a:p>
        </p:txBody>
      </p:sp>
      <p:pic>
        <p:nvPicPr>
          <p:cNvPr id="9" name="Image 3"/>
          <p:cNvPicPr>
            <a:picLocks noChangeAspect="1"/>
          </p:cNvPicPr>
          <p:nvPr/>
        </p:nvPicPr>
        <p:blipFill>
          <a:blip r:embed="rId3"/>
          <a:stretch/>
        </p:blipFill>
        <p:spPr bwMode="auto">
          <a:xfrm>
            <a:off x="6393160" y="5629463"/>
            <a:ext cx="1079376" cy="25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416496" y="920774"/>
            <a:ext cx="9126000" cy="500808"/>
          </a:xfrm>
        </p:spPr>
        <p:txBody>
          <a:bodyPr/>
          <a:lstStyle/>
          <a:p>
            <a:pPr>
              <a:defRPr/>
            </a:pPr>
            <a:r>
              <a:rPr lang="fr-FR" sz="2800" dirty="0"/>
              <a:t>III.2 La consolidation des zonages à l’aide de l’expertise académique</a:t>
            </a:r>
            <a:br>
              <a:rPr lang="fr-FR" sz="2800" dirty="0"/>
            </a:br>
            <a:r>
              <a:rPr lang="fr-FR" sz="2800" i="1" dirty="0"/>
              <a:t>Quelques exemples (2)</a:t>
            </a:r>
            <a:endParaRPr lang="fr-FR" sz="2800"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30</a:t>
            </a:fld>
            <a:endParaRPr lang="fr-FR"/>
          </a:p>
        </p:txBody>
      </p:sp>
      <p:sp>
        <p:nvSpPr>
          <p:cNvPr id="6"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7" name="Espace réservé du pied de page 7"/>
          <p:cNvSpPr>
            <a:spLocks noGrp="1"/>
          </p:cNvSpPr>
          <p:nvPr>
            <p:ph type="ftr" sz="quarter" idx="11"/>
          </p:nvPr>
        </p:nvSpPr>
        <p:spPr bwMode="auto">
          <a:xfrm>
            <a:off x="128464" y="6378000"/>
            <a:ext cx="1267500" cy="480000"/>
          </a:xfrm>
        </p:spPr>
        <p:txBody>
          <a:bodyPr/>
          <a:lstStyle/>
          <a:p>
            <a:pPr>
              <a:defRPr/>
            </a:pPr>
            <a:r>
              <a:rPr lang="fr-FR" dirty="0"/>
              <a:t>DEPP – SSA</a:t>
            </a:r>
            <a:endParaRPr dirty="0"/>
          </a:p>
        </p:txBody>
      </p:sp>
      <p:sp>
        <p:nvSpPr>
          <p:cNvPr id="8" name="Espace réservé du contenu 2"/>
          <p:cNvSpPr>
            <a:spLocks noGrp="1"/>
          </p:cNvSpPr>
          <p:nvPr>
            <p:ph sz="quarter" idx="14"/>
          </p:nvPr>
        </p:nvSpPr>
        <p:spPr bwMode="auto">
          <a:xfrm>
            <a:off x="6214075" y="2276871"/>
            <a:ext cx="3301921" cy="3603127"/>
          </a:xfrm>
        </p:spPr>
        <p:txBody>
          <a:bodyPr/>
          <a:lstStyle/>
          <a:p>
            <a:pPr>
              <a:defRPr/>
            </a:pPr>
            <a:r>
              <a:rPr lang="fr-FR" sz="1600" dirty="0"/>
              <a:t>Autre cas relativement fréquent : commune isolée par défaut de contiguïté :</a:t>
            </a:r>
            <a:endParaRPr dirty="0"/>
          </a:p>
          <a:p>
            <a:pPr>
              <a:defRPr/>
            </a:pPr>
            <a:r>
              <a:rPr lang="fr-FR" sz="1600" dirty="0"/>
              <a:t>-&gt; forme une zone à elle seule alors qu’elle n’a pas d’établissement </a:t>
            </a:r>
            <a:r>
              <a:rPr lang="fr-FR" sz="1600" dirty="0" smtClean="0"/>
              <a:t>scolaire ;</a:t>
            </a:r>
            <a:endParaRPr dirty="0"/>
          </a:p>
          <a:p>
            <a:pPr>
              <a:defRPr/>
            </a:pPr>
            <a:r>
              <a:rPr lang="fr-FR" sz="1600" dirty="0"/>
              <a:t>-&gt; peut être liée à des spécificités de la sectorisation.</a:t>
            </a:r>
            <a:endParaRPr dirty="0"/>
          </a:p>
        </p:txBody>
      </p:sp>
      <p:pic>
        <p:nvPicPr>
          <p:cNvPr id="9" name="Image 11"/>
          <p:cNvPicPr/>
          <p:nvPr/>
        </p:nvPicPr>
        <p:blipFill>
          <a:blip r:embed="rId3"/>
          <a:stretch/>
        </p:blipFill>
        <p:spPr bwMode="auto">
          <a:xfrm>
            <a:off x="632520" y="2312948"/>
            <a:ext cx="5472608" cy="3567052"/>
          </a:xfrm>
          <a:prstGeom prst="rect">
            <a:avLst/>
          </a:prstGeom>
          <a:noFill/>
          <a:ln>
            <a:noFill/>
          </a:ln>
        </p:spPr>
      </p:pic>
      <p:sp>
        <p:nvSpPr>
          <p:cNvPr id="10" name="Rectangle 9"/>
          <p:cNvSpPr/>
          <p:nvPr/>
        </p:nvSpPr>
        <p:spPr bwMode="auto">
          <a:xfrm>
            <a:off x="344488" y="5897192"/>
            <a:ext cx="6249144" cy="253916"/>
          </a:xfrm>
          <a:prstGeom prst="rect">
            <a:avLst/>
          </a:prstGeom>
        </p:spPr>
        <p:txBody>
          <a:bodyPr wrap="square">
            <a:spAutoFit/>
          </a:bodyPr>
          <a:lstStyle/>
          <a:p>
            <a:pPr marL="179995" lvl="1" indent="0">
              <a:buNone/>
              <a:defRPr/>
            </a:pPr>
            <a:r>
              <a:rPr lang="fr-FR" sz="1050" i="1" dirty="0"/>
              <a:t>				              @</a:t>
            </a:r>
            <a:r>
              <a:rPr lang="fr-FR" sz="1050" i="1" dirty="0" err="1"/>
              <a:t>Géoclip</a:t>
            </a:r>
            <a:r>
              <a:rPr lang="fr-FR" sz="1050" i="1" dirty="0"/>
              <a:t> – IGN </a:t>
            </a:r>
            <a:r>
              <a:rPr lang="fr-FR" sz="1050" i="1" dirty="0" err="1"/>
              <a:t>GéoFla</a:t>
            </a:r>
            <a:endParaRPr lang="fr-FR" sz="105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403257" y="880727"/>
            <a:ext cx="9126000" cy="960000"/>
          </a:xfrm>
        </p:spPr>
        <p:txBody>
          <a:bodyPr/>
          <a:lstStyle/>
          <a:p>
            <a:pPr>
              <a:defRPr/>
            </a:pPr>
            <a:r>
              <a:rPr lang="fr-FR" sz="2800" dirty="0"/>
              <a:t>III.2 La consolidation des zonages à l’aide de l’expertise académique</a:t>
            </a:r>
            <a:br>
              <a:rPr lang="fr-FR" sz="2800" dirty="0"/>
            </a:br>
            <a:r>
              <a:rPr lang="fr-FR" sz="2800" i="1" dirty="0"/>
              <a:t>Dernières étapes techniques, codage et nommage</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31</a:t>
            </a:fld>
            <a:endParaRPr lang="fr-FR"/>
          </a:p>
        </p:txBody>
      </p:sp>
      <p:sp>
        <p:nvSpPr>
          <p:cNvPr id="6" name="Espace réservé du contenu 5"/>
          <p:cNvSpPr>
            <a:spLocks noGrp="1"/>
          </p:cNvSpPr>
          <p:nvPr>
            <p:ph sz="quarter" idx="14"/>
          </p:nvPr>
        </p:nvSpPr>
        <p:spPr bwMode="auto">
          <a:xfrm>
            <a:off x="704528" y="2348880"/>
            <a:ext cx="8811471" cy="3888432"/>
          </a:xfrm>
        </p:spPr>
        <p:txBody>
          <a:bodyPr/>
          <a:lstStyle/>
          <a:p>
            <a:pPr marL="285750" indent="-285750">
              <a:buFont typeface="Wingdings"/>
              <a:buChar char="Ø"/>
              <a:defRPr/>
            </a:pPr>
            <a:r>
              <a:rPr lang="fr-FR" sz="1800" b="1" dirty="0"/>
              <a:t>Étape 1 : le codage des zones</a:t>
            </a:r>
            <a:endParaRPr dirty="0"/>
          </a:p>
          <a:p>
            <a:pPr>
              <a:defRPr/>
            </a:pPr>
            <a:r>
              <a:rPr lang="fr-FR" sz="1800" dirty="0"/>
              <a:t>Nom des zones Parcours : </a:t>
            </a:r>
            <a:r>
              <a:rPr lang="fr-FR" sz="1800" dirty="0" err="1"/>
              <a:t>zp</a:t>
            </a:r>
            <a:r>
              <a:rPr lang="fr-FR" sz="1800" dirty="0"/>
              <a:t> ! </a:t>
            </a:r>
            <a:r>
              <a:rPr lang="fr-FR" sz="1800" dirty="0" err="1"/>
              <a:t>Acad</a:t>
            </a:r>
            <a:r>
              <a:rPr lang="fr-FR" sz="1800" dirty="0"/>
              <a:t> ! n° ordre sur 2 </a:t>
            </a:r>
            <a:r>
              <a:rPr lang="fr-FR" sz="1800" dirty="0" smtClean="0"/>
              <a:t>positions.</a:t>
            </a:r>
            <a:endParaRPr dirty="0"/>
          </a:p>
          <a:p>
            <a:pPr>
              <a:defRPr/>
            </a:pPr>
            <a:r>
              <a:rPr lang="fr-FR" sz="1800" dirty="0"/>
              <a:t>Nom des zones </a:t>
            </a:r>
            <a:r>
              <a:rPr lang="fr-FR" sz="1800" dirty="0" err="1"/>
              <a:t>College</a:t>
            </a:r>
            <a:r>
              <a:rPr lang="fr-FR" sz="1800" dirty="0"/>
              <a:t> : </a:t>
            </a:r>
            <a:r>
              <a:rPr lang="fr-FR" sz="1800" dirty="0" err="1"/>
              <a:t>zc</a:t>
            </a:r>
            <a:r>
              <a:rPr lang="fr-FR" sz="1800" dirty="0"/>
              <a:t> ! </a:t>
            </a:r>
            <a:r>
              <a:rPr lang="fr-FR" sz="1800" dirty="0" err="1"/>
              <a:t>Dept</a:t>
            </a:r>
            <a:r>
              <a:rPr lang="fr-FR" sz="1800" dirty="0"/>
              <a:t> ! n° ordre sur 3 </a:t>
            </a:r>
            <a:r>
              <a:rPr lang="fr-FR" sz="1800" dirty="0" smtClean="0"/>
              <a:t>positions.</a:t>
            </a:r>
            <a:endParaRPr dirty="0"/>
          </a:p>
          <a:p>
            <a:pPr marL="285750" indent="-285750">
              <a:buFont typeface="Wingdings"/>
              <a:buChar char="Ø"/>
              <a:defRPr/>
            </a:pPr>
            <a:endParaRPr lang="fr-FR" sz="1800" dirty="0"/>
          </a:p>
          <a:p>
            <a:pPr marL="285750" indent="-285750">
              <a:buFont typeface="Wingdings"/>
              <a:buChar char="Ø"/>
              <a:defRPr/>
            </a:pPr>
            <a:r>
              <a:rPr lang="fr-FR" sz="1800" b="1" dirty="0"/>
              <a:t>Étape 2 : le renommage</a:t>
            </a:r>
            <a:endParaRPr b="1" dirty="0"/>
          </a:p>
          <a:p>
            <a:pPr>
              <a:defRPr/>
            </a:pPr>
            <a:r>
              <a:rPr lang="fr-FR" sz="1800" dirty="0"/>
              <a:t>Par défaut, le libellé des noms de zones était celui proposé en sortie d’</a:t>
            </a:r>
            <a:r>
              <a:rPr lang="fr-FR" sz="1800" dirty="0" err="1"/>
              <a:t>Anabel</a:t>
            </a:r>
            <a:r>
              <a:rPr lang="fr-FR" sz="1800" dirty="0"/>
              <a:t> : il dépend de l’ordre d’agrégation.</a:t>
            </a:r>
            <a:endParaRPr dirty="0"/>
          </a:p>
          <a:p>
            <a:pPr>
              <a:defRPr/>
            </a:pPr>
            <a:endParaRPr lang="fr-FR" sz="1800" dirty="0"/>
          </a:p>
          <a:p>
            <a:pPr>
              <a:defRPr/>
            </a:pPr>
            <a:r>
              <a:rPr lang="fr-FR" sz="1800" dirty="0"/>
              <a:t>Des corrections ont été apportées par le GT quand une autre commune de l’aire vérifiait deux conditions 1) la plus peuplée 2) scolarisant le plus d’élèves.</a:t>
            </a:r>
            <a:endParaRPr dirty="0"/>
          </a:p>
          <a:p>
            <a:pPr>
              <a:defRPr/>
            </a:pPr>
            <a:endParaRPr dirty="0"/>
          </a:p>
          <a:p>
            <a:pPr>
              <a:defRPr/>
            </a:pPr>
            <a:r>
              <a:rPr lang="fr-FR" sz="1800" dirty="0"/>
              <a:t>Validation par les SSA (juillet 2021</a:t>
            </a:r>
            <a:r>
              <a:rPr lang="fr-FR" sz="1800" dirty="0" smtClean="0"/>
              <a:t>).</a:t>
            </a:r>
            <a:endParaRPr dirty="0"/>
          </a:p>
        </p:txBody>
      </p:sp>
      <p:sp>
        <p:nvSpPr>
          <p:cNvPr id="7" name="Espace réservé du texte 6"/>
          <p:cNvSpPr>
            <a:spLocks noGrp="1"/>
          </p:cNvSpPr>
          <p:nvPr>
            <p:ph type="body" sz="quarter" idx="13"/>
          </p:nvPr>
        </p:nvSpPr>
        <p:spPr bwMode="auto"/>
        <p:txBody>
          <a:bodyPr/>
          <a:lstStyle/>
          <a:p>
            <a:pPr>
              <a:defRPr/>
            </a:pPr>
            <a:endParaRPr lang="fr-FR"/>
          </a:p>
        </p:txBody>
      </p:sp>
      <p:sp>
        <p:nvSpPr>
          <p:cNvPr id="8" name="Espace réservé du pied de page 7"/>
          <p:cNvSpPr>
            <a:spLocks noGrp="1"/>
          </p:cNvSpPr>
          <p:nvPr>
            <p:ph type="ftr" sz="quarter" idx="11"/>
          </p:nvPr>
        </p:nvSpPr>
        <p:spPr bwMode="auto">
          <a:xfrm>
            <a:off x="128464" y="6355793"/>
            <a:ext cx="1267500" cy="480000"/>
          </a:xfrm>
        </p:spPr>
        <p:txBody>
          <a:bodyPr/>
          <a:lstStyle/>
          <a:p>
            <a:pPr>
              <a:defRPr/>
            </a:pPr>
            <a:r>
              <a:rPr lang="fr-FR" dirty="0"/>
              <a:t>DEPP – SSA</a:t>
            </a:r>
            <a:endParaRPr dirty="0"/>
          </a:p>
        </p:txBody>
      </p:sp>
      <p:sp>
        <p:nvSpPr>
          <p:cNvPr id="9" name="Espace réservé de la date 6"/>
          <p:cNvSpPr>
            <a:spLocks noGrp="1"/>
          </p:cNvSpPr>
          <p:nvPr>
            <p:ph type="dt" sz="half" idx="10"/>
          </p:nvPr>
        </p:nvSpPr>
        <p:spPr bwMode="auto">
          <a:xfrm>
            <a:off x="8248500" y="6377999"/>
            <a:ext cx="1267499" cy="479999"/>
          </a:xfrm>
        </p:spPr>
        <p:txBody>
          <a:bodyPr/>
          <a:lstStyle/>
          <a:p>
            <a:pPr algn="r">
              <a:defRPr/>
            </a:pPr>
            <a:r>
              <a:rPr lang="fr-FR" cap="all" dirty="0" smtClean="0"/>
              <a:t>03/02/2022</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title"/>
          </p:nvPr>
        </p:nvSpPr>
        <p:spPr bwMode="gray">
          <a:xfrm>
            <a:off x="389998" y="1199999"/>
            <a:ext cx="9126000" cy="959999"/>
          </a:xfrm>
        </p:spPr>
        <p:txBody>
          <a:bodyPr/>
          <a:lstStyle/>
          <a:p>
            <a:pPr>
              <a:defRPr/>
            </a:pPr>
            <a:r>
              <a:rPr sz="2800" dirty="0"/>
              <a:t>III. </a:t>
            </a:r>
            <a:r>
              <a:rPr sz="2800" dirty="0" err="1"/>
              <a:t>Récapitulatif</a:t>
            </a:r>
            <a:r>
              <a:rPr sz="2800" dirty="0"/>
              <a:t> des </a:t>
            </a:r>
            <a:r>
              <a:rPr sz="2800" dirty="0" err="1"/>
              <a:t>étapes</a:t>
            </a:r>
            <a:r>
              <a:rPr sz="2800" dirty="0"/>
              <a:t> </a:t>
            </a:r>
            <a:r>
              <a:rPr sz="2800" dirty="0" err="1"/>
              <a:t>suivies</a:t>
            </a:r>
            <a:endParaRPr sz="2800" dirty="0"/>
          </a:p>
        </p:txBody>
      </p:sp>
      <p:sp>
        <p:nvSpPr>
          <p:cNvPr id="5" name="Espace réservé de la date 4"/>
          <p:cNvSpPr>
            <a:spLocks noGrp="1"/>
          </p:cNvSpPr>
          <p:nvPr>
            <p:ph type="dt" sz="half" idx="10"/>
          </p:nvPr>
        </p:nvSpPr>
        <p:spPr bwMode="gray"/>
        <p:txBody>
          <a:bodyPr/>
          <a:lstStyle/>
          <a:p>
            <a:pPr algn="r">
              <a:defRPr/>
            </a:pPr>
            <a:r>
              <a:rPr lang="fr-FR" cap="all" dirty="0" smtClean="0"/>
              <a:t>03/02/2022</a:t>
            </a:r>
            <a:endParaRPr dirty="0"/>
          </a:p>
        </p:txBody>
      </p:sp>
      <p:sp>
        <p:nvSpPr>
          <p:cNvPr id="7" name="Espace réservé du numéro de diapositive 6"/>
          <p:cNvSpPr>
            <a:spLocks noGrp="1"/>
          </p:cNvSpPr>
          <p:nvPr>
            <p:ph type="sldNum" sz="quarter" idx="12"/>
          </p:nvPr>
        </p:nvSpPr>
        <p:spPr bwMode="gray"/>
        <p:txBody>
          <a:bodyPr/>
          <a:lstStyle/>
          <a:p>
            <a:pPr>
              <a:defRPr/>
            </a:pPr>
            <a:fld id="{05B7C5D5-0ED8-CD17-1F27-2D4519DA13B4}" type="slidenum">
              <a:rPr lang="fr-FR"/>
              <a:t>32</a:t>
            </a:fld>
            <a:endParaRPr lang="fr-FR"/>
          </a:p>
        </p:txBody>
      </p:sp>
      <p:sp>
        <p:nvSpPr>
          <p:cNvPr id="8" name="Espace réservé du contenu 8"/>
          <p:cNvSpPr>
            <a:spLocks noGrp="1"/>
          </p:cNvSpPr>
          <p:nvPr>
            <p:ph sz="quarter" idx="14"/>
          </p:nvPr>
        </p:nvSpPr>
        <p:spPr bwMode="gray">
          <a:xfrm>
            <a:off x="416496" y="2132856"/>
            <a:ext cx="9126000" cy="3431999"/>
          </a:xfrm>
        </p:spPr>
        <p:txBody>
          <a:bodyPr/>
          <a:lstStyle>
            <a:lvl1pPr>
              <a:defRPr/>
            </a:lvl1pPr>
            <a:lvl2pPr>
              <a:defRPr/>
            </a:lvl2pPr>
            <a:lvl3pPr>
              <a:defRPr/>
            </a:lvl3pPr>
            <a:lvl4pPr>
              <a:defRPr/>
            </a:lvl4pPr>
            <a:lvl5pPr>
              <a:defRPr/>
            </a:lvl5pPr>
          </a:lstStyle>
          <a:p>
            <a:pPr>
              <a:defRPr/>
            </a:pPr>
            <a:r>
              <a:rPr sz="1800" dirty="0"/>
              <a:t>1. Construction </a:t>
            </a:r>
            <a:r>
              <a:rPr sz="1800" dirty="0" err="1"/>
              <a:t>d'une</a:t>
            </a:r>
            <a:r>
              <a:rPr sz="1800" dirty="0"/>
              <a:t> base de flux </a:t>
            </a:r>
            <a:r>
              <a:rPr sz="1800" dirty="0" err="1"/>
              <a:t>d'élèves</a:t>
            </a:r>
            <a:r>
              <a:rPr sz="1800" dirty="0"/>
              <a:t> entre communes de </a:t>
            </a:r>
            <a:r>
              <a:rPr sz="1800" dirty="0" err="1"/>
              <a:t>résidence</a:t>
            </a:r>
            <a:r>
              <a:rPr sz="1800" dirty="0"/>
              <a:t> et de </a:t>
            </a:r>
            <a:r>
              <a:rPr sz="1800" dirty="0" err="1"/>
              <a:t>scolarisation</a:t>
            </a:r>
            <a:endParaRPr dirty="0"/>
          </a:p>
          <a:p>
            <a:pPr>
              <a:defRPr/>
            </a:pPr>
            <a:endParaRPr sz="1800" dirty="0"/>
          </a:p>
          <a:p>
            <a:pPr>
              <a:defRPr/>
            </a:pPr>
            <a:r>
              <a:rPr sz="1800" dirty="0"/>
              <a:t>2. </a:t>
            </a:r>
            <a:r>
              <a:rPr sz="1800" b="0" i="0" u="none" dirty="0">
                <a:solidFill>
                  <a:srgbClr val="000000"/>
                </a:solidFill>
                <a:ea typeface="Calibri"/>
                <a:cs typeface="Calibri"/>
              </a:rPr>
              <a:t>Application </a:t>
            </a:r>
            <a:r>
              <a:rPr sz="1800" b="0" i="0" u="none" dirty="0" err="1">
                <a:solidFill>
                  <a:srgbClr val="000000"/>
                </a:solidFill>
                <a:ea typeface="Calibri"/>
                <a:cs typeface="Calibri"/>
              </a:rPr>
              <a:t>d'Anabel</a:t>
            </a:r>
            <a:r>
              <a:rPr sz="1800" b="0" i="0" u="none" dirty="0">
                <a:solidFill>
                  <a:srgbClr val="000000"/>
                </a:solidFill>
                <a:ea typeface="Calibri"/>
                <a:cs typeface="Calibri"/>
              </a:rPr>
              <a:t> à </a:t>
            </a:r>
            <a:r>
              <a:rPr sz="1800" b="0" i="0" u="none" dirty="0" err="1">
                <a:solidFill>
                  <a:srgbClr val="000000"/>
                </a:solidFill>
                <a:ea typeface="Calibri"/>
                <a:cs typeface="Calibri"/>
              </a:rPr>
              <a:t>cette</a:t>
            </a:r>
            <a:r>
              <a:rPr sz="1800" b="0" i="0" u="none" dirty="0">
                <a:solidFill>
                  <a:srgbClr val="000000"/>
                </a:solidFill>
                <a:ea typeface="Calibri"/>
                <a:cs typeface="Calibri"/>
              </a:rPr>
              <a:t> base des flux avec les </a:t>
            </a:r>
            <a:r>
              <a:rPr sz="1800" b="0" i="0" u="none" dirty="0" err="1">
                <a:solidFill>
                  <a:srgbClr val="000000"/>
                </a:solidFill>
                <a:ea typeface="Calibri"/>
                <a:cs typeface="Calibri"/>
              </a:rPr>
              <a:t>paramètres</a:t>
            </a:r>
            <a:r>
              <a:rPr sz="1800" b="0" i="0" u="none" dirty="0">
                <a:solidFill>
                  <a:srgbClr val="000000"/>
                </a:solidFill>
                <a:ea typeface="Calibri"/>
                <a:cs typeface="Calibri"/>
              </a:rPr>
              <a:t> </a:t>
            </a:r>
            <a:r>
              <a:rPr sz="1800" b="0" i="0" u="none" dirty="0" err="1">
                <a:solidFill>
                  <a:srgbClr val="000000"/>
                </a:solidFill>
                <a:ea typeface="Calibri"/>
                <a:cs typeface="Calibri"/>
              </a:rPr>
              <a:t>décrits</a:t>
            </a:r>
            <a:r>
              <a:rPr sz="1800" b="0" i="0" u="none" dirty="0">
                <a:solidFill>
                  <a:srgbClr val="000000"/>
                </a:solidFill>
                <a:ea typeface="Calibri"/>
                <a:cs typeface="Calibri"/>
              </a:rPr>
              <a:t> au II. pour </a:t>
            </a:r>
            <a:r>
              <a:rPr sz="1800" b="0" i="0" u="none" dirty="0" err="1">
                <a:solidFill>
                  <a:srgbClr val="000000"/>
                </a:solidFill>
                <a:ea typeface="Calibri"/>
                <a:cs typeface="Calibri"/>
              </a:rPr>
              <a:t>obtenir</a:t>
            </a:r>
            <a:r>
              <a:rPr sz="1800" b="0" i="0" u="none" dirty="0">
                <a:solidFill>
                  <a:srgbClr val="000000"/>
                </a:solidFill>
                <a:ea typeface="Calibri"/>
                <a:cs typeface="Calibri"/>
              </a:rPr>
              <a:t> un premier prototype </a:t>
            </a:r>
            <a:endParaRPr sz="1800" dirty="0"/>
          </a:p>
          <a:p>
            <a:pPr>
              <a:defRPr/>
            </a:pPr>
            <a:endParaRPr sz="1800" b="0" i="0" u="none" dirty="0">
              <a:solidFill>
                <a:srgbClr val="000000"/>
              </a:solidFill>
              <a:ea typeface="Calibri"/>
              <a:cs typeface="Calibri"/>
            </a:endParaRPr>
          </a:p>
          <a:p>
            <a:pPr>
              <a:defRPr/>
            </a:pPr>
            <a:r>
              <a:rPr sz="1800" b="0" i="0" u="none" dirty="0">
                <a:solidFill>
                  <a:srgbClr val="000000"/>
                </a:solidFill>
                <a:ea typeface="Calibri"/>
                <a:cs typeface="Calibri"/>
              </a:rPr>
              <a:t>3. </a:t>
            </a:r>
            <a:r>
              <a:rPr sz="1800" b="0" i="0" u="none" dirty="0" err="1">
                <a:solidFill>
                  <a:srgbClr val="000000"/>
                </a:solidFill>
                <a:ea typeface="Calibri"/>
                <a:cs typeface="Calibri"/>
              </a:rPr>
              <a:t>Toilettage</a:t>
            </a:r>
            <a:r>
              <a:rPr sz="1800" b="0" i="0" u="none" dirty="0">
                <a:solidFill>
                  <a:srgbClr val="000000"/>
                </a:solidFill>
                <a:ea typeface="Calibri"/>
                <a:cs typeface="Calibri"/>
              </a:rPr>
              <a:t> des </a:t>
            </a:r>
            <a:r>
              <a:rPr sz="1800" b="0" i="0" u="none" dirty="0" err="1">
                <a:solidFill>
                  <a:srgbClr val="000000"/>
                </a:solidFill>
                <a:ea typeface="Calibri"/>
                <a:cs typeface="Calibri"/>
              </a:rPr>
              <a:t>cas</a:t>
            </a:r>
            <a:r>
              <a:rPr sz="1800" b="0" i="0" u="none" dirty="0">
                <a:solidFill>
                  <a:srgbClr val="000000"/>
                </a:solidFill>
                <a:ea typeface="Calibri"/>
                <a:cs typeface="Calibri"/>
              </a:rPr>
              <a:t> non </a:t>
            </a:r>
            <a:r>
              <a:rPr sz="1800" b="0" i="0" u="none" dirty="0" err="1">
                <a:solidFill>
                  <a:srgbClr val="000000"/>
                </a:solidFill>
                <a:ea typeface="Calibri"/>
                <a:cs typeface="Calibri"/>
              </a:rPr>
              <a:t>traités</a:t>
            </a:r>
            <a:r>
              <a:rPr sz="1800" b="0" i="0" u="none" dirty="0">
                <a:solidFill>
                  <a:srgbClr val="000000"/>
                </a:solidFill>
                <a:ea typeface="Calibri"/>
                <a:cs typeface="Calibri"/>
              </a:rPr>
              <a:t>, </a:t>
            </a:r>
            <a:r>
              <a:rPr sz="1800" b="0" i="0" u="none" dirty="0" err="1">
                <a:solidFill>
                  <a:srgbClr val="000000"/>
                </a:solidFill>
                <a:ea typeface="Calibri"/>
                <a:cs typeface="Calibri"/>
              </a:rPr>
              <a:t>ou</a:t>
            </a:r>
            <a:r>
              <a:rPr sz="1800" b="0" i="0" u="none" dirty="0">
                <a:solidFill>
                  <a:srgbClr val="000000"/>
                </a:solidFill>
                <a:ea typeface="Calibri"/>
                <a:cs typeface="Calibri"/>
              </a:rPr>
              <a:t> de </a:t>
            </a:r>
            <a:r>
              <a:rPr sz="1800" b="0" i="0" u="none" dirty="0" err="1">
                <a:solidFill>
                  <a:srgbClr val="000000"/>
                </a:solidFill>
                <a:ea typeface="Calibri"/>
                <a:cs typeface="Calibri"/>
              </a:rPr>
              <a:t>façon</a:t>
            </a:r>
            <a:r>
              <a:rPr sz="1800" b="0" i="0" u="none" dirty="0">
                <a:solidFill>
                  <a:srgbClr val="000000"/>
                </a:solidFill>
                <a:ea typeface="Calibri"/>
                <a:cs typeface="Calibri"/>
              </a:rPr>
              <a:t> </a:t>
            </a:r>
            <a:r>
              <a:rPr sz="1800" b="0" i="0" u="none" dirty="0" err="1">
                <a:solidFill>
                  <a:srgbClr val="000000"/>
                </a:solidFill>
                <a:ea typeface="Calibri"/>
                <a:cs typeface="Calibri"/>
              </a:rPr>
              <a:t>insatisfaisante</a:t>
            </a:r>
            <a:r>
              <a:rPr sz="1800" b="0" i="0" u="none" dirty="0">
                <a:solidFill>
                  <a:srgbClr val="000000"/>
                </a:solidFill>
                <a:ea typeface="Calibri"/>
                <a:cs typeface="Calibri"/>
              </a:rPr>
              <a:t> par Anabel, avec </a:t>
            </a:r>
            <a:r>
              <a:rPr sz="1800" b="0" i="0" u="none" dirty="0" err="1">
                <a:solidFill>
                  <a:srgbClr val="000000"/>
                </a:solidFill>
                <a:ea typeface="Calibri"/>
                <a:cs typeface="Calibri"/>
              </a:rPr>
              <a:t>l'appui</a:t>
            </a:r>
            <a:r>
              <a:rPr sz="1800" b="0" i="0" u="none" dirty="0">
                <a:solidFill>
                  <a:srgbClr val="000000"/>
                </a:solidFill>
                <a:ea typeface="Calibri"/>
                <a:cs typeface="Calibri"/>
              </a:rPr>
              <a:t> des SSA</a:t>
            </a:r>
            <a:endParaRPr sz="1800" dirty="0"/>
          </a:p>
          <a:p>
            <a:pPr>
              <a:defRPr/>
            </a:pPr>
            <a:endParaRPr sz="1800" b="0" i="0" u="none" dirty="0">
              <a:solidFill>
                <a:srgbClr val="000000"/>
              </a:solidFill>
              <a:ea typeface="Calibri"/>
              <a:cs typeface="Calibri"/>
            </a:endParaRPr>
          </a:p>
          <a:p>
            <a:pPr>
              <a:defRPr/>
            </a:pPr>
            <a:r>
              <a:rPr sz="1800" b="0" i="0" u="none" dirty="0">
                <a:solidFill>
                  <a:srgbClr val="000000"/>
                </a:solidFill>
                <a:ea typeface="Calibri"/>
                <a:cs typeface="Calibri"/>
              </a:rPr>
              <a:t>4. </a:t>
            </a:r>
            <a:r>
              <a:rPr sz="1800" b="0" i="0" u="none" dirty="0" err="1">
                <a:solidFill>
                  <a:srgbClr val="000000"/>
                </a:solidFill>
                <a:ea typeface="Calibri"/>
                <a:cs typeface="Calibri"/>
              </a:rPr>
              <a:t>Codage</a:t>
            </a:r>
            <a:r>
              <a:rPr sz="1800" b="0" i="0" u="none" dirty="0">
                <a:solidFill>
                  <a:srgbClr val="000000"/>
                </a:solidFill>
                <a:ea typeface="Calibri"/>
                <a:cs typeface="Calibri"/>
              </a:rPr>
              <a:t> et </a:t>
            </a:r>
            <a:r>
              <a:rPr sz="1800" b="0" i="0" u="none" dirty="0" err="1">
                <a:solidFill>
                  <a:srgbClr val="000000"/>
                </a:solidFill>
                <a:ea typeface="Calibri"/>
                <a:cs typeface="Calibri"/>
              </a:rPr>
              <a:t>nommage</a:t>
            </a:r>
            <a:r>
              <a:rPr sz="1800" b="0" i="0" u="none" dirty="0">
                <a:solidFill>
                  <a:srgbClr val="000000"/>
                </a:solidFill>
                <a:ea typeface="Calibri"/>
                <a:cs typeface="Calibri"/>
              </a:rPr>
              <a:t> des zones</a:t>
            </a:r>
            <a:endParaRPr sz="1800" dirty="0"/>
          </a:p>
          <a:p>
            <a:pPr>
              <a:defRPr/>
            </a:pPr>
            <a:endParaRPr sz="1800" b="0" i="0" u="none" dirty="0">
              <a:solidFill>
                <a:srgbClr val="000000"/>
              </a:solidFill>
              <a:ea typeface="Calibri"/>
              <a:cs typeface="Calibri"/>
            </a:endParaRPr>
          </a:p>
          <a:p>
            <a:pPr>
              <a:defRPr/>
            </a:pPr>
            <a:r>
              <a:rPr sz="1800" b="0" i="0" u="none" dirty="0">
                <a:solidFill>
                  <a:srgbClr val="000000"/>
                </a:solidFill>
                <a:ea typeface="Calibri"/>
                <a:cs typeface="Calibri"/>
              </a:rPr>
              <a:t>5. Validation du </a:t>
            </a:r>
            <a:r>
              <a:rPr sz="1800" b="0" i="0" u="none" dirty="0" err="1">
                <a:solidFill>
                  <a:srgbClr val="000000"/>
                </a:solidFill>
                <a:ea typeface="Calibri"/>
                <a:cs typeface="Calibri"/>
              </a:rPr>
              <a:t>zonage</a:t>
            </a:r>
            <a:r>
              <a:rPr sz="1800" b="0" i="0" u="none" dirty="0">
                <a:solidFill>
                  <a:srgbClr val="000000"/>
                </a:solidFill>
                <a:ea typeface="Calibri"/>
                <a:cs typeface="Calibri"/>
              </a:rPr>
              <a:t> par le GT et livraison (</a:t>
            </a:r>
            <a:r>
              <a:rPr sz="1800" b="0" i="0" u="none" dirty="0" err="1">
                <a:solidFill>
                  <a:srgbClr val="000000"/>
                </a:solidFill>
                <a:ea typeface="Calibri"/>
                <a:cs typeface="Calibri"/>
              </a:rPr>
              <a:t>septembre</a:t>
            </a:r>
            <a:r>
              <a:rPr sz="1800" b="0" i="0" u="none" dirty="0">
                <a:solidFill>
                  <a:srgbClr val="000000"/>
                </a:solidFill>
                <a:ea typeface="Calibri"/>
                <a:cs typeface="Calibri"/>
              </a:rPr>
              <a:t> 2021)</a:t>
            </a:r>
            <a:endParaRPr sz="1800" dirty="0"/>
          </a:p>
          <a:p>
            <a:pPr>
              <a:defRPr/>
            </a:pPr>
            <a:endParaRPr sz="1800" b="0" i="0" u="none" dirty="0">
              <a:solidFill>
                <a:srgbClr val="000000"/>
              </a:solidFill>
              <a:latin typeface="Calibri"/>
              <a:ea typeface="Calibri"/>
              <a:cs typeface="Calibri"/>
            </a:endParaRPr>
          </a:p>
          <a:p>
            <a:pPr>
              <a:defRPr/>
            </a:pPr>
            <a:r>
              <a:rPr sz="1800" b="0" i="0" u="none" dirty="0">
                <a:solidFill>
                  <a:srgbClr val="000000"/>
                </a:solidFill>
                <a:latin typeface="Calibri"/>
                <a:ea typeface="Calibri"/>
                <a:cs typeface="Calibri"/>
              </a:rPr>
              <a:t> </a:t>
            </a:r>
            <a:endParaRPr dirty="0"/>
          </a:p>
        </p:txBody>
      </p:sp>
      <p:sp>
        <p:nvSpPr>
          <p:cNvPr id="9" name="Espace réservé du texte 9"/>
          <p:cNvSpPr>
            <a:spLocks noGrp="1"/>
          </p:cNvSpPr>
          <p:nvPr>
            <p:ph type="body" sz="quarter" idx="13"/>
          </p:nvPr>
        </p:nvSpPr>
        <p:spPr bwMode="gray">
          <a:xfrm>
            <a:off x="3587999" y="239999"/>
            <a:ext cx="5927999" cy="479999"/>
          </a:xfrm>
        </p:spPr>
        <p:txBody>
          <a:bodyPr/>
          <a:lstStyle>
            <a:lvl1pPr marL="107996" indent="-107996" algn="r">
              <a:spcAft>
                <a:spcPts val="0"/>
              </a:spcAft>
              <a:buFont typeface="+mj-lt"/>
              <a:buAutoNum type="arabicPeriod"/>
              <a:defRPr sz="750" b="1"/>
            </a:lvl1pPr>
            <a:lvl2pPr marL="107996" indent="-107996" algn="r">
              <a:spcBef>
                <a:spcPts val="0"/>
              </a:spcBef>
              <a:spcAft>
                <a:spcPts val="0"/>
              </a:spcAft>
              <a:buFont typeface="+mj-lt"/>
              <a:buAutoNum type="alphaLcPeriod"/>
              <a:defRPr sz="750"/>
            </a:lvl2pPr>
          </a:lstStyle>
          <a:p>
            <a:pPr>
              <a:defRPr/>
            </a:pPr>
            <a:endParaRPr/>
          </a:p>
        </p:txBody>
      </p:sp>
      <p:sp>
        <p:nvSpPr>
          <p:cNvPr id="10" name="Espace réservé du pied de page 7"/>
          <p:cNvSpPr txBox="1">
            <a:spLocks/>
          </p:cNvSpPr>
          <p:nvPr/>
        </p:nvSpPr>
        <p:spPr bwMode="auto">
          <a:xfrm>
            <a:off x="128464" y="6378000"/>
            <a:ext cx="1267500" cy="480000"/>
          </a:xfrm>
          <a:prstGeom prst="rect">
            <a:avLst/>
          </a:prstGeom>
        </p:spPr>
        <p:txBody>
          <a:bodyPr vert="horz" lIns="0" tIns="0" rIns="0" bIns="0" rtlCol="0" anchor="ctr" anchorCtr="0">
            <a:noAutofit/>
          </a:bodyPr>
          <a:lstStyle>
            <a:defPPr>
              <a:defRPr lang="fr-FR"/>
            </a:defPPr>
            <a:lvl1pPr marL="0" algn="l" defTabSz="914400">
              <a:defRPr sz="750" b="1">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smtClean="0"/>
              <a:t>DEPP – SSA</a:t>
            </a: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5"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33</a:t>
            </a:fld>
            <a:endParaRPr lang="fr-FR"/>
          </a:p>
        </p:txBody>
      </p:sp>
      <p:sp>
        <p:nvSpPr>
          <p:cNvPr id="7" name="Espace réservé du contenu 2"/>
          <p:cNvSpPr>
            <a:spLocks noGrp="1"/>
          </p:cNvSpPr>
          <p:nvPr>
            <p:ph sz="quarter" idx="14"/>
          </p:nvPr>
        </p:nvSpPr>
        <p:spPr bwMode="auto">
          <a:xfrm>
            <a:off x="272480" y="2448000"/>
            <a:ext cx="9243518" cy="3432000"/>
          </a:xfrm>
        </p:spPr>
        <p:txBody>
          <a:bodyPr/>
          <a:lstStyle/>
          <a:p>
            <a:pPr algn="ctr">
              <a:defRPr/>
            </a:pPr>
            <a:endParaRPr lang="fr-FR" sz="2400" b="1" dirty="0"/>
          </a:p>
          <a:p>
            <a:pPr algn="ctr">
              <a:defRPr/>
            </a:pPr>
            <a:r>
              <a:rPr lang="fr-FR" sz="2400" b="1" dirty="0" smtClean="0"/>
              <a:t>IV. Le zonage final</a:t>
            </a:r>
            <a:endParaRPr dirty="0"/>
          </a:p>
          <a:p>
            <a:pPr algn="ctr">
              <a:defRPr/>
            </a:pPr>
            <a:endParaRPr lang="fr-FR" sz="2800" b="1" dirty="0">
              <a:solidFill>
                <a:srgbClr val="000000"/>
              </a:solidFill>
              <a:ea typeface="+mj-ea"/>
              <a:cs typeface="+mj-cs"/>
            </a:endParaRPr>
          </a:p>
        </p:txBody>
      </p:sp>
    </p:spTree>
    <p:extLst>
      <p:ext uri="{BB962C8B-B14F-4D97-AF65-F5344CB8AC3E}">
        <p14:creationId xmlns:p14="http://schemas.microsoft.com/office/powerpoint/2010/main" val="2934637502"/>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6"/>
          <p:cNvSpPr>
            <a:spLocks noGrp="1"/>
          </p:cNvSpPr>
          <p:nvPr>
            <p:ph type="title"/>
          </p:nvPr>
        </p:nvSpPr>
        <p:spPr bwMode="auto">
          <a:xfrm>
            <a:off x="416496" y="764704"/>
            <a:ext cx="9124950" cy="960438"/>
          </a:xfrm>
        </p:spPr>
        <p:txBody>
          <a:bodyPr/>
          <a:lstStyle/>
          <a:p>
            <a:pPr>
              <a:defRPr/>
            </a:pPr>
            <a:r>
              <a:rPr lang="fr-FR" sz="2800" dirty="0"/>
              <a:t>IV.1 Cartographie des aires d’éducation </a:t>
            </a:r>
            <a:br>
              <a:rPr lang="fr-FR" sz="2800" dirty="0"/>
            </a:br>
            <a:r>
              <a:rPr lang="fr-FR" sz="2800" i="1" dirty="0"/>
              <a:t>1 986 aires Collèges / 548 aires Parcours</a:t>
            </a:r>
            <a:endParaRPr dirty="0"/>
          </a:p>
        </p:txBody>
      </p:sp>
      <p:sp>
        <p:nvSpPr>
          <p:cNvPr id="5"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34</a:t>
            </a:fld>
            <a:endParaRPr lang="fr-FR"/>
          </a:p>
        </p:txBody>
      </p:sp>
      <p:sp>
        <p:nvSpPr>
          <p:cNvPr id="6" name="Espace réservé du pied de page 7"/>
          <p:cNvSpPr>
            <a:spLocks noGrp="1"/>
          </p:cNvSpPr>
          <p:nvPr>
            <p:ph type="ftr" sz="quarter" idx="11"/>
          </p:nvPr>
        </p:nvSpPr>
        <p:spPr bwMode="auto">
          <a:xfrm>
            <a:off x="128464" y="6378000"/>
            <a:ext cx="1267500" cy="480000"/>
          </a:xfrm>
        </p:spPr>
        <p:txBody>
          <a:bodyPr/>
          <a:lstStyle/>
          <a:p>
            <a:pPr>
              <a:defRPr/>
            </a:pPr>
            <a:r>
              <a:rPr lang="fr-FR"/>
              <a:t>DEPP – SSA</a:t>
            </a:r>
            <a:endParaRPr/>
          </a:p>
        </p:txBody>
      </p:sp>
      <p:sp>
        <p:nvSpPr>
          <p:cNvPr id="7" name="Espace réservé de la date 6"/>
          <p:cNvSpPr>
            <a:spLocks noGrp="1"/>
          </p:cNvSpPr>
          <p:nvPr>
            <p:ph type="dt" sz="half" idx="10"/>
          </p:nvPr>
        </p:nvSpPr>
        <p:spPr bwMode="auto">
          <a:xfrm>
            <a:off x="8248500" y="6377999"/>
            <a:ext cx="1267499" cy="479999"/>
          </a:xfrm>
        </p:spPr>
        <p:txBody>
          <a:bodyPr/>
          <a:lstStyle/>
          <a:p>
            <a:pPr algn="r">
              <a:defRPr/>
            </a:pPr>
            <a:r>
              <a:rPr lang="fr-FR" cap="all" dirty="0" smtClean="0"/>
              <a:t>03/02/2022</a:t>
            </a:r>
            <a:endParaRPr dirty="0"/>
          </a:p>
        </p:txBody>
      </p:sp>
      <p:pic>
        <p:nvPicPr>
          <p:cNvPr id="8" name="Image 1"/>
          <p:cNvPicPr>
            <a:picLocks noChangeAspect="1"/>
          </p:cNvPicPr>
          <p:nvPr/>
        </p:nvPicPr>
        <p:blipFill>
          <a:blip r:embed="rId3"/>
          <a:stretch/>
        </p:blipFill>
        <p:spPr bwMode="auto">
          <a:xfrm>
            <a:off x="1136576" y="1681218"/>
            <a:ext cx="7973913" cy="4592830"/>
          </a:xfrm>
          <a:prstGeom prst="rect">
            <a:avLst/>
          </a:prstGeom>
        </p:spPr>
      </p:pic>
      <p:sp>
        <p:nvSpPr>
          <p:cNvPr id="9" name="ZoneTexte 2"/>
          <p:cNvSpPr/>
          <p:nvPr/>
        </p:nvSpPr>
        <p:spPr bwMode="auto">
          <a:xfrm>
            <a:off x="1280592" y="6453336"/>
            <a:ext cx="7272808" cy="615553"/>
          </a:xfrm>
          <a:prstGeom prst="rect">
            <a:avLst/>
          </a:prstGeom>
          <a:noFill/>
        </p:spPr>
        <p:txBody>
          <a:bodyPr wrap="square" rtlCol="0">
            <a:spAutoFit/>
          </a:bodyPr>
          <a:lstStyle/>
          <a:p>
            <a:pPr>
              <a:defRPr/>
            </a:pPr>
            <a:r>
              <a:rPr lang="fr-FR" sz="1600" i="1">
                <a:solidFill>
                  <a:srgbClr val="000000"/>
                </a:solidFill>
              </a:rPr>
              <a:t>Cartes réalisées par la DEPP/C2SIG.</a:t>
            </a:r>
            <a:endParaRPr/>
          </a:p>
          <a:p>
            <a:pPr>
              <a:defRPr/>
            </a:pPr>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44488" y="1916832"/>
            <a:ext cx="9144897" cy="4298102"/>
          </a:xfrm>
        </p:spPr>
        <p:txBody>
          <a:bodyPr/>
          <a:lstStyle/>
          <a:p>
            <a:pPr marL="359991" lvl="2" indent="0">
              <a:buNone/>
              <a:defRPr/>
            </a:pPr>
            <a:r>
              <a:rPr lang="fr-FR" sz="1700"/>
              <a:t>De 371 élèves résidents (Bagnères-de-Luchon) à 140 360 (Paris), médiane 5 917</a:t>
            </a:r>
            <a:endParaRPr/>
          </a:p>
          <a:p>
            <a:pPr marL="359991" lvl="2" indent="0">
              <a:buNone/>
              <a:defRPr/>
            </a:pPr>
            <a:endParaRPr/>
          </a:p>
        </p:txBody>
      </p:sp>
      <p:sp>
        <p:nvSpPr>
          <p:cNvPr id="5" name="Titre 6"/>
          <p:cNvSpPr>
            <a:spLocks noGrp="1"/>
          </p:cNvSpPr>
          <p:nvPr>
            <p:ph type="title"/>
          </p:nvPr>
        </p:nvSpPr>
        <p:spPr bwMode="auto">
          <a:xfrm>
            <a:off x="488503" y="980728"/>
            <a:ext cx="9027495" cy="792087"/>
          </a:xfrm>
        </p:spPr>
        <p:txBody>
          <a:bodyPr/>
          <a:lstStyle/>
          <a:p>
            <a:pPr>
              <a:defRPr/>
            </a:pPr>
            <a:r>
              <a:rPr lang="fr-FR" sz="2800" dirty="0" smtClean="0"/>
              <a:t>IV.2 </a:t>
            </a:r>
            <a:r>
              <a:rPr lang="fr-FR" sz="2800" dirty="0"/>
              <a:t>Description des tailles des aires</a:t>
            </a:r>
            <a:br>
              <a:rPr lang="fr-FR" sz="2800" dirty="0"/>
            </a:br>
            <a:r>
              <a:rPr lang="fr-FR" sz="2800" i="1" dirty="0"/>
              <a:t>Les aires Parcours</a:t>
            </a:r>
            <a:endParaRPr lang="fr-FR" sz="2800" dirty="0"/>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35</a:t>
            </a:fld>
            <a:endParaRPr lang="fr-FR"/>
          </a:p>
        </p:txBody>
      </p:sp>
      <p:sp>
        <p:nvSpPr>
          <p:cNvPr id="7" name="Espace réservé du pied de page 7"/>
          <p:cNvSpPr>
            <a:spLocks noGrp="1"/>
          </p:cNvSpPr>
          <p:nvPr>
            <p:ph type="ftr" sz="quarter" idx="11"/>
          </p:nvPr>
        </p:nvSpPr>
        <p:spPr bwMode="auto">
          <a:xfrm>
            <a:off x="128464" y="6378000"/>
            <a:ext cx="1267500" cy="480000"/>
          </a:xfrm>
        </p:spPr>
        <p:txBody>
          <a:bodyPr/>
          <a:lstStyle/>
          <a:p>
            <a:pPr>
              <a:defRPr/>
            </a:pPr>
            <a:r>
              <a:rPr lang="fr-FR"/>
              <a:t>DEPP – SSA</a:t>
            </a:r>
            <a:endParaRPr/>
          </a:p>
        </p:txBody>
      </p:sp>
      <p:sp>
        <p:nvSpPr>
          <p:cNvPr id="8" name="Espace réservé de la date 6"/>
          <p:cNvSpPr>
            <a:spLocks noGrp="1"/>
          </p:cNvSpPr>
          <p:nvPr>
            <p:ph type="dt" sz="half" idx="10"/>
          </p:nvPr>
        </p:nvSpPr>
        <p:spPr bwMode="auto">
          <a:xfrm>
            <a:off x="8248500" y="6377999"/>
            <a:ext cx="1267499" cy="479999"/>
          </a:xfrm>
        </p:spPr>
        <p:txBody>
          <a:bodyPr/>
          <a:lstStyle/>
          <a:p>
            <a:pPr algn="r">
              <a:defRPr/>
            </a:pPr>
            <a:r>
              <a:rPr lang="fr-FR" cap="all" dirty="0" smtClean="0"/>
              <a:t>03/02/2022</a:t>
            </a:r>
            <a:endParaRPr dirty="0"/>
          </a:p>
        </p:txBody>
      </p:sp>
      <p:pic>
        <p:nvPicPr>
          <p:cNvPr id="9" name="Picture 2"/>
          <p:cNvPicPr>
            <a:picLocks noChangeAspect="1" noChangeArrowheads="1"/>
          </p:cNvPicPr>
          <p:nvPr/>
        </p:nvPicPr>
        <p:blipFill>
          <a:blip r:embed="rId3"/>
          <a:stretch/>
        </p:blipFill>
        <p:spPr bwMode="auto">
          <a:xfrm>
            <a:off x="1568624" y="2220676"/>
            <a:ext cx="6666359" cy="40650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44488" y="1916832"/>
            <a:ext cx="9433048" cy="4298102"/>
          </a:xfrm>
        </p:spPr>
        <p:txBody>
          <a:bodyPr/>
          <a:lstStyle/>
          <a:p>
            <a:pPr marL="359991" lvl="2" indent="0">
              <a:buNone/>
              <a:defRPr/>
            </a:pPr>
            <a:r>
              <a:rPr lang="fr-FR" sz="1700" dirty="0"/>
              <a:t>De 41 élèves résidents (La Désirade) à 78 694 (Paris - ville entière), médiane 757</a:t>
            </a:r>
            <a:endParaRPr dirty="0"/>
          </a:p>
          <a:p>
            <a:pPr marL="359991" lvl="2" indent="0">
              <a:buNone/>
              <a:defRPr/>
            </a:pPr>
            <a:endParaRPr dirty="0"/>
          </a:p>
        </p:txBody>
      </p:sp>
      <p:sp>
        <p:nvSpPr>
          <p:cNvPr id="5" name="Titre 6"/>
          <p:cNvSpPr>
            <a:spLocks noGrp="1"/>
          </p:cNvSpPr>
          <p:nvPr>
            <p:ph type="title"/>
          </p:nvPr>
        </p:nvSpPr>
        <p:spPr bwMode="auto">
          <a:xfrm>
            <a:off x="488503" y="980728"/>
            <a:ext cx="9027495" cy="792087"/>
          </a:xfrm>
        </p:spPr>
        <p:txBody>
          <a:bodyPr/>
          <a:lstStyle/>
          <a:p>
            <a:pPr>
              <a:defRPr/>
            </a:pPr>
            <a:r>
              <a:rPr lang="fr-FR" sz="2800"/>
              <a:t>IV.2 Des zones de taille très différenciée : </a:t>
            </a:r>
            <a:br>
              <a:rPr lang="fr-FR" sz="2800"/>
            </a:br>
            <a:r>
              <a:rPr lang="fr-FR" sz="2800" i="1"/>
              <a:t>Les zones Collèges</a:t>
            </a:r>
            <a:endParaRPr/>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36</a:t>
            </a:fld>
            <a:endParaRPr lang="fr-FR"/>
          </a:p>
        </p:txBody>
      </p:sp>
      <p:sp>
        <p:nvSpPr>
          <p:cNvPr id="7" name="Espace réservé du pied de page 7"/>
          <p:cNvSpPr>
            <a:spLocks noGrp="1"/>
          </p:cNvSpPr>
          <p:nvPr>
            <p:ph type="ftr" sz="quarter" idx="11"/>
          </p:nvPr>
        </p:nvSpPr>
        <p:spPr bwMode="auto">
          <a:xfrm>
            <a:off x="128464" y="6378000"/>
            <a:ext cx="1267500" cy="480000"/>
          </a:xfrm>
        </p:spPr>
        <p:txBody>
          <a:bodyPr/>
          <a:lstStyle/>
          <a:p>
            <a:pPr>
              <a:defRPr/>
            </a:pPr>
            <a:r>
              <a:rPr lang="fr-FR" dirty="0"/>
              <a:t>DEPP – SSA</a:t>
            </a:r>
            <a:endParaRPr dirty="0"/>
          </a:p>
        </p:txBody>
      </p:sp>
      <p:sp>
        <p:nvSpPr>
          <p:cNvPr id="8" name="Espace réservé de la date 6"/>
          <p:cNvSpPr>
            <a:spLocks noGrp="1"/>
          </p:cNvSpPr>
          <p:nvPr>
            <p:ph type="dt" sz="half" idx="10"/>
          </p:nvPr>
        </p:nvSpPr>
        <p:spPr bwMode="auto">
          <a:xfrm>
            <a:off x="8248500" y="6377999"/>
            <a:ext cx="1267499" cy="479999"/>
          </a:xfrm>
        </p:spPr>
        <p:txBody>
          <a:bodyPr/>
          <a:lstStyle/>
          <a:p>
            <a:pPr algn="r">
              <a:defRPr/>
            </a:pPr>
            <a:r>
              <a:rPr lang="fr-FR" cap="all" dirty="0" smtClean="0"/>
              <a:t>03/02/2022</a:t>
            </a:r>
            <a:endParaRPr dirty="0"/>
          </a:p>
        </p:txBody>
      </p:sp>
      <p:pic>
        <p:nvPicPr>
          <p:cNvPr id="9" name="Picture 3"/>
          <p:cNvPicPr>
            <a:picLocks noChangeAspect="1" noChangeArrowheads="1"/>
          </p:cNvPicPr>
          <p:nvPr/>
        </p:nvPicPr>
        <p:blipFill>
          <a:blip r:embed="rId3"/>
          <a:stretch/>
        </p:blipFill>
        <p:spPr bwMode="auto">
          <a:xfrm>
            <a:off x="1509713" y="2204864"/>
            <a:ext cx="6886575" cy="4143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5"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37</a:t>
            </a:fld>
            <a:endParaRPr lang="fr-FR"/>
          </a:p>
        </p:txBody>
      </p:sp>
      <p:sp>
        <p:nvSpPr>
          <p:cNvPr id="7" name="Espace réservé du contenu 2"/>
          <p:cNvSpPr>
            <a:spLocks noGrp="1"/>
          </p:cNvSpPr>
          <p:nvPr>
            <p:ph sz="quarter" idx="14"/>
          </p:nvPr>
        </p:nvSpPr>
        <p:spPr bwMode="auto">
          <a:xfrm>
            <a:off x="272480" y="2448000"/>
            <a:ext cx="9243518" cy="3432000"/>
          </a:xfrm>
        </p:spPr>
        <p:txBody>
          <a:bodyPr/>
          <a:lstStyle/>
          <a:p>
            <a:pPr algn="ctr">
              <a:defRPr/>
            </a:pPr>
            <a:endParaRPr lang="fr-FR" sz="2400" b="1" dirty="0"/>
          </a:p>
          <a:p>
            <a:pPr algn="ctr">
              <a:defRPr/>
            </a:pPr>
            <a:r>
              <a:rPr lang="fr-FR" sz="2400" b="1" dirty="0" smtClean="0"/>
              <a:t>V. Vérifications et tests de robustesse</a:t>
            </a:r>
            <a:endParaRPr dirty="0"/>
          </a:p>
          <a:p>
            <a:pPr algn="ctr">
              <a:defRPr/>
            </a:pPr>
            <a:endParaRPr lang="fr-FR" sz="2800" b="1" dirty="0">
              <a:solidFill>
                <a:srgbClr val="000000"/>
              </a:solidFill>
              <a:ea typeface="+mj-ea"/>
              <a:cs typeface="+mj-cs"/>
            </a:endParaRPr>
          </a:p>
        </p:txBody>
      </p:sp>
    </p:spTree>
    <p:extLst>
      <p:ext uri="{BB962C8B-B14F-4D97-AF65-F5344CB8AC3E}">
        <p14:creationId xmlns:p14="http://schemas.microsoft.com/office/powerpoint/2010/main" val="1798981598"/>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416496" y="2204864"/>
            <a:ext cx="9144897" cy="4320480"/>
          </a:xfrm>
        </p:spPr>
        <p:txBody>
          <a:bodyPr/>
          <a:lstStyle/>
          <a:p>
            <a:pPr lvl="1">
              <a:defRPr/>
            </a:pPr>
            <a:r>
              <a:rPr lang="fr-FR" sz="1800" dirty="0"/>
              <a:t>Toutes les aires Collèges ont au moins un collège</a:t>
            </a:r>
            <a:endParaRPr dirty="0"/>
          </a:p>
          <a:p>
            <a:pPr lvl="1">
              <a:defRPr/>
            </a:pPr>
            <a:r>
              <a:rPr lang="fr-FR" sz="1800" dirty="0"/>
              <a:t>Toutes les aires Parcours ont au moins un lycée à 4 exceptions :</a:t>
            </a:r>
            <a:endParaRPr dirty="0"/>
          </a:p>
          <a:p>
            <a:pPr lvl="1">
              <a:buFontTx/>
              <a:buChar char="-"/>
              <a:defRPr/>
            </a:pPr>
            <a:r>
              <a:rPr lang="fr-FR" sz="1800" dirty="0"/>
              <a:t> l’île de Saint-Barthélemy (académie de Guadeloupe</a:t>
            </a:r>
            <a:r>
              <a:rPr lang="fr-FR" sz="1800" dirty="0" smtClean="0"/>
              <a:t>) ;</a:t>
            </a:r>
            <a:endParaRPr dirty="0"/>
          </a:p>
          <a:p>
            <a:pPr lvl="1">
              <a:buFontTx/>
              <a:buChar char="-"/>
              <a:defRPr/>
            </a:pPr>
            <a:r>
              <a:rPr lang="fr-FR" sz="1800" dirty="0"/>
              <a:t> et 3 aires de l’académie de Lyon (</a:t>
            </a:r>
            <a:r>
              <a:rPr lang="fr-FR" sz="1800" dirty="0" err="1"/>
              <a:t>Bâgé-Dommartin</a:t>
            </a:r>
            <a:r>
              <a:rPr lang="fr-FR" sz="1800" dirty="0"/>
              <a:t>, Pélussin et Condrieu) concernées par la sectorisation </a:t>
            </a:r>
            <a:r>
              <a:rPr lang="fr-FR" sz="1800" dirty="0" err="1" smtClean="0"/>
              <a:t>interacadémique</a:t>
            </a:r>
            <a:r>
              <a:rPr lang="fr-FR" sz="1800" dirty="0" smtClean="0"/>
              <a:t>.</a:t>
            </a:r>
            <a:endParaRPr dirty="0"/>
          </a:p>
          <a:p>
            <a:pPr lvl="1">
              <a:defRPr/>
            </a:pPr>
            <a:endParaRPr lang="fr-FR" sz="1800" dirty="0"/>
          </a:p>
          <a:p>
            <a:pPr marL="179995" lvl="1" indent="0">
              <a:buNone/>
              <a:defRPr/>
            </a:pPr>
            <a:endParaRPr lang="fr-FR" sz="1800" i="1" dirty="0"/>
          </a:p>
          <a:p>
            <a:pPr marL="179995" lvl="1" indent="0">
              <a:buNone/>
              <a:defRPr/>
            </a:pPr>
            <a:endParaRPr lang="fr-FR" sz="1800" i="1" dirty="0"/>
          </a:p>
          <a:p>
            <a:pPr marL="179995" lvl="1" indent="0">
              <a:buNone/>
              <a:defRPr/>
            </a:pPr>
            <a:r>
              <a:rPr lang="fr-FR" sz="1800" i="1" dirty="0"/>
              <a:t>						</a:t>
            </a:r>
            <a:endParaRPr dirty="0"/>
          </a:p>
          <a:p>
            <a:pPr marL="179995" lvl="1" indent="0">
              <a:buNone/>
              <a:defRPr/>
            </a:pPr>
            <a:r>
              <a:rPr lang="fr-FR" sz="1050" i="1" dirty="0"/>
              <a:t>                                                   	                  </a:t>
            </a:r>
            <a:endParaRPr dirty="0"/>
          </a:p>
          <a:p>
            <a:pPr marL="179995" lvl="1" indent="0">
              <a:buNone/>
              <a:defRPr/>
            </a:pPr>
            <a:r>
              <a:rPr lang="fr-FR" sz="1050" i="1" dirty="0"/>
              <a:t>				              @</a:t>
            </a:r>
            <a:r>
              <a:rPr lang="fr-FR" sz="1050" i="1" dirty="0" err="1"/>
              <a:t>Géoclip</a:t>
            </a:r>
            <a:r>
              <a:rPr lang="fr-FR" sz="1050" i="1" dirty="0"/>
              <a:t> – IGN </a:t>
            </a:r>
            <a:r>
              <a:rPr lang="fr-FR" sz="1050" i="1" dirty="0" err="1"/>
              <a:t>GéoFla</a:t>
            </a:r>
            <a:endParaRPr lang="fr-FR" sz="1050" dirty="0"/>
          </a:p>
          <a:p>
            <a:pPr lvl="2">
              <a:defRPr/>
            </a:pPr>
            <a:endParaRPr dirty="0"/>
          </a:p>
        </p:txBody>
      </p:sp>
      <p:sp>
        <p:nvSpPr>
          <p:cNvPr id="5"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38</a:t>
            </a:fld>
            <a:endParaRPr lang="fr-FR"/>
          </a:p>
        </p:txBody>
      </p:sp>
      <p:sp>
        <p:nvSpPr>
          <p:cNvPr id="6" name="Espace réservé du pied de page 7"/>
          <p:cNvSpPr>
            <a:spLocks noGrp="1"/>
          </p:cNvSpPr>
          <p:nvPr>
            <p:ph type="ftr" sz="quarter" idx="11"/>
          </p:nvPr>
        </p:nvSpPr>
        <p:spPr bwMode="auto">
          <a:xfrm>
            <a:off x="128464" y="6378000"/>
            <a:ext cx="1267500" cy="480000"/>
          </a:xfrm>
        </p:spPr>
        <p:txBody>
          <a:bodyPr/>
          <a:lstStyle/>
          <a:p>
            <a:pPr>
              <a:defRPr/>
            </a:pPr>
            <a:r>
              <a:rPr lang="fr-FR" dirty="0"/>
              <a:t>DEPP – SSA</a:t>
            </a:r>
            <a:endParaRPr dirty="0"/>
          </a:p>
        </p:txBody>
      </p:sp>
      <p:sp>
        <p:nvSpPr>
          <p:cNvPr id="7" name="Espace réservé de la date 6"/>
          <p:cNvSpPr>
            <a:spLocks noGrp="1"/>
          </p:cNvSpPr>
          <p:nvPr>
            <p:ph type="dt" sz="half" idx="10"/>
          </p:nvPr>
        </p:nvSpPr>
        <p:spPr bwMode="auto">
          <a:xfrm>
            <a:off x="8248500" y="6377999"/>
            <a:ext cx="1267499" cy="479999"/>
          </a:xfrm>
        </p:spPr>
        <p:txBody>
          <a:bodyPr/>
          <a:lstStyle/>
          <a:p>
            <a:pPr algn="r">
              <a:defRPr/>
            </a:pPr>
            <a:r>
              <a:rPr lang="fr-FR" cap="all" dirty="0" smtClean="0"/>
              <a:t>03/02/2022</a:t>
            </a:r>
            <a:endParaRPr dirty="0"/>
          </a:p>
        </p:txBody>
      </p:sp>
      <p:sp>
        <p:nvSpPr>
          <p:cNvPr id="8" name="Titre 6"/>
          <p:cNvSpPr/>
          <p:nvPr/>
        </p:nvSpPr>
        <p:spPr bwMode="auto">
          <a:xfrm>
            <a:off x="488504" y="980728"/>
            <a:ext cx="8636446" cy="1445716"/>
          </a:xfrm>
          <a:prstGeom prst="rect">
            <a:avLst/>
          </a:prstGeom>
        </p:spPr>
        <p:txBody>
          <a:bodyPr vert="horz" lIns="0" tIns="0" rIns="0" bIns="0" rtlCol="0" anchor="t" anchorCtr="0">
            <a:noAutofit/>
          </a:bodyPr>
          <a:lstStyle>
            <a:lvl1pPr algn="l" defTabSz="914378">
              <a:lnSpc>
                <a:spcPct val="90000"/>
              </a:lnSpc>
              <a:spcBef>
                <a:spcPts val="0"/>
              </a:spcBef>
              <a:buNone/>
              <a:defRPr sz="2550" b="1">
                <a:solidFill>
                  <a:schemeClr val="tx1"/>
                </a:solidFill>
                <a:latin typeface="+mj-lt"/>
                <a:ea typeface="+mj-ea"/>
                <a:cs typeface="+mj-cs"/>
              </a:defRPr>
            </a:lvl1pPr>
          </a:lstStyle>
          <a:p>
            <a:pPr>
              <a:defRPr/>
            </a:pPr>
            <a:r>
              <a:rPr lang="fr-FR" sz="2800" dirty="0"/>
              <a:t>V.1 Présence d’établissements scolaires dans les aires d’éducation</a:t>
            </a:r>
            <a:br>
              <a:rPr lang="fr-FR" sz="2800" dirty="0"/>
            </a:br>
            <a:endParaRPr lang="fr-FR" sz="2800" i="1" dirty="0"/>
          </a:p>
        </p:txBody>
      </p:sp>
      <p:pic>
        <p:nvPicPr>
          <p:cNvPr id="9" name="Image 8"/>
          <p:cNvPicPr/>
          <p:nvPr/>
        </p:nvPicPr>
        <p:blipFill>
          <a:blip r:embed="rId3"/>
          <a:stretch/>
        </p:blipFill>
        <p:spPr bwMode="auto">
          <a:xfrm>
            <a:off x="3034891" y="4022948"/>
            <a:ext cx="3096344" cy="2160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44488" y="1844824"/>
            <a:ext cx="9144897" cy="4586134"/>
          </a:xfrm>
        </p:spPr>
        <p:txBody>
          <a:bodyPr/>
          <a:lstStyle/>
          <a:p>
            <a:pPr lvl="1">
              <a:defRPr/>
            </a:pPr>
            <a:endParaRPr lang="fr-FR" sz="1800" dirty="0"/>
          </a:p>
          <a:p>
            <a:pPr lvl="1">
              <a:defRPr/>
            </a:pPr>
            <a:r>
              <a:rPr lang="fr-FR" sz="1800" dirty="0"/>
              <a:t>La meilleure cohérence des zonages suite au toilettage par les SSA a été permise notamment du fait du raccrochement de zones </a:t>
            </a:r>
            <a:r>
              <a:rPr lang="fr-FR" sz="1800" dirty="0" smtClean="0"/>
              <a:t>isolées.</a:t>
            </a:r>
            <a:endParaRPr dirty="0"/>
          </a:p>
          <a:p>
            <a:pPr lvl="1">
              <a:defRPr/>
            </a:pPr>
            <a:endParaRPr lang="fr-FR" sz="1800" dirty="0"/>
          </a:p>
          <a:p>
            <a:pPr lvl="2">
              <a:defRPr/>
            </a:pPr>
            <a:endParaRPr dirty="0"/>
          </a:p>
        </p:txBody>
      </p:sp>
      <p:sp>
        <p:nvSpPr>
          <p:cNvPr id="5" name="Titre 6"/>
          <p:cNvSpPr>
            <a:spLocks noGrp="1"/>
          </p:cNvSpPr>
          <p:nvPr>
            <p:ph type="title"/>
          </p:nvPr>
        </p:nvSpPr>
        <p:spPr bwMode="auto">
          <a:xfrm>
            <a:off x="390525" y="980728"/>
            <a:ext cx="9124950" cy="576064"/>
          </a:xfrm>
        </p:spPr>
        <p:txBody>
          <a:bodyPr/>
          <a:lstStyle/>
          <a:p>
            <a:pPr>
              <a:defRPr/>
            </a:pPr>
            <a:r>
              <a:rPr lang="fr-FR" sz="2800" dirty="0"/>
              <a:t>V.2 Étude de la cohérence des aires d’éducation à la rentrée 2020</a:t>
            </a:r>
            <a:br>
              <a:rPr lang="fr-FR" sz="2800" dirty="0"/>
            </a:br>
            <a:r>
              <a:rPr lang="fr-FR" sz="2800" i="1" dirty="0"/>
              <a:t>Comparaison avant/après toilettage</a:t>
            </a:r>
            <a:endParaRPr dirty="0"/>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39</a:t>
            </a:fld>
            <a:endParaRPr lang="fr-FR"/>
          </a:p>
        </p:txBody>
      </p:sp>
      <p:sp>
        <p:nvSpPr>
          <p:cNvPr id="7" name="Espace réservé du pied de page 7"/>
          <p:cNvSpPr>
            <a:spLocks noGrp="1"/>
          </p:cNvSpPr>
          <p:nvPr>
            <p:ph type="ftr" sz="quarter" idx="11"/>
          </p:nvPr>
        </p:nvSpPr>
        <p:spPr bwMode="auto">
          <a:xfrm>
            <a:off x="85099" y="6372383"/>
            <a:ext cx="1267500" cy="480000"/>
          </a:xfrm>
        </p:spPr>
        <p:txBody>
          <a:bodyPr/>
          <a:lstStyle/>
          <a:p>
            <a:pPr>
              <a:defRPr/>
            </a:pPr>
            <a:r>
              <a:rPr lang="fr-FR"/>
              <a:t>DEPP – SSA</a:t>
            </a:r>
            <a:endParaRPr/>
          </a:p>
        </p:txBody>
      </p:sp>
      <p:sp>
        <p:nvSpPr>
          <p:cNvPr id="8" name="Espace réservé de la date 6"/>
          <p:cNvSpPr>
            <a:spLocks noGrp="1"/>
          </p:cNvSpPr>
          <p:nvPr>
            <p:ph type="dt" sz="half" idx="10"/>
          </p:nvPr>
        </p:nvSpPr>
        <p:spPr bwMode="auto">
          <a:xfrm>
            <a:off x="8248500" y="6377999"/>
            <a:ext cx="1267499" cy="479999"/>
          </a:xfrm>
        </p:spPr>
        <p:txBody>
          <a:bodyPr/>
          <a:lstStyle/>
          <a:p>
            <a:pPr algn="r">
              <a:defRPr/>
            </a:pPr>
            <a:r>
              <a:rPr lang="fr-FR" cap="all" dirty="0" smtClean="0"/>
              <a:t>03/02/2022</a:t>
            </a:r>
            <a:endParaRPr dirty="0"/>
          </a:p>
        </p:txBody>
      </p:sp>
      <p:sp>
        <p:nvSpPr>
          <p:cNvPr id="10" name="Rectangle 2"/>
          <p:cNvSpPr/>
          <p:nvPr/>
        </p:nvSpPr>
        <p:spPr bwMode="auto">
          <a:xfrm>
            <a:off x="1352599" y="5960468"/>
            <a:ext cx="2664295" cy="265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Zonage Collège</a:t>
            </a:r>
            <a:endParaRPr/>
          </a:p>
        </p:txBody>
      </p:sp>
      <p:sp>
        <p:nvSpPr>
          <p:cNvPr id="11" name="Rectangle 8"/>
          <p:cNvSpPr/>
          <p:nvPr/>
        </p:nvSpPr>
        <p:spPr bwMode="auto">
          <a:xfrm>
            <a:off x="5893548" y="5960468"/>
            <a:ext cx="2664295" cy="265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Zonage Parcours</a:t>
            </a:r>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05" y="2924944"/>
            <a:ext cx="446722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530" y="2941043"/>
            <a:ext cx="446722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4525396" y="2951870"/>
            <a:ext cx="1368152" cy="276999"/>
          </a:xfrm>
          <a:prstGeom prst="rect">
            <a:avLst/>
          </a:prstGeom>
          <a:noFill/>
        </p:spPr>
        <p:txBody>
          <a:bodyPr wrap="square" rtlCol="0">
            <a:spAutoFit/>
          </a:bodyPr>
          <a:lstStyle/>
          <a:p>
            <a:r>
              <a:rPr lang="fr-FR" sz="1200" dirty="0" smtClean="0"/>
              <a:t>En %</a:t>
            </a:r>
            <a:endParaRPr lang="fr-FR" sz="1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e la date 6"/>
          <p:cNvSpPr>
            <a:spLocks noGrp="1"/>
          </p:cNvSpPr>
          <p:nvPr>
            <p:ph type="dt" sz="half" idx="10"/>
          </p:nvPr>
        </p:nvSpPr>
        <p:spPr bwMode="auto">
          <a:xfrm>
            <a:off x="8248500" y="6378000"/>
            <a:ext cx="1267500" cy="480000"/>
          </a:xfrm>
        </p:spPr>
        <p:txBody>
          <a:bodyPr/>
          <a:lstStyle/>
          <a:p>
            <a:pPr algn="r">
              <a:defRPr/>
            </a:pPr>
            <a:r>
              <a:rPr lang="fr-FR" cap="all" dirty="0"/>
              <a:t>30/03/2022</a:t>
            </a:r>
            <a:endParaRPr dirty="0"/>
          </a:p>
        </p:txBody>
      </p:sp>
      <p:sp>
        <p:nvSpPr>
          <p:cNvPr id="5"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4</a:t>
            </a:fld>
            <a:endParaRPr lang="fr-FR"/>
          </a:p>
        </p:txBody>
      </p:sp>
      <p:sp>
        <p:nvSpPr>
          <p:cNvPr id="7" name="Espace réservé du texte 9"/>
          <p:cNvSpPr>
            <a:spLocks noGrp="1"/>
          </p:cNvSpPr>
          <p:nvPr/>
        </p:nvSpPr>
        <p:spPr bwMode="gray">
          <a:xfrm>
            <a:off x="530054" y="1531873"/>
            <a:ext cx="8743426" cy="4983812"/>
          </a:xfrm>
          <a:prstGeom prst="rect">
            <a:avLst/>
          </a:prstGeom>
        </p:spPr>
        <p:txBody>
          <a:bodyPr vert="horz" lIns="0" tIns="0" rIns="0" bIns="0" rtlCol="0" anchor="t" anchorCtr="0">
            <a:noAutofit/>
          </a:bodyPr>
          <a:lstStyle>
            <a:lvl1pPr marL="143996" indent="-143996" algn="l" defTabSz="914378">
              <a:lnSpc>
                <a:spcPct val="100000"/>
              </a:lnSpc>
              <a:spcBef>
                <a:spcPts val="400"/>
              </a:spcBef>
              <a:spcAft>
                <a:spcPts val="800"/>
              </a:spcAft>
              <a:buFont typeface="+mj-lt"/>
              <a:buAutoNum type="arabicPeriod"/>
              <a:defRPr sz="1050" b="1">
                <a:solidFill>
                  <a:schemeClr val="tx1"/>
                </a:solidFill>
                <a:latin typeface="+mn-lt"/>
                <a:ea typeface="+mn-ea"/>
                <a:cs typeface="+mn-cs"/>
              </a:defRPr>
            </a:lvl1pPr>
            <a:lvl2pPr marL="323992" indent="-143996" algn="l" defTabSz="914378">
              <a:lnSpc>
                <a:spcPct val="100000"/>
              </a:lnSpc>
              <a:spcBef>
                <a:spcPts val="600"/>
              </a:spcBef>
              <a:spcAft>
                <a:spcPts val="800"/>
              </a:spcAft>
              <a:buFont typeface="+mj-lt"/>
              <a:buAutoNum type="alphaLcPeriod"/>
              <a:defRPr sz="950">
                <a:solidFill>
                  <a:schemeClr val="tx1"/>
                </a:solidFill>
                <a:latin typeface="+mn-lt"/>
                <a:ea typeface="+mn-ea"/>
                <a:cs typeface="+mn-cs"/>
              </a:defRPr>
            </a:lvl2pPr>
            <a:lvl3pPr marL="431990" indent="-71999" algn="l" defTabSz="914378">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1985" indent="-71999" algn="l" defTabSz="914378">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7979" indent="-71999" algn="l" defTabSz="914378">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536" indent="-228594" algn="l" defTabSz="914378">
              <a:spcBef>
                <a:spcPts val="0"/>
              </a:spcBef>
              <a:buFont typeface="Arial"/>
              <a:buChar char="•"/>
              <a:defRPr sz="2000">
                <a:solidFill>
                  <a:schemeClr val="tx1"/>
                </a:solidFill>
                <a:latin typeface="+mn-lt"/>
                <a:ea typeface="+mn-ea"/>
                <a:cs typeface="+mn-cs"/>
              </a:defRPr>
            </a:lvl6pPr>
            <a:lvl7pPr marL="2971726" indent="-228594" algn="l" defTabSz="914378">
              <a:spcBef>
                <a:spcPts val="0"/>
              </a:spcBef>
              <a:buFont typeface="Arial"/>
              <a:buChar char="•"/>
              <a:defRPr sz="2000">
                <a:solidFill>
                  <a:schemeClr val="tx1"/>
                </a:solidFill>
                <a:latin typeface="+mn-lt"/>
                <a:ea typeface="+mn-ea"/>
                <a:cs typeface="+mn-cs"/>
              </a:defRPr>
            </a:lvl7pPr>
            <a:lvl8pPr marL="3428915" indent="-228594" algn="l" defTabSz="914378">
              <a:spcBef>
                <a:spcPts val="0"/>
              </a:spcBef>
              <a:buFont typeface="Arial"/>
              <a:buChar char="•"/>
              <a:defRPr sz="2000">
                <a:solidFill>
                  <a:schemeClr val="tx1"/>
                </a:solidFill>
                <a:latin typeface="+mn-lt"/>
                <a:ea typeface="+mn-ea"/>
                <a:cs typeface="+mn-cs"/>
              </a:defRPr>
            </a:lvl8pPr>
            <a:lvl9pPr marL="3886103" indent="-228594" algn="l" defTabSz="914378">
              <a:spcBef>
                <a:spcPts val="0"/>
              </a:spcBef>
              <a:buFont typeface="Arial"/>
              <a:buChar char="•"/>
              <a:defRPr sz="2000">
                <a:solidFill>
                  <a:schemeClr val="tx1"/>
                </a:solidFill>
                <a:latin typeface="+mn-lt"/>
                <a:ea typeface="+mn-ea"/>
                <a:cs typeface="+mn-cs"/>
              </a:defRPr>
            </a:lvl9pPr>
          </a:lstStyle>
          <a:p>
            <a:pPr marL="0" indent="0">
              <a:buNone/>
              <a:defRPr/>
            </a:pPr>
            <a:r>
              <a:rPr lang="fr-FR" sz="1800" dirty="0"/>
              <a:t>I. Les besoins d’un zonage pour l’étude et le pilotage du système éducatif</a:t>
            </a:r>
            <a:endParaRPr dirty="0"/>
          </a:p>
          <a:p>
            <a:pPr marL="179995" lvl="1" indent="0">
              <a:spcAft>
                <a:spcPts val="600"/>
              </a:spcAft>
              <a:buNone/>
              <a:defRPr/>
            </a:pPr>
            <a:endParaRPr lang="fr-FR" sz="1800" dirty="0"/>
          </a:p>
          <a:p>
            <a:pPr marL="0" indent="0">
              <a:buNone/>
              <a:defRPr/>
            </a:pPr>
            <a:r>
              <a:rPr lang="fr-FR" sz="1800" dirty="0"/>
              <a:t>II. La démarche et les choix méthodologiques</a:t>
            </a:r>
            <a:endParaRPr dirty="0"/>
          </a:p>
          <a:p>
            <a:pPr marL="179995" lvl="1" indent="0">
              <a:spcAft>
                <a:spcPts val="600"/>
              </a:spcAft>
              <a:buNone/>
              <a:defRPr/>
            </a:pPr>
            <a:endParaRPr lang="fr-FR" sz="1800" dirty="0"/>
          </a:p>
          <a:p>
            <a:pPr marL="0" indent="0">
              <a:buNone/>
              <a:defRPr/>
            </a:pPr>
            <a:r>
              <a:rPr lang="fr-FR" sz="1800" dirty="0"/>
              <a:t>III. La mise en œuvre de l’algorithme et la consolidation des zonages</a:t>
            </a:r>
            <a:endParaRPr dirty="0"/>
          </a:p>
          <a:p>
            <a:pPr marL="0" indent="0">
              <a:buNone/>
              <a:defRPr/>
            </a:pPr>
            <a:endParaRPr lang="fr-FR" sz="1800" dirty="0"/>
          </a:p>
          <a:p>
            <a:pPr>
              <a:buAutoNum type="romanUcPeriod" startAt="4"/>
              <a:defRPr/>
            </a:pPr>
            <a:r>
              <a:rPr lang="fr-FR" sz="1800" dirty="0"/>
              <a:t> Le zonage final</a:t>
            </a:r>
            <a:endParaRPr dirty="0"/>
          </a:p>
          <a:p>
            <a:pPr>
              <a:buAutoNum type="romanUcPeriod" startAt="4"/>
              <a:defRPr/>
            </a:pPr>
            <a:endParaRPr lang="fr-FR" sz="1800" dirty="0"/>
          </a:p>
          <a:p>
            <a:pPr marL="0" indent="0">
              <a:buNone/>
              <a:defRPr/>
            </a:pPr>
            <a:r>
              <a:rPr lang="fr-FR" sz="1800" dirty="0"/>
              <a:t>V. Vérifications et tests de robustesse</a:t>
            </a:r>
            <a:endParaRPr dirty="0"/>
          </a:p>
          <a:p>
            <a:pPr marL="179995" lvl="1" indent="0">
              <a:spcAft>
                <a:spcPts val="600"/>
              </a:spcAft>
              <a:buNone/>
              <a:defRPr/>
            </a:pPr>
            <a:endParaRPr lang="fr-FR" sz="1800" dirty="0"/>
          </a:p>
          <a:p>
            <a:pPr marL="0" indent="0">
              <a:buNone/>
              <a:defRPr/>
            </a:pPr>
            <a:r>
              <a:rPr lang="fr-FR" sz="1800" dirty="0"/>
              <a:t>VI. Déploiement et perspectives</a:t>
            </a:r>
            <a:endParaRPr dirty="0"/>
          </a:p>
          <a:p>
            <a:pPr>
              <a:buAutoNum type="romanUcPeriod" startAt="4"/>
              <a:defRPr/>
            </a:pPr>
            <a:endParaRPr lang="fr-FR" sz="1400" dirty="0"/>
          </a:p>
          <a:p>
            <a:pPr>
              <a:buAutoNum type="romanUcPeriod" startAt="4"/>
              <a:defRPr/>
            </a:pPr>
            <a:endParaRPr lang="fr-FR" sz="1400" dirty="0"/>
          </a:p>
          <a:p>
            <a:pPr marL="251994" lvl="1" indent="-71999">
              <a:spcAft>
                <a:spcPts val="600"/>
              </a:spcAft>
              <a:buFont typeface="Arial"/>
              <a:buChar char="•"/>
              <a:defRPr/>
            </a:pPr>
            <a:endParaRPr lang="fr-FR" sz="1400" dirty="0"/>
          </a:p>
          <a:p>
            <a:pPr marL="251994" lvl="1" indent="-71999">
              <a:spcAft>
                <a:spcPts val="600"/>
              </a:spcAft>
              <a:buFont typeface="Arial"/>
              <a:buChar char="•"/>
              <a:defRPr/>
            </a:pPr>
            <a:endParaRPr lang="fr-FR" sz="1050" dirty="0"/>
          </a:p>
          <a:p>
            <a:pPr marL="179996" lvl="1" indent="0">
              <a:buNone/>
              <a:defRPr/>
            </a:pPr>
            <a:endParaRPr lang="fr-FR" sz="1050" dirty="0"/>
          </a:p>
        </p:txBody>
      </p:sp>
      <p:sp>
        <p:nvSpPr>
          <p:cNvPr id="8" name="Titre 1"/>
          <p:cNvSpPr/>
          <p:nvPr/>
        </p:nvSpPr>
        <p:spPr bwMode="gray">
          <a:xfrm>
            <a:off x="542399" y="891946"/>
            <a:ext cx="9126000" cy="960000"/>
          </a:xfrm>
          <a:prstGeom prst="rect">
            <a:avLst/>
          </a:prstGeom>
        </p:spPr>
        <p:txBody>
          <a:bodyPr vert="horz" lIns="0" tIns="0" rIns="0" bIns="0" rtlCol="0" anchor="t" anchorCtr="0">
            <a:noAutofit/>
          </a:bodyPr>
          <a:lstStyle>
            <a:lvl1pPr algn="l" defTabSz="914378">
              <a:lnSpc>
                <a:spcPct val="90000"/>
              </a:lnSpc>
              <a:spcBef>
                <a:spcPts val="0"/>
              </a:spcBef>
              <a:buNone/>
              <a:defRPr sz="2550" b="1">
                <a:solidFill>
                  <a:schemeClr val="tx1"/>
                </a:solidFill>
                <a:latin typeface="+mj-lt"/>
                <a:ea typeface="+mj-ea"/>
                <a:cs typeface="+mj-cs"/>
              </a:defRPr>
            </a:lvl1pPr>
          </a:lstStyle>
          <a:p>
            <a:pPr>
              <a:defRPr/>
            </a:pPr>
            <a:r>
              <a:rPr lang="fr-FR"/>
              <a:t>Sommaire</a:t>
            </a:r>
            <a:endParaRPr/>
          </a:p>
        </p:txBody>
      </p:sp>
      <p:sp>
        <p:nvSpPr>
          <p:cNvPr id="9" name="Espace réservé du texte 9"/>
          <p:cNvSpPr>
            <a:spLocks noGrp="1"/>
          </p:cNvSpPr>
          <p:nvPr/>
        </p:nvSpPr>
        <p:spPr bwMode="gray">
          <a:xfrm>
            <a:off x="344488" y="5013176"/>
            <a:ext cx="4575345" cy="4983812"/>
          </a:xfrm>
          <a:prstGeom prst="rect">
            <a:avLst/>
          </a:prstGeom>
        </p:spPr>
        <p:txBody>
          <a:bodyPr vert="horz" lIns="0" tIns="0" rIns="0" bIns="0" rtlCol="0" anchor="t" anchorCtr="0">
            <a:noAutofit/>
          </a:bodyPr>
          <a:lstStyle>
            <a:lvl1pPr marL="143996" indent="-143996" algn="l" defTabSz="914378">
              <a:lnSpc>
                <a:spcPct val="100000"/>
              </a:lnSpc>
              <a:spcBef>
                <a:spcPts val="400"/>
              </a:spcBef>
              <a:spcAft>
                <a:spcPts val="800"/>
              </a:spcAft>
              <a:buFont typeface="+mj-lt"/>
              <a:buAutoNum type="arabicPeriod"/>
              <a:defRPr sz="1050" b="1">
                <a:solidFill>
                  <a:schemeClr val="tx1"/>
                </a:solidFill>
                <a:latin typeface="+mn-lt"/>
                <a:ea typeface="+mn-ea"/>
                <a:cs typeface="+mn-cs"/>
              </a:defRPr>
            </a:lvl1pPr>
            <a:lvl2pPr marL="323992" indent="-143996" algn="l" defTabSz="914378">
              <a:lnSpc>
                <a:spcPct val="100000"/>
              </a:lnSpc>
              <a:spcBef>
                <a:spcPts val="600"/>
              </a:spcBef>
              <a:spcAft>
                <a:spcPts val="800"/>
              </a:spcAft>
              <a:buFont typeface="+mj-lt"/>
              <a:buAutoNum type="alphaLcPeriod"/>
              <a:defRPr sz="950">
                <a:solidFill>
                  <a:schemeClr val="tx1"/>
                </a:solidFill>
                <a:latin typeface="+mn-lt"/>
                <a:ea typeface="+mn-ea"/>
                <a:cs typeface="+mn-cs"/>
              </a:defRPr>
            </a:lvl2pPr>
            <a:lvl3pPr marL="431990" indent="-71999" algn="l" defTabSz="914378">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1985" indent="-71999" algn="l" defTabSz="914378">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7979" indent="-71999" algn="l" defTabSz="914378">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536" indent="-228594" algn="l" defTabSz="914378">
              <a:spcBef>
                <a:spcPts val="0"/>
              </a:spcBef>
              <a:buFont typeface="Arial"/>
              <a:buChar char="•"/>
              <a:defRPr sz="2000">
                <a:solidFill>
                  <a:schemeClr val="tx1"/>
                </a:solidFill>
                <a:latin typeface="+mn-lt"/>
                <a:ea typeface="+mn-ea"/>
                <a:cs typeface="+mn-cs"/>
              </a:defRPr>
            </a:lvl6pPr>
            <a:lvl7pPr marL="2971726" indent="-228594" algn="l" defTabSz="914378">
              <a:spcBef>
                <a:spcPts val="0"/>
              </a:spcBef>
              <a:buFont typeface="Arial"/>
              <a:buChar char="•"/>
              <a:defRPr sz="2000">
                <a:solidFill>
                  <a:schemeClr val="tx1"/>
                </a:solidFill>
                <a:latin typeface="+mn-lt"/>
                <a:ea typeface="+mn-ea"/>
                <a:cs typeface="+mn-cs"/>
              </a:defRPr>
            </a:lvl7pPr>
            <a:lvl8pPr marL="3428915" indent="-228594" algn="l" defTabSz="914378">
              <a:spcBef>
                <a:spcPts val="0"/>
              </a:spcBef>
              <a:buFont typeface="Arial"/>
              <a:buChar char="•"/>
              <a:defRPr sz="2000">
                <a:solidFill>
                  <a:schemeClr val="tx1"/>
                </a:solidFill>
                <a:latin typeface="+mn-lt"/>
                <a:ea typeface="+mn-ea"/>
                <a:cs typeface="+mn-cs"/>
              </a:defRPr>
            </a:lvl8pPr>
            <a:lvl9pPr marL="3886103" indent="-228594" algn="l" defTabSz="914378">
              <a:spcBef>
                <a:spcPts val="0"/>
              </a:spcBef>
              <a:buFont typeface="Arial"/>
              <a:buChar char="•"/>
              <a:defRPr sz="2000">
                <a:solidFill>
                  <a:schemeClr val="tx1"/>
                </a:solidFill>
                <a:latin typeface="+mn-lt"/>
                <a:ea typeface="+mn-ea"/>
                <a:cs typeface="+mn-cs"/>
              </a:defRPr>
            </a:lvl9pPr>
          </a:lstStyle>
          <a:p>
            <a:pPr marL="179995" lvl="1" indent="0">
              <a:spcAft>
                <a:spcPts val="600"/>
              </a:spcAft>
              <a:buNone/>
              <a:defRPr/>
            </a:pPr>
            <a:endParaRPr lang="fr-FR" sz="800"/>
          </a:p>
          <a:p>
            <a:pPr marL="251994" lvl="1" indent="-71999">
              <a:spcAft>
                <a:spcPts val="600"/>
              </a:spcAft>
              <a:buFont typeface="Arial"/>
              <a:buChar char="•"/>
              <a:defRPr/>
            </a:pPr>
            <a:endParaRPr lang="fr-FR" sz="1400"/>
          </a:p>
          <a:p>
            <a:pPr marL="251994" lvl="1" indent="-71999">
              <a:spcAft>
                <a:spcPts val="600"/>
              </a:spcAft>
              <a:buFont typeface="Arial"/>
              <a:buChar char="•"/>
              <a:defRPr/>
            </a:pPr>
            <a:endParaRPr lang="fr-FR" sz="1050"/>
          </a:p>
          <a:p>
            <a:pPr marL="179996" lvl="1" indent="0">
              <a:buNone/>
              <a:defRPr/>
            </a:pPr>
            <a:endParaRPr lang="fr-FR" sz="105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44486" y="1809374"/>
            <a:ext cx="9144897" cy="4730150"/>
          </a:xfrm>
        </p:spPr>
        <p:txBody>
          <a:bodyPr/>
          <a:lstStyle/>
          <a:p>
            <a:pPr lvl="1">
              <a:defRPr/>
            </a:pPr>
            <a:endParaRPr lang="fr-FR" sz="1800" dirty="0"/>
          </a:p>
          <a:p>
            <a:pPr lvl="1">
              <a:defRPr/>
            </a:pPr>
            <a:r>
              <a:rPr lang="fr-FR" sz="1800" dirty="0"/>
              <a:t>Notamment les lycées professionnels ne sont pas sectorisés, et aussi le zonage n’a pas été calculé spécifiquement sur cette population.</a:t>
            </a:r>
            <a:endParaRPr dirty="0"/>
          </a:p>
          <a:p>
            <a:pPr lvl="1">
              <a:defRPr/>
            </a:pPr>
            <a:endParaRPr lang="fr-FR" sz="1800" dirty="0"/>
          </a:p>
          <a:p>
            <a:pPr lvl="2">
              <a:defRPr/>
            </a:pPr>
            <a:endParaRPr dirty="0"/>
          </a:p>
        </p:txBody>
      </p:sp>
      <p:sp>
        <p:nvSpPr>
          <p:cNvPr id="5" name="Titre 6"/>
          <p:cNvSpPr>
            <a:spLocks noGrp="1"/>
          </p:cNvSpPr>
          <p:nvPr>
            <p:ph type="title"/>
          </p:nvPr>
        </p:nvSpPr>
        <p:spPr bwMode="auto">
          <a:xfrm>
            <a:off x="390525" y="980728"/>
            <a:ext cx="9124950" cy="936104"/>
          </a:xfrm>
        </p:spPr>
        <p:txBody>
          <a:bodyPr/>
          <a:lstStyle/>
          <a:p>
            <a:pPr>
              <a:defRPr/>
            </a:pPr>
            <a:r>
              <a:rPr lang="fr-FR" sz="2800"/>
              <a:t>V.2 Étude de la cohérence des aires d’éducation à la rentrée 2020</a:t>
            </a:r>
            <a:br>
              <a:rPr lang="fr-FR" sz="2800"/>
            </a:br>
            <a:r>
              <a:rPr lang="fr-FR" sz="2800" i="1"/>
              <a:t>Celle-ci est plus faible pour les lycéens</a:t>
            </a:r>
            <a:r>
              <a:rPr lang="fr-FR" sz="2800"/>
              <a:t/>
            </a:r>
            <a:br>
              <a:rPr lang="fr-FR" sz="2800"/>
            </a:br>
            <a:endParaRPr lang="fr-FR" sz="2800" i="1"/>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40</a:t>
            </a:fld>
            <a:endParaRPr lang="fr-FR"/>
          </a:p>
        </p:txBody>
      </p:sp>
      <p:sp>
        <p:nvSpPr>
          <p:cNvPr id="7" name="Espace réservé du pied de page 7"/>
          <p:cNvSpPr>
            <a:spLocks noGrp="1"/>
          </p:cNvSpPr>
          <p:nvPr>
            <p:ph type="ftr" sz="quarter" idx="11"/>
          </p:nvPr>
        </p:nvSpPr>
        <p:spPr bwMode="auto">
          <a:xfrm>
            <a:off x="128464" y="6358949"/>
            <a:ext cx="1267500" cy="480000"/>
          </a:xfrm>
        </p:spPr>
        <p:txBody>
          <a:bodyPr/>
          <a:lstStyle/>
          <a:p>
            <a:pPr>
              <a:defRPr/>
            </a:pPr>
            <a:r>
              <a:rPr lang="fr-FR" dirty="0"/>
              <a:t>DEPP – SSA</a:t>
            </a:r>
            <a:endParaRPr dirty="0"/>
          </a:p>
        </p:txBody>
      </p:sp>
      <p:sp>
        <p:nvSpPr>
          <p:cNvPr id="8" name="Espace réservé de la date 6"/>
          <p:cNvSpPr>
            <a:spLocks noGrp="1"/>
          </p:cNvSpPr>
          <p:nvPr>
            <p:ph type="dt" sz="half" idx="10"/>
          </p:nvPr>
        </p:nvSpPr>
        <p:spPr bwMode="auto">
          <a:xfrm>
            <a:off x="8248500" y="6377999"/>
            <a:ext cx="1267499" cy="479999"/>
          </a:xfrm>
        </p:spPr>
        <p:txBody>
          <a:bodyPr/>
          <a:lstStyle/>
          <a:p>
            <a:pPr algn="r">
              <a:defRPr/>
            </a:pPr>
            <a:r>
              <a:rPr lang="fr-FR" cap="all" dirty="0" smtClean="0"/>
              <a:t>03/02/2022</a:t>
            </a:r>
            <a:endParaRPr dirty="0"/>
          </a:p>
        </p:txBody>
      </p:sp>
      <p:sp>
        <p:nvSpPr>
          <p:cNvPr id="9" name="Rectangle 8"/>
          <p:cNvSpPr/>
          <p:nvPr/>
        </p:nvSpPr>
        <p:spPr bwMode="auto">
          <a:xfrm>
            <a:off x="3394729" y="6093295"/>
            <a:ext cx="2664295" cy="265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dirty="0"/>
              <a:t>Zonage Parcours</a:t>
            </a:r>
            <a:endParaRPr dirty="0"/>
          </a:p>
        </p:txBody>
      </p:sp>
      <p:sp>
        <p:nvSpPr>
          <p:cNvPr id="2" name="ZoneTexte 1"/>
          <p:cNvSpPr txBox="1"/>
          <p:nvPr/>
        </p:nvSpPr>
        <p:spPr>
          <a:xfrm>
            <a:off x="1280592" y="2935123"/>
            <a:ext cx="533017" cy="246221"/>
          </a:xfrm>
          <a:prstGeom prst="rect">
            <a:avLst/>
          </a:prstGeom>
          <a:noFill/>
        </p:spPr>
        <p:txBody>
          <a:bodyPr wrap="square" rtlCol="0">
            <a:spAutoFit/>
          </a:bodyPr>
          <a:lstStyle/>
          <a:p>
            <a:r>
              <a:rPr lang="fr-FR" sz="1000" dirty="0" smtClean="0"/>
              <a:t>En %</a:t>
            </a:r>
            <a:endParaRPr lang="fr-FR" sz="1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609" y="2935123"/>
            <a:ext cx="658177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71102" y="1628800"/>
            <a:ext cx="9144897" cy="5594246"/>
          </a:xfrm>
        </p:spPr>
        <p:txBody>
          <a:bodyPr/>
          <a:lstStyle/>
          <a:p>
            <a:pPr lvl="1">
              <a:defRPr/>
            </a:pPr>
            <a:endParaRPr lang="fr-FR" sz="1800" dirty="0"/>
          </a:p>
          <a:p>
            <a:pPr lvl="1">
              <a:defRPr/>
            </a:pPr>
            <a:r>
              <a:rPr lang="fr-FR" sz="1800" dirty="0"/>
              <a:t> Des approches plutôt </a:t>
            </a:r>
            <a:r>
              <a:rPr lang="fr-FR" sz="1800" dirty="0" smtClean="0"/>
              <a:t>complémentaires.</a:t>
            </a:r>
            <a:endParaRPr dirty="0"/>
          </a:p>
          <a:p>
            <a:pPr lvl="1">
              <a:defRPr/>
            </a:pPr>
            <a:r>
              <a:rPr lang="fr-FR" sz="1800" dirty="0"/>
              <a:t> </a:t>
            </a:r>
            <a:r>
              <a:rPr lang="fr-FR" sz="1700" dirty="0"/>
              <a:t>Plus la stabilité d’une zone est élevée, plus les indicateurs sont </a:t>
            </a:r>
            <a:r>
              <a:rPr lang="fr-FR" sz="1700" dirty="0" smtClean="0"/>
              <a:t>proches.</a:t>
            </a:r>
          </a:p>
          <a:p>
            <a:pPr marL="359991" lvl="2" indent="0">
              <a:buNone/>
              <a:defRPr/>
            </a:pPr>
            <a:endParaRPr lang="fr-FR" sz="1700" dirty="0"/>
          </a:p>
        </p:txBody>
      </p:sp>
      <p:sp>
        <p:nvSpPr>
          <p:cNvPr id="5" name="Titre 6"/>
          <p:cNvSpPr>
            <a:spLocks noGrp="1"/>
          </p:cNvSpPr>
          <p:nvPr>
            <p:ph type="title"/>
          </p:nvPr>
        </p:nvSpPr>
        <p:spPr bwMode="auto">
          <a:xfrm>
            <a:off x="485814" y="866484"/>
            <a:ext cx="9124950" cy="1122356"/>
          </a:xfrm>
        </p:spPr>
        <p:txBody>
          <a:bodyPr>
            <a:noAutofit/>
          </a:bodyPr>
          <a:lstStyle/>
          <a:p>
            <a:pPr>
              <a:defRPr/>
            </a:pPr>
            <a:r>
              <a:rPr lang="fr-FR" sz="2800" dirty="0"/>
              <a:t>V.2 Étude de la cohérence des aires d’éducation à la rentrée 2020</a:t>
            </a:r>
            <a:r>
              <a:rPr lang="fr-FR" sz="2400" dirty="0"/>
              <a:t/>
            </a:r>
            <a:br>
              <a:rPr lang="fr-FR" sz="2400" dirty="0"/>
            </a:br>
            <a:r>
              <a:rPr lang="fr-FR" sz="2800" i="1" dirty="0"/>
              <a:t>Indicateurs au lieu de résidence ou de scolarisation</a:t>
            </a:r>
            <a:r>
              <a:rPr lang="fr-FR" sz="2400" dirty="0"/>
              <a:t/>
            </a:r>
            <a:br>
              <a:rPr lang="fr-FR" sz="2400" dirty="0"/>
            </a:br>
            <a:r>
              <a:rPr lang="fr-FR" sz="2400" dirty="0" smtClean="0"/>
              <a:t/>
            </a:r>
            <a:br>
              <a:rPr lang="fr-FR" sz="2400" dirty="0" smtClean="0"/>
            </a:br>
            <a:r>
              <a:rPr lang="fr-FR" sz="2400" dirty="0" smtClean="0"/>
              <a:t>    </a:t>
            </a:r>
            <a:r>
              <a:rPr lang="fr-FR" sz="2400" dirty="0"/>
              <a:t/>
            </a:r>
            <a:br>
              <a:rPr lang="fr-FR" sz="2400" dirty="0"/>
            </a:br>
            <a:r>
              <a:rPr lang="fr-FR" sz="2400" dirty="0"/>
              <a:t/>
            </a:r>
            <a:br>
              <a:rPr lang="fr-FR" sz="2400" dirty="0"/>
            </a:br>
            <a:r>
              <a:rPr lang="fr-FR" sz="2400" dirty="0"/>
              <a:t>	</a:t>
            </a:r>
            <a:br>
              <a:rPr lang="fr-FR" sz="2400" dirty="0"/>
            </a:br>
            <a:r>
              <a:rPr lang="fr-FR" sz="2400" dirty="0"/>
              <a:t/>
            </a:r>
            <a:br>
              <a:rPr lang="fr-FR" sz="2400" dirty="0"/>
            </a:br>
            <a:endParaRPr lang="fr-FR" sz="2400" i="1" dirty="0"/>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41</a:t>
            </a:fld>
            <a:endParaRPr lang="fr-FR"/>
          </a:p>
        </p:txBody>
      </p:sp>
      <p:sp>
        <p:nvSpPr>
          <p:cNvPr id="7" name="Espace réservé du pied de page 7"/>
          <p:cNvSpPr>
            <a:spLocks noGrp="1"/>
          </p:cNvSpPr>
          <p:nvPr>
            <p:ph type="ftr" sz="quarter" idx="11"/>
          </p:nvPr>
        </p:nvSpPr>
        <p:spPr bwMode="auto">
          <a:xfrm>
            <a:off x="128464" y="6358946"/>
            <a:ext cx="1267500" cy="480000"/>
          </a:xfrm>
        </p:spPr>
        <p:txBody>
          <a:bodyPr/>
          <a:lstStyle/>
          <a:p>
            <a:pPr>
              <a:defRPr/>
            </a:pPr>
            <a:r>
              <a:rPr lang="fr-FR"/>
              <a:t>DEPP – SSA</a:t>
            </a:r>
            <a:endParaRPr/>
          </a:p>
        </p:txBody>
      </p:sp>
      <p:sp>
        <p:nvSpPr>
          <p:cNvPr id="8" name="Espace réservé de la date 6"/>
          <p:cNvSpPr>
            <a:spLocks noGrp="1"/>
          </p:cNvSpPr>
          <p:nvPr>
            <p:ph type="dt" sz="half" idx="10"/>
          </p:nvPr>
        </p:nvSpPr>
        <p:spPr bwMode="auto">
          <a:xfrm>
            <a:off x="8248500" y="6377999"/>
            <a:ext cx="1267499" cy="479999"/>
          </a:xfrm>
        </p:spPr>
        <p:txBody>
          <a:bodyPr/>
          <a:lstStyle/>
          <a:p>
            <a:pPr algn="r">
              <a:defRPr/>
            </a:pPr>
            <a:r>
              <a:rPr lang="fr-FR" cap="all" dirty="0" smtClean="0"/>
              <a:t>03/02/2022</a:t>
            </a:r>
            <a:endParaRPr dirty="0"/>
          </a:p>
        </p:txBody>
      </p:sp>
      <p:sp>
        <p:nvSpPr>
          <p:cNvPr id="10" name="ZoneTexte 11"/>
          <p:cNvSpPr/>
          <p:nvPr/>
        </p:nvSpPr>
        <p:spPr bwMode="auto">
          <a:xfrm>
            <a:off x="7401272" y="3717032"/>
            <a:ext cx="2304256" cy="584775"/>
          </a:xfrm>
          <a:prstGeom prst="rect">
            <a:avLst/>
          </a:prstGeom>
          <a:noFill/>
        </p:spPr>
        <p:txBody>
          <a:bodyPr wrap="square" rtlCol="0">
            <a:spAutoFit/>
          </a:bodyPr>
          <a:lstStyle/>
          <a:p>
            <a:pPr>
              <a:defRPr/>
            </a:pPr>
            <a:r>
              <a:rPr lang="fr-FR" sz="1600"/>
              <a:t>Proportion de lycéens scolarisés en voie GT</a:t>
            </a:r>
            <a:endParaRPr/>
          </a:p>
        </p:txBody>
      </p:sp>
      <p:sp>
        <p:nvSpPr>
          <p:cNvPr id="11" name="Rectangle 8"/>
          <p:cNvSpPr/>
          <p:nvPr/>
        </p:nvSpPr>
        <p:spPr bwMode="auto">
          <a:xfrm>
            <a:off x="3394728" y="6093293"/>
            <a:ext cx="2664294" cy="265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Zonage Parcours</a:t>
            </a:r>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872" y="2921468"/>
            <a:ext cx="51054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71102" y="1988840"/>
            <a:ext cx="9144897" cy="5234206"/>
          </a:xfrm>
        </p:spPr>
        <p:txBody>
          <a:bodyPr/>
          <a:lstStyle/>
          <a:p>
            <a:pPr lvl="1">
              <a:defRPr/>
            </a:pPr>
            <a:endParaRPr lang="fr-FR" sz="1800" dirty="0"/>
          </a:p>
          <a:p>
            <a:pPr lvl="1">
              <a:spcBef>
                <a:spcPts val="0"/>
              </a:spcBef>
              <a:spcAft>
                <a:spcPts val="0"/>
              </a:spcAft>
              <a:defRPr/>
            </a:pPr>
            <a:r>
              <a:rPr lang="fr-FR" sz="1800" dirty="0"/>
              <a:t> D’une année sur l’autre, les flux d’élèves entre communes peuvent être modifiés : </a:t>
            </a:r>
          </a:p>
          <a:p>
            <a:pPr lvl="1">
              <a:spcBef>
                <a:spcPts val="0"/>
              </a:spcBef>
              <a:spcAft>
                <a:spcPts val="0"/>
              </a:spcAft>
              <a:buFontTx/>
              <a:buChar char="-"/>
              <a:defRPr/>
            </a:pPr>
            <a:r>
              <a:rPr lang="fr-FR" sz="1600" dirty="0" smtClean="0"/>
              <a:t> variations </a:t>
            </a:r>
            <a:r>
              <a:rPr lang="fr-FR" sz="1600" dirty="0"/>
              <a:t>de l’offre scolaire (ex : </a:t>
            </a:r>
            <a:r>
              <a:rPr lang="fr-FR" sz="1600" dirty="0" smtClean="0"/>
              <a:t>ouvertures </a:t>
            </a:r>
            <a:r>
              <a:rPr lang="fr-FR" sz="1600" dirty="0"/>
              <a:t>d’établissements</a:t>
            </a:r>
            <a:r>
              <a:rPr lang="fr-FR" sz="1600" dirty="0" smtClean="0"/>
              <a:t>) ;</a:t>
            </a:r>
          </a:p>
          <a:p>
            <a:pPr lvl="1">
              <a:spcBef>
                <a:spcPts val="0"/>
              </a:spcBef>
              <a:spcAft>
                <a:spcPts val="0"/>
              </a:spcAft>
              <a:buFontTx/>
              <a:buChar char="-"/>
              <a:defRPr/>
            </a:pPr>
            <a:r>
              <a:rPr lang="fr-FR" sz="1600" dirty="0" smtClean="0"/>
              <a:t> ou </a:t>
            </a:r>
            <a:r>
              <a:rPr lang="fr-FR" sz="1600" dirty="0"/>
              <a:t>encore de la démographie</a:t>
            </a:r>
            <a:r>
              <a:rPr lang="fr-FR" sz="1600" dirty="0" smtClean="0"/>
              <a:t>.</a:t>
            </a:r>
          </a:p>
          <a:p>
            <a:pPr marL="179995" lvl="1" indent="0">
              <a:spcBef>
                <a:spcPts val="0"/>
              </a:spcBef>
              <a:spcAft>
                <a:spcPts val="0"/>
              </a:spcAft>
              <a:buNone/>
              <a:defRPr/>
            </a:pPr>
            <a:endParaRPr sz="1600" dirty="0"/>
          </a:p>
          <a:p>
            <a:pPr lvl="1">
              <a:spcBef>
                <a:spcPts val="0"/>
              </a:spcBef>
              <a:spcAft>
                <a:spcPts val="0"/>
              </a:spcAft>
              <a:buFont typeface="Arial"/>
              <a:buChar char="•"/>
              <a:defRPr/>
            </a:pPr>
            <a:r>
              <a:rPr lang="fr-FR" sz="1800" dirty="0"/>
              <a:t> Se pose donc la question de la stabilité du zonage au cours du </a:t>
            </a:r>
            <a:r>
              <a:rPr lang="fr-FR" sz="1800" dirty="0" smtClean="0"/>
              <a:t>temps :</a:t>
            </a:r>
          </a:p>
          <a:p>
            <a:pPr lvl="1">
              <a:spcBef>
                <a:spcPts val="0"/>
              </a:spcBef>
              <a:spcAft>
                <a:spcPts val="0"/>
              </a:spcAft>
              <a:buFontTx/>
              <a:buChar char="-"/>
              <a:defRPr/>
            </a:pPr>
            <a:r>
              <a:rPr lang="fr-FR" sz="1600" dirty="0" smtClean="0"/>
              <a:t> exercice </a:t>
            </a:r>
            <a:r>
              <a:rPr lang="fr-FR" sz="1600" dirty="0"/>
              <a:t>de variante à partir du zonage Parcours, simulé tel qu’il serait en sortie d’</a:t>
            </a:r>
            <a:r>
              <a:rPr lang="fr-FR" sz="1600" dirty="0" err="1"/>
              <a:t>Anabel</a:t>
            </a:r>
            <a:r>
              <a:rPr lang="fr-FR" sz="1600" dirty="0"/>
              <a:t> 2010 et 2019 (donc avant toilettage</a:t>
            </a:r>
            <a:r>
              <a:rPr lang="fr-FR" sz="1600" dirty="0" smtClean="0"/>
              <a:t>) ;</a:t>
            </a:r>
          </a:p>
          <a:p>
            <a:pPr lvl="1">
              <a:spcBef>
                <a:spcPts val="0"/>
              </a:spcBef>
              <a:spcAft>
                <a:spcPts val="0"/>
              </a:spcAft>
              <a:buFontTx/>
              <a:buChar char="-"/>
              <a:defRPr/>
            </a:pPr>
            <a:r>
              <a:rPr lang="fr-FR" sz="1600" dirty="0" smtClean="0"/>
              <a:t> étude </a:t>
            </a:r>
            <a:r>
              <a:rPr lang="fr-FR" sz="1600" dirty="0"/>
              <a:t>de la cohérence des zonages entre deux </a:t>
            </a:r>
            <a:r>
              <a:rPr lang="fr-FR" sz="1600" dirty="0" smtClean="0"/>
              <a:t>périodes.</a:t>
            </a:r>
          </a:p>
          <a:p>
            <a:pPr lvl="1">
              <a:spcBef>
                <a:spcPts val="0"/>
              </a:spcBef>
              <a:spcAft>
                <a:spcPts val="0"/>
              </a:spcAft>
              <a:buFontTx/>
              <a:buChar char="-"/>
              <a:defRPr/>
            </a:pPr>
            <a:endParaRPr sz="1600" dirty="0"/>
          </a:p>
          <a:p>
            <a:pPr lvl="1">
              <a:defRPr/>
            </a:pPr>
            <a:r>
              <a:rPr lang="fr-FR" sz="1800" dirty="0"/>
              <a:t>Lorsqu’on compare deux années (par ex. 2010 et 2020), on considère que deux communes sont classées de façon cohérente si :</a:t>
            </a:r>
            <a:r>
              <a:rPr lang="fr-FR" sz="1700" dirty="0"/>
              <a:t/>
            </a:r>
            <a:br>
              <a:rPr lang="fr-FR" sz="1700" dirty="0"/>
            </a:br>
            <a:r>
              <a:rPr lang="fr-FR" sz="1700" dirty="0"/>
              <a:t>- elles appartiennent à une même aire à chacune des deux dates ;</a:t>
            </a:r>
            <a:br>
              <a:rPr lang="fr-FR" sz="1700" dirty="0"/>
            </a:br>
            <a:r>
              <a:rPr lang="fr-FR" sz="1700" dirty="0"/>
              <a:t>- elles n’appartiennent pas à la même aire à chacune des deux dates.</a:t>
            </a:r>
          </a:p>
        </p:txBody>
      </p:sp>
      <p:sp>
        <p:nvSpPr>
          <p:cNvPr id="5" name="Titre 6"/>
          <p:cNvSpPr>
            <a:spLocks noGrp="1"/>
          </p:cNvSpPr>
          <p:nvPr>
            <p:ph type="title"/>
          </p:nvPr>
        </p:nvSpPr>
        <p:spPr bwMode="auto">
          <a:xfrm>
            <a:off x="485814" y="866484"/>
            <a:ext cx="9124950" cy="1122356"/>
          </a:xfrm>
        </p:spPr>
        <p:txBody>
          <a:bodyPr/>
          <a:lstStyle/>
          <a:p>
            <a:pPr>
              <a:defRPr/>
            </a:pPr>
            <a:r>
              <a:rPr lang="fr-FR" sz="2800" dirty="0" smtClean="0"/>
              <a:t>V.3 </a:t>
            </a:r>
            <a:r>
              <a:rPr lang="fr-FR" sz="2800" dirty="0"/>
              <a:t>Étude de la stabilité des aires d’éducation au cours du temps</a:t>
            </a:r>
            <a:br>
              <a:rPr lang="fr-FR" sz="2800" dirty="0"/>
            </a:br>
            <a:r>
              <a:rPr lang="fr-FR" sz="2800" i="1" dirty="0" smtClean="0"/>
              <a:t>Les raisons possibles de l’instabilité temporelle</a:t>
            </a:r>
            <a:r>
              <a:rPr lang="fr-FR" sz="2800" i="1" dirty="0"/>
              <a:t/>
            </a:r>
            <a:br>
              <a:rPr lang="fr-FR" sz="2800" i="1" dirty="0"/>
            </a:br>
            <a:r>
              <a:rPr lang="fr-FR" sz="2400" dirty="0"/>
              <a:t/>
            </a:r>
            <a:br>
              <a:rPr lang="fr-FR" sz="2400" dirty="0"/>
            </a:br>
            <a:r>
              <a:rPr lang="fr-FR" sz="2400" dirty="0"/>
              <a:t>	</a:t>
            </a:r>
            <a:br>
              <a:rPr lang="fr-FR" sz="2400" dirty="0"/>
            </a:br>
            <a:r>
              <a:rPr lang="fr-FR" sz="2400" dirty="0" smtClean="0"/>
              <a:t/>
            </a:r>
            <a:br>
              <a:rPr lang="fr-FR" sz="2400" dirty="0" smtClean="0"/>
            </a:br>
            <a:endParaRPr lang="fr-FR" sz="2400" i="1" dirty="0"/>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42</a:t>
            </a:fld>
            <a:endParaRPr lang="fr-FR"/>
          </a:p>
        </p:txBody>
      </p:sp>
      <p:sp>
        <p:nvSpPr>
          <p:cNvPr id="7" name="Espace réservé du pied de page 7"/>
          <p:cNvSpPr>
            <a:spLocks noGrp="1"/>
          </p:cNvSpPr>
          <p:nvPr>
            <p:ph type="ftr" sz="quarter" idx="11"/>
          </p:nvPr>
        </p:nvSpPr>
        <p:spPr bwMode="auto">
          <a:xfrm>
            <a:off x="128464" y="6378000"/>
            <a:ext cx="1267500" cy="480000"/>
          </a:xfrm>
        </p:spPr>
        <p:txBody>
          <a:bodyPr/>
          <a:lstStyle/>
          <a:p>
            <a:pPr>
              <a:defRPr/>
            </a:pPr>
            <a:r>
              <a:rPr lang="fr-FR"/>
              <a:t>DEPP – SSA</a:t>
            </a:r>
            <a:endParaRPr/>
          </a:p>
        </p:txBody>
      </p:sp>
      <p:sp>
        <p:nvSpPr>
          <p:cNvPr id="8" name="Espace réservé de la date 6"/>
          <p:cNvSpPr>
            <a:spLocks noGrp="1"/>
          </p:cNvSpPr>
          <p:nvPr>
            <p:ph type="dt" sz="half" idx="10"/>
          </p:nvPr>
        </p:nvSpPr>
        <p:spPr bwMode="auto">
          <a:xfrm>
            <a:off x="8248500" y="6377999"/>
            <a:ext cx="1267499" cy="479999"/>
          </a:xfrm>
        </p:spPr>
        <p:txBody>
          <a:bodyPr/>
          <a:lstStyle/>
          <a:p>
            <a:pPr algn="r">
              <a:defRPr/>
            </a:pPr>
            <a:r>
              <a:rPr lang="fr-FR" cap="all" dirty="0" smtClean="0"/>
              <a:t>03/02/2022</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6"/>
          <p:cNvSpPr>
            <a:spLocks noGrp="1"/>
          </p:cNvSpPr>
          <p:nvPr>
            <p:ph type="title"/>
          </p:nvPr>
        </p:nvSpPr>
        <p:spPr bwMode="auto">
          <a:xfrm>
            <a:off x="485814" y="866484"/>
            <a:ext cx="9124950" cy="1122356"/>
          </a:xfrm>
        </p:spPr>
        <p:txBody>
          <a:bodyPr/>
          <a:lstStyle/>
          <a:p>
            <a:pPr>
              <a:defRPr/>
            </a:pPr>
            <a:r>
              <a:rPr lang="fr-FR" sz="2800" dirty="0"/>
              <a:t>V.3 Étude de la stabilité des aires d’éducation au cours du temps</a:t>
            </a:r>
            <a:br>
              <a:rPr lang="fr-FR" sz="2800" dirty="0"/>
            </a:br>
            <a:r>
              <a:rPr lang="fr-FR" sz="2800" i="1" dirty="0"/>
              <a:t>Analyse de la stabilité à partir de variantes</a:t>
            </a:r>
            <a:r>
              <a:rPr lang="fr-FR" sz="2400" dirty="0"/>
              <a:t/>
            </a:r>
            <a:br>
              <a:rPr lang="fr-FR" sz="2400" dirty="0"/>
            </a:br>
            <a:r>
              <a:rPr lang="fr-FR" sz="2400" dirty="0"/>
              <a:t/>
            </a:r>
            <a:br>
              <a:rPr lang="fr-FR" sz="2400" dirty="0"/>
            </a:br>
            <a:r>
              <a:rPr lang="fr-FR" sz="1700" dirty="0" smtClean="0"/>
              <a:t>Indices </a:t>
            </a:r>
            <a:r>
              <a:rPr lang="fr-FR" sz="1700" dirty="0"/>
              <a:t>de Rand. </a:t>
            </a:r>
            <a:r>
              <a:rPr lang="fr-FR" sz="1700" b="0" dirty="0"/>
              <a:t>Proportions de communes d’un même département classées de façon cohérente pour ces deux années.</a:t>
            </a:r>
            <a:br>
              <a:rPr lang="fr-FR" sz="1700" b="0" dirty="0"/>
            </a:br>
            <a:r>
              <a:rPr lang="fr-FR" sz="1700" b="0" dirty="0"/>
              <a:t/>
            </a:r>
            <a:br>
              <a:rPr lang="fr-FR" sz="1700" b="0" dirty="0"/>
            </a:br>
            <a:r>
              <a:rPr lang="fr-FR" sz="1700" b="0" dirty="0"/>
              <a:t>La stabilité  au cours du temps du zonage Parcours semble globalement satisfaisante sauf pour quelques départements (cf. rapport).</a:t>
            </a:r>
            <a:r>
              <a:rPr lang="fr-FR" sz="2400" dirty="0"/>
              <a:t/>
            </a:r>
            <a:br>
              <a:rPr lang="fr-FR" sz="2400" dirty="0"/>
            </a:br>
            <a:r>
              <a:rPr lang="fr-FR" sz="2400" dirty="0"/>
              <a:t>	</a:t>
            </a:r>
            <a:br>
              <a:rPr lang="fr-FR" sz="2400" dirty="0"/>
            </a:br>
            <a:r>
              <a:rPr lang="fr-FR" sz="2400" dirty="0"/>
              <a:t/>
            </a:r>
            <a:br>
              <a:rPr lang="fr-FR" sz="2400" dirty="0"/>
            </a:br>
            <a:endParaRPr lang="fr-FR" sz="2400" i="1" dirty="0"/>
          </a:p>
        </p:txBody>
      </p:sp>
      <p:sp>
        <p:nvSpPr>
          <p:cNvPr id="5"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43</a:t>
            </a:fld>
            <a:endParaRPr lang="fr-FR"/>
          </a:p>
        </p:txBody>
      </p:sp>
      <p:sp>
        <p:nvSpPr>
          <p:cNvPr id="6" name="Espace réservé du pied de page 7"/>
          <p:cNvSpPr>
            <a:spLocks noGrp="1"/>
          </p:cNvSpPr>
          <p:nvPr>
            <p:ph type="ftr" sz="quarter" idx="11"/>
          </p:nvPr>
        </p:nvSpPr>
        <p:spPr bwMode="auto">
          <a:xfrm>
            <a:off x="128464" y="6378000"/>
            <a:ext cx="1267500" cy="480000"/>
          </a:xfrm>
        </p:spPr>
        <p:txBody>
          <a:bodyPr/>
          <a:lstStyle/>
          <a:p>
            <a:pPr>
              <a:defRPr/>
            </a:pPr>
            <a:r>
              <a:rPr lang="fr-FR" dirty="0"/>
              <a:t>DEPP – SSA</a:t>
            </a:r>
            <a:endParaRPr dirty="0"/>
          </a:p>
        </p:txBody>
      </p:sp>
      <p:sp>
        <p:nvSpPr>
          <p:cNvPr id="7" name="Espace réservé de la date 6"/>
          <p:cNvSpPr>
            <a:spLocks noGrp="1"/>
          </p:cNvSpPr>
          <p:nvPr>
            <p:ph type="dt" sz="half" idx="10"/>
          </p:nvPr>
        </p:nvSpPr>
        <p:spPr bwMode="auto">
          <a:xfrm>
            <a:off x="8248500" y="6377999"/>
            <a:ext cx="1267499" cy="479999"/>
          </a:xfrm>
        </p:spPr>
        <p:txBody>
          <a:bodyPr/>
          <a:lstStyle/>
          <a:p>
            <a:pPr algn="r">
              <a:defRPr/>
            </a:pPr>
            <a:r>
              <a:rPr lang="fr-FR" cap="all" dirty="0" smtClean="0"/>
              <a:t>03/02/2022</a:t>
            </a:r>
            <a:endParaRPr dirty="0"/>
          </a:p>
        </p:txBody>
      </p:sp>
      <p:pic>
        <p:nvPicPr>
          <p:cNvPr id="8" name="Picture 3"/>
          <p:cNvPicPr>
            <a:picLocks noChangeAspect="1" noChangeArrowheads="1"/>
          </p:cNvPicPr>
          <p:nvPr/>
        </p:nvPicPr>
        <p:blipFill>
          <a:blip r:embed="rId3"/>
          <a:stretch/>
        </p:blipFill>
        <p:spPr bwMode="auto">
          <a:xfrm>
            <a:off x="344488" y="3645024"/>
            <a:ext cx="8450372" cy="20806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title"/>
          </p:nvPr>
        </p:nvSpPr>
        <p:spPr bwMode="gray">
          <a:xfrm>
            <a:off x="416496" y="980728"/>
            <a:ext cx="9126000" cy="959999"/>
          </a:xfrm>
        </p:spPr>
        <p:txBody>
          <a:bodyPr/>
          <a:lstStyle/>
          <a:p>
            <a:pPr>
              <a:defRPr/>
            </a:pPr>
            <a:r>
              <a:rPr sz="2800" dirty="0"/>
              <a:t>V. </a:t>
            </a:r>
            <a:r>
              <a:rPr sz="2800" dirty="0" err="1"/>
              <a:t>Récapitulatif</a:t>
            </a:r>
            <a:r>
              <a:rPr sz="2800" dirty="0"/>
              <a:t> des </a:t>
            </a:r>
            <a:r>
              <a:rPr sz="2800" dirty="0" err="1"/>
              <a:t>vérifications</a:t>
            </a:r>
            <a:r>
              <a:rPr sz="2800" dirty="0"/>
              <a:t> et analyses de </a:t>
            </a:r>
            <a:r>
              <a:rPr sz="2800" dirty="0" err="1"/>
              <a:t>robustesse</a:t>
            </a:r>
            <a:endParaRPr sz="2800" dirty="0"/>
          </a:p>
        </p:txBody>
      </p:sp>
      <p:sp>
        <p:nvSpPr>
          <p:cNvPr id="5" name="Espace réservé de la date 4"/>
          <p:cNvSpPr>
            <a:spLocks noGrp="1"/>
          </p:cNvSpPr>
          <p:nvPr>
            <p:ph type="dt" sz="half" idx="10"/>
          </p:nvPr>
        </p:nvSpPr>
        <p:spPr bwMode="gray"/>
        <p:txBody>
          <a:bodyPr/>
          <a:lstStyle/>
          <a:p>
            <a:pPr algn="r">
              <a:defRPr/>
            </a:pPr>
            <a:r>
              <a:rPr lang="fr-FR" cap="all" dirty="0" smtClean="0"/>
              <a:t>03/02/2022</a:t>
            </a:r>
            <a:endParaRPr dirty="0"/>
          </a:p>
        </p:txBody>
      </p:sp>
      <p:sp>
        <p:nvSpPr>
          <p:cNvPr id="7" name="Espace réservé du numéro de diapositive 6"/>
          <p:cNvSpPr>
            <a:spLocks noGrp="1"/>
          </p:cNvSpPr>
          <p:nvPr>
            <p:ph type="sldNum" sz="quarter" idx="12"/>
          </p:nvPr>
        </p:nvSpPr>
        <p:spPr bwMode="gray"/>
        <p:txBody>
          <a:bodyPr/>
          <a:lstStyle/>
          <a:p>
            <a:pPr>
              <a:defRPr/>
            </a:pPr>
            <a:fld id="{EADFEAE5-CD49-3048-858A-08681045BD16}" type="slidenum">
              <a:rPr lang="fr-FR"/>
              <a:t>44</a:t>
            </a:fld>
            <a:endParaRPr lang="fr-FR"/>
          </a:p>
        </p:txBody>
      </p:sp>
      <p:sp>
        <p:nvSpPr>
          <p:cNvPr id="8" name="Espace réservé du contenu 8"/>
          <p:cNvSpPr>
            <a:spLocks noGrp="1"/>
          </p:cNvSpPr>
          <p:nvPr>
            <p:ph sz="quarter" idx="14"/>
          </p:nvPr>
        </p:nvSpPr>
        <p:spPr bwMode="gray">
          <a:xfrm>
            <a:off x="389997" y="2448000"/>
            <a:ext cx="9126000" cy="3431999"/>
          </a:xfrm>
        </p:spPr>
        <p:txBody>
          <a:bodyPr/>
          <a:lstStyle>
            <a:lvl1pPr>
              <a:defRPr/>
            </a:lvl1pPr>
            <a:lvl2pPr>
              <a:defRPr/>
            </a:lvl2pPr>
            <a:lvl3pPr>
              <a:defRPr/>
            </a:lvl3pPr>
            <a:lvl4pPr>
              <a:defRPr/>
            </a:lvl4pPr>
            <a:lvl5pPr>
              <a:defRPr/>
            </a:lvl5pPr>
          </a:lstStyle>
          <a:p>
            <a:pPr>
              <a:defRPr/>
            </a:pPr>
            <a:r>
              <a:rPr sz="1800" b="1" dirty="0"/>
              <a:t>Des </a:t>
            </a:r>
            <a:r>
              <a:rPr sz="1800" b="1" dirty="0" err="1"/>
              <a:t>aires</a:t>
            </a:r>
            <a:r>
              <a:rPr sz="1800" b="1" dirty="0"/>
              <a:t> </a:t>
            </a:r>
            <a:r>
              <a:rPr sz="1800" b="1" dirty="0" err="1"/>
              <a:t>cohérentes</a:t>
            </a:r>
            <a:r>
              <a:rPr sz="1800" b="1" dirty="0"/>
              <a:t> pour le </a:t>
            </a:r>
            <a:r>
              <a:rPr sz="1800" b="1" dirty="0" err="1"/>
              <a:t>fonctionnement</a:t>
            </a:r>
            <a:r>
              <a:rPr sz="1800" b="1" dirty="0"/>
              <a:t> du </a:t>
            </a:r>
            <a:r>
              <a:rPr sz="1800" b="1" dirty="0" err="1"/>
              <a:t>système</a:t>
            </a:r>
            <a:r>
              <a:rPr sz="1800" b="1" dirty="0"/>
              <a:t> </a:t>
            </a:r>
            <a:r>
              <a:rPr sz="1800" b="1" dirty="0" err="1"/>
              <a:t>éducatif</a:t>
            </a:r>
            <a:r>
              <a:rPr sz="1800" b="1" dirty="0"/>
              <a:t> :</a:t>
            </a:r>
            <a:endParaRPr b="1" dirty="0"/>
          </a:p>
          <a:p>
            <a:pPr>
              <a:defRPr/>
            </a:pPr>
            <a:r>
              <a:rPr sz="1800" dirty="0"/>
              <a:t>- </a:t>
            </a:r>
            <a:r>
              <a:rPr sz="1800" dirty="0" err="1"/>
              <a:t>incluent</a:t>
            </a:r>
            <a:r>
              <a:rPr sz="1800" dirty="0"/>
              <a:t> </a:t>
            </a:r>
            <a:r>
              <a:rPr sz="1800" dirty="0" err="1"/>
              <a:t>toutes</a:t>
            </a:r>
            <a:r>
              <a:rPr sz="1800" dirty="0"/>
              <a:t> au </a:t>
            </a:r>
            <a:r>
              <a:rPr sz="1800" dirty="0" err="1"/>
              <a:t>moins</a:t>
            </a:r>
            <a:r>
              <a:rPr sz="1800" dirty="0"/>
              <a:t> un </a:t>
            </a:r>
            <a:r>
              <a:rPr sz="1800" dirty="0" err="1"/>
              <a:t>collège</a:t>
            </a:r>
            <a:r>
              <a:rPr sz="1800" dirty="0"/>
              <a:t> et (</a:t>
            </a:r>
            <a:r>
              <a:rPr sz="1800" dirty="0" err="1"/>
              <a:t>sauf</a:t>
            </a:r>
            <a:r>
              <a:rPr sz="1800" dirty="0"/>
              <a:t> exception) un </a:t>
            </a:r>
            <a:r>
              <a:rPr sz="1800" dirty="0" err="1"/>
              <a:t>lycée</a:t>
            </a:r>
            <a:r>
              <a:rPr sz="1800" dirty="0"/>
              <a:t> pour les </a:t>
            </a:r>
            <a:r>
              <a:rPr sz="1800" dirty="0" err="1"/>
              <a:t>aires</a:t>
            </a:r>
            <a:r>
              <a:rPr sz="1800" dirty="0"/>
              <a:t> </a:t>
            </a:r>
            <a:r>
              <a:rPr sz="1800" dirty="0" err="1"/>
              <a:t>Parcours</a:t>
            </a:r>
            <a:r>
              <a:rPr sz="1800" dirty="0"/>
              <a:t> ;</a:t>
            </a:r>
            <a:endParaRPr dirty="0"/>
          </a:p>
          <a:p>
            <a:pPr>
              <a:defRPr/>
            </a:pPr>
            <a:r>
              <a:rPr sz="1800" dirty="0"/>
              <a:t>- les flux </a:t>
            </a:r>
            <a:r>
              <a:rPr sz="1800" dirty="0" err="1"/>
              <a:t>d'élèves</a:t>
            </a:r>
            <a:r>
              <a:rPr sz="1800" dirty="0"/>
              <a:t> </a:t>
            </a:r>
            <a:r>
              <a:rPr sz="1800" dirty="0" err="1"/>
              <a:t>sont</a:t>
            </a:r>
            <a:r>
              <a:rPr sz="1800" dirty="0"/>
              <a:t> </a:t>
            </a:r>
            <a:r>
              <a:rPr sz="1800" dirty="0" err="1"/>
              <a:t>polarisés</a:t>
            </a:r>
            <a:r>
              <a:rPr sz="1800" dirty="0"/>
              <a:t> par </a:t>
            </a:r>
            <a:r>
              <a:rPr sz="1800" dirty="0" err="1"/>
              <a:t>ces</a:t>
            </a:r>
            <a:r>
              <a:rPr sz="1800" dirty="0"/>
              <a:t> </a:t>
            </a:r>
            <a:r>
              <a:rPr sz="1800" dirty="0" err="1"/>
              <a:t>établissements</a:t>
            </a:r>
            <a:r>
              <a:rPr sz="1800" dirty="0"/>
              <a:t> (</a:t>
            </a:r>
            <a:r>
              <a:rPr sz="1800" dirty="0" err="1"/>
              <a:t>taux</a:t>
            </a:r>
            <a:r>
              <a:rPr sz="1800" dirty="0"/>
              <a:t> de </a:t>
            </a:r>
            <a:r>
              <a:rPr sz="1800" dirty="0" err="1"/>
              <a:t>stabilité</a:t>
            </a:r>
            <a:r>
              <a:rPr sz="1800" dirty="0"/>
              <a:t> </a:t>
            </a:r>
            <a:r>
              <a:rPr sz="1800" dirty="0" err="1"/>
              <a:t>élevés</a:t>
            </a:r>
            <a:r>
              <a:rPr sz="1800" dirty="0"/>
              <a:t>) ;</a:t>
            </a:r>
            <a:endParaRPr dirty="0"/>
          </a:p>
          <a:p>
            <a:pPr>
              <a:defRPr/>
            </a:pPr>
            <a:r>
              <a:rPr sz="1800" dirty="0"/>
              <a:t>- </a:t>
            </a:r>
            <a:r>
              <a:rPr sz="1800" dirty="0" err="1"/>
              <a:t>elles</a:t>
            </a:r>
            <a:r>
              <a:rPr sz="1800" dirty="0"/>
              <a:t> </a:t>
            </a:r>
            <a:r>
              <a:rPr sz="1800" dirty="0" err="1"/>
              <a:t>permettent</a:t>
            </a:r>
            <a:r>
              <a:rPr sz="1800" dirty="0"/>
              <a:t> </a:t>
            </a:r>
            <a:r>
              <a:rPr sz="1800" dirty="0" err="1"/>
              <a:t>une</a:t>
            </a:r>
            <a:r>
              <a:rPr sz="1800" dirty="0"/>
              <a:t> </a:t>
            </a:r>
            <a:r>
              <a:rPr sz="1800" dirty="0" err="1"/>
              <a:t>analyse</a:t>
            </a:r>
            <a:r>
              <a:rPr sz="1800" dirty="0"/>
              <a:t> au lieu de </a:t>
            </a:r>
            <a:r>
              <a:rPr sz="1800" dirty="0" err="1"/>
              <a:t>résidence</a:t>
            </a:r>
            <a:r>
              <a:rPr sz="1800" dirty="0"/>
              <a:t> et de </a:t>
            </a:r>
            <a:r>
              <a:rPr sz="1800" dirty="0" err="1"/>
              <a:t>scolarisation</a:t>
            </a:r>
            <a:r>
              <a:rPr sz="1800" dirty="0"/>
              <a:t>, avec </a:t>
            </a:r>
            <a:r>
              <a:rPr sz="1800" dirty="0" err="1"/>
              <a:t>une</a:t>
            </a:r>
            <a:r>
              <a:rPr sz="1800" dirty="0"/>
              <a:t> attention à porter aux </a:t>
            </a:r>
            <a:r>
              <a:rPr sz="1800" dirty="0" err="1"/>
              <a:t>écarts</a:t>
            </a:r>
            <a:r>
              <a:rPr sz="1800" dirty="0"/>
              <a:t> (et </a:t>
            </a:r>
            <a:r>
              <a:rPr sz="1800" dirty="0" err="1"/>
              <a:t>complémentarités</a:t>
            </a:r>
            <a:r>
              <a:rPr sz="1800" dirty="0"/>
              <a:t>) entre </a:t>
            </a:r>
            <a:r>
              <a:rPr sz="1800" dirty="0" err="1"/>
              <a:t>ces</a:t>
            </a:r>
            <a:r>
              <a:rPr sz="1800" dirty="0"/>
              <a:t> </a:t>
            </a:r>
            <a:r>
              <a:rPr sz="1800" dirty="0" err="1"/>
              <a:t>approches</a:t>
            </a:r>
            <a:r>
              <a:rPr sz="1800" dirty="0"/>
              <a:t>.</a:t>
            </a:r>
            <a:endParaRPr dirty="0"/>
          </a:p>
          <a:p>
            <a:pPr>
              <a:defRPr/>
            </a:pPr>
            <a:endParaRPr sz="1800" dirty="0"/>
          </a:p>
          <a:p>
            <a:pPr>
              <a:defRPr/>
            </a:pPr>
            <a:r>
              <a:rPr sz="1800" b="1" dirty="0" err="1"/>
              <a:t>Une</a:t>
            </a:r>
            <a:r>
              <a:rPr sz="1800" b="1" dirty="0"/>
              <a:t> </a:t>
            </a:r>
            <a:r>
              <a:rPr sz="1800" b="1" dirty="0" err="1"/>
              <a:t>stabilité</a:t>
            </a:r>
            <a:r>
              <a:rPr sz="1800" b="1" dirty="0"/>
              <a:t> au </a:t>
            </a:r>
            <a:r>
              <a:rPr sz="1800" b="1" dirty="0" err="1"/>
              <a:t>cours</a:t>
            </a:r>
            <a:r>
              <a:rPr sz="1800" b="1" dirty="0"/>
              <a:t> du temps </a:t>
            </a:r>
            <a:r>
              <a:rPr sz="1800" b="1" dirty="0" err="1"/>
              <a:t>plutôt</a:t>
            </a:r>
            <a:r>
              <a:rPr sz="1800" b="1" dirty="0"/>
              <a:t> </a:t>
            </a:r>
            <a:r>
              <a:rPr sz="1800" b="1" dirty="0" err="1"/>
              <a:t>élevée</a:t>
            </a:r>
            <a:r>
              <a:rPr sz="1800" dirty="0"/>
              <a:t>, </a:t>
            </a:r>
            <a:r>
              <a:rPr sz="1800" dirty="0" err="1"/>
              <a:t>même</a:t>
            </a:r>
            <a:r>
              <a:rPr sz="1800" dirty="0"/>
              <a:t> </a:t>
            </a:r>
            <a:r>
              <a:rPr sz="1800" dirty="0" err="1"/>
              <a:t>si</a:t>
            </a:r>
            <a:r>
              <a:rPr sz="1800" dirty="0"/>
              <a:t> des </a:t>
            </a:r>
            <a:r>
              <a:rPr sz="1800" dirty="0" err="1"/>
              <a:t>décalages</a:t>
            </a:r>
            <a:r>
              <a:rPr sz="1800" dirty="0"/>
              <a:t> </a:t>
            </a:r>
            <a:r>
              <a:rPr sz="1800" dirty="0" err="1"/>
              <a:t>peuvent</a:t>
            </a:r>
            <a:r>
              <a:rPr sz="1800" dirty="0"/>
              <a:t> </a:t>
            </a:r>
            <a:r>
              <a:rPr sz="1800" dirty="0" err="1"/>
              <a:t>apparaître</a:t>
            </a:r>
            <a:r>
              <a:rPr sz="1800" dirty="0"/>
              <a:t> </a:t>
            </a:r>
            <a:r>
              <a:rPr sz="1800" dirty="0" err="1"/>
              <a:t>localement</a:t>
            </a:r>
            <a:r>
              <a:rPr sz="1800" dirty="0"/>
              <a:t>.</a:t>
            </a:r>
            <a:endParaRPr dirty="0"/>
          </a:p>
        </p:txBody>
      </p:sp>
      <p:sp>
        <p:nvSpPr>
          <p:cNvPr id="10" name="Espace réservé du pied de page 7"/>
          <p:cNvSpPr>
            <a:spLocks noGrp="1"/>
          </p:cNvSpPr>
          <p:nvPr>
            <p:ph type="ftr" sz="quarter" idx="11"/>
          </p:nvPr>
        </p:nvSpPr>
        <p:spPr bwMode="auto">
          <a:xfrm>
            <a:off x="128464" y="6378000"/>
            <a:ext cx="1267500" cy="480000"/>
          </a:xfrm>
        </p:spPr>
        <p:txBody>
          <a:bodyPr/>
          <a:lstStyle/>
          <a:p>
            <a:pPr>
              <a:defRPr/>
            </a:pPr>
            <a:r>
              <a:rPr lang="fr-FR" dirty="0"/>
              <a:t>DEPP – SSA</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5"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45</a:t>
            </a:fld>
            <a:endParaRPr lang="fr-FR"/>
          </a:p>
        </p:txBody>
      </p:sp>
      <p:sp>
        <p:nvSpPr>
          <p:cNvPr id="7" name="Espace réservé du contenu 2"/>
          <p:cNvSpPr>
            <a:spLocks noGrp="1"/>
          </p:cNvSpPr>
          <p:nvPr>
            <p:ph sz="quarter" idx="14"/>
          </p:nvPr>
        </p:nvSpPr>
        <p:spPr bwMode="auto">
          <a:xfrm>
            <a:off x="272480" y="2448000"/>
            <a:ext cx="9243518" cy="3432000"/>
          </a:xfrm>
        </p:spPr>
        <p:txBody>
          <a:bodyPr/>
          <a:lstStyle/>
          <a:p>
            <a:pPr algn="ctr">
              <a:defRPr/>
            </a:pPr>
            <a:endParaRPr lang="fr-FR" sz="2400" b="1" dirty="0"/>
          </a:p>
          <a:p>
            <a:pPr algn="ctr">
              <a:defRPr/>
            </a:pPr>
            <a:r>
              <a:rPr lang="fr-FR" sz="2400" b="1" dirty="0" smtClean="0"/>
              <a:t>VI. Déploiement et perspectives</a:t>
            </a:r>
            <a:endParaRPr dirty="0"/>
          </a:p>
          <a:p>
            <a:pPr algn="ctr">
              <a:defRPr/>
            </a:pPr>
            <a:endParaRPr lang="fr-FR" sz="2800" b="1" dirty="0">
              <a:solidFill>
                <a:srgbClr val="000000"/>
              </a:solidFill>
              <a:ea typeface="+mj-ea"/>
              <a:cs typeface="+mj-cs"/>
            </a:endParaRPr>
          </a:p>
        </p:txBody>
      </p:sp>
    </p:spTree>
    <p:extLst>
      <p:ext uri="{BB962C8B-B14F-4D97-AF65-F5344CB8AC3E}">
        <p14:creationId xmlns:p14="http://schemas.microsoft.com/office/powerpoint/2010/main" val="3664171976"/>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44488" y="2492896"/>
            <a:ext cx="9144897" cy="4730150"/>
          </a:xfrm>
        </p:spPr>
        <p:txBody>
          <a:bodyPr/>
          <a:lstStyle/>
          <a:p>
            <a:pPr lvl="1">
              <a:defRPr/>
            </a:pPr>
            <a:r>
              <a:rPr lang="fr-FR" sz="1800" b="1" dirty="0"/>
              <a:t>Septembre 2021</a:t>
            </a:r>
            <a:r>
              <a:rPr lang="fr-FR" sz="1800" dirty="0"/>
              <a:t>. Finalisation d’un fichier national des zones Parcours et Collèges</a:t>
            </a:r>
            <a:endParaRPr dirty="0"/>
          </a:p>
          <a:p>
            <a:pPr marL="809625" lvl="2" indent="-166687">
              <a:buFont typeface="Wingdings"/>
              <a:buChar char="ü"/>
              <a:defRPr/>
            </a:pPr>
            <a:r>
              <a:rPr lang="fr-FR" sz="1600" dirty="0"/>
              <a:t>t</a:t>
            </a:r>
            <a:r>
              <a:rPr lang="fr-FR" sz="1600" dirty="0" smtClean="0"/>
              <a:t>outes </a:t>
            </a:r>
            <a:r>
              <a:rPr lang="fr-FR" sz="1600" dirty="0"/>
              <a:t>les communes de France métropolitaine et des DROM (y compris Saint-Barthélemy et Saint-Martin) ont deux zones de </a:t>
            </a:r>
            <a:r>
              <a:rPr lang="fr-FR" sz="1600" dirty="0" smtClean="0"/>
              <a:t>rattachement ;</a:t>
            </a:r>
            <a:endParaRPr dirty="0"/>
          </a:p>
          <a:p>
            <a:pPr marL="809625" lvl="2" indent="-166687">
              <a:buFont typeface="Wingdings"/>
              <a:buChar char="ü"/>
              <a:defRPr/>
            </a:pPr>
            <a:endParaRPr lang="fr-FR" sz="1200" dirty="0"/>
          </a:p>
          <a:p>
            <a:pPr marL="809625" lvl="2" indent="-166687">
              <a:buFont typeface="Wingdings"/>
              <a:buChar char="ü"/>
              <a:defRPr/>
            </a:pPr>
            <a:r>
              <a:rPr lang="fr-FR" sz="1600" dirty="0"/>
              <a:t>d</a:t>
            </a:r>
            <a:r>
              <a:rPr lang="fr-FR" sz="1600" dirty="0" smtClean="0"/>
              <a:t>eux </a:t>
            </a:r>
            <a:r>
              <a:rPr lang="fr-FR" sz="1600" dirty="0"/>
              <a:t>géographies sont mises à disposition (communes au 1</a:t>
            </a:r>
            <a:r>
              <a:rPr lang="fr-FR" sz="1600" baseline="30000" dirty="0"/>
              <a:t>er</a:t>
            </a:r>
            <a:r>
              <a:rPr lang="fr-FR" sz="1600" dirty="0"/>
              <a:t> janvier 2020 et au 1</a:t>
            </a:r>
            <a:r>
              <a:rPr lang="fr-FR" sz="1600" baseline="30000" dirty="0"/>
              <a:t>er</a:t>
            </a:r>
            <a:r>
              <a:rPr lang="fr-FR" sz="1600" dirty="0"/>
              <a:t> janvier 2021</a:t>
            </a:r>
            <a:r>
              <a:rPr lang="fr-FR" sz="1600" dirty="0" smtClean="0"/>
              <a:t>) ;</a:t>
            </a:r>
            <a:endParaRPr dirty="0"/>
          </a:p>
          <a:p>
            <a:pPr marL="642938" lvl="2" indent="0">
              <a:buNone/>
              <a:defRPr/>
            </a:pPr>
            <a:endParaRPr lang="fr-FR" sz="1200" dirty="0"/>
          </a:p>
          <a:p>
            <a:pPr marL="809625" lvl="2" indent="-166687">
              <a:buFont typeface="Wingdings"/>
              <a:buChar char="ü"/>
              <a:defRPr/>
            </a:pPr>
            <a:r>
              <a:rPr lang="fr-FR" sz="1600" dirty="0"/>
              <a:t>l</a:t>
            </a:r>
            <a:r>
              <a:rPr lang="fr-FR" sz="1600" dirty="0" smtClean="0"/>
              <a:t>e </a:t>
            </a:r>
            <a:r>
              <a:rPr lang="fr-FR" sz="1600" dirty="0"/>
              <a:t>fichier d’appartenance communale inclut également la liste des zones et une </a:t>
            </a:r>
            <a:r>
              <a:rPr lang="fr-FR" sz="1600" dirty="0" smtClean="0"/>
              <a:t>méthodologie.</a:t>
            </a:r>
            <a:endParaRPr dirty="0"/>
          </a:p>
          <a:p>
            <a:pPr marL="642938" lvl="2" indent="0">
              <a:buNone/>
              <a:defRPr/>
            </a:pPr>
            <a:endParaRPr dirty="0"/>
          </a:p>
        </p:txBody>
      </p:sp>
      <p:sp>
        <p:nvSpPr>
          <p:cNvPr id="5" name="Titre 6"/>
          <p:cNvSpPr>
            <a:spLocks noGrp="1"/>
          </p:cNvSpPr>
          <p:nvPr>
            <p:ph type="title"/>
          </p:nvPr>
        </p:nvSpPr>
        <p:spPr bwMode="auto">
          <a:xfrm>
            <a:off x="390525" y="980728"/>
            <a:ext cx="9124950" cy="960438"/>
          </a:xfrm>
        </p:spPr>
        <p:txBody>
          <a:bodyPr/>
          <a:lstStyle/>
          <a:p>
            <a:pPr>
              <a:defRPr/>
            </a:pPr>
            <a:r>
              <a:rPr lang="fr-FR" sz="2800"/>
              <a:t>VI.1 Livraison des zonages aux rectorats et à la DEPP</a:t>
            </a:r>
            <a:br>
              <a:rPr lang="fr-FR" sz="2800"/>
            </a:br>
            <a:r>
              <a:rPr lang="fr-FR" sz="2800" i="1"/>
              <a:t>Description des fichiers d’appartenance communale</a:t>
            </a:r>
            <a:r>
              <a:rPr lang="fr-FR" sz="2800"/>
              <a:t/>
            </a:r>
            <a:br>
              <a:rPr lang="fr-FR" sz="2800"/>
            </a:br>
            <a:r>
              <a:rPr lang="fr-FR" sz="2800"/>
              <a:t/>
            </a:r>
            <a:br>
              <a:rPr lang="fr-FR" sz="2800"/>
            </a:br>
            <a:endParaRPr lang="fr-FR" sz="2800" i="1"/>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46</a:t>
            </a:fld>
            <a:endParaRPr lang="fr-FR"/>
          </a:p>
        </p:txBody>
      </p:sp>
      <p:sp>
        <p:nvSpPr>
          <p:cNvPr id="7" name="Espace réservé du pied de page 7"/>
          <p:cNvSpPr>
            <a:spLocks noGrp="1"/>
          </p:cNvSpPr>
          <p:nvPr>
            <p:ph type="ftr" sz="quarter" idx="11"/>
          </p:nvPr>
        </p:nvSpPr>
        <p:spPr bwMode="auto">
          <a:xfrm>
            <a:off x="128464" y="6378000"/>
            <a:ext cx="1267500" cy="480000"/>
          </a:xfrm>
        </p:spPr>
        <p:txBody>
          <a:bodyPr/>
          <a:lstStyle/>
          <a:p>
            <a:pPr>
              <a:defRPr/>
            </a:pPr>
            <a:r>
              <a:rPr lang="fr-FR" dirty="0"/>
              <a:t>DEPP – SSA</a:t>
            </a:r>
            <a:endParaRPr dirty="0"/>
          </a:p>
        </p:txBody>
      </p:sp>
      <p:sp>
        <p:nvSpPr>
          <p:cNvPr id="8" name="Espace réservé de la date 6"/>
          <p:cNvSpPr>
            <a:spLocks noGrp="1"/>
          </p:cNvSpPr>
          <p:nvPr>
            <p:ph type="dt" sz="half" idx="10"/>
          </p:nvPr>
        </p:nvSpPr>
        <p:spPr bwMode="auto">
          <a:xfrm>
            <a:off x="8248500" y="6377999"/>
            <a:ext cx="1267499" cy="479999"/>
          </a:xfrm>
        </p:spPr>
        <p:txBody>
          <a:bodyPr/>
          <a:lstStyle/>
          <a:p>
            <a:pPr algn="r">
              <a:defRPr/>
            </a:pPr>
            <a:r>
              <a:rPr lang="fr-FR" cap="all" dirty="0" smtClean="0"/>
              <a:t>03/02/2022</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44488" y="1556792"/>
            <a:ext cx="9126000" cy="5290394"/>
          </a:xfrm>
        </p:spPr>
        <p:txBody>
          <a:bodyPr/>
          <a:lstStyle/>
          <a:p>
            <a:pPr marL="179995" lvl="1" indent="0">
              <a:buNone/>
              <a:defRPr/>
            </a:pPr>
            <a:endParaRPr lang="fr-FR" sz="1800" b="1" dirty="0"/>
          </a:p>
          <a:p>
            <a:pPr marL="179995" lvl="1" indent="0">
              <a:buNone/>
              <a:defRPr/>
            </a:pPr>
            <a:r>
              <a:rPr lang="fr-FR" sz="1800" b="1" dirty="0"/>
              <a:t>Actualisation chaque année </a:t>
            </a:r>
            <a:r>
              <a:rPr lang="fr-FR" sz="1800" b="1" i="1" dirty="0"/>
              <a:t>a minima </a:t>
            </a:r>
            <a:r>
              <a:rPr lang="fr-FR" sz="1800" dirty="0"/>
              <a:t>en tenant compte des modification des codes communes, telles que des fusions ou scissions de communes.</a:t>
            </a:r>
            <a:endParaRPr dirty="0"/>
          </a:p>
          <a:p>
            <a:pPr marL="179995" lvl="1" indent="0">
              <a:buNone/>
              <a:defRPr/>
            </a:pPr>
            <a:r>
              <a:rPr lang="fr-FR" sz="1800" b="1" dirty="0"/>
              <a:t>Mise à jour prévue dans cinq ans. </a:t>
            </a:r>
            <a:r>
              <a:rPr lang="fr-FR" sz="1800" dirty="0"/>
              <a:t>Compte tenu de l’arbitrage entre :</a:t>
            </a:r>
            <a:endParaRPr dirty="0"/>
          </a:p>
          <a:p>
            <a:pPr lvl="2">
              <a:buFont typeface="Wingdings"/>
              <a:buChar char="Ø"/>
              <a:defRPr/>
            </a:pPr>
            <a:r>
              <a:rPr lang="fr-FR" sz="1700" dirty="0"/>
              <a:t> intérêt d’avoir des données fraîches </a:t>
            </a:r>
            <a:r>
              <a:rPr lang="fr-FR" sz="1700" dirty="0" smtClean="0"/>
              <a:t>;</a:t>
            </a:r>
            <a:endParaRPr dirty="0"/>
          </a:p>
          <a:p>
            <a:pPr lvl="2">
              <a:buFont typeface="Wingdings"/>
              <a:buChar char="Ø"/>
              <a:defRPr/>
            </a:pPr>
            <a:r>
              <a:rPr lang="fr-FR" sz="1700" dirty="0"/>
              <a:t> coût d’actualisation </a:t>
            </a:r>
            <a:r>
              <a:rPr lang="fr-FR" sz="1700" dirty="0" smtClean="0"/>
              <a:t>;</a:t>
            </a:r>
            <a:endParaRPr dirty="0"/>
          </a:p>
          <a:p>
            <a:pPr lvl="2">
              <a:buFont typeface="Wingdings"/>
              <a:buChar char="Ø"/>
              <a:defRPr/>
            </a:pPr>
            <a:r>
              <a:rPr lang="fr-FR" sz="1700" dirty="0"/>
              <a:t> intérêt d’une certaine stabilité à court terme, pour calculer des évolutions.</a:t>
            </a:r>
            <a:endParaRPr dirty="0"/>
          </a:p>
          <a:p>
            <a:pPr marL="179995" lvl="1" indent="0">
              <a:buNone/>
              <a:defRPr/>
            </a:pPr>
            <a:r>
              <a:rPr lang="fr-FR" sz="1800" b="1" dirty="0"/>
              <a:t>Les questions de méthodologie à garder en tête pour la revoyure</a:t>
            </a:r>
            <a:r>
              <a:rPr lang="fr-FR" sz="1800" dirty="0"/>
              <a:t> :</a:t>
            </a:r>
            <a:endParaRPr dirty="0"/>
          </a:p>
          <a:p>
            <a:pPr lvl="2">
              <a:buFont typeface="Wingdings"/>
              <a:buChar char="Ø"/>
              <a:defRPr/>
            </a:pPr>
            <a:r>
              <a:rPr lang="fr-FR" sz="1700" dirty="0"/>
              <a:t>choix d’outil (évolution et maintenance d’</a:t>
            </a:r>
            <a:r>
              <a:rPr lang="fr-FR" sz="1700" dirty="0" err="1"/>
              <a:t>Anabel</a:t>
            </a:r>
            <a:r>
              <a:rPr lang="fr-FR" sz="1700" dirty="0"/>
              <a:t> incertaine / choix d’autres méthodes et outils par l’Insee</a:t>
            </a:r>
            <a:r>
              <a:rPr lang="fr-FR" sz="1700" dirty="0" smtClean="0"/>
              <a:t>) ;</a:t>
            </a:r>
            <a:endParaRPr dirty="0"/>
          </a:p>
          <a:p>
            <a:pPr lvl="2">
              <a:buFont typeface="Wingdings"/>
              <a:buChar char="Ø"/>
              <a:defRPr/>
            </a:pPr>
            <a:r>
              <a:rPr lang="fr-FR" sz="1700" dirty="0"/>
              <a:t>question de certaines </a:t>
            </a:r>
            <a:r>
              <a:rPr lang="fr-FR" sz="1700" dirty="0" smtClean="0"/>
              <a:t>« grandes » </a:t>
            </a:r>
            <a:r>
              <a:rPr lang="fr-FR" sz="1700" dirty="0"/>
              <a:t>zones Parcours (y compris des départements entiers) </a:t>
            </a:r>
            <a:endParaRPr dirty="0" smtClean="0"/>
          </a:p>
          <a:p>
            <a:pPr marL="359991" lvl="2" indent="0">
              <a:buNone/>
              <a:defRPr/>
            </a:pPr>
            <a:r>
              <a:rPr lang="fr-FR" sz="1700" dirty="0" smtClean="0"/>
              <a:t>  -&gt; moduler le seuil d’isolation (agrégation) totale ou partielle ?</a:t>
            </a:r>
            <a:endParaRPr dirty="0" smtClean="0"/>
          </a:p>
          <a:p>
            <a:pPr marL="359991" lvl="2" indent="0">
              <a:buNone/>
              <a:defRPr/>
            </a:pPr>
            <a:endParaRPr dirty="0"/>
          </a:p>
          <a:p>
            <a:pPr marL="179995" lvl="1" indent="0">
              <a:buNone/>
              <a:defRPr/>
            </a:pPr>
            <a:endParaRPr lang="fr-FR" sz="1600" dirty="0"/>
          </a:p>
          <a:p>
            <a:pPr marL="808038" lvl="1" indent="-252413">
              <a:spcBef>
                <a:spcPts val="100"/>
              </a:spcBef>
              <a:spcAft>
                <a:spcPts val="100"/>
              </a:spcAft>
              <a:buFont typeface="Wingdings"/>
              <a:buChar char="ü"/>
              <a:defRPr/>
            </a:pPr>
            <a:endParaRPr lang="fr-FR" sz="1400" dirty="0"/>
          </a:p>
        </p:txBody>
      </p:sp>
      <p:sp>
        <p:nvSpPr>
          <p:cNvPr id="5" name="Titre 6"/>
          <p:cNvSpPr>
            <a:spLocks noGrp="1"/>
          </p:cNvSpPr>
          <p:nvPr>
            <p:ph type="title"/>
          </p:nvPr>
        </p:nvSpPr>
        <p:spPr bwMode="auto">
          <a:xfrm>
            <a:off x="428034" y="980729"/>
            <a:ext cx="9242470" cy="576064"/>
          </a:xfrm>
        </p:spPr>
        <p:txBody>
          <a:bodyPr/>
          <a:lstStyle/>
          <a:p>
            <a:pPr>
              <a:defRPr/>
            </a:pPr>
            <a:r>
              <a:rPr lang="fr-FR" sz="2800"/>
              <a:t>VI.2 Perspectives de mise à jour des zonages</a:t>
            </a:r>
            <a:br>
              <a:rPr lang="fr-FR" sz="2800"/>
            </a:br>
            <a:endParaRPr lang="fr-FR" sz="2800" i="1"/>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47</a:t>
            </a:fld>
            <a:endParaRPr lang="fr-FR"/>
          </a:p>
        </p:txBody>
      </p:sp>
      <p:sp>
        <p:nvSpPr>
          <p:cNvPr id="7" name="Espace réservé du pied de page 7"/>
          <p:cNvSpPr>
            <a:spLocks noGrp="1"/>
          </p:cNvSpPr>
          <p:nvPr>
            <p:ph type="ftr" sz="quarter" idx="11"/>
          </p:nvPr>
        </p:nvSpPr>
        <p:spPr bwMode="auto">
          <a:xfrm>
            <a:off x="128464" y="6378000"/>
            <a:ext cx="1267500" cy="480000"/>
          </a:xfrm>
        </p:spPr>
        <p:txBody>
          <a:bodyPr/>
          <a:lstStyle/>
          <a:p>
            <a:pPr>
              <a:defRPr/>
            </a:pPr>
            <a:r>
              <a:rPr lang="fr-FR" dirty="0"/>
              <a:t>DEPP – SSA</a:t>
            </a:r>
            <a:endParaRPr dirty="0"/>
          </a:p>
        </p:txBody>
      </p:sp>
      <p:sp>
        <p:nvSpPr>
          <p:cNvPr id="8" name="Espace réservé de la date 6"/>
          <p:cNvSpPr>
            <a:spLocks noGrp="1"/>
          </p:cNvSpPr>
          <p:nvPr>
            <p:ph type="dt" sz="half" idx="10"/>
          </p:nvPr>
        </p:nvSpPr>
        <p:spPr bwMode="auto">
          <a:xfrm>
            <a:off x="8248500" y="6377999"/>
            <a:ext cx="1267499" cy="479999"/>
          </a:xfrm>
        </p:spPr>
        <p:txBody>
          <a:bodyPr/>
          <a:lstStyle/>
          <a:p>
            <a:pPr algn="r">
              <a:defRPr/>
            </a:pPr>
            <a:r>
              <a:rPr lang="fr-FR" cap="all" dirty="0" smtClean="0"/>
              <a:t>03/02/2022</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272480" y="2631906"/>
            <a:ext cx="9144897" cy="4226094"/>
          </a:xfrm>
        </p:spPr>
        <p:txBody>
          <a:bodyPr/>
          <a:lstStyle/>
          <a:p>
            <a:pPr marL="285750" indent="-285750">
              <a:buFont typeface="Arial"/>
              <a:buChar char="•"/>
              <a:defRPr/>
            </a:pPr>
            <a:r>
              <a:rPr lang="fr-FR" sz="1800" dirty="0"/>
              <a:t>Un </a:t>
            </a:r>
            <a:r>
              <a:rPr lang="fr-FR" sz="1800" dirty="0" smtClean="0"/>
              <a:t>nouveau GT </a:t>
            </a:r>
            <a:r>
              <a:rPr lang="fr-FR" sz="1800" dirty="0"/>
              <a:t>DEPP-SSA pour valoriser ce nouveau zonage (</a:t>
            </a:r>
            <a:r>
              <a:rPr lang="fr-FR" sz="1600" dirty="0" smtClean="0"/>
              <a:t>DEPP et cinq services statistiques académiques).</a:t>
            </a:r>
            <a:endParaRPr dirty="0"/>
          </a:p>
          <a:p>
            <a:pPr marL="285750" indent="-285750">
              <a:buFont typeface="Arial"/>
              <a:buChar char="•"/>
              <a:defRPr/>
            </a:pPr>
            <a:endParaRPr lang="fr-FR" sz="1200" dirty="0"/>
          </a:p>
          <a:p>
            <a:pPr marL="285750" indent="-285750">
              <a:buFont typeface="Arial"/>
              <a:buChar char="•"/>
              <a:defRPr/>
            </a:pPr>
            <a:r>
              <a:rPr lang="fr-FR" sz="1800" dirty="0"/>
              <a:t>Plusieurs propositions d’axes de valorisation des aires d’éducation :</a:t>
            </a:r>
            <a:endParaRPr dirty="0"/>
          </a:p>
          <a:p>
            <a:pPr marL="285750" lvl="1" indent="-285750">
              <a:spcBef>
                <a:spcPts val="0"/>
              </a:spcBef>
              <a:spcAft>
                <a:spcPts val="500"/>
              </a:spcAft>
              <a:buFontTx/>
              <a:buChar char="-"/>
              <a:defRPr/>
            </a:pPr>
            <a:r>
              <a:rPr lang="fr-FR" sz="1600" dirty="0"/>
              <a:t>mettre à disposition des indicateurs calculés à l’échelle des aires d’éducation </a:t>
            </a:r>
            <a:r>
              <a:rPr lang="fr-FR" sz="1600" dirty="0" smtClean="0"/>
              <a:t>au sein du réseau DEPP-SSA pour les études et le pilotage ;</a:t>
            </a:r>
            <a:endParaRPr dirty="0"/>
          </a:p>
          <a:p>
            <a:pPr marL="285750" lvl="1" indent="-285750">
              <a:spcBef>
                <a:spcPts val="0"/>
              </a:spcBef>
              <a:spcAft>
                <a:spcPts val="500"/>
              </a:spcAft>
              <a:buFontTx/>
              <a:buChar char="-"/>
              <a:defRPr/>
            </a:pPr>
            <a:r>
              <a:rPr lang="fr-FR" sz="1600" dirty="0"/>
              <a:t>échanger sur de premières analyses et représentations ;</a:t>
            </a:r>
            <a:endParaRPr dirty="0"/>
          </a:p>
          <a:p>
            <a:pPr marL="285750" lvl="1" indent="-285750">
              <a:spcBef>
                <a:spcPts val="0"/>
              </a:spcBef>
              <a:spcAft>
                <a:spcPts val="500"/>
              </a:spcAft>
              <a:buFontTx/>
              <a:buChar char="-"/>
              <a:defRPr/>
            </a:pPr>
            <a:r>
              <a:rPr lang="fr-FR" sz="1600" dirty="0"/>
              <a:t>construire une ou des typologies des aires </a:t>
            </a:r>
            <a:r>
              <a:rPr lang="fr-FR" sz="1600" dirty="0" smtClean="0"/>
              <a:t>d’éducation.</a:t>
            </a:r>
            <a:endParaRPr dirty="0"/>
          </a:p>
          <a:p>
            <a:pPr marL="285750" lvl="1" indent="-285750">
              <a:spcBef>
                <a:spcPts val="0"/>
              </a:spcBef>
              <a:spcAft>
                <a:spcPts val="500"/>
              </a:spcAft>
              <a:buFontTx/>
              <a:buChar char="-"/>
              <a:defRPr/>
            </a:pPr>
            <a:endParaRPr lang="fr-FR" sz="1200" dirty="0"/>
          </a:p>
          <a:p>
            <a:pPr marL="179995" lvl="1" indent="0">
              <a:buNone/>
              <a:defRPr/>
            </a:pPr>
            <a:endParaRPr lang="fr-FR" sz="1800" b="1" dirty="0"/>
          </a:p>
          <a:p>
            <a:pPr lvl="1">
              <a:defRPr/>
            </a:pPr>
            <a:endParaRPr lang="fr-FR" sz="1800" dirty="0"/>
          </a:p>
          <a:p>
            <a:pPr marL="809625" lvl="2" indent="-166687">
              <a:buFont typeface="Wingdings"/>
              <a:buChar char="ü"/>
              <a:defRPr/>
            </a:pPr>
            <a:endParaRPr lang="fr-FR" sz="1600" dirty="0"/>
          </a:p>
          <a:p>
            <a:pPr marL="814388" lvl="2" indent="-171450">
              <a:defRPr/>
            </a:pPr>
            <a:endParaRPr dirty="0"/>
          </a:p>
        </p:txBody>
      </p:sp>
      <p:sp>
        <p:nvSpPr>
          <p:cNvPr id="5" name="Titre 6"/>
          <p:cNvSpPr>
            <a:spLocks noGrp="1"/>
          </p:cNvSpPr>
          <p:nvPr>
            <p:ph type="title"/>
          </p:nvPr>
        </p:nvSpPr>
        <p:spPr bwMode="auto">
          <a:xfrm>
            <a:off x="416496" y="836712"/>
            <a:ext cx="9289032" cy="576064"/>
          </a:xfrm>
        </p:spPr>
        <p:txBody>
          <a:bodyPr/>
          <a:lstStyle/>
          <a:p>
            <a:pPr>
              <a:defRPr/>
            </a:pPr>
            <a:r>
              <a:rPr lang="fr-FR" sz="2800" dirty="0" smtClean="0"/>
              <a:t>VI.3 </a:t>
            </a:r>
            <a:r>
              <a:rPr lang="fr-FR" sz="2800" dirty="0"/>
              <a:t>Constitution d’un groupe de travail de valorisation des zonages</a:t>
            </a:r>
            <a:br>
              <a:rPr lang="fr-FR" sz="2800" dirty="0"/>
            </a:br>
            <a:r>
              <a:rPr lang="fr-FR" sz="2800" i="1" dirty="0"/>
              <a:t>Poursuite de la collaboration DEPP-SSA</a:t>
            </a:r>
            <a:r>
              <a:rPr lang="fr-FR" sz="2800" dirty="0"/>
              <a:t/>
            </a:r>
            <a:br>
              <a:rPr lang="fr-FR" sz="2800" dirty="0"/>
            </a:br>
            <a:endParaRPr lang="fr-FR" sz="2800" i="1" dirty="0"/>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48</a:t>
            </a:fld>
            <a:endParaRPr lang="fr-FR"/>
          </a:p>
        </p:txBody>
      </p:sp>
      <p:sp>
        <p:nvSpPr>
          <p:cNvPr id="7" name="Espace réservé du pied de page 7"/>
          <p:cNvSpPr>
            <a:spLocks noGrp="1"/>
          </p:cNvSpPr>
          <p:nvPr>
            <p:ph type="ftr" sz="quarter" idx="11"/>
          </p:nvPr>
        </p:nvSpPr>
        <p:spPr bwMode="auto">
          <a:xfrm>
            <a:off x="128464" y="6378000"/>
            <a:ext cx="1267500" cy="480000"/>
          </a:xfrm>
        </p:spPr>
        <p:txBody>
          <a:bodyPr/>
          <a:lstStyle/>
          <a:p>
            <a:pPr>
              <a:defRPr/>
            </a:pPr>
            <a:r>
              <a:rPr lang="fr-FR" dirty="0"/>
              <a:t>DEPP – SSA</a:t>
            </a:r>
            <a:endParaRPr dirty="0"/>
          </a:p>
        </p:txBody>
      </p:sp>
      <p:sp>
        <p:nvSpPr>
          <p:cNvPr id="8" name="Espace réservé de la date 6"/>
          <p:cNvSpPr>
            <a:spLocks noGrp="1"/>
          </p:cNvSpPr>
          <p:nvPr>
            <p:ph type="dt" sz="half" idx="10"/>
          </p:nvPr>
        </p:nvSpPr>
        <p:spPr bwMode="auto">
          <a:xfrm>
            <a:off x="8248500" y="6377999"/>
            <a:ext cx="1267499" cy="479999"/>
          </a:xfrm>
        </p:spPr>
        <p:txBody>
          <a:bodyPr/>
          <a:lstStyle/>
          <a:p>
            <a:pPr algn="r">
              <a:defRPr/>
            </a:pPr>
            <a:r>
              <a:rPr lang="fr-FR" cap="all" dirty="0" smtClean="0"/>
              <a:t>03/02/2022</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e la date 6"/>
          <p:cNvSpPr>
            <a:spLocks noGrp="1"/>
          </p:cNvSpPr>
          <p:nvPr>
            <p:ph type="dt" sz="half" idx="10"/>
          </p:nvPr>
        </p:nvSpPr>
        <p:spPr bwMode="auto">
          <a:xfrm>
            <a:off x="8248500" y="6378000"/>
            <a:ext cx="1267500" cy="480000"/>
          </a:xfrm>
        </p:spPr>
        <p:txBody>
          <a:bodyPr/>
          <a:lstStyle/>
          <a:p>
            <a:pPr algn="r">
              <a:defRPr/>
            </a:pPr>
            <a:r>
              <a:rPr lang="fr-FR" cap="all" dirty="0" smtClean="0"/>
              <a:t>03/02/2022</a:t>
            </a:r>
            <a:endParaRPr dirty="0"/>
          </a:p>
        </p:txBody>
      </p:sp>
      <p:sp>
        <p:nvSpPr>
          <p:cNvPr id="5" name="Espace réservé du pied de page 7"/>
          <p:cNvSpPr>
            <a:spLocks noGrp="1"/>
          </p:cNvSpPr>
          <p:nvPr>
            <p:ph type="ftr" sz="quarter" idx="11"/>
          </p:nvPr>
        </p:nvSpPr>
        <p:spPr bwMode="auto">
          <a:xfrm>
            <a:off x="128464" y="6378000"/>
            <a:ext cx="6396000" cy="480000"/>
          </a:xfrm>
        </p:spPr>
        <p:txBody>
          <a:bodyPr/>
          <a:lstStyle/>
          <a:p>
            <a:pPr>
              <a:defRPr/>
            </a:pPr>
            <a:r>
              <a:rPr lang="fr-FR" dirty="0"/>
              <a:t>DEPP – SSA</a:t>
            </a:r>
            <a:endParaRPr dirty="0"/>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49</a:t>
            </a:fld>
            <a:endParaRPr lang="fr-FR"/>
          </a:p>
        </p:txBody>
      </p:sp>
      <p:sp>
        <p:nvSpPr>
          <p:cNvPr id="7" name="Espace réservé du contenu 2"/>
          <p:cNvSpPr>
            <a:spLocks noGrp="1"/>
          </p:cNvSpPr>
          <p:nvPr>
            <p:ph sz="quarter" idx="14"/>
          </p:nvPr>
        </p:nvSpPr>
        <p:spPr bwMode="auto">
          <a:xfrm>
            <a:off x="272480" y="2448000"/>
            <a:ext cx="9243518" cy="3432000"/>
          </a:xfrm>
        </p:spPr>
        <p:txBody>
          <a:bodyPr/>
          <a:lstStyle/>
          <a:p>
            <a:pPr>
              <a:defRPr/>
            </a:pPr>
            <a:r>
              <a:rPr lang="fr-FR" sz="1600" b="1" dirty="0" smtClean="0">
                <a:solidFill>
                  <a:srgbClr val="000000"/>
                </a:solidFill>
                <a:ea typeface="+mj-ea"/>
                <a:cs typeface="+mj-cs"/>
              </a:rPr>
              <a:t>Avec nos </a:t>
            </a:r>
            <a:r>
              <a:rPr lang="fr-FR" sz="1600" b="1" dirty="0">
                <a:solidFill>
                  <a:srgbClr val="000000"/>
                </a:solidFill>
                <a:ea typeface="+mj-ea"/>
                <a:cs typeface="+mj-cs"/>
              </a:rPr>
              <a:t>remerciements </a:t>
            </a:r>
            <a:r>
              <a:rPr lang="fr-FR" sz="1600" b="1" dirty="0" smtClean="0">
                <a:solidFill>
                  <a:srgbClr val="000000"/>
                </a:solidFill>
                <a:ea typeface="+mj-ea"/>
                <a:cs typeface="+mj-cs"/>
              </a:rPr>
              <a:t>à </a:t>
            </a:r>
            <a:r>
              <a:rPr lang="fr-FR" sz="1600" b="1" dirty="0">
                <a:solidFill>
                  <a:srgbClr val="000000"/>
                </a:solidFill>
                <a:ea typeface="+mj-ea"/>
                <a:cs typeface="+mj-cs"/>
              </a:rPr>
              <a:t>l’ensemble </a:t>
            </a:r>
            <a:r>
              <a:rPr lang="fr-FR" sz="1600" b="1" dirty="0" smtClean="0">
                <a:solidFill>
                  <a:srgbClr val="000000"/>
                </a:solidFill>
                <a:ea typeface="+mj-ea"/>
                <a:cs typeface="+mj-cs"/>
              </a:rPr>
              <a:t>des personnes qui nous ont offert leur collaboration sur ce projet au sein du réseau                      .</a:t>
            </a:r>
          </a:p>
          <a:p>
            <a:pPr>
              <a:defRPr/>
            </a:pPr>
            <a:endParaRPr dirty="0"/>
          </a:p>
          <a:p>
            <a:pPr marL="457200" indent="-457200">
              <a:buFontTx/>
              <a:buChar char="-"/>
              <a:defRPr/>
            </a:pPr>
            <a:endParaRPr lang="fr-FR" sz="1600" b="1" dirty="0">
              <a:solidFill>
                <a:srgbClr val="000000"/>
              </a:solidFill>
              <a:ea typeface="+mj-ea"/>
              <a:cs typeface="+mj-cs"/>
            </a:endParaRPr>
          </a:p>
          <a:p>
            <a:pPr marL="457200" indent="-457200">
              <a:buFontTx/>
              <a:buChar char="-"/>
              <a:defRPr/>
            </a:pPr>
            <a:endParaRPr lang="fr-FR" sz="1600" b="1" dirty="0">
              <a:solidFill>
                <a:srgbClr val="000000"/>
              </a:solidFill>
              <a:ea typeface="+mj-ea"/>
              <a:cs typeface="+mj-cs"/>
            </a:endParaRPr>
          </a:p>
          <a:p>
            <a:pPr algn="ctr">
              <a:defRPr/>
            </a:pPr>
            <a:endParaRPr lang="fr-FR" sz="2800" b="1" dirty="0">
              <a:solidFill>
                <a:srgbClr val="000000"/>
              </a:solidFill>
              <a:ea typeface="+mj-ea"/>
              <a:cs typeface="+mj-cs"/>
            </a:endParaRPr>
          </a:p>
          <a:p>
            <a:pPr algn="ctr">
              <a:defRPr/>
            </a:pPr>
            <a:r>
              <a:rPr lang="fr-FR" sz="2800" b="1" dirty="0">
                <a:solidFill>
                  <a:srgbClr val="000000"/>
                </a:solidFill>
                <a:ea typeface="+mj-ea"/>
                <a:cs typeface="+mj-cs"/>
              </a:rPr>
              <a:t/>
            </a:r>
            <a:br>
              <a:rPr lang="fr-FR" sz="2800" b="1" dirty="0">
                <a:solidFill>
                  <a:srgbClr val="000000"/>
                </a:solidFill>
                <a:ea typeface="+mj-ea"/>
                <a:cs typeface="+mj-cs"/>
              </a:rPr>
            </a:br>
            <a:endParaRPr lang="fr-FR" dirty="0"/>
          </a:p>
        </p:txBody>
      </p:sp>
      <p:pic>
        <p:nvPicPr>
          <p:cNvPr id="10" name="Image 3"/>
          <p:cNvPicPr>
            <a:picLocks noChangeAspect="1"/>
          </p:cNvPicPr>
          <p:nvPr/>
        </p:nvPicPr>
        <p:blipFill>
          <a:blip r:embed="rId3"/>
          <a:stretch/>
        </p:blipFill>
        <p:spPr bwMode="auto">
          <a:xfrm>
            <a:off x="3008784" y="2720817"/>
            <a:ext cx="1080120" cy="2521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e la date 6"/>
          <p:cNvSpPr>
            <a:spLocks noGrp="1"/>
          </p:cNvSpPr>
          <p:nvPr>
            <p:ph type="dt" sz="half" idx="10"/>
          </p:nvPr>
        </p:nvSpPr>
        <p:spPr bwMode="auto">
          <a:xfrm>
            <a:off x="8248500" y="6378000"/>
            <a:ext cx="1267500" cy="480000"/>
          </a:xfrm>
        </p:spPr>
        <p:txBody>
          <a:bodyPr/>
          <a:lstStyle/>
          <a:p>
            <a:pPr algn="r">
              <a:defRPr/>
            </a:pPr>
            <a:r>
              <a:rPr lang="fr-FR" cap="all" dirty="0"/>
              <a:t>30/03/2022</a:t>
            </a:r>
            <a:endParaRPr dirty="0"/>
          </a:p>
        </p:txBody>
      </p:sp>
      <p:sp>
        <p:nvSpPr>
          <p:cNvPr id="5"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6"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5</a:t>
            </a:fld>
            <a:endParaRPr lang="fr-FR"/>
          </a:p>
        </p:txBody>
      </p:sp>
      <p:sp>
        <p:nvSpPr>
          <p:cNvPr id="7" name="Espace réservé du contenu 2"/>
          <p:cNvSpPr>
            <a:spLocks noGrp="1"/>
          </p:cNvSpPr>
          <p:nvPr>
            <p:ph sz="quarter" idx="14"/>
          </p:nvPr>
        </p:nvSpPr>
        <p:spPr bwMode="auto">
          <a:xfrm>
            <a:off x="272480" y="2448000"/>
            <a:ext cx="9243518" cy="3432000"/>
          </a:xfrm>
        </p:spPr>
        <p:txBody>
          <a:bodyPr/>
          <a:lstStyle/>
          <a:p>
            <a:pPr algn="ctr">
              <a:defRPr/>
            </a:pPr>
            <a:endParaRPr lang="fr-FR" sz="2400" b="1" dirty="0"/>
          </a:p>
          <a:p>
            <a:pPr algn="ctr">
              <a:defRPr/>
            </a:pPr>
            <a:r>
              <a:rPr lang="fr-FR" sz="2400" b="1" dirty="0"/>
              <a:t>I. Les besoins d’un zonage pour l’étude et le pilotage du système éducatif</a:t>
            </a:r>
            <a:endParaRPr dirty="0"/>
          </a:p>
          <a:p>
            <a:pPr algn="ctr">
              <a:defRPr/>
            </a:pPr>
            <a:endParaRPr lang="fr-FR" sz="2800" b="1" dirty="0">
              <a:solidFill>
                <a:srgbClr val="000000"/>
              </a:solidFill>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200472" y="1988840"/>
            <a:ext cx="9126000" cy="3432000"/>
          </a:xfrm>
        </p:spPr>
        <p:txBody>
          <a:bodyPr/>
          <a:lstStyle/>
          <a:p>
            <a:pPr lvl="1">
              <a:defRPr/>
            </a:pPr>
            <a:r>
              <a:rPr lang="fr-FR" sz="1800" dirty="0"/>
              <a:t>Une actualité et des besoins sur les zonages et l’analyse territoriale :</a:t>
            </a:r>
            <a:endParaRPr dirty="0"/>
          </a:p>
          <a:p>
            <a:pPr marL="809625" lvl="2" indent="-166687">
              <a:buFont typeface="Wingdings"/>
              <a:buChar char="ü"/>
              <a:defRPr/>
            </a:pPr>
            <a:r>
              <a:rPr lang="fr-FR" sz="1600" b="0" i="0" u="none" strike="noStrike" cap="none" spc="0" dirty="0">
                <a:solidFill>
                  <a:schemeClr val="tx1"/>
                </a:solidFill>
                <a:latin typeface="+mn-lt"/>
                <a:ea typeface="+mn-ea"/>
                <a:cs typeface="+mn-cs"/>
              </a:rPr>
              <a:t>mission </a:t>
            </a:r>
            <a:r>
              <a:rPr lang="fr-FR" sz="1600" b="0" i="0" u="none" strike="noStrike" cap="none" spc="0" dirty="0" smtClean="0">
                <a:solidFill>
                  <a:schemeClr val="tx1"/>
                </a:solidFill>
                <a:latin typeface="+mn-lt"/>
                <a:ea typeface="+mn-ea"/>
                <a:cs typeface="+mn-cs"/>
              </a:rPr>
              <a:t>ministérielle </a:t>
            </a:r>
            <a:r>
              <a:rPr lang="fr-FR" sz="1600" b="0" i="1" u="none" strike="noStrike" cap="none" spc="0" dirty="0" smtClean="0">
                <a:solidFill>
                  <a:schemeClr val="tx1"/>
                </a:solidFill>
                <a:latin typeface="+mn-lt"/>
                <a:ea typeface="+mn-ea"/>
                <a:cs typeface="+mn-cs"/>
              </a:rPr>
              <a:t>Territoires </a:t>
            </a:r>
            <a:r>
              <a:rPr lang="fr-FR" sz="1600" b="0" i="1" u="none" strike="noStrike" cap="none" spc="0" dirty="0">
                <a:solidFill>
                  <a:schemeClr val="tx1"/>
                </a:solidFill>
                <a:latin typeface="+mn-lt"/>
                <a:ea typeface="+mn-ea"/>
                <a:cs typeface="+mn-cs"/>
              </a:rPr>
              <a:t>et réussite </a:t>
            </a:r>
            <a:r>
              <a:rPr lang="fr-FR" sz="1600" b="0" i="0" u="none" strike="noStrike" cap="none" spc="0" dirty="0" smtClean="0">
                <a:solidFill>
                  <a:schemeClr val="tx1"/>
                </a:solidFill>
                <a:latin typeface="+mn-lt"/>
                <a:ea typeface="+mn-ea"/>
                <a:cs typeface="+mn-cs"/>
              </a:rPr>
              <a:t>(2018-2019) </a:t>
            </a:r>
            <a:r>
              <a:rPr lang="fr-FR" sz="1600" dirty="0" smtClean="0"/>
              <a:t>dont l’une des facettes était de renouveler les outils d’analyse et de pilotage prenant en compte la dimension territoriale </a:t>
            </a:r>
            <a:r>
              <a:rPr lang="fr-FR" sz="1600" b="0" i="0" u="none" strike="noStrike" cap="none" spc="0" dirty="0" smtClean="0">
                <a:solidFill>
                  <a:schemeClr val="tx1"/>
                </a:solidFill>
                <a:latin typeface="+mn-lt"/>
                <a:ea typeface="+mn-ea"/>
                <a:cs typeface="+mn-cs"/>
              </a:rPr>
              <a:t>;</a:t>
            </a:r>
            <a:endParaRPr lang="fr-FR" sz="1600" dirty="0"/>
          </a:p>
          <a:p>
            <a:pPr marL="809624" lvl="2" indent="-166686">
              <a:buFont typeface="Wingdings"/>
              <a:buChar char="ü"/>
              <a:defRPr/>
            </a:pPr>
            <a:r>
              <a:rPr lang="fr-FR" sz="1600" dirty="0"/>
              <a:t>refonte ou rénovation des zonages par l’Insee (depuis 2020) ;</a:t>
            </a:r>
            <a:endParaRPr dirty="0"/>
          </a:p>
          <a:p>
            <a:pPr marL="809625" lvl="2" indent="-166687">
              <a:buFont typeface="Wingdings"/>
              <a:buChar char="ü"/>
              <a:defRPr/>
            </a:pPr>
            <a:r>
              <a:rPr lang="fr-FR" sz="1600" dirty="0"/>
              <a:t>parution </a:t>
            </a:r>
            <a:r>
              <a:rPr lang="fr-FR" sz="1600" dirty="0" smtClean="0"/>
              <a:t>des publications de la DEPP </a:t>
            </a:r>
            <a:r>
              <a:rPr lang="fr-FR" sz="1600" i="1" dirty="0"/>
              <a:t>Géographie de l’École</a:t>
            </a:r>
            <a:r>
              <a:rPr lang="fr-FR" sz="1600" dirty="0"/>
              <a:t> et </a:t>
            </a:r>
            <a:r>
              <a:rPr lang="fr-FR" sz="1600" i="1" dirty="0"/>
              <a:t>Éducation &amp; formations </a:t>
            </a:r>
            <a:r>
              <a:rPr lang="fr-FR" sz="1600" dirty="0"/>
              <a:t>n°102 (2021</a:t>
            </a:r>
            <a:r>
              <a:rPr lang="fr-FR" sz="1600" dirty="0" smtClean="0"/>
              <a:t>).</a:t>
            </a:r>
          </a:p>
          <a:p>
            <a:pPr marL="642938" lvl="2" indent="0">
              <a:buNone/>
              <a:defRPr/>
            </a:pPr>
            <a:endParaRPr lang="fr-FR" sz="800" dirty="0"/>
          </a:p>
          <a:p>
            <a:pPr lvl="1">
              <a:defRPr/>
            </a:pPr>
            <a:r>
              <a:rPr lang="fr-FR" sz="1800" dirty="0"/>
              <a:t>Des besoins récurrents de représentation et d’analyse des disparités territoriales, avec des degrés de finesse </a:t>
            </a:r>
            <a:r>
              <a:rPr lang="fr-FR" sz="1800" dirty="0" smtClean="0"/>
              <a:t>différents :</a:t>
            </a:r>
            <a:endParaRPr dirty="0"/>
          </a:p>
          <a:p>
            <a:pPr marL="809625" lvl="2" indent="-166687">
              <a:buFont typeface="Wingdings"/>
              <a:buChar char="ü"/>
              <a:defRPr/>
            </a:pPr>
            <a:r>
              <a:rPr lang="fr-FR" sz="1600" dirty="0"/>
              <a:t>par </a:t>
            </a:r>
            <a:r>
              <a:rPr lang="fr-FR" sz="1600" dirty="0" smtClean="0"/>
              <a:t>exemple </a:t>
            </a:r>
            <a:r>
              <a:rPr lang="fr-FR" sz="1600" dirty="0"/>
              <a:t>caractériser l’offre de formation professionnelle requiert une maille plus large que décrire le contexte socioéconomique ;</a:t>
            </a:r>
            <a:endParaRPr dirty="0"/>
          </a:p>
          <a:p>
            <a:pPr marL="809625" lvl="2" indent="-166687">
              <a:buFont typeface="Wingdings"/>
              <a:buChar char="ü"/>
              <a:defRPr/>
            </a:pPr>
            <a:r>
              <a:rPr lang="fr-FR" sz="1600" dirty="0"/>
              <a:t>cf. </a:t>
            </a:r>
            <a:r>
              <a:rPr lang="fr-FR" sz="1600" dirty="0" err="1"/>
              <a:t>Miconnet</a:t>
            </a:r>
            <a:r>
              <a:rPr lang="fr-FR" sz="1600" dirty="0"/>
              <a:t> (</a:t>
            </a:r>
            <a:r>
              <a:rPr lang="fr-FR" sz="1600" i="1" dirty="0" err="1"/>
              <a:t>E&amp;f</a:t>
            </a:r>
            <a:r>
              <a:rPr lang="fr-FR" sz="1600" i="1" dirty="0"/>
              <a:t> </a:t>
            </a:r>
            <a:r>
              <a:rPr lang="fr-FR" sz="1600" dirty="0"/>
              <a:t>, n°90, 2016) ou encore Murat (</a:t>
            </a:r>
            <a:r>
              <a:rPr lang="fr-FR" sz="1600" i="1" dirty="0" err="1"/>
              <a:t>E&amp;f</a:t>
            </a:r>
            <a:r>
              <a:rPr lang="fr-FR" sz="1600" i="1" dirty="0"/>
              <a:t> </a:t>
            </a:r>
            <a:r>
              <a:rPr lang="fr-FR" sz="1600" dirty="0"/>
              <a:t>, n°90, 2021</a:t>
            </a:r>
            <a:r>
              <a:rPr lang="fr-FR" sz="1600" dirty="0" smtClean="0"/>
              <a:t>).</a:t>
            </a:r>
            <a:endParaRPr dirty="0" smtClean="0"/>
          </a:p>
          <a:p>
            <a:pPr marL="642936" lvl="2" indent="0">
              <a:buNone/>
              <a:defRPr/>
            </a:pPr>
            <a:endParaRPr lang="fr-FR" sz="800" dirty="0" smtClean="0"/>
          </a:p>
          <a:p>
            <a:pPr lvl="1">
              <a:defRPr/>
            </a:pPr>
            <a:r>
              <a:rPr lang="fr-FR" sz="1800" dirty="0" smtClean="0"/>
              <a:t>Les </a:t>
            </a:r>
            <a:r>
              <a:rPr lang="fr-FR" sz="1800" dirty="0"/>
              <a:t>zonages utilisés sont en général des mailles </a:t>
            </a:r>
            <a:r>
              <a:rPr lang="fr-FR" sz="1800" dirty="0" err="1"/>
              <a:t>supracommunales</a:t>
            </a:r>
            <a:r>
              <a:rPr lang="fr-FR" sz="1800" dirty="0"/>
              <a:t> :</a:t>
            </a:r>
            <a:endParaRPr dirty="0"/>
          </a:p>
          <a:p>
            <a:pPr marL="809625" lvl="2" indent="-166687">
              <a:buFont typeface="Wingdings"/>
              <a:buChar char="ü"/>
              <a:defRPr/>
            </a:pPr>
            <a:r>
              <a:rPr lang="fr-FR" sz="1600" dirty="0"/>
              <a:t>mobilisables dès que la commune de résidence ou de scolarisation est disponible ;</a:t>
            </a:r>
            <a:endParaRPr dirty="0"/>
          </a:p>
          <a:p>
            <a:pPr marL="809625" lvl="2" indent="-166687">
              <a:buFont typeface="Wingdings"/>
              <a:buChar char="ü"/>
              <a:defRPr/>
            </a:pPr>
            <a:r>
              <a:rPr lang="fr-FR" sz="1600" dirty="0"/>
              <a:t>constituent une partition complète du territoire.</a:t>
            </a:r>
            <a:endParaRPr dirty="0"/>
          </a:p>
        </p:txBody>
      </p:sp>
      <p:sp>
        <p:nvSpPr>
          <p:cNvPr id="5" name="Titre 6"/>
          <p:cNvSpPr>
            <a:spLocks noGrp="1"/>
          </p:cNvSpPr>
          <p:nvPr>
            <p:ph type="title"/>
          </p:nvPr>
        </p:nvSpPr>
        <p:spPr bwMode="auto">
          <a:xfrm>
            <a:off x="390525" y="980728"/>
            <a:ext cx="9124950" cy="960438"/>
          </a:xfrm>
        </p:spPr>
        <p:txBody>
          <a:bodyPr/>
          <a:lstStyle/>
          <a:p>
            <a:pPr>
              <a:defRPr/>
            </a:pPr>
            <a:r>
              <a:rPr lang="fr-FR" sz="2800" dirty="0"/>
              <a:t>I.1 Les besoins au niveau national</a:t>
            </a:r>
            <a:br>
              <a:rPr lang="fr-FR" sz="2800" dirty="0"/>
            </a:br>
            <a:r>
              <a:rPr lang="fr-FR" sz="2800" i="1" dirty="0"/>
              <a:t>Le contexte et les objectifs du projet</a:t>
            </a:r>
            <a:endParaRPr dirty="0"/>
          </a:p>
        </p:txBody>
      </p:sp>
      <p:sp>
        <p:nvSpPr>
          <p:cNvPr id="6" name="Espace réservé de la date 6"/>
          <p:cNvSpPr>
            <a:spLocks noGrp="1"/>
          </p:cNvSpPr>
          <p:nvPr>
            <p:ph type="dt" sz="half" idx="10"/>
          </p:nvPr>
        </p:nvSpPr>
        <p:spPr bwMode="auto">
          <a:xfrm>
            <a:off x="8248500" y="6378000"/>
            <a:ext cx="1267500" cy="480000"/>
          </a:xfrm>
        </p:spPr>
        <p:txBody>
          <a:bodyPr/>
          <a:lstStyle/>
          <a:p>
            <a:pPr algn="r">
              <a:defRPr/>
            </a:pPr>
            <a:r>
              <a:rPr lang="fr-FR" cap="all" dirty="0"/>
              <a:t>30/03/2022</a:t>
            </a:r>
            <a:endParaRPr dirty="0"/>
          </a:p>
        </p:txBody>
      </p:sp>
      <p:sp>
        <p:nvSpPr>
          <p:cNvPr id="7"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8"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6</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4899868" y="1844823"/>
            <a:ext cx="4615605" cy="3576015"/>
          </a:xfrm>
        </p:spPr>
        <p:txBody>
          <a:bodyPr/>
          <a:lstStyle/>
          <a:p>
            <a:pPr marL="179995" lvl="1" indent="0">
              <a:buNone/>
              <a:defRPr/>
            </a:pPr>
            <a:r>
              <a:rPr lang="fr-FR" sz="1800" dirty="0"/>
              <a:t>Un premier exemple avec un zonage de nature administrative, le canton.</a:t>
            </a:r>
            <a:endParaRPr sz="1800" dirty="0"/>
          </a:p>
          <a:p>
            <a:pPr marL="179994" lvl="1" indent="0">
              <a:buNone/>
              <a:defRPr/>
            </a:pPr>
            <a:r>
              <a:rPr lang="fr-FR" sz="1400" dirty="0"/>
              <a:t>-&gt; Le zonage dit </a:t>
            </a:r>
            <a:r>
              <a:rPr lang="fr-FR" sz="1400" dirty="0" smtClean="0"/>
              <a:t>« canton-ou-ville</a:t>
            </a:r>
            <a:r>
              <a:rPr lang="fr-FR" sz="1400" dirty="0"/>
              <a:t> </a:t>
            </a:r>
            <a:r>
              <a:rPr lang="fr-FR" sz="1400" dirty="0" smtClean="0"/>
              <a:t>» </a:t>
            </a:r>
            <a:r>
              <a:rPr lang="fr-FR" sz="1400" dirty="0"/>
              <a:t>est dérivé du canton administratif (retravaillé par l'Insee). </a:t>
            </a:r>
          </a:p>
          <a:p>
            <a:pPr marL="179994" lvl="1" indent="0">
              <a:buNone/>
              <a:defRPr/>
            </a:pPr>
            <a:endParaRPr lang="fr-FR" sz="1000" dirty="0"/>
          </a:p>
          <a:p>
            <a:pPr marL="179994" lvl="1" indent="0">
              <a:buNone/>
              <a:defRPr/>
            </a:pPr>
            <a:r>
              <a:rPr lang="fr-FR" sz="1800" dirty="0"/>
              <a:t>Un découpage soumis aux évolutions administratives.</a:t>
            </a:r>
            <a:endParaRPr sz="1800" dirty="0"/>
          </a:p>
          <a:p>
            <a:pPr lvl="1">
              <a:buFontTx/>
              <a:buChar char="-"/>
              <a:defRPr/>
            </a:pPr>
            <a:r>
              <a:rPr lang="fr-FR" sz="1400" b="0" i="0" u="none" strike="noStrike" cap="none" spc="0" dirty="0">
                <a:solidFill>
                  <a:schemeClr val="tx1"/>
                </a:solidFill>
                <a:latin typeface="+mn-lt"/>
                <a:ea typeface="+mn-lt"/>
                <a:cs typeface="+mn-lt"/>
              </a:rPr>
              <a:t>&gt; Réduction de moitié du nombre de cantons suite au redécoupage de 2013.</a:t>
            </a:r>
            <a:endParaRPr lang="fr-FR" sz="1400" b="0" i="0" u="none" strike="noStrike" cap="none" spc="0" dirty="0">
              <a:solidFill>
                <a:schemeClr val="tx1"/>
              </a:solidFill>
              <a:latin typeface="Marianne"/>
              <a:ea typeface="Marianne"/>
              <a:cs typeface="Marianne"/>
            </a:endParaRPr>
          </a:p>
          <a:p>
            <a:pPr marL="179994" lvl="1" indent="0">
              <a:buNone/>
              <a:defRPr/>
            </a:pPr>
            <a:r>
              <a:rPr lang="fr-FR" sz="1400" b="0" i="0" u="none" strike="noStrike" cap="none" spc="0" dirty="0">
                <a:solidFill>
                  <a:schemeClr val="tx1"/>
                </a:solidFill>
                <a:latin typeface="Marianne"/>
                <a:ea typeface="Marianne"/>
                <a:cs typeface="Marianne"/>
              </a:rPr>
              <a:t>-&gt; Des territoires ne sont plus découpés en cantons.</a:t>
            </a:r>
          </a:p>
          <a:p>
            <a:pPr marL="179994" lvl="1" indent="0">
              <a:buNone/>
              <a:defRPr/>
            </a:pPr>
            <a:endParaRPr lang="fr-FR" sz="1000" b="0" i="0" u="none" strike="noStrike" cap="none" spc="0" dirty="0">
              <a:solidFill>
                <a:schemeClr val="tx1"/>
              </a:solidFill>
              <a:latin typeface="Marianne"/>
              <a:ea typeface="Marianne"/>
              <a:cs typeface="Marianne"/>
            </a:endParaRPr>
          </a:p>
          <a:p>
            <a:pPr marL="179994" lvl="1" indent="0">
              <a:buNone/>
              <a:defRPr/>
            </a:pPr>
            <a:r>
              <a:rPr lang="fr-FR" sz="1800" b="0" i="0" u="none" strike="noStrike" cap="none" spc="0" dirty="0">
                <a:solidFill>
                  <a:schemeClr val="tx1"/>
                </a:solidFill>
                <a:latin typeface="Marianne"/>
                <a:ea typeface="Marianne"/>
                <a:cs typeface="Marianne"/>
              </a:rPr>
              <a:t>Certains cantons sont peu peuplés ou avec peu de jeunes résidents.</a:t>
            </a:r>
          </a:p>
          <a:p>
            <a:pPr marL="179994" lvl="1" indent="0">
              <a:buNone/>
              <a:defRPr/>
            </a:pPr>
            <a:endParaRPr lang="fr-FR" sz="1600" b="0" i="0" u="none" strike="noStrike" cap="none" spc="0" dirty="0">
              <a:solidFill>
                <a:schemeClr val="tx1"/>
              </a:solidFill>
              <a:latin typeface="Marianne"/>
              <a:ea typeface="Marianne"/>
              <a:cs typeface="Marianne"/>
            </a:endParaRPr>
          </a:p>
        </p:txBody>
      </p:sp>
      <p:sp>
        <p:nvSpPr>
          <p:cNvPr id="5" name="Titre 6"/>
          <p:cNvSpPr>
            <a:spLocks noGrp="1"/>
          </p:cNvSpPr>
          <p:nvPr>
            <p:ph type="title"/>
          </p:nvPr>
        </p:nvSpPr>
        <p:spPr bwMode="auto">
          <a:xfrm>
            <a:off x="390525" y="980728"/>
            <a:ext cx="9124950" cy="960438"/>
          </a:xfrm>
        </p:spPr>
        <p:txBody>
          <a:bodyPr/>
          <a:lstStyle/>
          <a:p>
            <a:pPr>
              <a:defRPr/>
            </a:pPr>
            <a:r>
              <a:rPr lang="fr-FR" sz="2800" dirty="0"/>
              <a:t>I.1 Les besoins au niveau national</a:t>
            </a:r>
            <a:br>
              <a:rPr lang="fr-FR" sz="2800" dirty="0"/>
            </a:br>
            <a:r>
              <a:rPr lang="fr-FR" sz="2800" i="1" dirty="0"/>
              <a:t>Exemples d’utilisation des zonages existants (1)</a:t>
            </a:r>
            <a:r>
              <a:rPr lang="fr-FR" sz="2800" dirty="0"/>
              <a:t/>
            </a:r>
            <a:br>
              <a:rPr lang="fr-FR" sz="2800" dirty="0"/>
            </a:br>
            <a:endParaRPr lang="fr-FR" sz="2800" i="1" dirty="0"/>
          </a:p>
        </p:txBody>
      </p:sp>
      <p:sp>
        <p:nvSpPr>
          <p:cNvPr id="6" name="Espace réservé de la date 6"/>
          <p:cNvSpPr>
            <a:spLocks noGrp="1"/>
          </p:cNvSpPr>
          <p:nvPr>
            <p:ph type="dt" sz="half" idx="10"/>
          </p:nvPr>
        </p:nvSpPr>
        <p:spPr bwMode="auto">
          <a:xfrm>
            <a:off x="8248500" y="6378000"/>
            <a:ext cx="1267500" cy="480000"/>
          </a:xfrm>
        </p:spPr>
        <p:txBody>
          <a:bodyPr/>
          <a:lstStyle/>
          <a:p>
            <a:pPr algn="r">
              <a:defRPr/>
            </a:pPr>
            <a:r>
              <a:rPr lang="fr-FR" cap="all" dirty="0"/>
              <a:t>30/03/2022</a:t>
            </a:r>
            <a:endParaRPr dirty="0"/>
          </a:p>
        </p:txBody>
      </p:sp>
      <p:sp>
        <p:nvSpPr>
          <p:cNvPr id="7"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8"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7</a:t>
            </a:fld>
            <a:endParaRPr lang="fr-FR"/>
          </a:p>
        </p:txBody>
      </p:sp>
      <p:pic>
        <p:nvPicPr>
          <p:cNvPr id="9" name="Picture 5"/>
          <p:cNvPicPr>
            <a:picLocks noChangeAspect="1" noChangeArrowheads="1"/>
          </p:cNvPicPr>
          <p:nvPr/>
        </p:nvPicPr>
        <p:blipFill>
          <a:blip r:embed="rId3"/>
          <a:stretch/>
        </p:blipFill>
        <p:spPr bwMode="auto">
          <a:xfrm>
            <a:off x="522284" y="1844823"/>
            <a:ext cx="4060083" cy="4375337"/>
          </a:xfrm>
          <a:prstGeom prst="rect">
            <a:avLst/>
          </a:prstGeom>
          <a:noFill/>
          <a:ln>
            <a:noFill/>
          </a:ln>
        </p:spPr>
      </p:pic>
      <p:sp>
        <p:nvSpPr>
          <p:cNvPr id="10" name="ZoneTexte 18"/>
          <p:cNvSpPr/>
          <p:nvPr/>
        </p:nvSpPr>
        <p:spPr bwMode="auto">
          <a:xfrm>
            <a:off x="649159" y="6358950"/>
            <a:ext cx="4785445" cy="861773"/>
          </a:xfrm>
          <a:prstGeom prst="rect">
            <a:avLst/>
          </a:prstGeom>
          <a:noFill/>
        </p:spPr>
        <p:txBody>
          <a:bodyPr wrap="square" rtlCol="0">
            <a:noAutofit/>
          </a:bodyPr>
          <a:lstStyle/>
          <a:p>
            <a:pPr algn="just">
              <a:defRPr/>
            </a:pPr>
            <a:r>
              <a:rPr lang="fr-FR" sz="1000"/>
              <a:t>Source : Insee, RP 2017,exploitation complémentaire, traitement DEPP.</a:t>
            </a:r>
            <a:endParaRPr/>
          </a:p>
          <a:p>
            <a:pPr algn="just">
              <a:defRPr/>
            </a:pPr>
            <a:r>
              <a:rPr lang="fr-FR" sz="1000"/>
              <a:t>Carte publiée dans </a:t>
            </a:r>
            <a:r>
              <a:rPr lang="fr-FR" sz="1000" b="0" i="1" u="none" strike="noStrike" cap="none" spc="0">
                <a:solidFill>
                  <a:schemeClr val="tx1"/>
                </a:solidFill>
                <a:latin typeface="+mn-lt"/>
                <a:ea typeface="+mn-ea"/>
                <a:cs typeface="+mn-cs"/>
              </a:rPr>
              <a:t>Géographie de l’École</a:t>
            </a:r>
            <a:r>
              <a:rPr lang="fr-FR" sz="1000" b="0" i="0" u="none" strike="noStrike" cap="none" spc="0">
                <a:solidFill>
                  <a:schemeClr val="tx1"/>
                </a:solidFill>
                <a:latin typeface="+mn-lt"/>
                <a:ea typeface="+mn-ea"/>
                <a:cs typeface="+mn-cs"/>
              </a:rPr>
              <a:t>, édition 2021.</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4899868" y="1844823"/>
            <a:ext cx="4615605" cy="4371491"/>
          </a:xfrm>
        </p:spPr>
        <p:txBody>
          <a:bodyPr/>
          <a:lstStyle/>
          <a:p>
            <a:pPr marL="179994" lvl="1" indent="0">
              <a:buNone/>
              <a:defRPr/>
            </a:pPr>
            <a:r>
              <a:rPr lang="fr-FR" sz="1800" dirty="0"/>
              <a:t>Un second exemple avec un zonage de nature statistique, le bassin de vie.</a:t>
            </a:r>
            <a:endParaRPr sz="1800" dirty="0"/>
          </a:p>
          <a:p>
            <a:pPr marL="179994" lvl="1" indent="0">
              <a:buNone/>
              <a:defRPr/>
            </a:pPr>
            <a:r>
              <a:rPr lang="fr-FR" sz="1400" dirty="0"/>
              <a:t>-&gt; Bassin de vie : construit en fonction du temps de trajet à un pôle de </a:t>
            </a:r>
            <a:r>
              <a:rPr lang="fr-FR" sz="1400" dirty="0" smtClean="0"/>
              <a:t>services.</a:t>
            </a:r>
          </a:p>
          <a:p>
            <a:pPr marL="179994" lvl="1" indent="0">
              <a:buNone/>
              <a:defRPr/>
            </a:pPr>
            <a:endParaRPr lang="fr-FR" sz="1000" b="0" i="0" u="none" strike="noStrike" cap="none" spc="0" dirty="0">
              <a:solidFill>
                <a:schemeClr val="tx1"/>
              </a:solidFill>
              <a:latin typeface="+mn-lt"/>
              <a:ea typeface="+mn-ea"/>
              <a:cs typeface="+mn-cs"/>
            </a:endParaRPr>
          </a:p>
          <a:p>
            <a:pPr marL="179994" lvl="1" indent="0">
              <a:buNone/>
              <a:defRPr/>
            </a:pPr>
            <a:r>
              <a:rPr lang="fr-FR" sz="1800" b="0" i="0" u="none" strike="noStrike" cap="none" spc="0" dirty="0" smtClean="0">
                <a:solidFill>
                  <a:schemeClr val="tx1"/>
                </a:solidFill>
                <a:latin typeface="+mn-lt"/>
                <a:ea typeface="+mn-ea"/>
                <a:cs typeface="+mn-cs"/>
              </a:rPr>
              <a:t>Certaines </a:t>
            </a:r>
            <a:r>
              <a:rPr lang="fr-FR" sz="1800" b="0" i="0" u="none" strike="noStrike" cap="none" spc="0" dirty="0">
                <a:solidFill>
                  <a:schemeClr val="tx1"/>
                </a:solidFill>
                <a:latin typeface="+mn-lt"/>
                <a:ea typeface="+mn-ea"/>
                <a:cs typeface="+mn-cs"/>
              </a:rPr>
              <a:t>zones très larges sont moins pertinentes pour le système éducatif.</a:t>
            </a:r>
            <a:endParaRPr lang="fr-FR" sz="1400" b="0" i="0" u="none" strike="noStrike" cap="none" spc="0" dirty="0">
              <a:solidFill>
                <a:schemeClr val="tx1"/>
              </a:solidFill>
              <a:latin typeface="Marianne"/>
              <a:ea typeface="Marianne"/>
              <a:cs typeface="Marianne"/>
            </a:endParaRPr>
          </a:p>
          <a:p>
            <a:pPr marL="179994" lvl="1" indent="0">
              <a:buNone/>
              <a:defRPr/>
            </a:pPr>
            <a:r>
              <a:rPr lang="fr-FR" sz="1400" b="0" i="0" u="none" strike="noStrike" cap="none" spc="0" dirty="0">
                <a:solidFill>
                  <a:schemeClr val="tx1"/>
                </a:solidFill>
                <a:latin typeface="Marianne"/>
                <a:ea typeface="Marianne"/>
                <a:cs typeface="Marianne"/>
              </a:rPr>
              <a:t>-&gt; Elles reflètent d'abord une polarisation des services, dans un sens assez large.</a:t>
            </a:r>
          </a:p>
          <a:p>
            <a:pPr marL="179994" lvl="1" indent="0">
              <a:buNone/>
              <a:defRPr/>
            </a:pPr>
            <a:r>
              <a:rPr lang="fr-FR" sz="1400" b="0" i="0" u="none" strike="noStrike" cap="none" spc="0" dirty="0">
                <a:solidFill>
                  <a:schemeClr val="tx1"/>
                </a:solidFill>
                <a:latin typeface="+mn-lt"/>
                <a:ea typeface="+mn-ea"/>
                <a:cs typeface="+mn-cs"/>
              </a:rPr>
              <a:t>-&gt; </a:t>
            </a:r>
            <a:r>
              <a:rPr lang="fr-FR" sz="1400" b="0" i="0" u="none" strike="noStrike" cap="none" spc="0" dirty="0" smtClean="0">
                <a:solidFill>
                  <a:schemeClr val="tx1"/>
                </a:solidFill>
                <a:latin typeface="+mn-lt"/>
                <a:ea typeface="+mn-ea"/>
                <a:cs typeface="+mn-cs"/>
              </a:rPr>
              <a:t>Ces services incluent le collège </a:t>
            </a:r>
            <a:r>
              <a:rPr lang="fr-FR" sz="1400" b="0" i="0" u="none" strike="noStrike" cap="none" spc="0" dirty="0">
                <a:solidFill>
                  <a:schemeClr val="tx1"/>
                </a:solidFill>
                <a:latin typeface="+mn-lt"/>
                <a:ea typeface="+mn-ea"/>
                <a:cs typeface="+mn-cs"/>
              </a:rPr>
              <a:t>mais aussi </a:t>
            </a:r>
            <a:r>
              <a:rPr lang="fr-FR" sz="1400" b="0" i="0" u="none" strike="noStrike" cap="none" spc="0" dirty="0" smtClean="0">
                <a:solidFill>
                  <a:schemeClr val="tx1"/>
                </a:solidFill>
                <a:latin typeface="+mn-lt"/>
                <a:ea typeface="+mn-ea"/>
                <a:cs typeface="+mn-cs"/>
              </a:rPr>
              <a:t>la gendarmerie</a:t>
            </a:r>
            <a:r>
              <a:rPr lang="fr-FR" sz="1400" b="0" i="0" u="none" strike="noStrike" cap="none" spc="0" dirty="0">
                <a:solidFill>
                  <a:schemeClr val="tx1"/>
                </a:solidFill>
                <a:latin typeface="+mn-lt"/>
                <a:ea typeface="+mn-ea"/>
                <a:cs typeface="+mn-cs"/>
              </a:rPr>
              <a:t>, </a:t>
            </a:r>
            <a:r>
              <a:rPr lang="fr-FR" sz="1400" b="0" i="0" u="none" strike="noStrike" cap="none" spc="0" dirty="0" smtClean="0">
                <a:solidFill>
                  <a:schemeClr val="tx1"/>
                </a:solidFill>
                <a:latin typeface="+mn-lt"/>
                <a:ea typeface="+mn-ea"/>
                <a:cs typeface="+mn-cs"/>
              </a:rPr>
              <a:t>l’école </a:t>
            </a:r>
            <a:r>
              <a:rPr lang="fr-FR" sz="1400" b="0" i="0" u="none" strike="noStrike" cap="none" spc="0" dirty="0">
                <a:solidFill>
                  <a:schemeClr val="tx1"/>
                </a:solidFill>
                <a:latin typeface="+mn-lt"/>
                <a:ea typeface="+mn-ea"/>
                <a:cs typeface="+mn-cs"/>
              </a:rPr>
              <a:t>de conduite</a:t>
            </a:r>
            <a:r>
              <a:rPr lang="fr-FR" sz="1400" b="0" i="0" u="none" strike="noStrike" cap="none" spc="0" dirty="0" smtClean="0">
                <a:solidFill>
                  <a:schemeClr val="tx1"/>
                </a:solidFill>
                <a:latin typeface="+mn-lt"/>
                <a:ea typeface="+mn-ea"/>
                <a:cs typeface="+mn-cs"/>
              </a:rPr>
              <a:t>...</a:t>
            </a:r>
          </a:p>
          <a:p>
            <a:pPr marL="179994" lvl="1" indent="0">
              <a:buNone/>
              <a:defRPr/>
            </a:pPr>
            <a:endParaRPr sz="1000" b="0" i="0" u="none" strike="noStrike" cap="none" spc="0" dirty="0">
              <a:solidFill>
                <a:schemeClr val="tx1"/>
              </a:solidFill>
              <a:latin typeface="Marianne"/>
              <a:ea typeface="Marianne"/>
              <a:cs typeface="Marianne"/>
            </a:endParaRPr>
          </a:p>
          <a:p>
            <a:pPr marL="179994" lvl="1" indent="0">
              <a:buNone/>
              <a:defRPr/>
            </a:pPr>
            <a:r>
              <a:rPr sz="1800" b="0" i="0" u="none" strike="noStrike" cap="none" spc="0" dirty="0" err="1">
                <a:solidFill>
                  <a:schemeClr val="tx1"/>
                </a:solidFill>
                <a:latin typeface="Marianne"/>
                <a:ea typeface="Marianne"/>
                <a:cs typeface="Marianne"/>
              </a:rPr>
              <a:t>Une</a:t>
            </a:r>
            <a:r>
              <a:rPr sz="1800" b="0" i="0" u="none" strike="noStrike" cap="none" spc="0" dirty="0">
                <a:solidFill>
                  <a:schemeClr val="tx1"/>
                </a:solidFill>
                <a:latin typeface="Marianne"/>
                <a:ea typeface="Marianne"/>
                <a:cs typeface="Marianne"/>
              </a:rPr>
              <a:t> </a:t>
            </a:r>
            <a:r>
              <a:rPr sz="1800" b="0" i="0" u="none" strike="noStrike" cap="none" spc="0" dirty="0" err="1">
                <a:solidFill>
                  <a:schemeClr val="tx1"/>
                </a:solidFill>
                <a:latin typeface="Marianne"/>
                <a:ea typeface="Marianne"/>
                <a:cs typeface="Marianne"/>
              </a:rPr>
              <a:t>refonte</a:t>
            </a:r>
            <a:r>
              <a:rPr sz="1800" b="0" i="0" u="none" strike="noStrike" cap="none" spc="0" dirty="0">
                <a:solidFill>
                  <a:schemeClr val="tx1"/>
                </a:solidFill>
                <a:latin typeface="Marianne"/>
                <a:ea typeface="Marianne"/>
                <a:cs typeface="Marianne"/>
              </a:rPr>
              <a:t> des </a:t>
            </a:r>
            <a:r>
              <a:rPr sz="1800" b="0" i="0" u="none" strike="noStrike" cap="none" spc="0" dirty="0" err="1">
                <a:solidFill>
                  <a:schemeClr val="tx1"/>
                </a:solidFill>
                <a:latin typeface="Marianne"/>
                <a:ea typeface="Marianne"/>
                <a:cs typeface="Marianne"/>
              </a:rPr>
              <a:t>bassins</a:t>
            </a:r>
            <a:r>
              <a:rPr sz="1800" b="0" i="0" u="none" strike="noStrike" cap="none" spc="0" dirty="0">
                <a:solidFill>
                  <a:schemeClr val="tx1"/>
                </a:solidFill>
                <a:latin typeface="Marianne"/>
                <a:ea typeface="Marianne"/>
                <a:cs typeface="Marianne"/>
              </a:rPr>
              <a:t> </a:t>
            </a:r>
            <a:r>
              <a:rPr sz="1800" b="0" i="0" u="none" strike="noStrike" cap="none" spc="0" dirty="0" err="1" smtClean="0">
                <a:solidFill>
                  <a:schemeClr val="tx1"/>
                </a:solidFill>
                <a:latin typeface="Marianne"/>
                <a:ea typeface="Marianne"/>
                <a:cs typeface="Marianne"/>
              </a:rPr>
              <a:t>est</a:t>
            </a:r>
            <a:r>
              <a:rPr sz="1800" b="0" i="0" u="none" strike="noStrike" cap="none" spc="0" dirty="0" smtClean="0">
                <a:solidFill>
                  <a:schemeClr val="tx1"/>
                </a:solidFill>
                <a:latin typeface="Marianne"/>
                <a:ea typeface="Marianne"/>
                <a:cs typeface="Marianne"/>
              </a:rPr>
              <a:t> </a:t>
            </a:r>
            <a:r>
              <a:rPr sz="1800" b="0" i="0" u="none" strike="noStrike" cap="none" spc="0" dirty="0" err="1">
                <a:solidFill>
                  <a:schemeClr val="tx1"/>
                </a:solidFill>
                <a:latin typeface="Marianne"/>
                <a:ea typeface="Marianne"/>
                <a:cs typeface="Marianne"/>
              </a:rPr>
              <a:t>prévue</a:t>
            </a:r>
            <a:r>
              <a:rPr sz="1800" b="0" i="0" u="none" strike="noStrike" cap="none" spc="0" dirty="0">
                <a:solidFill>
                  <a:schemeClr val="tx1"/>
                </a:solidFill>
                <a:latin typeface="Marianne"/>
                <a:ea typeface="Marianne"/>
                <a:cs typeface="Marianne"/>
              </a:rPr>
              <a:t> par </a:t>
            </a:r>
            <a:r>
              <a:rPr sz="1800" b="0" i="0" u="none" strike="noStrike" cap="none" spc="0" dirty="0" err="1">
                <a:solidFill>
                  <a:schemeClr val="tx1"/>
                </a:solidFill>
                <a:latin typeface="Marianne"/>
                <a:ea typeface="Marianne"/>
                <a:cs typeface="Marianne"/>
              </a:rPr>
              <a:t>l'Insee</a:t>
            </a:r>
            <a:r>
              <a:rPr sz="1800" b="0" i="0" u="none" strike="noStrike" cap="none" spc="0" dirty="0">
                <a:solidFill>
                  <a:schemeClr val="tx1"/>
                </a:solidFill>
                <a:latin typeface="Marianne"/>
                <a:ea typeface="Marianne"/>
                <a:cs typeface="Marianne"/>
              </a:rPr>
              <a:t> (version </a:t>
            </a:r>
            <a:r>
              <a:rPr sz="1800" b="0" i="0" u="none" strike="noStrike" cap="none" spc="0" dirty="0" err="1">
                <a:solidFill>
                  <a:schemeClr val="tx1"/>
                </a:solidFill>
                <a:latin typeface="Marianne"/>
                <a:ea typeface="Marianne"/>
                <a:cs typeface="Marianne"/>
              </a:rPr>
              <a:t>actuelle</a:t>
            </a:r>
            <a:r>
              <a:rPr sz="1800" b="0" i="0" u="none" strike="noStrike" cap="none" spc="0" dirty="0">
                <a:solidFill>
                  <a:schemeClr val="tx1"/>
                </a:solidFill>
                <a:latin typeface="Marianne"/>
                <a:ea typeface="Marianne"/>
                <a:cs typeface="Marianne"/>
              </a:rPr>
              <a:t> : 2012).</a:t>
            </a:r>
          </a:p>
          <a:p>
            <a:pPr marL="179994" lvl="1" indent="0">
              <a:buNone/>
              <a:defRPr/>
            </a:pPr>
            <a:endParaRPr lang="fr-FR" sz="1600" b="0" i="0" u="none" strike="noStrike" cap="none" spc="0" dirty="0">
              <a:solidFill>
                <a:schemeClr val="tx1"/>
              </a:solidFill>
              <a:latin typeface="Marianne"/>
              <a:ea typeface="Marianne"/>
              <a:cs typeface="Marianne"/>
            </a:endParaRPr>
          </a:p>
        </p:txBody>
      </p:sp>
      <p:sp>
        <p:nvSpPr>
          <p:cNvPr id="5" name="Titre 6"/>
          <p:cNvSpPr>
            <a:spLocks noGrp="1"/>
          </p:cNvSpPr>
          <p:nvPr>
            <p:ph type="title"/>
          </p:nvPr>
        </p:nvSpPr>
        <p:spPr bwMode="auto">
          <a:xfrm>
            <a:off x="390524" y="980727"/>
            <a:ext cx="9124949" cy="960437"/>
          </a:xfrm>
        </p:spPr>
        <p:txBody>
          <a:bodyPr/>
          <a:lstStyle/>
          <a:p>
            <a:pPr>
              <a:defRPr/>
            </a:pPr>
            <a:r>
              <a:rPr lang="fr-FR" sz="2800"/>
              <a:t>I.1 Les besoins au niveau national</a:t>
            </a:r>
            <a:br>
              <a:rPr lang="fr-FR" sz="2800"/>
            </a:br>
            <a:r>
              <a:rPr lang="fr-FR" sz="2800" i="1"/>
              <a:t>Exemples d’utilisation des zonages existants (2)</a:t>
            </a:r>
            <a:r>
              <a:rPr lang="fr-FR" sz="2800"/>
              <a:t/>
            </a:r>
            <a:br>
              <a:rPr lang="fr-FR" sz="2800"/>
            </a:br>
            <a:endParaRPr lang="fr-FR" sz="2800" i="1"/>
          </a:p>
        </p:txBody>
      </p:sp>
      <p:sp>
        <p:nvSpPr>
          <p:cNvPr id="6" name="Espace réservé de la date 6"/>
          <p:cNvSpPr>
            <a:spLocks noGrp="1"/>
          </p:cNvSpPr>
          <p:nvPr>
            <p:ph type="dt" sz="half" idx="10"/>
          </p:nvPr>
        </p:nvSpPr>
        <p:spPr bwMode="auto">
          <a:xfrm>
            <a:off x="8248500" y="6377999"/>
            <a:ext cx="1267499" cy="479999"/>
          </a:xfrm>
        </p:spPr>
        <p:txBody>
          <a:bodyPr/>
          <a:lstStyle/>
          <a:p>
            <a:pPr algn="r">
              <a:defRPr/>
            </a:pPr>
            <a:r>
              <a:rPr lang="fr-FR" cap="all" dirty="0"/>
              <a:t>30/03/2022</a:t>
            </a:r>
            <a:endParaRPr dirty="0"/>
          </a:p>
        </p:txBody>
      </p:sp>
      <p:sp>
        <p:nvSpPr>
          <p:cNvPr id="7" name="Espace réservé du pied de page 7"/>
          <p:cNvSpPr>
            <a:spLocks noGrp="1"/>
          </p:cNvSpPr>
          <p:nvPr>
            <p:ph type="ftr" sz="quarter" idx="11"/>
          </p:nvPr>
        </p:nvSpPr>
        <p:spPr bwMode="auto">
          <a:xfrm>
            <a:off x="97499" y="6358950"/>
            <a:ext cx="6395999" cy="479999"/>
          </a:xfrm>
        </p:spPr>
        <p:txBody>
          <a:bodyPr/>
          <a:lstStyle/>
          <a:p>
            <a:pPr>
              <a:defRPr/>
            </a:pPr>
            <a:r>
              <a:rPr lang="fr-FR"/>
              <a:t>DEPP – SSA</a:t>
            </a:r>
            <a:endParaRPr/>
          </a:p>
        </p:txBody>
      </p:sp>
      <p:sp>
        <p:nvSpPr>
          <p:cNvPr id="8" name="Espace réservé du numéro de diapositive 8"/>
          <p:cNvSpPr>
            <a:spLocks noGrp="1"/>
          </p:cNvSpPr>
          <p:nvPr>
            <p:ph type="sldNum" sz="quarter" idx="12"/>
          </p:nvPr>
        </p:nvSpPr>
        <p:spPr bwMode="auto">
          <a:xfrm>
            <a:off x="6786000" y="6377999"/>
            <a:ext cx="1462500" cy="479999"/>
          </a:xfrm>
        </p:spPr>
        <p:txBody>
          <a:bodyPr/>
          <a:lstStyle/>
          <a:p>
            <a:pPr>
              <a:defRPr/>
            </a:pPr>
            <a:fld id="{67152923-3F03-FDCB-E1CB-899D19F6C335}" type="slidenum">
              <a:rPr lang="fr-FR"/>
              <a:t>8</a:t>
            </a:fld>
            <a:endParaRPr lang="fr-FR"/>
          </a:p>
        </p:txBody>
      </p:sp>
      <p:sp>
        <p:nvSpPr>
          <p:cNvPr id="9" name="ZoneTexte 18"/>
          <p:cNvSpPr/>
          <p:nvPr/>
        </p:nvSpPr>
        <p:spPr bwMode="auto">
          <a:xfrm>
            <a:off x="649159" y="6243526"/>
            <a:ext cx="4785445" cy="861773"/>
          </a:xfrm>
          <a:prstGeom prst="rect">
            <a:avLst/>
          </a:prstGeom>
          <a:noFill/>
        </p:spPr>
        <p:txBody>
          <a:bodyPr wrap="square" rtlCol="0">
            <a:noAutofit/>
          </a:bodyPr>
          <a:lstStyle/>
          <a:p>
            <a:pPr algn="just">
              <a:defRPr/>
            </a:pPr>
            <a:r>
              <a:rPr lang="fr-FR" sz="1000" b="0" i="0" u="none" strike="noStrike" cap="none" spc="0">
                <a:solidFill>
                  <a:schemeClr val="tx1"/>
                </a:solidFill>
                <a:latin typeface="+mn-lt"/>
                <a:ea typeface="+mn-lt"/>
                <a:cs typeface="+mn-lt"/>
              </a:rPr>
              <a:t>Source : DEPP, Diapre 2020</a:t>
            </a:r>
            <a:r>
              <a:rPr lang="fr-FR" sz="1800" b="0" i="0" u="none" strike="noStrike" cap="none" spc="0">
                <a:solidFill>
                  <a:schemeClr val="tx1"/>
                </a:solidFill>
                <a:latin typeface="+mn-lt"/>
                <a:ea typeface="+mn-ea"/>
                <a:cs typeface="+mn-cs"/>
              </a:rPr>
              <a:t>.</a:t>
            </a:r>
          </a:p>
          <a:p>
            <a:pPr algn="just">
              <a:defRPr/>
            </a:pPr>
            <a:r>
              <a:rPr lang="fr-FR" sz="1000"/>
              <a:t>Carte publiée dans </a:t>
            </a:r>
            <a:r>
              <a:rPr lang="fr-FR" sz="1000" b="0" i="1" u="none" strike="noStrike" cap="none" spc="0">
                <a:solidFill>
                  <a:schemeClr val="tx1"/>
                </a:solidFill>
                <a:latin typeface="+mn-lt"/>
                <a:ea typeface="+mn-ea"/>
                <a:cs typeface="+mn-cs"/>
              </a:rPr>
              <a:t>Géographie de l’École</a:t>
            </a:r>
            <a:r>
              <a:rPr lang="fr-FR" sz="1000" b="0" i="0" u="none" strike="noStrike" cap="none" spc="0">
                <a:solidFill>
                  <a:schemeClr val="tx1"/>
                </a:solidFill>
                <a:latin typeface="+mn-lt"/>
                <a:ea typeface="+mn-ea"/>
                <a:cs typeface="+mn-cs"/>
              </a:rPr>
              <a:t>, édition 2021.</a:t>
            </a:r>
            <a:endParaRPr lang="fr-FR" sz="1000" b="0" i="0" u="none" strike="noStrike" cap="none" spc="0">
              <a:solidFill>
                <a:schemeClr val="tx1"/>
              </a:solidFill>
              <a:latin typeface="+mn-lt"/>
              <a:ea typeface="+mn-lt"/>
              <a:cs typeface="+mn-lt"/>
            </a:endParaRPr>
          </a:p>
        </p:txBody>
      </p:sp>
      <p:pic>
        <p:nvPicPr>
          <p:cNvPr id="10" name="Picture 3"/>
          <p:cNvPicPr>
            <a:picLocks noChangeAspect="1" noChangeArrowheads="1"/>
          </p:cNvPicPr>
          <p:nvPr/>
        </p:nvPicPr>
        <p:blipFill>
          <a:blip r:embed="rId3"/>
          <a:stretch/>
        </p:blipFill>
        <p:spPr bwMode="auto">
          <a:xfrm>
            <a:off x="519467" y="1844823"/>
            <a:ext cx="4263426" cy="4360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1"/>
          <p:cNvSpPr>
            <a:spLocks noGrp="1"/>
          </p:cNvSpPr>
          <p:nvPr>
            <p:ph sz="quarter" idx="14"/>
          </p:nvPr>
        </p:nvSpPr>
        <p:spPr bwMode="auto">
          <a:xfrm>
            <a:off x="370576" y="1844823"/>
            <a:ext cx="9144896" cy="4585745"/>
          </a:xfrm>
        </p:spPr>
        <p:txBody>
          <a:bodyPr/>
          <a:lstStyle/>
          <a:p>
            <a:pPr lvl="1">
              <a:defRPr/>
            </a:pPr>
            <a:endParaRPr lang="fr-FR" sz="1600" dirty="0"/>
          </a:p>
          <a:p>
            <a:pPr lvl="1">
              <a:defRPr/>
            </a:pPr>
            <a:r>
              <a:rPr lang="fr-FR" sz="1800" dirty="0"/>
              <a:t>Les zonages administratifs sont soumis aux évolutions des périmètres administratifs : </a:t>
            </a:r>
          </a:p>
          <a:p>
            <a:pPr lvl="1">
              <a:buFontTx/>
              <a:buChar char="-"/>
              <a:defRPr/>
            </a:pPr>
            <a:r>
              <a:rPr lang="fr-FR" sz="1600" dirty="0"/>
              <a:t>des réformes peuvent rendre </a:t>
            </a:r>
            <a:r>
              <a:rPr lang="fr-FR" sz="1600" dirty="0" smtClean="0"/>
              <a:t>difficile </a:t>
            </a:r>
            <a:r>
              <a:rPr lang="fr-FR" sz="1600" dirty="0"/>
              <a:t>leur utilisation au cours du temps (ex : cantons) ;</a:t>
            </a:r>
            <a:endParaRPr sz="1600" dirty="0"/>
          </a:p>
          <a:p>
            <a:pPr lvl="1">
              <a:buFontTx/>
              <a:buChar char="-"/>
              <a:defRPr/>
            </a:pPr>
            <a:r>
              <a:rPr lang="fr-FR" sz="1600" dirty="0"/>
              <a:t>ils peuvent aussi manquer de comparabilité, dans la mesure où leur définition fait intervenir des logiques administratives ou politiques (ex : intercommunalités).</a:t>
            </a:r>
            <a:endParaRPr sz="1600" dirty="0"/>
          </a:p>
          <a:p>
            <a:pPr marL="179995" lvl="1" indent="0">
              <a:buNone/>
              <a:defRPr/>
            </a:pPr>
            <a:endParaRPr lang="fr-FR" sz="1200" dirty="0"/>
          </a:p>
          <a:p>
            <a:pPr lvl="1">
              <a:defRPr/>
            </a:pPr>
            <a:r>
              <a:rPr lang="fr-FR" sz="1800" dirty="0"/>
              <a:t>Les zonages statistiques sont construits de façon externe au système éducatif :</a:t>
            </a:r>
            <a:endParaRPr dirty="0"/>
          </a:p>
          <a:p>
            <a:pPr lvl="1">
              <a:buFontTx/>
              <a:buChar char="-"/>
              <a:defRPr/>
            </a:pPr>
            <a:r>
              <a:rPr lang="fr-FR" sz="1600" dirty="0"/>
              <a:t>certaines zones </a:t>
            </a:r>
            <a:r>
              <a:rPr lang="fr-FR" sz="1600" dirty="0" smtClean="0"/>
              <a:t>larges </a:t>
            </a:r>
            <a:r>
              <a:rPr lang="fr-FR" sz="1600" dirty="0"/>
              <a:t>reflètent une polarisation de l’emploi ou </a:t>
            </a:r>
            <a:r>
              <a:rPr lang="fr-FR" sz="1600" dirty="0" smtClean="0"/>
              <a:t>des services </a:t>
            </a:r>
            <a:r>
              <a:rPr lang="fr-FR" sz="1600" dirty="0"/>
              <a:t>mais sont moins pertinentes pour le système éducatif (ex : zones d'emploi, bassins de vie) ;</a:t>
            </a:r>
            <a:endParaRPr sz="1600" dirty="0"/>
          </a:p>
          <a:p>
            <a:pPr lvl="1">
              <a:buFontTx/>
              <a:buChar char="-"/>
              <a:defRPr/>
            </a:pPr>
            <a:r>
              <a:rPr lang="fr-FR" sz="1600" dirty="0"/>
              <a:t>la mise à jour intervient de façon externe, selon un calendrier et une méthodologie qui ne sont pas toujours optimales pour nos travaux (ruptures de série).</a:t>
            </a:r>
            <a:endParaRPr sz="1600" dirty="0"/>
          </a:p>
          <a:p>
            <a:pPr lvl="1">
              <a:defRPr/>
            </a:pPr>
            <a:endParaRPr lang="fr-FR" sz="1600" dirty="0"/>
          </a:p>
          <a:p>
            <a:pPr marL="179995" lvl="1" indent="0">
              <a:buNone/>
              <a:defRPr/>
            </a:pPr>
            <a:endParaRPr lang="fr-FR" sz="1600" dirty="0"/>
          </a:p>
          <a:p>
            <a:pPr marL="179994" lvl="1" indent="0">
              <a:buNone/>
              <a:defRPr/>
            </a:pPr>
            <a:endParaRPr dirty="0"/>
          </a:p>
          <a:p>
            <a:pPr marL="179994" lvl="1" indent="0">
              <a:buNone/>
              <a:defRPr/>
            </a:pPr>
            <a:endParaRPr dirty="0"/>
          </a:p>
          <a:p>
            <a:pPr marL="179994" lvl="1" indent="0">
              <a:buNone/>
              <a:defRPr/>
            </a:pPr>
            <a:endParaRPr dirty="0"/>
          </a:p>
          <a:p>
            <a:pPr lvl="1">
              <a:defRPr/>
            </a:pPr>
            <a:endParaRPr lang="fr-FR" sz="1600" dirty="0"/>
          </a:p>
          <a:p>
            <a:pPr marL="179995" lvl="1" indent="0">
              <a:buNone/>
              <a:defRPr/>
            </a:pPr>
            <a:endParaRPr lang="fr-FR" sz="1600" dirty="0"/>
          </a:p>
        </p:txBody>
      </p:sp>
      <p:sp>
        <p:nvSpPr>
          <p:cNvPr id="5" name="Titre 6"/>
          <p:cNvSpPr>
            <a:spLocks noGrp="1"/>
          </p:cNvSpPr>
          <p:nvPr>
            <p:ph type="title"/>
          </p:nvPr>
        </p:nvSpPr>
        <p:spPr bwMode="auto">
          <a:xfrm>
            <a:off x="390525" y="980728"/>
            <a:ext cx="9124950" cy="960438"/>
          </a:xfrm>
        </p:spPr>
        <p:txBody>
          <a:bodyPr/>
          <a:lstStyle/>
          <a:p>
            <a:pPr>
              <a:defRPr/>
            </a:pPr>
            <a:r>
              <a:rPr lang="fr-FR" sz="2800"/>
              <a:t>I.1 Les besoins au niveau national</a:t>
            </a:r>
            <a:br>
              <a:rPr lang="fr-FR" sz="2800"/>
            </a:br>
            <a:r>
              <a:rPr lang="fr-FR" sz="2800" i="1"/>
              <a:t>Limites des zonages existants</a:t>
            </a:r>
            <a:endParaRPr/>
          </a:p>
        </p:txBody>
      </p:sp>
      <p:sp>
        <p:nvSpPr>
          <p:cNvPr id="6" name="Espace réservé de la date 6"/>
          <p:cNvSpPr>
            <a:spLocks noGrp="1"/>
          </p:cNvSpPr>
          <p:nvPr>
            <p:ph type="dt" sz="half" idx="10"/>
          </p:nvPr>
        </p:nvSpPr>
        <p:spPr bwMode="auto">
          <a:xfrm>
            <a:off x="8248500" y="6378000"/>
            <a:ext cx="1267500" cy="480000"/>
          </a:xfrm>
        </p:spPr>
        <p:txBody>
          <a:bodyPr/>
          <a:lstStyle/>
          <a:p>
            <a:pPr algn="r">
              <a:defRPr/>
            </a:pPr>
            <a:r>
              <a:rPr lang="fr-FR" cap="all" dirty="0"/>
              <a:t>30/03/2022</a:t>
            </a:r>
            <a:endParaRPr dirty="0"/>
          </a:p>
        </p:txBody>
      </p:sp>
      <p:sp>
        <p:nvSpPr>
          <p:cNvPr id="7" name="Espace réservé du pied de page 7"/>
          <p:cNvSpPr>
            <a:spLocks noGrp="1"/>
          </p:cNvSpPr>
          <p:nvPr>
            <p:ph type="ftr" sz="quarter" idx="11"/>
          </p:nvPr>
        </p:nvSpPr>
        <p:spPr bwMode="auto">
          <a:xfrm>
            <a:off x="97500" y="6358950"/>
            <a:ext cx="6396000" cy="480000"/>
          </a:xfrm>
        </p:spPr>
        <p:txBody>
          <a:bodyPr/>
          <a:lstStyle/>
          <a:p>
            <a:pPr>
              <a:defRPr/>
            </a:pPr>
            <a:r>
              <a:rPr lang="fr-FR"/>
              <a:t>DEPP – SSA</a:t>
            </a:r>
            <a:endParaRPr/>
          </a:p>
        </p:txBody>
      </p:sp>
      <p:sp>
        <p:nvSpPr>
          <p:cNvPr id="8" name="Espace réservé du numéro de diapositive 8"/>
          <p:cNvSpPr>
            <a:spLocks noGrp="1"/>
          </p:cNvSpPr>
          <p:nvPr>
            <p:ph type="sldNum" sz="quarter" idx="12"/>
          </p:nvPr>
        </p:nvSpPr>
        <p:spPr bwMode="auto">
          <a:xfrm>
            <a:off x="6786000" y="6378000"/>
            <a:ext cx="1462500" cy="480000"/>
          </a:xfrm>
        </p:spPr>
        <p:txBody>
          <a:bodyPr/>
          <a:lstStyle/>
          <a:p>
            <a:pPr>
              <a:defRPr/>
            </a:pPr>
            <a:fld id="{733122C9-A0B9-462F-8757-0847AD287B63}" type="slidenum">
              <a:rPr lang="fr-FR"/>
              <a:t>9</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Arial"/>
        <a:cs typeface="Arial"/>
      </a:majorFont>
      <a:minorFont>
        <a:latin typeface="Marianne"/>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MINISTÈRIEL</Template>
  <TotalTime>321</TotalTime>
  <Words>3124</Words>
  <Application>Microsoft Office PowerPoint</Application>
  <DocSecurity>0</DocSecurity>
  <PresentationFormat>Format A4 (210 x 297 mm)</PresentationFormat>
  <Paragraphs>560</Paragraphs>
  <Slides>49</Slides>
  <Notes>49</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MINISTÈRIEL</vt:lpstr>
      <vt:lpstr>e</vt:lpstr>
      <vt:lpstr>Une nouvelle maille pour le pilotage et l’analyse du système éducatif</vt:lpstr>
      <vt:lpstr>Le projet « Aires d’éducation » : une réalisation du réseau DEPP-SSA </vt:lpstr>
      <vt:lpstr>Présentation PowerPoint</vt:lpstr>
      <vt:lpstr>Présentation PowerPoint</vt:lpstr>
      <vt:lpstr>I.1 Les besoins au niveau national Le contexte et les objectifs du projet</vt:lpstr>
      <vt:lpstr>I.1 Les besoins au niveau national Exemples d’utilisation des zonages existants (1) </vt:lpstr>
      <vt:lpstr>I.1 Les besoins au niveau national Exemples d’utilisation des zonages existants (2) </vt:lpstr>
      <vt:lpstr>I.1 Les besoins au niveau national Limites des zonages existants</vt:lpstr>
      <vt:lpstr>I. Résumé du besoin Un nouveau zonage complémentaire aux zonages existants</vt:lpstr>
      <vt:lpstr>I.2 Les besoins au niveau local Appuyer le pilotage académique      </vt:lpstr>
      <vt:lpstr>Présentation PowerPoint</vt:lpstr>
      <vt:lpstr>II.1 Le choix de l’outil Anabel Une démarche d’agrégation de territoires </vt:lpstr>
      <vt:lpstr>II.1 Le choix de l’outil Anabel Anabel appliqué à notre problématique</vt:lpstr>
      <vt:lpstr>II.1 La description de la méthodologie d’Anabel et les choix méthodologiques Une démarche itérative d’agrégation de communes </vt:lpstr>
      <vt:lpstr>II.1 La description de la méthodologie d’Anabel et les choix méthodologiques Des expériences précédentes en académies</vt:lpstr>
      <vt:lpstr>II.2 La description de la méthodologie d’Anabel et les choix méthodologiques Le paramétrage d’Anabel : quels arbitrages ? </vt:lpstr>
      <vt:lpstr>II.2 La description de la méthodologie d’Anabel et les choix méthodologiques  Exemple d’effet « boule de neige »  (zonage « naïf », seuil à 0,001) </vt:lpstr>
      <vt:lpstr>II.2 La description de la méthodologie d’Anabel  Le choix du seuil d'agrégation</vt:lpstr>
      <vt:lpstr>II.2 La description de la méthodologie d’Anabel Construction d’un second zonage</vt:lpstr>
      <vt:lpstr>II. Récapitulatif des paramètres des deux zonages Collèges et Parcours Le champ des calculs  </vt:lpstr>
      <vt:lpstr>II. Récapitulatif des paramètres des deux zonages Collèges et Parcours Les paramètres d'Anabel </vt:lpstr>
      <vt:lpstr>Présentation PowerPoint</vt:lpstr>
      <vt:lpstr>III.1 Les zonages Parcours et Collèges en sortie d’Anabel Les zonages en sortie d’Anabel</vt:lpstr>
      <vt:lpstr>III.1 Les zonages Parcours et Collèges en sortie d’Anabel Illustration académique des deux zonages </vt:lpstr>
      <vt:lpstr>III.2 La consolidation des zonages à l’aide de l’expertise académique Des ateliers pour des territoires spécifiques </vt:lpstr>
      <vt:lpstr>III.2 La consolidation des zonages à l’aide de l’expertise académique Vue d’ensemble du processus de toilettage</vt:lpstr>
      <vt:lpstr>III.2 La consolidation des zonages à l’aide de l’expertise académique La procédure de toilettage</vt:lpstr>
      <vt:lpstr>III.2 La consolidation des zonages à l’aide de l’expertise académique Quelques exemples (1)</vt:lpstr>
      <vt:lpstr>III.2 La consolidation des zonages à l’aide de l’expertise académique Quelques exemples (2)</vt:lpstr>
      <vt:lpstr>III.2 La consolidation des zonages à l’aide de l’expertise académique Dernières étapes techniques, codage et nommage</vt:lpstr>
      <vt:lpstr>III. Récapitulatif des étapes suivies</vt:lpstr>
      <vt:lpstr>Présentation PowerPoint</vt:lpstr>
      <vt:lpstr>IV.1 Cartographie des aires d’éducation  1 986 aires Collèges / 548 aires Parcours</vt:lpstr>
      <vt:lpstr>IV.2 Description des tailles des aires Les aires Parcours</vt:lpstr>
      <vt:lpstr>IV.2 Des zones de taille très différenciée :  Les zones Collèges</vt:lpstr>
      <vt:lpstr>Présentation PowerPoint</vt:lpstr>
      <vt:lpstr>Présentation PowerPoint</vt:lpstr>
      <vt:lpstr>V.2 Étude de la cohérence des aires d’éducation à la rentrée 2020 Comparaison avant/après toilettage</vt:lpstr>
      <vt:lpstr>V.2 Étude de la cohérence des aires d’éducation à la rentrée 2020 Celle-ci est plus faible pour les lycéens </vt:lpstr>
      <vt:lpstr>V.2 Étude de la cohérence des aires d’éducation à la rentrée 2020 Indicateurs au lieu de résidence ou de scolarisation           </vt:lpstr>
      <vt:lpstr>V.3 Étude de la stabilité des aires d’éducation au cours du temps Les raisons possibles de l’instabilité temporelle     </vt:lpstr>
      <vt:lpstr>V.3 Étude de la stabilité des aires d’éducation au cours du temps Analyse de la stabilité à partir de variantes  Indices de Rand. Proportions de communes d’un même département classées de façon cohérente pour ces deux années.  La stabilité  au cours du temps du zonage Parcours semble globalement satisfaisante sauf pour quelques départements (cf. rapport).    </vt:lpstr>
      <vt:lpstr>V. Récapitulatif des vérifications et analyses de robustesse</vt:lpstr>
      <vt:lpstr>Présentation PowerPoint</vt:lpstr>
      <vt:lpstr>VI.1 Livraison des zonages aux rectorats et à la DEPP Description des fichiers d’appartenance communale  </vt:lpstr>
      <vt:lpstr>VI.2 Perspectives de mise à jour des zonages </vt:lpstr>
      <vt:lpstr>VI.3 Constitution d’un groupe de travail de valorisation des zonages Poursuite de la collaboration DEPP-SSA </vt:lpstr>
      <vt:lpstr>Présentation PowerPoint</vt:lpstr>
    </vt:vector>
  </TitlesOfParts>
  <Manager>Client</Manager>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A4</dc:title>
  <dc:subject>Client</dc:subject>
  <dc:creator>Microsoft Office User</dc:creator>
  <cp:lastModifiedBy>Olivier Monso</cp:lastModifiedBy>
  <cp:revision>621</cp:revision>
  <cp:lastPrinted>2022-02-05T21:53:17Z</cp:lastPrinted>
  <dcterms:created xsi:type="dcterms:W3CDTF">2020-07-03T12:53:24Z</dcterms:created>
  <dcterms:modified xsi:type="dcterms:W3CDTF">2022-03-23T08:33:59Z</dcterms:modified>
  <dc:identifier/>
  <dc:language/>
  <cp:version/>
</cp:coreProperties>
</file>