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8" r:id="rId3"/>
    <p:sldId id="326" r:id="rId4"/>
    <p:sldId id="257" r:id="rId5"/>
    <p:sldId id="261" r:id="rId6"/>
    <p:sldId id="260" r:id="rId7"/>
    <p:sldId id="262" r:id="rId8"/>
    <p:sldId id="263" r:id="rId9"/>
    <p:sldId id="269" r:id="rId10"/>
    <p:sldId id="264" r:id="rId11"/>
    <p:sldId id="267" r:id="rId12"/>
    <p:sldId id="265" r:id="rId13"/>
    <p:sldId id="270" r:id="rId14"/>
    <p:sldId id="271" r:id="rId15"/>
    <p:sldId id="272" r:id="rId16"/>
    <p:sldId id="273" r:id="rId17"/>
    <p:sldId id="302" r:id="rId18"/>
    <p:sldId id="300" r:id="rId19"/>
    <p:sldId id="301" r:id="rId20"/>
    <p:sldId id="303" r:id="rId21"/>
    <p:sldId id="307" r:id="rId22"/>
    <p:sldId id="310" r:id="rId23"/>
    <p:sldId id="305" r:id="rId24"/>
    <p:sldId id="308" r:id="rId25"/>
    <p:sldId id="309" r:id="rId26"/>
    <p:sldId id="314" r:id="rId27"/>
    <p:sldId id="315" r:id="rId28"/>
    <p:sldId id="316" r:id="rId29"/>
    <p:sldId id="318" r:id="rId30"/>
    <p:sldId id="319" r:id="rId31"/>
    <p:sldId id="311" r:id="rId32"/>
    <p:sldId id="313" r:id="rId33"/>
    <p:sldId id="317" r:id="rId34"/>
    <p:sldId id="327" r:id="rId35"/>
    <p:sldId id="295" r:id="rId36"/>
    <p:sldId id="324" r:id="rId37"/>
    <p:sldId id="32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EDA38-1974-4DC3-88B6-FCF828C41112}" type="datetimeFigureOut">
              <a:rPr lang="en-CA" smtClean="0"/>
              <a:t>2022-03-25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5B10-2F8A-487A-AA29-D51D24883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36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95679"/>
            <a:ext cx="9144000" cy="103804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10078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700" b="0" i="0" u="none" strike="noStrike" kern="4600" spc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</p:spTree>
    <p:extLst>
      <p:ext uri="{BB962C8B-B14F-4D97-AF65-F5344CB8AC3E}">
        <p14:creationId xmlns:p14="http://schemas.microsoft.com/office/powerpoint/2010/main" val="144327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4B9A77-1ED0-3F49-9B21-B64112F82764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1AA919-126E-804A-A988-2686B68B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75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89B3A1-0912-AB4C-904A-25822320E148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2CC96A-47C6-2F49-AE96-DF62D6C2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546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F97731-4CFC-854B-8C69-B001EB33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6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5F0257C-0E7A-D34F-B298-13E03CEF08C1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9F41-47F0-3D49-9CAF-8D683126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09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F05CF-5189-C246-8B13-73FAB85389B2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FFB04B-1578-5A46-A545-7614527F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8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95E185-2DE3-AB47-9813-7D672AC4CCAA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D4E9BF-32ED-BC44-94E2-3A4CC402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319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DBFF33-C4D5-B14D-B179-44086931199A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389B79-CEFB-1D4D-933E-1E518699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93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27557A-1704-C34E-BE5F-4B10E92119EC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BAC2-731A-614D-9408-E2980BC8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57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76B209C-AF1D-BE49-9B2D-008565172D4E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7FCDA1-AADF-CA40-AB27-13EA6755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31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1F3F53A-2436-3A42-A104-996CD3133F68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8855545-CF42-3343-82AB-47E6E455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844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11.0187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srms.org/Proceedings/y2020/files/1505346.pdf" TargetMode="External"/><Relationship Id="rId2" Type="http://schemas.openxmlformats.org/officeDocument/2006/relationships/hyperlink" Target="http://www.asasrms.org/Proceedings/files/1505346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E767F-AFCD-44AE-9FA7-D8BA4DBB0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13" y="2399252"/>
            <a:ext cx="9857063" cy="2533616"/>
          </a:xfrm>
        </p:spPr>
        <p:txBody>
          <a:bodyPr/>
          <a:lstStyle/>
          <a:p>
            <a:r>
              <a:rPr lang="fr-CA" sz="5400" dirty="0"/>
              <a:t>PERSPECTIVES FUTURES EN COUPLAGE D’ENREGISTREMENTS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D5A90C-FE68-41F8-BC58-367D6693B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435" y="235033"/>
            <a:ext cx="9567644" cy="1199484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JMS 2022</a:t>
            </a:r>
          </a:p>
          <a:p>
            <a:r>
              <a:rPr lang="fr-CA"/>
              <a:t>Gautier Gissler &amp; Abel Dasylva</a:t>
            </a:r>
            <a:endParaRPr lang="fr-CA" dirty="0"/>
          </a:p>
          <a:p>
            <a:r>
              <a:rPr lang="fr-CA" dirty="0"/>
              <a:t>Statistique Canada</a:t>
            </a:r>
          </a:p>
        </p:txBody>
      </p:sp>
    </p:spTree>
    <p:extLst>
      <p:ext uri="{BB962C8B-B14F-4D97-AF65-F5344CB8AC3E}">
        <p14:creationId xmlns:p14="http://schemas.microsoft.com/office/powerpoint/2010/main" val="199871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76EF7-EC15-4382-8B01-90D9492F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2" y="897467"/>
            <a:ext cx="10515600" cy="895042"/>
          </a:xfrm>
        </p:spPr>
        <p:txBody>
          <a:bodyPr>
            <a:normAutofit/>
          </a:bodyPr>
          <a:lstStyle/>
          <a:p>
            <a:r>
              <a:rPr lang="fr-CA" sz="3200" dirty="0"/>
              <a:t>Estimateurs automatiques de seuils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A56ED-093C-4085-A7B4-4A320CF5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8" y="1946246"/>
            <a:ext cx="10422622" cy="4014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But : Remplacer l’étape 3 de la méthodologie de classification.</a:t>
            </a:r>
          </a:p>
          <a:p>
            <a:endParaRPr lang="fr-CA" dirty="0"/>
          </a:p>
          <a:p>
            <a:r>
              <a:rPr lang="fr-CA" dirty="0"/>
              <a:t>déterminer les seuils inférieurs et supérieurs sans intervention humaine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Applicable à un couplage similaire à ceux effectués en pratique:</a:t>
            </a:r>
          </a:p>
          <a:p>
            <a:pPr lvl="1"/>
            <a:r>
              <a:rPr lang="fr-FR" sz="180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données du couplage (non-supervisées) : paires potentielles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Éventuel </a:t>
            </a:r>
            <a:r>
              <a:rPr lang="fr-FR" sz="180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précédent statut de classification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V</a:t>
            </a:r>
            <a:r>
              <a:rPr lang="fr-FR" sz="180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ecteur de poids</a:t>
            </a:r>
          </a:p>
          <a:p>
            <a:pPr marL="457200" lvl="1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r>
              <a:rPr lang="fr-CA" dirty="0"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</a:t>
            </a:r>
            <a:r>
              <a:rPr lang="fr-CA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ropriété désirable de ces estimateurs est la convergence des poids (et la classification des paires potentielles induite) lorsque leurs seuils obtenus sont utilisés au fur et à mesure des itérations</a:t>
            </a:r>
            <a:endParaRPr lang="fr-FR" dirty="0">
              <a:effectLst/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r>
              <a:rPr lang="fr-CA" dirty="0"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 résultat final du couplage utilisant ses estimateurs automatiques doit satisfaire des critères de qualité (</a:t>
            </a:r>
            <a:r>
              <a:rPr lang="fr-CA" dirty="0" err="1"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p.ex</a:t>
            </a:r>
            <a:r>
              <a:rPr lang="fr-CA" dirty="0"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: taux de faux positifs et taux de faux négatifs)</a:t>
            </a:r>
            <a:endParaRPr lang="fr-FR" dirty="0"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0627-0F50-4B70-9CC9-1AB2FDB8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885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76EF7-EC15-4382-8B01-90D9492F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674246"/>
            <a:ext cx="10515600" cy="895042"/>
          </a:xfrm>
        </p:spPr>
        <p:txBody>
          <a:bodyPr>
            <a:normAutofit fontScale="90000"/>
          </a:bodyPr>
          <a:lstStyle/>
          <a:p>
            <a:br>
              <a:rPr lang="fr-CA" sz="3200" dirty="0"/>
            </a:br>
            <a:r>
              <a:rPr lang="fr-CA" sz="3200" dirty="0"/>
              <a:t>Vecteur de poids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0814BDF-1E7C-4E1F-96D8-0A07CF227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816212"/>
              </p:ext>
            </p:extLst>
          </p:nvPr>
        </p:nvGraphicFramePr>
        <p:xfrm>
          <a:off x="1333504" y="2476678"/>
          <a:ext cx="6086473" cy="114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089">
                  <a:extLst>
                    <a:ext uri="{9D8B030D-6E8A-4147-A177-3AD203B41FA5}">
                      <a16:colId xmlns:a16="http://schemas.microsoft.com/office/drawing/2014/main" val="2910577971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2720151921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1814927624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3314630160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1447511422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534405671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1983100467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2802298646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2386491412"/>
                    </a:ext>
                  </a:extLst>
                </a:gridCol>
              </a:tblGrid>
              <a:tr h="408721">
                <a:tc>
                  <a:txBody>
                    <a:bodyPr/>
                    <a:lstStyle/>
                    <a:p>
                      <a:r>
                        <a:rPr lang="fr-CA" dirty="0"/>
                        <a:t>ID paire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Nom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Prénom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Âge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Géographie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46894"/>
                  </a:ext>
                </a:extLst>
              </a:tr>
              <a:tr h="235169">
                <a:tc rowSpan="2">
                  <a:txBody>
                    <a:bodyPr/>
                    <a:lstStyle/>
                    <a:p>
                      <a:r>
                        <a:rPr lang="fr-CA" dirty="0"/>
                        <a:t>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121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-47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28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33859"/>
                  </a:ext>
                </a:extLst>
              </a:tr>
              <a:tr h="235169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9800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5C4156A-73F8-416E-9A31-0A646783D880}"/>
                  </a:ext>
                </a:extLst>
              </p:cNvPr>
              <p:cNvSpPr txBox="1"/>
              <p:nvPr/>
            </p:nvSpPr>
            <p:spPr>
              <a:xfrm>
                <a:off x="561979" y="2875002"/>
                <a:ext cx="771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5C4156A-73F8-416E-9A31-0A646783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9" y="2875002"/>
                <a:ext cx="77152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AD9144C-FC0A-4C1A-8D44-78D5B3AF188E}"/>
                  </a:ext>
                </a:extLst>
              </p:cNvPr>
              <p:cNvSpPr txBox="1"/>
              <p:nvPr/>
            </p:nvSpPr>
            <p:spPr>
              <a:xfrm>
                <a:off x="298353" y="4710150"/>
                <a:ext cx="1825721" cy="1315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AD9144C-FC0A-4C1A-8D44-78D5B3AF1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3" y="4710150"/>
                <a:ext cx="1825721" cy="1315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463343C5-F216-464F-B59C-7AD84BFD39E1}"/>
              </a:ext>
            </a:extLst>
          </p:cNvPr>
          <p:cNvSpPr/>
          <p:nvPr/>
        </p:nvSpPr>
        <p:spPr>
          <a:xfrm rot="5400000">
            <a:off x="4589645" y="-248743"/>
            <a:ext cx="412396" cy="4981588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C5818CFE-818F-4DD9-96F4-DDD9629F9034}"/>
              </a:ext>
            </a:extLst>
          </p:cNvPr>
          <p:cNvSpPr/>
          <p:nvPr/>
        </p:nvSpPr>
        <p:spPr>
          <a:xfrm rot="16200000">
            <a:off x="4602088" y="1518886"/>
            <a:ext cx="387510" cy="4810128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1E163E-3BD7-40EA-8D37-D33154F96B7C}"/>
              </a:ext>
            </a:extLst>
          </p:cNvPr>
          <p:cNvSpPr txBox="1"/>
          <p:nvPr/>
        </p:nvSpPr>
        <p:spPr>
          <a:xfrm>
            <a:off x="3900486" y="1666521"/>
            <a:ext cx="279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Règles de comparaison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ED2387-109D-4E2C-90BE-6BEEA4268E2A}"/>
              </a:ext>
            </a:extLst>
          </p:cNvPr>
          <p:cNvSpPr txBox="1"/>
          <p:nvPr/>
        </p:nvSpPr>
        <p:spPr>
          <a:xfrm>
            <a:off x="2752724" y="4082315"/>
            <a:ext cx="481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C000"/>
                </a:solidFill>
              </a:rPr>
              <a:t>Poids associés aux degrés d’accord de la paire k</a:t>
            </a:r>
          </a:p>
        </p:txBody>
      </p:sp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BAE4B98D-D805-4755-AE70-BAD8C664F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75258"/>
              </p:ext>
            </p:extLst>
          </p:nvPr>
        </p:nvGraphicFramePr>
        <p:xfrm>
          <a:off x="8048625" y="3771900"/>
          <a:ext cx="3978085" cy="210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6310">
                  <a:extLst>
                    <a:ext uri="{9D8B030D-6E8A-4147-A177-3AD203B41FA5}">
                      <a16:colId xmlns:a16="http://schemas.microsoft.com/office/drawing/2014/main" val="425615789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917254049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66830309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272529538"/>
                    </a:ext>
                  </a:extLst>
                </a:gridCol>
              </a:tblGrid>
              <a:tr h="361103">
                <a:tc>
                  <a:txBody>
                    <a:bodyPr/>
                    <a:lstStyle/>
                    <a:p>
                      <a:r>
                        <a:rPr lang="fr-CA" sz="2400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Poids lié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Poids</a:t>
                      </a:r>
                    </a:p>
                    <a:p>
                      <a:r>
                        <a:rPr lang="fr-CA" dirty="0" err="1"/>
                        <a:t>Non-lié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Poids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25692"/>
                  </a:ext>
                </a:extLst>
              </a:tr>
              <a:tr h="361103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rgbClr val="FF0000"/>
                          </a:solidFill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rgbClr val="FF0000"/>
                          </a:solidFill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rgbClr val="FF0000"/>
                          </a:solidFill>
                        </a:rPr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94776"/>
                  </a:ext>
                </a:extLst>
              </a:tr>
              <a:tr h="361103">
                <a:tc>
                  <a:txBody>
                    <a:bodyPr/>
                    <a:lstStyle/>
                    <a:p>
                      <a:r>
                        <a:rPr lang="fr-CA" dirty="0"/>
                        <a:t>Typo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891429"/>
                  </a:ext>
                </a:extLst>
              </a:tr>
              <a:tr h="361103">
                <a:tc>
                  <a:txBody>
                    <a:bodyPr/>
                    <a:lstStyle/>
                    <a:p>
                      <a:r>
                        <a:rPr lang="fr-CA" dirty="0"/>
                        <a:t>Désaccord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176539"/>
                  </a:ext>
                </a:extLst>
              </a:tr>
              <a:tr h="361103">
                <a:tc>
                  <a:txBody>
                    <a:bodyPr/>
                    <a:lstStyle/>
                    <a:p>
                      <a:r>
                        <a:rPr lang="fr-CA" dirty="0"/>
                        <a:t>Manquant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03074"/>
                  </a:ext>
                </a:extLst>
              </a:tr>
            </a:tbl>
          </a:graphicData>
        </a:graphic>
      </p:graphicFrame>
      <p:sp>
        <p:nvSpPr>
          <p:cNvPr id="16" name="Flèche : angle droit 15">
            <a:extLst>
              <a:ext uri="{FF2B5EF4-FFF2-40B4-BE49-F238E27FC236}">
                <a16:creationId xmlns:a16="http://schemas.microsoft.com/office/drawing/2014/main" id="{E0FDABEF-53CE-4D2B-8A5E-0918B6EA754B}"/>
              </a:ext>
            </a:extLst>
          </p:cNvPr>
          <p:cNvSpPr/>
          <p:nvPr/>
        </p:nvSpPr>
        <p:spPr>
          <a:xfrm rot="5400000">
            <a:off x="5282902" y="2133460"/>
            <a:ext cx="235545" cy="4810125"/>
          </a:xfrm>
          <a:prstGeom prst="bent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BE6008-B0C2-443F-9580-9C3D8503B0C8}"/>
              </a:ext>
            </a:extLst>
          </p:cNvPr>
          <p:cNvSpPr txBox="1"/>
          <p:nvPr/>
        </p:nvSpPr>
        <p:spPr>
          <a:xfrm>
            <a:off x="2000250" y="5286375"/>
            <a:ext cx="481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Vecteur de poids des N paires à classifier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4B22DA-124A-464A-8F6E-587551962FA3}"/>
              </a:ext>
            </a:extLst>
          </p:cNvPr>
          <p:cNvSpPr txBox="1"/>
          <p:nvPr/>
        </p:nvSpPr>
        <p:spPr>
          <a:xfrm>
            <a:off x="8448674" y="3244334"/>
            <a:ext cx="336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Table de poids pour la règle </a:t>
            </a:r>
            <a:r>
              <a:rPr lang="fr-CA" b="1" dirty="0"/>
              <a:t>Nom</a:t>
            </a:r>
            <a:r>
              <a:rPr lang="fr-CA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0BA2F-C745-4DC8-AB90-CE763934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36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76EF7-EC15-4382-8B01-90D9492F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101"/>
            <a:ext cx="10515600" cy="895042"/>
          </a:xfrm>
        </p:spPr>
        <p:txBody>
          <a:bodyPr>
            <a:normAutofit fontScale="90000"/>
          </a:bodyPr>
          <a:lstStyle/>
          <a:p>
            <a:br>
              <a:rPr lang="fr-CA" sz="3200" dirty="0"/>
            </a:br>
            <a:r>
              <a:rPr lang="fr-CA" sz="3200" dirty="0"/>
              <a:t>Estimateur en deux étapes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D0A56ED-093C-4085-A7B4-4A320CF503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60912"/>
                <a:ext cx="10693400" cy="404618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CA" dirty="0"/>
                  <a:t>Basé sur la classification en deux étapes proposée par Christen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pPr marL="457200" indent="-457200">
                  <a:buAutoNum type="arabicParenR"/>
                </a:pPr>
                <a:r>
                  <a:rPr lang="fr-CA" dirty="0"/>
                  <a:t>Partie non-supervisée qui permet de créer un ensemble d’entraînement : k-moyennes</a:t>
                </a:r>
              </a:p>
              <a:p>
                <a:pPr lvl="1"/>
                <a:r>
                  <a:rPr lang="fr-CA" dirty="0"/>
                  <a:t>Entrée = Sélection d’une partie des paires du vecteur de poids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fr-CA" b="0" dirty="0"/>
              </a:p>
              <a:p>
                <a:pPr lvl="1"/>
                <a:r>
                  <a:rPr lang="fr-CA" dirty="0"/>
                  <a:t>Sortie = Label / statut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CA" dirty="0"/>
                  <a:t> = Définitif / Rejeté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2) Partie supervisée : </a:t>
                </a:r>
              </a:p>
              <a:p>
                <a:pPr lvl="1"/>
                <a:r>
                  <a:rPr lang="fr-CA" dirty="0"/>
                  <a:t>en utilisant les résultats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CA" dirty="0"/>
                  <a:t> de K-</a:t>
                </a:r>
                <a:r>
                  <a:rPr lang="fr-CA" dirty="0" err="1"/>
                  <a:t>Means</a:t>
                </a:r>
                <a:r>
                  <a:rPr lang="fr-CA" dirty="0"/>
                  <a:t> comme données d’entraînement</a:t>
                </a:r>
              </a:p>
              <a:p>
                <a:pPr lvl="1"/>
                <a:r>
                  <a:rPr lang="fr-CA" dirty="0"/>
                  <a:t>Plusieurs méthodes possibles: Régression Logistique / SVM / Arbre de décision / etc.</a:t>
                </a:r>
              </a:p>
              <a:p>
                <a:pPr lvl="1"/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3) La probabilité de classification obtenue permet d’estimer les distributions M et U en fonction du poids.</a:t>
                </a:r>
              </a:p>
              <a:p>
                <a:pPr marL="0" indent="0">
                  <a:buNone/>
                </a:pPr>
                <a:r>
                  <a:rPr lang="fr-CA" dirty="0"/>
                  <a:t>Seuils = percentiles de ces distributions (en paramètres). Choisis en fonction des cibles de Faux Positifs / Faux Négatifs p.ex. 1% et 5%</a:t>
                </a:r>
              </a:p>
              <a:p>
                <a:pPr lvl="1"/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D0A56ED-093C-4085-A7B4-4A320CF50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60912"/>
                <a:ext cx="10693400" cy="4046187"/>
              </a:xfrm>
              <a:blipFill>
                <a:blip r:embed="rId2"/>
                <a:stretch>
                  <a:fillRect l="-570" t="-2866" r="-3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87A73-7E9A-421F-A7E3-BBAF63A6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988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76EF7-EC15-4382-8B01-90D9492F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367"/>
            <a:ext cx="10515600" cy="895042"/>
          </a:xfrm>
        </p:spPr>
        <p:txBody>
          <a:bodyPr>
            <a:normAutofit fontScale="90000"/>
          </a:bodyPr>
          <a:lstStyle/>
          <a:p>
            <a:br>
              <a:rPr lang="fr-CA" sz="3200" dirty="0"/>
            </a:br>
            <a:r>
              <a:rPr lang="fr-CA" sz="3200" dirty="0"/>
              <a:t>Estimateur en deux étapes – considérations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A56ED-093C-4085-A7B4-4A320CF5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313"/>
            <a:ext cx="10680700" cy="426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Représentation des paires:</a:t>
            </a:r>
          </a:p>
          <a:p>
            <a:pPr lvl="1"/>
            <a:r>
              <a:rPr lang="fr-CA" dirty="0"/>
              <a:t>Distances utilisées : euclidienne, Manhattan</a:t>
            </a:r>
          </a:p>
          <a:p>
            <a:pPr lvl="1"/>
            <a:r>
              <a:rPr lang="fr-CA" dirty="0"/>
              <a:t>Coordonnées = poids. </a:t>
            </a:r>
          </a:p>
          <a:p>
            <a:pPr lvl="2"/>
            <a:r>
              <a:rPr lang="fr-CA" dirty="0"/>
              <a:t>Alternative: probabilités brutes</a:t>
            </a:r>
          </a:p>
          <a:p>
            <a:pPr lvl="2"/>
            <a:r>
              <a:rPr lang="fr-CA" dirty="0"/>
              <a:t>Discontinuité de la distribution des poids (exception : poids de fréquence ou mesure de similarité type Winkler)</a:t>
            </a:r>
          </a:p>
          <a:p>
            <a:pPr lvl="1"/>
            <a:r>
              <a:rPr lang="fr-CA" dirty="0"/>
              <a:t>Choix des variables/règles : </a:t>
            </a:r>
          </a:p>
          <a:p>
            <a:pPr lvl="2"/>
            <a:r>
              <a:rPr lang="fr-CA" dirty="0"/>
              <a:t>éviter la redondance (hypothèse d’indépendance)</a:t>
            </a:r>
          </a:p>
          <a:p>
            <a:pPr lvl="2"/>
            <a:r>
              <a:rPr lang="fr-CA" dirty="0"/>
              <a:t>éviter la prépondérance de valeurs manquantes</a:t>
            </a:r>
          </a:p>
          <a:p>
            <a:pPr lvl="2"/>
            <a:r>
              <a:rPr lang="fr-CA" dirty="0"/>
              <a:t>éviter un espace à trop grande dimensions (fléau de la dimension)</a:t>
            </a:r>
          </a:p>
          <a:p>
            <a:pPr lvl="1"/>
            <a:r>
              <a:rPr lang="fr-CA" dirty="0"/>
              <a:t>Fardeau calculatoire:</a:t>
            </a:r>
          </a:p>
          <a:p>
            <a:pPr lvl="2"/>
            <a:r>
              <a:rPr lang="fr-CA" dirty="0"/>
              <a:t>Cas des gros projets de couplages (millions de paires avec de nombreuses règles = grande dimension)</a:t>
            </a:r>
          </a:p>
          <a:p>
            <a:pPr lvl="2"/>
            <a:r>
              <a:rPr lang="fr-CA" dirty="0"/>
              <a:t>Représentation par profils au lieu de paires</a:t>
            </a:r>
          </a:p>
          <a:p>
            <a:pPr lvl="2"/>
            <a:r>
              <a:rPr lang="fr-CA" dirty="0"/>
              <a:t>Perspective de meilleures performances avec le calcul sur le Cloud</a:t>
            </a:r>
          </a:p>
          <a:p>
            <a:pPr lvl="2"/>
            <a:endParaRPr lang="fr-CA" dirty="0"/>
          </a:p>
          <a:p>
            <a:pPr lvl="2"/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59750-7374-44E5-A2E8-296907DF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285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76EF7-EC15-4382-8B01-90D9492F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367"/>
            <a:ext cx="10515600" cy="895042"/>
          </a:xfrm>
        </p:spPr>
        <p:txBody>
          <a:bodyPr>
            <a:normAutofit fontScale="90000"/>
          </a:bodyPr>
          <a:lstStyle/>
          <a:p>
            <a:br>
              <a:rPr lang="fr-CA" sz="3200" dirty="0"/>
            </a:br>
            <a:r>
              <a:rPr lang="fr-CA" sz="3200" dirty="0"/>
              <a:t>Estimateur en deux étapes -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A56ED-093C-4085-A7B4-4A320CF5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313"/>
            <a:ext cx="10680700" cy="4266320"/>
          </a:xfrm>
        </p:spPr>
        <p:txBody>
          <a:bodyPr>
            <a:normAutofit/>
          </a:bodyPr>
          <a:lstStyle/>
          <a:p>
            <a:r>
              <a:rPr lang="fr-CA" dirty="0"/>
              <a:t>Le résultat repose entièrement sur le calcul des poids :</a:t>
            </a:r>
          </a:p>
          <a:p>
            <a:pPr lvl="1"/>
            <a:r>
              <a:rPr lang="fr-CA" dirty="0"/>
              <a:t>Avec des poids raffinés, les seuils estimés seront pertinents</a:t>
            </a:r>
          </a:p>
          <a:p>
            <a:pPr lvl="1"/>
            <a:r>
              <a:rPr lang="fr-CA" dirty="0"/>
              <a:t>Cas des premiers poids obtenus pour un nouveau projet, en général plus grossiers (1</a:t>
            </a:r>
            <a:r>
              <a:rPr lang="fr-CA" baseline="30000" dirty="0"/>
              <a:t>ère</a:t>
            </a:r>
            <a:r>
              <a:rPr lang="fr-CA" dirty="0"/>
              <a:t> itération): l’estimation automatique des seuils peut être moins bonne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r>
              <a:rPr lang="fr-CA" dirty="0"/>
              <a:t>Perspectives: </a:t>
            </a:r>
          </a:p>
          <a:p>
            <a:pPr lvl="1"/>
            <a:r>
              <a:rPr lang="fr-CA" dirty="0"/>
              <a:t>Utiliser les seuils estimés à chaque itération pour le calcul des poids et observer la double convergence des poids/seuils (raffinement ?)</a:t>
            </a:r>
          </a:p>
          <a:p>
            <a:pPr lvl="1"/>
            <a:r>
              <a:rPr lang="fr-CA" dirty="0"/>
              <a:t>Possibilité d’utiliser la méthode de classification comme résultat du couplage</a:t>
            </a:r>
          </a:p>
          <a:p>
            <a:pPr lvl="1"/>
            <a:r>
              <a:rPr lang="fr-CA" dirty="0"/>
              <a:t>D’autres méthodes supervisées et davantage de performance avec le Cloud / ressources open-sources</a:t>
            </a:r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08605-92BE-4DD7-8F40-A3FC3C6E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990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CE6E2-FF44-4208-B159-FF420E7D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L’estimation </a:t>
            </a:r>
            <a:r>
              <a:rPr lang="fr-CA" dirty="0"/>
              <a:t>des erreurs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F992B-9C9F-4C8F-A50B-7B7D8F541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93EDF-317F-4D2D-B084-F56E55F5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848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50006" y="1052736"/>
            <a:ext cx="10586432" cy="694430"/>
          </a:xfrm>
        </p:spPr>
        <p:txBody>
          <a:bodyPr>
            <a:normAutofit/>
          </a:bodyPr>
          <a:lstStyle/>
          <a:p>
            <a:r>
              <a:rPr lang="fr-CA" sz="3600" dirty="0"/>
              <a:t>Les types d’erreurs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0005" y="1988841"/>
            <a:ext cx="10586433" cy="39716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Appelons une paire appariée si ses deux enregistrements proviennent de la même unité.</a:t>
            </a:r>
          </a:p>
          <a:p>
            <a:pPr>
              <a:lnSpc>
                <a:spcPct val="150000"/>
              </a:lnSpc>
            </a:pPr>
            <a:r>
              <a:rPr lang="fr-CA" sz="2400" dirty="0"/>
              <a:t>Une erreur est un faux négatif (FN) o</a:t>
            </a:r>
            <a:r>
              <a:rPr lang="fr-FR" sz="2400" dirty="0"/>
              <a:t>ù</a:t>
            </a:r>
            <a:r>
              <a:rPr lang="fr-CA" sz="2400" dirty="0"/>
              <a:t> un faux positif (FP).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Un FN est une paire appariée qui n’est pas liée.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Un FP est une paire non-appariée qui est liée.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32CC-267E-49A2-8643-4F4E275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5366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5611" y="1052736"/>
            <a:ext cx="10650828" cy="694430"/>
          </a:xfrm>
        </p:spPr>
        <p:txBody>
          <a:bodyPr>
            <a:normAutofit/>
          </a:bodyPr>
          <a:lstStyle/>
          <a:p>
            <a:r>
              <a:rPr lang="fr-CA" sz="3600" dirty="0"/>
              <a:t>Pourquoi estimer les  erreurs?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85611" y="1988841"/>
            <a:ext cx="10650828" cy="39716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Optimiser les liens et produire des indicateurs de qualité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Cadre des indicateurs de qualité de Statistique Canada</a:t>
            </a:r>
          </a:p>
          <a:p>
            <a:pPr>
              <a:lnSpc>
                <a:spcPct val="150000"/>
              </a:lnSpc>
            </a:pPr>
            <a:r>
              <a:rPr lang="fr-CA" sz="2400" dirty="0"/>
              <a:t>Prendre en compte les erreurs lors de l’analyse de données couplées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Les erreurs sont une source de biais.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52C19-88A3-462D-ADE7-684DB247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258817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2731" y="1150394"/>
            <a:ext cx="10650829" cy="694430"/>
          </a:xfrm>
        </p:spPr>
        <p:txBody>
          <a:bodyPr>
            <a:normAutofit/>
          </a:bodyPr>
          <a:lstStyle/>
          <a:p>
            <a:r>
              <a:rPr lang="fr-CA" sz="3600" dirty="0"/>
              <a:t>Comment estimer les erreurs?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14400" y="2060849"/>
            <a:ext cx="10509160" cy="3899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La vérification manuelle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Coûteuse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Subjective</a:t>
            </a:r>
          </a:p>
          <a:p>
            <a:pPr>
              <a:lnSpc>
                <a:spcPct val="150000"/>
              </a:lnSpc>
            </a:pPr>
            <a:r>
              <a:rPr lang="fr-CA" sz="2400" dirty="0"/>
              <a:t>La modélisation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5B8A1-5268-4CDD-A3D3-CD60EB03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72266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5609" y="1078386"/>
            <a:ext cx="10650829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Modéliser les erreurs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85611" y="1772817"/>
            <a:ext cx="10650827" cy="41877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Mélange de deux distributions log-linéaires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Souvent avec l’hypothèse d’indépendance conditionnelle (</a:t>
            </a:r>
            <a:r>
              <a:rPr lang="fr-CA" sz="2250" dirty="0" err="1"/>
              <a:t>Fellegi</a:t>
            </a:r>
            <a:r>
              <a:rPr lang="fr-CA" sz="2250" dirty="0"/>
              <a:t> et Sunter, 1969, </a:t>
            </a:r>
            <a:r>
              <a:rPr lang="fr-CA" sz="2250" dirty="0" err="1"/>
              <a:t>Chipperfield</a:t>
            </a:r>
            <a:r>
              <a:rPr lang="fr-CA" sz="2250" dirty="0"/>
              <a:t>, Hansen et </a:t>
            </a:r>
            <a:r>
              <a:rPr lang="fr-CA" sz="2250" dirty="0" err="1"/>
              <a:t>Rossiter</a:t>
            </a:r>
            <a:r>
              <a:rPr lang="fr-CA" sz="2250" dirty="0"/>
              <a:t>, 2018), c.-à-d. l’indépendance des résultats de comparaison des différentes variables étant donné qu’une paire est appariée ou pas.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Une hypothèse irréaliste qui peut produire des estimations biaisées.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176C4-61E1-4087-8E3F-1E99E9A5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46360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370"/>
            <a:ext cx="10515600" cy="895042"/>
          </a:xfrm>
        </p:spPr>
        <p:txBody>
          <a:bodyPr>
            <a:normAutofit/>
          </a:bodyPr>
          <a:lstStyle/>
          <a:p>
            <a:r>
              <a:rPr lang="fr-CA" sz="3600" dirty="0"/>
              <a:t>Introduction</a:t>
            </a:r>
            <a:endParaRPr lang="fr-CA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4F89C-61BF-4512-9D8C-8F9824E9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5878"/>
            <a:ext cx="10725150" cy="36546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CA" sz="2600" dirty="0"/>
              <a:t>Les défis méthodologiques principaux du couplage d’enregistrement se rapportent en pratique à l’absence de données d’entrainement (la table de vérité est inconnue).</a:t>
            </a:r>
          </a:p>
          <a:p>
            <a:pPr marL="0" indent="0">
              <a:lnSpc>
                <a:spcPct val="150000"/>
              </a:lnSpc>
              <a:buNone/>
            </a:pPr>
            <a:endParaRPr lang="fr-CA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u="sng" dirty="0" err="1">
                <a:latin typeface="Arial" panose="020B0604020202020204" pitchFamily="34" charset="0"/>
                <a:cs typeface="Arial" panose="020B0604020202020204" pitchFamily="34" charset="0"/>
              </a:rPr>
              <a:t>Avertissement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 contenu de cette présentation représente le point de vue de ses auteurs et pas nécessairement celui de Statistique Canada. Elle décrit des méthodes théoriques qui pourraient ne pas refléter celles </a:t>
            </a:r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implémentées par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l’agence.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C66DF-B6BC-4CD2-B645-65A125A7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5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9853" y="1078386"/>
            <a:ext cx="10676585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Modéliser les erreurs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9853" y="1988841"/>
            <a:ext cx="10676585" cy="39716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Mélange de deux distributions log-linéaires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Prendre en compte les interactions n’est pas aisé (Armstrong et </a:t>
            </a:r>
            <a:r>
              <a:rPr lang="fr-CA" sz="2250" dirty="0" err="1"/>
              <a:t>Mayda</a:t>
            </a:r>
            <a:r>
              <a:rPr lang="fr-CA" sz="2250" dirty="0"/>
              <a:t>, 1993, Thibaudeau, 1993, Winkler, 1993), surtout lorsqu’il n’y a pas de données d’apprentissage.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132E9-6556-4D5E-84C4-C96911B3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50694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9853" y="1078386"/>
            <a:ext cx="10663707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Modéliser les erreurs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10340" y="1988841"/>
            <a:ext cx="10413220" cy="39716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Modèles bas</a:t>
            </a:r>
            <a:r>
              <a:rPr lang="en-US" sz="2400" dirty="0" err="1"/>
              <a:t>és</a:t>
            </a:r>
            <a:r>
              <a:rPr lang="en-US" sz="2400" dirty="0"/>
              <a:t> sur les liens </a:t>
            </a:r>
            <a:r>
              <a:rPr lang="en-US" sz="2400" dirty="0" err="1"/>
              <a:t>adjacents</a:t>
            </a:r>
            <a:r>
              <a:rPr lang="en-US" sz="2400" dirty="0"/>
              <a:t>:</a:t>
            </a:r>
            <a:r>
              <a:rPr lang="fr-CA" sz="2400" dirty="0"/>
              <a:t> </a:t>
            </a:r>
            <a:r>
              <a:rPr lang="fr-CA" sz="2400" dirty="0" err="1"/>
              <a:t>Blakely</a:t>
            </a:r>
            <a:r>
              <a:rPr lang="fr-CA" sz="2400" dirty="0"/>
              <a:t> et </a:t>
            </a:r>
            <a:r>
              <a:rPr lang="fr-CA" sz="2400" dirty="0" err="1"/>
              <a:t>Salmond</a:t>
            </a:r>
            <a:r>
              <a:rPr lang="fr-CA" sz="2400" dirty="0"/>
              <a:t> (2002), </a:t>
            </a:r>
            <a:r>
              <a:rPr lang="fr-CA" sz="2400" dirty="0" err="1"/>
              <a:t>Dasylva</a:t>
            </a:r>
            <a:r>
              <a:rPr lang="fr-CA" sz="2400" dirty="0"/>
              <a:t> et </a:t>
            </a:r>
            <a:r>
              <a:rPr lang="fr-CA" sz="2400" dirty="0" err="1"/>
              <a:t>Goussanou</a:t>
            </a:r>
            <a:r>
              <a:rPr lang="fr-CA" sz="2400" dirty="0"/>
              <a:t> (2020)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Estimer les erreurs à partir de la distribution du nombre de liens adjacents à un enregistrement.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Prendre en compte toutes les interactions entre les variables de couplage.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8C7DF-8DB7-438A-8561-9D6A09B4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75675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5611" y="1196752"/>
            <a:ext cx="10650828" cy="694430"/>
          </a:xfrm>
        </p:spPr>
        <p:txBody>
          <a:bodyPr>
            <a:noAutofit/>
          </a:bodyPr>
          <a:lstStyle/>
          <a:p>
            <a:r>
              <a:rPr lang="fr-CA" sz="3600" dirty="0"/>
              <a:t>Modèles basés sur les liens adjacents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85611" y="2132857"/>
                <a:ext cx="10650828" cy="382767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CA" sz="2400" dirty="0"/>
                  <a:t>Considérons le couplage d’un fichier à un recensement pour une population 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CA" sz="2400" dirty="0"/>
                  <a:t> unités o</a:t>
                </a:r>
                <a:r>
                  <a:rPr lang="fr-FR" sz="2400" dirty="0"/>
                  <a:t>ù</a:t>
                </a:r>
                <a:endParaRPr lang="fr-CA" sz="2400" dirty="0"/>
              </a:p>
              <a:p>
                <a:pPr marL="800100" lvl="1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fr-CA" sz="2250" dirty="0"/>
                  <a:t>le recensement est exhaustif,</a:t>
                </a:r>
              </a:p>
              <a:p>
                <a:pPr marL="800100" lvl="1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fr-CA" sz="2250" dirty="0"/>
                  <a:t>les deux sources sont sans doublons,</a:t>
                </a:r>
              </a:p>
              <a:p>
                <a:pPr marL="800100" lvl="1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fr-CA" sz="2250" dirty="0"/>
                  <a:t>la décision de lier deux enregistrements ne fait pas intervenir d’autres enregistrements.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611" y="2132857"/>
                <a:ext cx="10650828" cy="3827677"/>
              </a:xfrm>
              <a:blipFill>
                <a:blip r:embed="rId2"/>
                <a:stretch>
                  <a:fillRect l="-801" r="-1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CF221-ECCC-464C-8165-AA974781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835825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98490" y="836712"/>
            <a:ext cx="10612192" cy="694430"/>
          </a:xfrm>
        </p:spPr>
        <p:txBody>
          <a:bodyPr>
            <a:no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98490" y="1628800"/>
                <a:ext cx="10612192" cy="237626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CA" sz="2400" dirty="0"/>
                  <a:t>Relation entre le nombre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dirty="0"/>
                  <a:t> de liens adjacents à l’enregistrement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CA" sz="2400" dirty="0"/>
                  <a:t> du fichier et les erreurs associées.</a:t>
                </a:r>
              </a:p>
              <a:p>
                <a:pPr>
                  <a:lnSpc>
                    <a:spcPct val="150000"/>
                  </a:lnSpc>
                </a:pPr>
                <a:r>
                  <a:rPr lang="fr-CA" sz="2400" dirty="0"/>
                  <a:t>Prédire les erreurs à partir d’un modèle là o</a:t>
                </a:r>
                <a:r>
                  <a:rPr lang="fr-FR" sz="2400" dirty="0"/>
                  <a:t>ù</a:t>
                </a:r>
                <a:r>
                  <a:rPr lang="fr-CA" sz="2400" dirty="0"/>
                  <a:t> il y a de l’incertitude, c.-à-d. si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CA" sz="2400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490" y="1628800"/>
                <a:ext cx="10612192" cy="2376264"/>
              </a:xfrm>
              <a:blipFill>
                <a:blip r:embed="rId2"/>
                <a:stretch>
                  <a:fillRect l="-804" r="-1091"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4DB7F7-5A76-459B-817F-B656C57B16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83632" y="4211920"/>
              <a:ext cx="6528048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2288">
                      <a:extLst>
                        <a:ext uri="{9D8B030D-6E8A-4147-A177-3AD203B41FA5}">
                          <a16:colId xmlns:a16="http://schemas.microsoft.com/office/drawing/2014/main" val="2081513941"/>
                        </a:ext>
                      </a:extLst>
                    </a:gridCol>
                    <a:gridCol w="1759744">
                      <a:extLst>
                        <a:ext uri="{9D8B030D-6E8A-4147-A177-3AD203B41FA5}">
                          <a16:colId xmlns:a16="http://schemas.microsoft.com/office/drawing/2014/main" val="303867788"/>
                        </a:ext>
                      </a:extLst>
                    </a:gridCol>
                    <a:gridCol w="2176016">
                      <a:extLst>
                        <a:ext uri="{9D8B030D-6E8A-4147-A177-3AD203B41FA5}">
                          <a16:colId xmlns:a16="http://schemas.microsoft.com/office/drawing/2014/main" val="27173512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2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5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25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25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FN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FP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753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61565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22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2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CA" sz="22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 ou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CA" sz="2250"/>
                            <a:t> ou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CA" sz="22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473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CA" sz="225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CA" sz="225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9832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4DB7F7-5A76-459B-817F-B656C57B16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3632" y="4211920"/>
              <a:ext cx="6528048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2288">
                      <a:extLst>
                        <a:ext uri="{9D8B030D-6E8A-4147-A177-3AD203B41FA5}">
                          <a16:colId xmlns:a16="http://schemas.microsoft.com/office/drawing/2014/main" val="2081513941"/>
                        </a:ext>
                      </a:extLst>
                    </a:gridCol>
                    <a:gridCol w="1759744">
                      <a:extLst>
                        <a:ext uri="{9D8B030D-6E8A-4147-A177-3AD203B41FA5}">
                          <a16:colId xmlns:a16="http://schemas.microsoft.com/office/drawing/2014/main" val="303867788"/>
                        </a:ext>
                      </a:extLst>
                    </a:gridCol>
                    <a:gridCol w="2176016">
                      <a:extLst>
                        <a:ext uri="{9D8B030D-6E8A-4147-A177-3AD203B41FA5}">
                          <a16:colId xmlns:a16="http://schemas.microsoft.com/office/drawing/2014/main" val="2717351289"/>
                        </a:ext>
                      </a:extLst>
                    </a:gridCol>
                  </a:tblGrid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944" r="-151878" b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FN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FP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753926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61565665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5556" r="-151878" b="-1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 ou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80" t="-205556" r="-280" b="-12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473161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9859" r="-151878" b="-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25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280" t="-309859" r="-280" b="-309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9832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4CD93-423B-431E-B7E9-58AAC981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864450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9853" y="1078386"/>
            <a:ext cx="10676585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59853" y="1916832"/>
                <a:ext cx="10676585" cy="38627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ea typeface="Cambria Math" panose="02040503050406030204" pitchFamily="18" charset="0"/>
                  </a:rPr>
                  <a:t>Méthode</a:t>
                </a:r>
                <a:r>
                  <a:rPr lang="en-US" sz="2400" dirty="0">
                    <a:ea typeface="Cambria Math" panose="02040503050406030204" pitchFamily="18" charset="0"/>
                  </a:rPr>
                  <a:t> de Blakely et Salmond (2002):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dirty="0"/>
                  <a:t> est la somme des faux positifs (FP) et des vrais positifs (VP, paire appariée qui est liée), c.-à-d.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</m:t>
                    </m:r>
                  </m:oMath>
                </a14:m>
                <a:r>
                  <a:rPr lang="fr-CA" sz="2400" dirty="0"/>
                  <a:t>, o</a:t>
                </a:r>
                <a:r>
                  <a:rPr lang="fr-FR" sz="2400" dirty="0"/>
                  <a:t>ù</a:t>
                </a:r>
                <a:r>
                  <a:rPr lang="fr-CA" sz="2400" dirty="0"/>
                  <a:t> les deux termes sont indépendants et tels que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𝑉𝑃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fr-CA" sz="2250" dirty="0"/>
                  <a:t>,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A" sz="2250" dirty="0"/>
                  <a:t> étant le nombre espéré de </a:t>
                </a:r>
                <a:r>
                  <a:rPr lang="fr-CA" sz="2250" dirty="0" err="1"/>
                  <a:t>VPs</a:t>
                </a:r>
                <a:r>
                  <a:rPr lang="fr-CA" sz="2250" dirty="0"/>
                  <a:t>,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𝐵𝑖𝑛𝑜𝑚𝑖𝑎𝑙𝑒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</m:t>
                        </m:r>
                        <m:f>
                          <m:fPr>
                            <m:type m:val="lin"/>
                            <m:ctrlP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fr-CA" sz="225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5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CA" sz="2250" dirty="0"/>
                  <a:t> étant le nombre espéré de </a:t>
                </a:r>
                <a:r>
                  <a:rPr lang="fr-CA" sz="2250" dirty="0" err="1"/>
                  <a:t>FPs</a:t>
                </a:r>
                <a:r>
                  <a:rPr lang="fr-CA" sz="2250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853" y="1916832"/>
                <a:ext cx="10676585" cy="3862782"/>
              </a:xfr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0FD52-408F-4949-B98A-B8D07342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413794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6975" y="1078386"/>
            <a:ext cx="10689464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46975" y="1916832"/>
                <a:ext cx="10689464" cy="37444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ea typeface="Cambria Math" panose="02040503050406030204" pitchFamily="18" charset="0"/>
                  </a:rPr>
                  <a:t>Méthode</a:t>
                </a:r>
                <a:r>
                  <a:rPr lang="en-US" sz="2400" dirty="0">
                    <a:ea typeface="Cambria Math" panose="02040503050406030204" pitchFamily="18" charset="0"/>
                  </a:rPr>
                  <a:t> de Blakely et Salmond (2002)</a:t>
                </a:r>
                <a:endParaRPr lang="fr-CA" sz="2400" dirty="0"/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le rappel (% des paires appariées qui sont liées) par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A" sz="225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la précision (% des paires liées qui sont appariées) par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d>
                          <m:dPr>
                            <m:ctrlPr>
                              <a:rPr lang="fr-CA" sz="22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225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</m:oMath>
                </a14:m>
                <a:r>
                  <a:rPr lang="fr-CA" sz="225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A" sz="2250" dirty="0"/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5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CA" sz="2250" dirty="0"/>
                  <a:t> par une méthode des moments à partir du nombre d’enregistrements o</a:t>
                </a:r>
                <a:r>
                  <a:rPr lang="fr-FR" sz="2250" dirty="0"/>
                  <a:t>ù</a:t>
                </a:r>
                <a:r>
                  <a:rPr lang="fr-CA" sz="22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50" i="1">
                        <a:latin typeface="Cambria Math" panose="02040503050406030204" pitchFamily="18" charset="0"/>
                      </a:rPr>
                      <m:t>=0,1,2</m:t>
                    </m:r>
                  </m:oMath>
                </a14:m>
                <a:r>
                  <a:rPr lang="fr-CA" sz="2250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75" y="1916832"/>
                <a:ext cx="10689464" cy="3744416"/>
              </a:xfrm>
              <a:blipFill>
                <a:blip r:embed="rId2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BF678-2526-4C5B-AA5E-E61B3AB4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721418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5611" y="1078386"/>
            <a:ext cx="10663707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85611" y="1916832"/>
                <a:ext cx="10663707" cy="37444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ea typeface="Cambria Math" panose="02040503050406030204" pitchFamily="18" charset="0"/>
                  </a:rPr>
                  <a:t>Méthode</a:t>
                </a:r>
                <a:r>
                  <a:rPr lang="en-US" sz="2400" dirty="0">
                    <a:ea typeface="Cambria Math" panose="02040503050406030204" pitchFamily="18" charset="0"/>
                  </a:rPr>
                  <a:t> de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Dasylva</a:t>
                </a:r>
                <a:r>
                  <a:rPr lang="en-US" sz="2400" dirty="0">
                    <a:ea typeface="Cambria Math" panose="02040503050406030204" pitchFamily="18" charset="0"/>
                  </a:rPr>
                  <a:t> et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Goussanou</a:t>
                </a:r>
                <a:r>
                  <a:rPr lang="en-US" sz="2400" dirty="0">
                    <a:ea typeface="Cambria Math" panose="02040503050406030204" pitchFamily="18" charset="0"/>
                  </a:rPr>
                  <a:t> (2020)</a:t>
                </a:r>
                <a:endParaRPr lang="fr-CA" sz="2400" dirty="0"/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Observer que dans l’approche de </a:t>
                </a:r>
                <a:r>
                  <a:rPr lang="fr-CA" sz="2250" dirty="0" err="1"/>
                  <a:t>Blakely</a:t>
                </a:r>
                <a:r>
                  <a:rPr lang="fr-CA" sz="2250" dirty="0"/>
                  <a:t> et </a:t>
                </a:r>
                <a:r>
                  <a:rPr lang="fr-CA" sz="2250" dirty="0" err="1"/>
                  <a:t>Salmond</a:t>
                </a:r>
                <a:r>
                  <a:rPr lang="fr-CA" sz="2250" dirty="0"/>
                  <a:t> (2002),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𝑉𝑃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</m:t>
                    </m:r>
                  </m:oMath>
                </a14:m>
                <a:r>
                  <a:rPr lang="fr-CA" sz="2250" dirty="0"/>
                  <a:t> avec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𝑉𝑃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fr-CA" sz="2250" dirty="0"/>
                  <a:t> et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𝐵𝑖𝑛𝑜𝑚𝑖𝑎𝑙𝑒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</m:t>
                        </m:r>
                        <m:f>
                          <m:fPr>
                            <m:type m:val="lin"/>
                            <m:ctrlP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fr-CA" sz="2250" dirty="0"/>
                  <a:t>, o</a:t>
                </a:r>
                <a:r>
                  <a:rPr lang="fr-FR" sz="2250" dirty="0"/>
                  <a:t>ù</a:t>
                </a:r>
                <a:r>
                  <a:rPr lang="fr-CA" sz="2250" dirty="0"/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𝐵𝑖𝑛𝑜𝑚𝑖𝑎𝑙𝑒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</m:t>
                        </m:r>
                        <m:f>
                          <m:fPr>
                            <m:type m:val="lin"/>
                            <m:ctrlP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fr-CA" sz="2250" dirty="0"/>
                  <a:t> converge en loi vers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5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fr-CA" sz="2250" dirty="0"/>
                  <a:t>, quand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fr-CA" sz="2250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611" y="1916832"/>
                <a:ext cx="10663707" cy="3744416"/>
              </a:xfr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31C25-16ED-46C2-8E99-90FA0D6D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342147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6975" y="1078386"/>
            <a:ext cx="10676586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46975" y="1916832"/>
                <a:ext cx="10676586" cy="38627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ea typeface="Cambria Math" panose="02040503050406030204" pitchFamily="18" charset="0"/>
                  </a:rPr>
                  <a:t>Méthode</a:t>
                </a:r>
                <a:r>
                  <a:rPr lang="en-US" sz="2400" dirty="0">
                    <a:ea typeface="Cambria Math" panose="02040503050406030204" pitchFamily="18" charset="0"/>
                  </a:rPr>
                  <a:t> de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Dasylva</a:t>
                </a:r>
                <a:r>
                  <a:rPr lang="en-US" sz="2400" dirty="0">
                    <a:ea typeface="Cambria Math" panose="02040503050406030204" pitchFamily="18" charset="0"/>
                  </a:rPr>
                  <a:t> et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Goussanou</a:t>
                </a:r>
                <a:r>
                  <a:rPr lang="en-US" sz="2400" dirty="0">
                    <a:ea typeface="Cambria Math" panose="02040503050406030204" pitchFamily="18" charset="0"/>
                  </a:rPr>
                  <a:t> (2020)</a:t>
                </a:r>
                <a:endParaRPr lang="fr-CA" sz="2400" dirty="0"/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 err="1"/>
                  <a:t>Consid</a:t>
                </a:r>
                <a:r>
                  <a:rPr lang="en-US" sz="2250" dirty="0" err="1"/>
                  <a:t>érer</a:t>
                </a:r>
                <a:r>
                  <a:rPr lang="en-US" sz="2250" dirty="0"/>
                  <a:t>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250" i="1">
                        <a:latin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5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fr-CA" sz="2250" dirty="0"/>
                  <a:t> (o</a:t>
                </a:r>
                <a:r>
                  <a:rPr lang="fr-FR" sz="2250" dirty="0"/>
                  <a:t>ù</a:t>
                </a:r>
                <a:r>
                  <a:rPr lang="fr-CA" sz="2250" dirty="0"/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A" sz="2250" dirty="0"/>
                  <a:t> est l’opération de convolution), quand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CA" sz="2250" dirty="0"/>
                  <a:t> est grand.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Prendre en compte le caractère hétérogène des enregistrements en permettant à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A" sz="2250" dirty="0"/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5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CA" sz="2250" dirty="0"/>
                  <a:t> de varier d’un enregistrement à un autre selon un mélange fini du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A" sz="22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nary>
                      <m:naryPr>
                        <m:chr m:val="∑"/>
                        <m:limLoc m:val="subSup"/>
                        <m:ctrlPr>
                          <a:rPr lang="fr-CA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fr-CA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𝐵𝑒𝑟𝑛𝑜𝑢𝑙𝑙𝑖</m:t>
                        </m:r>
                        <m:d>
                          <m:dPr>
                            <m:ctrlP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𝑃𝑜𝑖𝑠𝑠𝑜𝑛</m:t>
                        </m:r>
                        <m:d>
                          <m:d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250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25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fr-CA" sz="2250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75" y="1916832"/>
                <a:ext cx="10676586" cy="3862782"/>
              </a:xfrm>
              <a:blipFill>
                <a:blip r:embed="rId2"/>
                <a:stretch>
                  <a:fillRect l="-800" b="-86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15CC2-4143-43CC-AD27-8AC00699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790454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5611" y="1078386"/>
            <a:ext cx="10663707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85611" y="1916832"/>
                <a:ext cx="10663707" cy="38627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ea typeface="Cambria Math" panose="02040503050406030204" pitchFamily="18" charset="0"/>
                  </a:rPr>
                  <a:t>Méthode</a:t>
                </a:r>
                <a:r>
                  <a:rPr lang="en-US" sz="2400" dirty="0">
                    <a:ea typeface="Cambria Math" panose="02040503050406030204" pitchFamily="18" charset="0"/>
                  </a:rPr>
                  <a:t> de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Dasylva</a:t>
                </a:r>
                <a:r>
                  <a:rPr lang="en-US" sz="2400" dirty="0">
                    <a:ea typeface="Cambria Math" panose="02040503050406030204" pitchFamily="18" charset="0"/>
                  </a:rPr>
                  <a:t> et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Goussanou</a:t>
                </a:r>
                <a:r>
                  <a:rPr lang="en-US" sz="2400" dirty="0">
                    <a:ea typeface="Cambria Math" panose="02040503050406030204" pitchFamily="18" charset="0"/>
                  </a:rPr>
                  <a:t> (2020)</a:t>
                </a:r>
                <a:endParaRPr lang="fr-CA" sz="2400" dirty="0"/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le rappel par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25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225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la précision par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CA" sz="22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d>
                          <m:dPr>
                            <m:ctrlPr>
                              <a:rPr lang="fr-CA" sz="22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fr-CA" sz="22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5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250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fr-CA" sz="2250" dirty="0"/>
                  <a:t>, o</a:t>
                </a:r>
                <a:r>
                  <a:rPr lang="fr-FR" sz="2250" dirty="0"/>
                  <a:t>ù</a:t>
                </a:r>
                <a:r>
                  <a:rPr lang="fr-CA" sz="225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5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sz="225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5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225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les paramètres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CA" sz="22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CA" sz="225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5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CA" sz="2250" dirty="0"/>
                  <a:t> (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5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25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r-CA" sz="2250" dirty="0"/>
                  <a:t>) en maximisant la vraisemblance composite 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250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611" y="1916832"/>
                <a:ext cx="10663707" cy="3862782"/>
              </a:xfr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AA7D4-2606-4B8B-A3A8-9ADF4021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074278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5611" y="1078386"/>
            <a:ext cx="10637950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85611" y="1916832"/>
                <a:ext cx="10637950" cy="38627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ea typeface="Cambria Math" panose="02040503050406030204" pitchFamily="18" charset="0"/>
                  </a:rPr>
                  <a:t>Méthode</a:t>
                </a:r>
                <a:r>
                  <a:rPr lang="en-US" sz="2400" dirty="0">
                    <a:ea typeface="Cambria Math" panose="02040503050406030204" pitchFamily="18" charset="0"/>
                  </a:rPr>
                  <a:t> de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Dasylva</a:t>
                </a:r>
                <a:r>
                  <a:rPr lang="en-US" sz="2400" dirty="0">
                    <a:ea typeface="Cambria Math" panose="02040503050406030204" pitchFamily="18" charset="0"/>
                  </a:rPr>
                  <a:t> et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Goussanou</a:t>
                </a:r>
                <a:r>
                  <a:rPr lang="en-US" sz="2400" dirty="0">
                    <a:ea typeface="Cambria Math" panose="02040503050406030204" pitchFamily="18" charset="0"/>
                  </a:rPr>
                  <a:t> (2020)</a:t>
                </a:r>
                <a:endParaRPr lang="fr-CA" sz="2400" dirty="0"/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le rappel par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25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225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la précision par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CA" sz="22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d>
                          <m:dPr>
                            <m:ctrlPr>
                              <a:rPr lang="fr-CA" sz="22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fr-CA" sz="22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5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250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fr-CA" sz="2250" dirty="0"/>
                  <a:t>, ou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5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sz="225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5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225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Estimer les paramètres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CA" sz="22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CA" sz="225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5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CA" sz="2250" dirty="0"/>
                  <a:t> (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5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25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r-CA" sz="2250" dirty="0"/>
                  <a:t>) en maximisant la vraisemblance composite 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250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611" y="1916832"/>
                <a:ext cx="10637950" cy="3862782"/>
              </a:xfrm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2878F-B582-4094-963B-CE21EDC7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88190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4CCBF8D-32EA-4B39-8206-3AD238A6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Plusieurs enjeux dans le contexte probabiliste 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D3EE7-18A6-4EBF-9E5A-EF3CA42F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</a:t>
            </a:fld>
            <a:endParaRPr lang="fr-CA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75012BB-A50E-4FE5-96A7-0DC30EAF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56776"/>
              </p:ext>
            </p:extLst>
          </p:nvPr>
        </p:nvGraphicFramePr>
        <p:xfrm>
          <a:off x="838199" y="1994673"/>
          <a:ext cx="10630588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9711">
                  <a:extLst>
                    <a:ext uri="{9D8B030D-6E8A-4147-A177-3AD203B41FA5}">
                      <a16:colId xmlns:a16="http://schemas.microsoft.com/office/drawing/2014/main" val="4021520165"/>
                    </a:ext>
                  </a:extLst>
                </a:gridCol>
                <a:gridCol w="6780877">
                  <a:extLst>
                    <a:ext uri="{9D8B030D-6E8A-4147-A177-3AD203B41FA5}">
                      <a16:colId xmlns:a16="http://schemas.microsoft.com/office/drawing/2014/main" val="2007064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u="sng"/>
                        <a:t>Étapes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u="sng"/>
                        <a:t>Cadre de Fellegi-Sunter, implémentation de G-Coup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0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250"/>
                        <a:t>Indexation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250"/>
                        <a:t>Blocage (critère de sélection des paires)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6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37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250"/>
                        <a:t>Classification des paires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0" lvl="1" indent="-336550">
                        <a:buFont typeface="Arial" panose="020B0604020202020204" pitchFamily="34" charset="0"/>
                        <a:buChar char="•"/>
                      </a:pPr>
                      <a:r>
                        <a:rPr lang="fr-CA" sz="2250"/>
                        <a:t>Définition de règles de comparaison, </a:t>
                      </a:r>
                    </a:p>
                    <a:p>
                      <a:pPr marL="336550" lvl="1" indent="-336550">
                        <a:buFont typeface="Arial" panose="020B0604020202020204" pitchFamily="34" charset="0"/>
                        <a:buChar char="•"/>
                      </a:pPr>
                      <a:r>
                        <a:rPr lang="fr-CA" sz="2250" kern="1200">
                          <a:solidFill>
                            <a:schemeClr val="dk1"/>
                          </a:solidFill>
                        </a:rPr>
                        <a:t>calcul d’un score de la paire (poids),</a:t>
                      </a:r>
                    </a:p>
                    <a:p>
                      <a:pPr marL="336550" lvl="1" indent="-336550">
                        <a:buFont typeface="Arial" panose="020B0604020202020204" pitchFamily="34" charset="0"/>
                        <a:buChar char="•"/>
                      </a:pPr>
                      <a:r>
                        <a:rPr lang="fr-CA" sz="2250" kern="1200">
                          <a:solidFill>
                            <a:schemeClr val="dk1"/>
                          </a:solidFill>
                        </a:rPr>
                        <a:t>détermination de seuils pour classer les paires en définitives, (possibles), rejetées.</a:t>
                      </a:r>
                      <a:endParaRPr lang="fr-CA" sz="22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0" lvl="1" indent="-336550">
                        <a:buFont typeface="Arial" panose="020B0604020202020204" pitchFamily="34" charset="0"/>
                        <a:buChar char="•"/>
                      </a:pPr>
                      <a:endParaRPr lang="fr-CA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250"/>
                        <a:t>Estimation de la qualité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250"/>
                        <a:t>Revue manuelle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2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96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9853" y="1078386"/>
            <a:ext cx="10676585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9853" y="1916832"/>
            <a:ext cx="10676585" cy="3862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a typeface="Cambria Math" panose="02040503050406030204" pitchFamily="18" charset="0"/>
              </a:rPr>
              <a:t>Applications</a:t>
            </a:r>
            <a:endParaRPr lang="fr-CA" sz="2400" dirty="0"/>
          </a:p>
          <a:p>
            <a:pPr lvl="1">
              <a:lnSpc>
                <a:spcPct val="150000"/>
              </a:lnSpc>
            </a:pPr>
            <a:r>
              <a:rPr lang="fr-CA" sz="2250" dirty="0"/>
              <a:t>Couplage entre des données de mortalité et un </a:t>
            </a:r>
            <a:r>
              <a:rPr lang="fr-CA" sz="2250" dirty="0" err="1"/>
              <a:t>recensemment</a:t>
            </a:r>
            <a:r>
              <a:rPr lang="fr-CA" sz="2250" dirty="0"/>
              <a:t>. Voir </a:t>
            </a:r>
            <a:r>
              <a:rPr lang="fr-CA" sz="2250" dirty="0" err="1"/>
              <a:t>Blakely</a:t>
            </a:r>
            <a:r>
              <a:rPr lang="fr-CA" sz="2250" dirty="0"/>
              <a:t> et </a:t>
            </a:r>
            <a:r>
              <a:rPr lang="fr-CA" sz="2250" dirty="0" err="1"/>
              <a:t>Salmond</a:t>
            </a:r>
            <a:r>
              <a:rPr lang="fr-CA" sz="2250" dirty="0"/>
              <a:t> (2002).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Estimation des faux négatifs </a:t>
            </a:r>
            <a:r>
              <a:rPr lang="fr-CA" sz="2250" dirty="0" err="1"/>
              <a:t>dûs</a:t>
            </a:r>
            <a:r>
              <a:rPr lang="fr-CA" sz="2250" dirty="0"/>
              <a:t> aux pochettes. Voir </a:t>
            </a:r>
            <a:r>
              <a:rPr lang="fr-CA" sz="2250" dirty="0" err="1"/>
              <a:t>Dasylva</a:t>
            </a:r>
            <a:r>
              <a:rPr lang="fr-CA" sz="2250" dirty="0"/>
              <a:t> et </a:t>
            </a:r>
            <a:r>
              <a:rPr lang="fr-CA" sz="2250" dirty="0" err="1"/>
              <a:t>Goussanou</a:t>
            </a:r>
            <a:r>
              <a:rPr lang="fr-CA" sz="2250" dirty="0"/>
              <a:t> (2021).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038B1-A7D9-4725-9C3C-F3BA9683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67200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98489" y="1078386"/>
            <a:ext cx="10625071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98489" y="1916832"/>
            <a:ext cx="10625071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Les </a:t>
            </a:r>
            <a:r>
              <a:rPr lang="en-US" sz="2400" dirty="0"/>
              <a:t>a</a:t>
            </a:r>
            <a:r>
              <a:rPr lang="fr-CA" sz="2400" dirty="0" err="1"/>
              <a:t>vantages</a:t>
            </a:r>
            <a:endParaRPr lang="fr-CA" sz="2400" dirty="0"/>
          </a:p>
          <a:p>
            <a:pPr lvl="1">
              <a:lnSpc>
                <a:spcPct val="150000"/>
              </a:lnSpc>
            </a:pPr>
            <a:r>
              <a:rPr lang="fr-CA" sz="2250" dirty="0"/>
              <a:t>Estimer les erreurs sans avoir à spécifier les interactions entre les variables d’appariement.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Une méthode qui s’applique aux méthodes probabiliste, déterministe et hiérarchique.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Pas besoin de données d’apprentissage ou de vérifications manuelles.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FBB25-3497-4082-A7AE-7AA34B3D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453996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6975" y="1078386"/>
            <a:ext cx="10676586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46975" y="1916832"/>
                <a:ext cx="10676586" cy="37444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CA" sz="2400" dirty="0"/>
                  <a:t>Les défis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CA" sz="2250" dirty="0"/>
                  <a:t>Inférence statistique (variances, intervalles de confiance, tests d’hypothèse) complexe à cause de la corrélation 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250" dirty="0"/>
                  <a:t>. Une solution est de baser l’inférence sur un échantillon 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250" dirty="0"/>
                  <a:t> de taille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fr-CA" sz="2250" dirty="0"/>
                  <a:t>.  Sous certaines conditions, la taille optimale est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5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25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5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fr-CA" sz="2250" dirty="0"/>
                  <a:t>.Voir </a:t>
                </a:r>
                <a:r>
                  <a:rPr lang="fr-CA" sz="2250" dirty="0" err="1"/>
                  <a:t>Dasylva</a:t>
                </a:r>
                <a:r>
                  <a:rPr lang="fr-CA" sz="2250" dirty="0"/>
                  <a:t> et coll. (2019).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75" y="1916832"/>
                <a:ext cx="10676586" cy="3744416"/>
              </a:xfr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39005-AEB2-4B9A-8C36-FF332817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460990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9853" y="1078386"/>
            <a:ext cx="10676585" cy="694430"/>
          </a:xfrm>
        </p:spPr>
        <p:txBody>
          <a:bodyPr>
            <a:normAutofit/>
          </a:bodyPr>
          <a:lstStyle/>
          <a:p>
            <a:r>
              <a:rPr lang="fr-CA" sz="3600" dirty="0"/>
              <a:t>Modèles basés sur les liens adjacents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9853" y="1916832"/>
            <a:ext cx="10676585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Les défis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Prendre en compte la sous-couverture.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Prendre en compte les doublons.</a:t>
            </a:r>
          </a:p>
          <a:p>
            <a:pPr lvl="1">
              <a:lnSpc>
                <a:spcPct val="150000"/>
              </a:lnSpc>
            </a:pPr>
            <a:r>
              <a:rPr lang="fr-CA" sz="2250" dirty="0"/>
              <a:t>Couplages complexes o</a:t>
            </a:r>
            <a:r>
              <a:rPr lang="fr-FR" sz="2250" dirty="0"/>
              <a:t>ù</a:t>
            </a:r>
            <a:r>
              <a:rPr lang="fr-CA" sz="2250" dirty="0"/>
              <a:t> la décision de lier deux enregistrements fait intervenir d’autres enregistrements.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F9FE4-EB1A-41F2-87D7-563B2083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599828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9853" y="1078386"/>
            <a:ext cx="10676585" cy="694430"/>
          </a:xfrm>
        </p:spPr>
        <p:txBody>
          <a:bodyPr>
            <a:normAutofit/>
          </a:bodyPr>
          <a:lstStyle/>
          <a:p>
            <a:r>
              <a:rPr lang="fr-CA" sz="3600"/>
              <a:t>Conclusion</a:t>
            </a:r>
            <a:endParaRPr lang="fr-CA" sz="36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9853" y="1916832"/>
            <a:ext cx="10676585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/>
              <a:t>La détermination des seuils par la méthode de k-moyennes et l’estimation des erreurs par le biais des liens adjacents sont deux méthodes pratiques pour réduire le recours à la vérification manuelle.</a:t>
            </a:r>
          </a:p>
          <a:p>
            <a:pPr>
              <a:lnSpc>
                <a:spcPct val="150000"/>
              </a:lnSpc>
            </a:pPr>
            <a:r>
              <a:rPr lang="fr-CA" sz="2400"/>
              <a:t>Les recherches se poursuivent pour améliorer ces solutions et les rendre plus robustes.</a:t>
            </a:r>
            <a:endParaRPr lang="fr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F9FE4-EB1A-41F2-87D7-563B2083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624722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34095" y="769862"/>
            <a:ext cx="10663707" cy="694430"/>
          </a:xfrm>
        </p:spPr>
        <p:txBody>
          <a:bodyPr>
            <a:normAutofit/>
          </a:bodyPr>
          <a:lstStyle/>
          <a:p>
            <a:r>
              <a:rPr lang="fr-CA" sz="4000" dirty="0"/>
              <a:t>Bibliographie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4095" y="1556793"/>
            <a:ext cx="10663707" cy="440374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Armstrong, M., et </a:t>
            </a:r>
            <a:r>
              <a:rPr lang="en-C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Mayda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 (1993). "Model-based estimation of record linkage error rates", </a:t>
            </a:r>
            <a:r>
              <a:rPr lang="en-C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Techniques </a:t>
            </a:r>
            <a:r>
              <a:rPr lang="en-CA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d’enquête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19, 137-147.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Blakely, T., et Salmond, C. (2002). “Probabilistic record linkage and a method to calculate the positive predicted value“,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Epidemiology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31, 1246-1252.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Chipperfield, J., Hansen, N., et Rossiter, P. (2018). “Estimating Precision and Recall for Deterministic and Probabilistic Record Linkage'', </a:t>
            </a:r>
            <a:r>
              <a:rPr lang="en-C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Statistical Review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86, 219-236.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Dasylva, A., </a:t>
            </a:r>
            <a:r>
              <a:rPr lang="en-C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Goussanou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A., </a:t>
            </a:r>
            <a:r>
              <a:rPr lang="en-C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Ajavon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D., et </a:t>
            </a:r>
            <a:r>
              <a:rPr lang="en-C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Abousaleh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H. (2019). “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Revisiting the probabilistic method of record linkage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https://arxiv.org/abs/1911.01874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3B8F-483C-4E34-8826-1A4F0BD1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94091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34095" y="769862"/>
            <a:ext cx="10663707" cy="694430"/>
          </a:xfrm>
        </p:spPr>
        <p:txBody>
          <a:bodyPr>
            <a:normAutofit/>
          </a:bodyPr>
          <a:lstStyle/>
          <a:p>
            <a:r>
              <a:rPr lang="fr-CA" sz="4000" dirty="0"/>
              <a:t>Bibliographie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4095" y="1556793"/>
            <a:ext cx="10663707" cy="440374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Dasylva, A.,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Goussanou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(2020).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Estimating linkage errors under regularity conditions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dans les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Section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d’enquête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Association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américaine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statistique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Dasylva, A.,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Goussanou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(2021). “Estimating the false negatives due to blocking in record linkage”, Survey Methodology, 47, 299-311.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dirty="0" err="1"/>
              <a:t>Fellegi</a:t>
            </a:r>
            <a:r>
              <a:rPr lang="en-US" dirty="0"/>
              <a:t>, I., et </a:t>
            </a:r>
            <a:r>
              <a:rPr lang="en-US" dirty="0" err="1"/>
              <a:t>Sunter</a:t>
            </a:r>
            <a:r>
              <a:rPr lang="en-US" dirty="0"/>
              <a:t>, A. (1969). “A theory of record linkage“, </a:t>
            </a:r>
            <a:r>
              <a:rPr lang="en-US" i="1" dirty="0"/>
              <a:t>Journal of the American Statistical Association</a:t>
            </a:r>
            <a:r>
              <a:rPr lang="en-US" dirty="0"/>
              <a:t>, 64, 1183-1210.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C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Thibaudeau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Y. (1993). "The discrimination power of dependency structures in record linkage", </a:t>
            </a:r>
            <a:r>
              <a:rPr lang="en-C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Techniques </a:t>
            </a:r>
            <a:r>
              <a:rPr lang="en-CA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d’enquête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19, 1-16.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4F950-A6EA-4674-95DF-C5F2F78D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58216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34095" y="988805"/>
            <a:ext cx="10663707" cy="694430"/>
          </a:xfrm>
        </p:spPr>
        <p:txBody>
          <a:bodyPr>
            <a:normAutofit/>
          </a:bodyPr>
          <a:lstStyle/>
          <a:p>
            <a:r>
              <a:rPr lang="fr-CA" sz="4000" dirty="0"/>
              <a:t>Bibliographie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4095" y="1751527"/>
            <a:ext cx="10663707" cy="42090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Winkler, W. (1993). “Improved decision rules in the </a:t>
            </a:r>
            <a:r>
              <a:rPr lang="en-C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Fellegi-Sunter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 of Record Linkage”, dans les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Section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d’enquête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Association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américaine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statistique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274-279.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293B3-2C36-4635-8531-F67D4045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11917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Plan</a:t>
            </a:r>
            <a:endParaRPr lang="fr-CA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4F89C-61BF-4512-9D8C-8F9824E9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Classification </a:t>
            </a:r>
            <a:r>
              <a:rPr lang="fr-CA" sz="2400"/>
              <a:t>des paires</a:t>
            </a:r>
            <a:endParaRPr lang="fr-CA" sz="2400" dirty="0"/>
          </a:p>
          <a:p>
            <a:pPr>
              <a:lnSpc>
                <a:spcPct val="150000"/>
              </a:lnSpc>
            </a:pPr>
            <a:r>
              <a:rPr lang="fr-CA" sz="2400" dirty="0"/>
              <a:t>Estimation des erreurs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B76A8-F786-4BD5-A007-8420ACDF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00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CE6E2-FF44-4208-B159-FF420E7D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/>
              <a:t>La classification </a:t>
            </a:r>
            <a:r>
              <a:rPr lang="fr-CA" sz="4000" dirty="0"/>
              <a:t>des paires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F992B-9C9F-4C8F-A50B-7B7D8F541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6ECB7-7D83-4A87-8FCD-6EE5F40E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690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94EEF-2591-4A8C-9154-72236321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15"/>
            <a:ext cx="10515600" cy="895042"/>
          </a:xfrm>
        </p:spPr>
        <p:txBody>
          <a:bodyPr/>
          <a:lstStyle/>
          <a:p>
            <a:r>
              <a:rPr lang="fr-CA" sz="3600" dirty="0"/>
              <a:t>Méthodologie actuelle de G-Coup</a:t>
            </a:r>
            <a:br>
              <a:rPr lang="fr-CA" dirty="0"/>
            </a:b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F13AE08-321D-47C7-8541-705B3E0AB6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754" y="1473224"/>
                <a:ext cx="10515600" cy="3656720"/>
              </a:xfrm>
            </p:spPr>
            <p:txBody>
              <a:bodyPr/>
              <a:lstStyle/>
              <a:p>
                <a:r>
                  <a:rPr lang="fr-CA" u="sng" dirty="0"/>
                  <a:t>Règles de comparaison </a:t>
                </a:r>
                <a:r>
                  <a:rPr lang="fr-CA" dirty="0"/>
                  <a:t>: panoplie d’outils de comparaison pour évaluer différents niveaux d’accords (manquant, désaccord, partiel</a:t>
                </a:r>
                <a:r>
                  <a:rPr lang="fr-CA" b="1" u="sng" dirty="0"/>
                  <a:t>s</a:t>
                </a:r>
                <a:r>
                  <a:rPr lang="fr-CA" dirty="0"/>
                  <a:t>, total) d’un champ de la paire.</a:t>
                </a:r>
              </a:p>
              <a:p>
                <a:endParaRPr lang="fr-CA" dirty="0"/>
              </a:p>
              <a:p>
                <a:r>
                  <a:rPr lang="fr-CA" u="sng" dirty="0"/>
                  <a:t>Calcul du poids (score de la paire) : </a:t>
                </a:r>
                <a:r>
                  <a:rPr lang="fr-CA" dirty="0"/>
                  <a:t>ratio de probabilité basé sur 2 composantes : poids lié + poids </a:t>
                </a:r>
                <a:r>
                  <a:rPr lang="fr-CA" dirty="0" err="1"/>
                  <a:t>non-lié</a:t>
                </a:r>
                <a:r>
                  <a:rPr lang="fr-CA" dirty="0"/>
                  <a:t>, estimés à partir de la fréquence des degrés d’accord dans les ensembles de paires liées et non-liées.</a:t>
                </a:r>
              </a:p>
              <a:p>
                <a:endParaRPr lang="fr-CA" dirty="0"/>
              </a:p>
              <a:p>
                <a:r>
                  <a:rPr lang="fr-CA" u="sng" dirty="0"/>
                  <a:t>Déterminer les seuils de classification:</a:t>
                </a:r>
                <a:r>
                  <a:rPr lang="fr-CA" dirty="0"/>
                  <a:t> Par examen de paires ou profils d’accord des paires, on détermine le seuil inférieur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NSimSun" panose="02010609030101010101" pitchFamily="49" charset="-122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NSimSun" panose="02010609030101010101" pitchFamily="49" charset="-122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fr-CA" dirty="0"/>
                  <a:t> et supérieur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µ</m:t>
                        </m:r>
                      </m:sub>
                    </m:sSub>
                  </m:oMath>
                </a14:m>
                <a:r>
                  <a:rPr lang="fr-CA" dirty="0"/>
                  <a:t> qui déterminent les 3 zones de classification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F13AE08-321D-47C7-8541-705B3E0AB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754" y="1473224"/>
                <a:ext cx="10515600" cy="3656720"/>
              </a:xfrm>
              <a:blipFill>
                <a:blip r:embed="rId12"/>
                <a:stretch>
                  <a:fillRect l="-522" t="-1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1">
            <a:extLst>
              <a:ext uri="{FF2B5EF4-FFF2-40B4-BE49-F238E27FC236}">
                <a16:creationId xmlns:a16="http://schemas.microsoft.com/office/drawing/2014/main" id="{FB4FE4CC-052D-4D76-B42A-EAA8615D444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9417" y="5841400"/>
            <a:ext cx="650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CA" sz="2400" dirty="0" err="1">
                <a:solidFill>
                  <a:srgbClr val="00100E"/>
                </a:solidFill>
              </a:rPr>
              <a:t>Poids</a:t>
            </a:r>
            <a:r>
              <a:rPr lang="en-CA" sz="2400" dirty="0">
                <a:solidFill>
                  <a:srgbClr val="00100E"/>
                </a:solidFill>
              </a:rPr>
              <a:t> total de la </a:t>
            </a:r>
            <a:r>
              <a:rPr lang="en-CA" sz="2400" dirty="0" err="1">
                <a:solidFill>
                  <a:srgbClr val="00100E"/>
                </a:solidFill>
              </a:rPr>
              <a:t>paire</a:t>
            </a: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DF8F896-614B-4A10-8927-0686094EB886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4454467" y="4984022"/>
            <a:ext cx="0" cy="800100"/>
          </a:xfrm>
          <a:prstGeom prst="line">
            <a:avLst/>
          </a:prstGeom>
          <a:noFill/>
          <a:ln w="9525">
            <a:solidFill>
              <a:srgbClr val="00100E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17599F5A-A274-4A12-8F5C-D11AEB5BFCAF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6280092" y="4990372"/>
            <a:ext cx="0" cy="800100"/>
          </a:xfrm>
          <a:prstGeom prst="line">
            <a:avLst/>
          </a:prstGeom>
          <a:noFill/>
          <a:ln w="9525">
            <a:solidFill>
              <a:srgbClr val="00100E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F6D95473-AA8E-46EB-9122-1402250ECB0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35192" y="517452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 err="1">
                <a:solidFill>
                  <a:srgbClr val="00100E"/>
                </a:solidFill>
              </a:rPr>
              <a:t>Rejetée</a:t>
            </a: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7F6B6AF2-0865-4A67-9779-D6570D0CCB5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4167" y="518087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>
                <a:solidFill>
                  <a:srgbClr val="00100E"/>
                </a:solidFill>
              </a:rPr>
              <a:t>Possible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B757E1FA-38EA-4099-A5F4-98C0267A4E3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37834" y="518087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 err="1">
                <a:solidFill>
                  <a:srgbClr val="00100E"/>
                </a:solidFill>
              </a:rPr>
              <a:t>Définitive</a:t>
            </a: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D3A2C35-AC21-4600-BDC8-8BA1E4EEBCE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9892" y="4593497"/>
            <a:ext cx="650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 i="1" noProof="1">
                <a:solidFill>
                  <a:srgbClr val="0F06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b="1" baseline="-25000" noProof="1">
                <a:solidFill>
                  <a:srgbClr val="0F060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CA" sz="2400" baseline="-25000" dirty="0">
                <a:solidFill>
                  <a:srgbClr val="00100E"/>
                </a:solidFill>
              </a:rPr>
              <a:t>                           </a:t>
            </a:r>
            <a:r>
              <a:rPr lang="fr-CA" sz="2400" b="1" i="1" noProof="1">
                <a:solidFill>
                  <a:srgbClr val="0F06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A" sz="2400" b="1" i="1" baseline="-25000" noProof="1">
                <a:solidFill>
                  <a:srgbClr val="0F060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CA" sz="2400" b="1" i="1" baseline="-25000" noProof="1">
                <a:latin typeface="Symbol" pitchFamily="18" charset="2"/>
                <a:cs typeface="Times New Roman" pitchFamily="18" charset="0"/>
              </a:rPr>
              <a:t> </a:t>
            </a:r>
            <a:r>
              <a:rPr lang="en-CA" sz="2400" baseline="-25000" dirty="0">
                <a:solidFill>
                  <a:srgbClr val="00100E"/>
                </a:solidFill>
              </a:rPr>
              <a:t> </a:t>
            </a: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C5CFD-E26E-433E-8E42-9F85B6EA9FA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49417" y="5755547"/>
            <a:ext cx="2305050" cy="85725"/>
          </a:xfrm>
          <a:prstGeom prst="rect">
            <a:avLst/>
          </a:prstGeom>
          <a:solidFill>
            <a:srgbClr val="FF0000"/>
          </a:solidFill>
          <a:ln w="12700">
            <a:solidFill>
              <a:srgbClr val="001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F4C414-8A6D-40EB-84C7-C6337C3517C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63992" y="5755547"/>
            <a:ext cx="1819275" cy="85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1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FD6C7F-5BC4-4102-8D6C-EF448EC224E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92792" y="5755547"/>
            <a:ext cx="2305050" cy="85725"/>
          </a:xfrm>
          <a:prstGeom prst="rect">
            <a:avLst/>
          </a:prstGeom>
          <a:solidFill>
            <a:srgbClr val="00CC00"/>
          </a:solidFill>
          <a:ln w="12700">
            <a:solidFill>
              <a:srgbClr val="001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30489-88FF-458A-9C8D-ED2DCF3B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203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8D2FF4-C7B7-4180-8123-537C0A2907BF}"/>
              </a:ext>
            </a:extLst>
          </p:cNvPr>
          <p:cNvSpPr/>
          <p:nvPr/>
        </p:nvSpPr>
        <p:spPr>
          <a:xfrm rot="20459284">
            <a:off x="9385218" y="5008056"/>
            <a:ext cx="2641311" cy="68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94EEF-2591-4A8C-9154-72236321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15"/>
            <a:ext cx="10515600" cy="895042"/>
          </a:xfrm>
        </p:spPr>
        <p:txBody>
          <a:bodyPr/>
          <a:lstStyle/>
          <a:p>
            <a:r>
              <a:rPr lang="fr-CA" sz="3600" dirty="0"/>
              <a:t>Méthodologie actuelle de G-Coup</a:t>
            </a:r>
            <a:br>
              <a:rPr lang="fr-CA" dirty="0"/>
            </a:b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F13AE08-321D-47C7-8541-705B3E0AB6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754" y="1473224"/>
                <a:ext cx="10515600" cy="3656720"/>
              </a:xfrm>
            </p:spPr>
            <p:txBody>
              <a:bodyPr/>
              <a:lstStyle/>
              <a:p>
                <a:r>
                  <a:rPr lang="fr-CA" u="sng" dirty="0"/>
                  <a:t>Règles de comparaison </a:t>
                </a:r>
                <a:r>
                  <a:rPr lang="fr-CA" dirty="0"/>
                  <a:t>: panoplie d’outils de comparaison pour évaluer différents niveaux d’accords (manquant, désaccord, partiel</a:t>
                </a:r>
                <a:r>
                  <a:rPr lang="fr-CA" b="1" u="sng" dirty="0"/>
                  <a:t>s</a:t>
                </a:r>
                <a:r>
                  <a:rPr lang="fr-CA" dirty="0"/>
                  <a:t>, total) d’un champ de la paire.</a:t>
                </a:r>
              </a:p>
              <a:p>
                <a:endParaRPr lang="fr-CA" dirty="0"/>
              </a:p>
              <a:p>
                <a:r>
                  <a:rPr lang="fr-CA" u="sng" dirty="0"/>
                  <a:t>Calcul du poids (score de la paire) : </a:t>
                </a:r>
                <a:r>
                  <a:rPr lang="fr-CA" dirty="0"/>
                  <a:t>ratio de probabilité basé sur 2 composantes : </a:t>
                </a:r>
                <a:r>
                  <a:rPr lang="fr-CA" b="1" dirty="0">
                    <a:solidFill>
                      <a:srgbClr val="0070C0"/>
                    </a:solidFill>
                  </a:rPr>
                  <a:t>poids lié </a:t>
                </a:r>
                <a:r>
                  <a:rPr lang="fr-CA" dirty="0"/>
                  <a:t>+ poids </a:t>
                </a:r>
                <a:r>
                  <a:rPr lang="fr-CA" dirty="0" err="1"/>
                  <a:t>non-lié</a:t>
                </a:r>
                <a:r>
                  <a:rPr lang="fr-CA" dirty="0"/>
                  <a:t>, estimés à partir de la fréquence des degrés d’accord dans les </a:t>
                </a:r>
                <a:r>
                  <a:rPr lang="fr-CA" b="1" dirty="0">
                    <a:solidFill>
                      <a:srgbClr val="0070C0"/>
                    </a:solidFill>
                  </a:rPr>
                  <a:t>ensembles de paires liées </a:t>
                </a:r>
                <a:r>
                  <a:rPr lang="fr-CA" dirty="0"/>
                  <a:t>et non-liées.</a:t>
                </a:r>
              </a:p>
              <a:p>
                <a:endParaRPr lang="fr-CA" dirty="0"/>
              </a:p>
              <a:p>
                <a:r>
                  <a:rPr lang="fr-CA" u="sng" dirty="0"/>
                  <a:t>Déterminer les seuils de classification:</a:t>
                </a:r>
                <a:r>
                  <a:rPr lang="fr-CA" dirty="0"/>
                  <a:t> Par examen de paires ou profils d’accord des paires, on détermine le seuil inférieur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NSimSun" panose="02010609030101010101" pitchFamily="49" charset="-122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NSimSun" panose="02010609030101010101" pitchFamily="49" charset="-122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fr-CA" dirty="0"/>
                  <a:t> et supérieur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µ</m:t>
                        </m:r>
                      </m:sub>
                    </m:sSub>
                  </m:oMath>
                </a14:m>
                <a:r>
                  <a:rPr lang="fr-CA" dirty="0"/>
                  <a:t> qui déterminent les 3 zones de classification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F13AE08-321D-47C7-8541-705B3E0AB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754" y="1473224"/>
                <a:ext cx="10515600" cy="3656720"/>
              </a:xfrm>
              <a:blipFill>
                <a:blip r:embed="rId12"/>
                <a:stretch>
                  <a:fillRect l="-522" t="-1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1">
            <a:extLst>
              <a:ext uri="{FF2B5EF4-FFF2-40B4-BE49-F238E27FC236}">
                <a16:creationId xmlns:a16="http://schemas.microsoft.com/office/drawing/2014/main" id="{FB4FE4CC-052D-4D76-B42A-EAA8615D444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9417" y="5841400"/>
            <a:ext cx="650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CA" sz="2400" dirty="0" err="1">
                <a:solidFill>
                  <a:srgbClr val="00100E"/>
                </a:solidFill>
              </a:rPr>
              <a:t>Poids</a:t>
            </a:r>
            <a:r>
              <a:rPr lang="en-CA" sz="2400" dirty="0">
                <a:solidFill>
                  <a:srgbClr val="00100E"/>
                </a:solidFill>
              </a:rPr>
              <a:t> total de la </a:t>
            </a:r>
            <a:r>
              <a:rPr lang="en-CA" sz="2400" dirty="0" err="1">
                <a:solidFill>
                  <a:srgbClr val="00100E"/>
                </a:solidFill>
              </a:rPr>
              <a:t>paire</a:t>
            </a: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DF8F896-614B-4A10-8927-0686094EB886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4454467" y="4984022"/>
            <a:ext cx="0" cy="800100"/>
          </a:xfrm>
          <a:prstGeom prst="line">
            <a:avLst/>
          </a:prstGeom>
          <a:noFill/>
          <a:ln w="9525">
            <a:solidFill>
              <a:srgbClr val="00100E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17599F5A-A274-4A12-8F5C-D11AEB5BFCAF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6280092" y="4990372"/>
            <a:ext cx="0" cy="800100"/>
          </a:xfrm>
          <a:prstGeom prst="line">
            <a:avLst/>
          </a:prstGeom>
          <a:noFill/>
          <a:ln w="9525">
            <a:solidFill>
              <a:srgbClr val="00100E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F6D95473-AA8E-46EB-9122-1402250ECB0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35192" y="517452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 err="1">
                <a:solidFill>
                  <a:srgbClr val="00100E"/>
                </a:solidFill>
              </a:rPr>
              <a:t>Rejetée</a:t>
            </a: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7F6B6AF2-0865-4A67-9779-D6570D0CCB5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4167" y="518087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>
                <a:solidFill>
                  <a:srgbClr val="0070C0"/>
                </a:solidFill>
              </a:rPr>
              <a:t>Possible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B757E1FA-38EA-4099-A5F4-98C0267A4E3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37834" y="518087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 err="1">
                <a:solidFill>
                  <a:srgbClr val="0070C0"/>
                </a:solidFill>
              </a:rPr>
              <a:t>Définitive</a:t>
            </a:r>
            <a:endParaRPr lang="en-CA" sz="2400" dirty="0">
              <a:solidFill>
                <a:srgbClr val="0070C0"/>
              </a:solidFill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D3A2C35-AC21-4600-BDC8-8BA1E4EEBCE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9892" y="4593497"/>
            <a:ext cx="650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 i="1" noProof="1">
                <a:solidFill>
                  <a:srgbClr val="0F06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b="1" baseline="-25000" noProof="1">
                <a:solidFill>
                  <a:srgbClr val="0F060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CA" sz="2400" baseline="-25000" dirty="0">
                <a:solidFill>
                  <a:srgbClr val="00100E"/>
                </a:solidFill>
              </a:rPr>
              <a:t>                           </a:t>
            </a:r>
            <a:r>
              <a:rPr lang="fr-CA" sz="2400" b="1" i="1" noProof="1">
                <a:solidFill>
                  <a:srgbClr val="0F06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A" sz="2400" b="1" i="1" baseline="-25000" noProof="1">
                <a:solidFill>
                  <a:srgbClr val="0F060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CA" sz="2400" b="1" i="1" baseline="-25000" noProof="1">
                <a:latin typeface="Symbol" pitchFamily="18" charset="2"/>
                <a:cs typeface="Times New Roman" pitchFamily="18" charset="0"/>
              </a:rPr>
              <a:t> </a:t>
            </a:r>
            <a:r>
              <a:rPr lang="en-CA" sz="2400" baseline="-25000" dirty="0">
                <a:solidFill>
                  <a:srgbClr val="00100E"/>
                </a:solidFill>
              </a:rPr>
              <a:t> </a:t>
            </a: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C5CFD-E26E-433E-8E42-9F85B6EA9FA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49417" y="5755547"/>
            <a:ext cx="2305050" cy="85725"/>
          </a:xfrm>
          <a:prstGeom prst="rect">
            <a:avLst/>
          </a:prstGeom>
          <a:solidFill>
            <a:srgbClr val="FF0000"/>
          </a:solidFill>
          <a:ln w="12700">
            <a:solidFill>
              <a:srgbClr val="001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2400" dirty="0">
              <a:solidFill>
                <a:srgbClr val="00100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F4C414-8A6D-40EB-84C7-C6337C3517C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63992" y="5755547"/>
            <a:ext cx="1819275" cy="85725"/>
          </a:xfrm>
          <a:prstGeom prst="rect">
            <a:avLst/>
          </a:prstGeom>
          <a:solidFill>
            <a:srgbClr val="0070C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2400" dirty="0">
              <a:solidFill>
                <a:srgbClr val="0070C0"/>
              </a:solidFill>
              <a:highlight>
                <a:srgbClr val="0000FF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FD6C7F-5BC4-4102-8D6C-EF448EC224E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92792" y="5755547"/>
            <a:ext cx="2305050" cy="85725"/>
          </a:xfrm>
          <a:prstGeom prst="rect">
            <a:avLst/>
          </a:prstGeom>
          <a:solidFill>
            <a:srgbClr val="0070C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2400" dirty="0">
              <a:solidFill>
                <a:srgbClr val="0070C0"/>
              </a:solidFill>
            </a:endParaRPr>
          </a:p>
        </p:txBody>
      </p:sp>
      <p:sp>
        <p:nvSpPr>
          <p:cNvPr id="4" name="Flèche : demi-tour 3">
            <a:extLst>
              <a:ext uri="{FF2B5EF4-FFF2-40B4-BE49-F238E27FC236}">
                <a16:creationId xmlns:a16="http://schemas.microsoft.com/office/drawing/2014/main" id="{485E12D0-1D50-43AB-B079-AF6E5E968B0D}"/>
              </a:ext>
            </a:extLst>
          </p:cNvPr>
          <p:cNvSpPr/>
          <p:nvPr/>
        </p:nvSpPr>
        <p:spPr>
          <a:xfrm rot="16200000" flipV="1">
            <a:off x="9483055" y="2579435"/>
            <a:ext cx="3506598" cy="763758"/>
          </a:xfrm>
          <a:prstGeom prst="uturnArrow">
            <a:avLst>
              <a:gd name="adj1" fmla="val 25000"/>
              <a:gd name="adj2" fmla="val 23467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C103CC-EE07-4F3F-B325-15317014E377}"/>
              </a:ext>
            </a:extLst>
          </p:cNvPr>
          <p:cNvSpPr txBox="1"/>
          <p:nvPr/>
        </p:nvSpPr>
        <p:spPr>
          <a:xfrm rot="19848544">
            <a:off x="10664504" y="2607371"/>
            <a:ext cx="161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rgbClr val="FFC000"/>
                </a:solidFill>
              </a:rPr>
              <a:t>itératif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87B6-4B39-4883-8632-57D71A52005E}"/>
              </a:ext>
            </a:extLst>
          </p:cNvPr>
          <p:cNvSpPr txBox="1"/>
          <p:nvPr/>
        </p:nvSpPr>
        <p:spPr>
          <a:xfrm rot="20448072">
            <a:off x="9535055" y="4945050"/>
            <a:ext cx="238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C000"/>
                </a:solidFill>
              </a:rPr>
              <a:t>Jusqu’à convergence des poids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6B1EE9-06D8-4142-A0E0-3A321938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06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76EF7-EC15-4382-8B01-90D9492F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333"/>
            <a:ext cx="10515600" cy="895042"/>
          </a:xfrm>
        </p:spPr>
        <p:txBody>
          <a:bodyPr>
            <a:normAutofit/>
          </a:bodyPr>
          <a:lstStyle/>
          <a:p>
            <a:r>
              <a:rPr lang="fr-CA" sz="3200" dirty="0"/>
              <a:t>Méthodologie actuelle de G-Coup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A56ED-093C-4085-A7B4-4A320CF5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809867"/>
            <a:ext cx="11099800" cy="233680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Profil d’une paire = Ensemble des résultats d’accords aux règles de comparaison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Examen des paires et profils de concordances par un expert en couplage:</a:t>
            </a:r>
          </a:p>
          <a:p>
            <a:pPr lvl="1"/>
            <a:r>
              <a:rPr lang="fr-CA" dirty="0"/>
              <a:t>Les profils sont filtrés (p.ex. : représentent un nombre minimal de paires)</a:t>
            </a:r>
          </a:p>
          <a:p>
            <a:pPr lvl="1"/>
            <a:r>
              <a:rPr lang="fr-CA" dirty="0"/>
              <a:t>Les profils sont triés par poids</a:t>
            </a:r>
          </a:p>
          <a:p>
            <a:pPr lvl="1"/>
            <a:r>
              <a:rPr lang="fr-CA" dirty="0"/>
              <a:t>Le réviseur essaie de délimiter les 3 zones, évalue l’impact de ses poids et peut effectuer de la classification manuelle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4AFDF2-4F86-46F9-9179-F28709E3C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98704"/>
              </p:ext>
            </p:extLst>
          </p:nvPr>
        </p:nvGraphicFramePr>
        <p:xfrm>
          <a:off x="355600" y="1717521"/>
          <a:ext cx="1008380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380">
                  <a:extLst>
                    <a:ext uri="{9D8B030D-6E8A-4147-A177-3AD203B41FA5}">
                      <a16:colId xmlns:a16="http://schemas.microsoft.com/office/drawing/2014/main" val="265043651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678833027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4094091547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409566238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1028628520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635553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Enregistrements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Règles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Âge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Géographie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836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dirty="0"/>
                        <a:t>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Dupon</a:t>
                      </a:r>
                      <a:r>
                        <a:rPr lang="fr-CA" b="1" u="sng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137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dirty="0"/>
                        <a:t>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Dupon</a:t>
                      </a:r>
                      <a:r>
                        <a:rPr lang="fr-CA" b="1" u="sng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Ottawa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47556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b="1" dirty="0"/>
                        <a:t>Profil de (</a:t>
                      </a:r>
                      <a:r>
                        <a:rPr lang="fr-CA" b="1" dirty="0" err="1"/>
                        <a:t>a,b</a:t>
                      </a:r>
                      <a:r>
                        <a:rPr lang="fr-CA" b="1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u="none" dirty="0">
                          <a:solidFill>
                            <a:srgbClr val="00B0F0"/>
                          </a:solidFill>
                        </a:rPr>
                        <a:t>Typo</a:t>
                      </a:r>
                      <a:endParaRPr lang="fr-CA" b="1" u="sng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FFFF00"/>
                          </a:solidFill>
                        </a:rPr>
                        <a:t>Manquant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FF0000"/>
                          </a:solidFill>
                        </a:rPr>
                        <a:t>Désaccord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928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94F8D-B20F-4DFA-84D0-07BCA0B7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4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76EF7-EC15-4382-8B01-90D9492F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73992"/>
            <a:ext cx="10515600" cy="895042"/>
          </a:xfrm>
        </p:spPr>
        <p:txBody>
          <a:bodyPr>
            <a:normAutofit/>
          </a:bodyPr>
          <a:lstStyle/>
          <a:p>
            <a:r>
              <a:rPr lang="fr-CA" sz="3200" dirty="0"/>
              <a:t>Méthodologie actuelle de G-Coup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A56ED-093C-4085-A7B4-4A320CF5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529052"/>
            <a:ext cx="10858500" cy="718848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La version 3.5 (dernière en date) de G-Coup contient un outil interactif de révision de profils</a:t>
            </a:r>
          </a:p>
          <a:p>
            <a:pPr lvl="1"/>
            <a:endParaRPr lang="fr-CA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6110C58-0C68-4207-90ED-58EEBB07B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75766"/>
              </p:ext>
            </p:extLst>
          </p:nvPr>
        </p:nvGraphicFramePr>
        <p:xfrm>
          <a:off x="876300" y="1995128"/>
          <a:ext cx="9118602" cy="4188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9767">
                  <a:extLst>
                    <a:ext uri="{9D8B030D-6E8A-4147-A177-3AD203B41FA5}">
                      <a16:colId xmlns:a16="http://schemas.microsoft.com/office/drawing/2014/main" val="2458627388"/>
                    </a:ext>
                  </a:extLst>
                </a:gridCol>
                <a:gridCol w="1519767">
                  <a:extLst>
                    <a:ext uri="{9D8B030D-6E8A-4147-A177-3AD203B41FA5}">
                      <a16:colId xmlns:a16="http://schemas.microsoft.com/office/drawing/2014/main" val="1761695548"/>
                    </a:ext>
                  </a:extLst>
                </a:gridCol>
                <a:gridCol w="1519767">
                  <a:extLst>
                    <a:ext uri="{9D8B030D-6E8A-4147-A177-3AD203B41FA5}">
                      <a16:colId xmlns:a16="http://schemas.microsoft.com/office/drawing/2014/main" val="2145237798"/>
                    </a:ext>
                  </a:extLst>
                </a:gridCol>
                <a:gridCol w="1519767">
                  <a:extLst>
                    <a:ext uri="{9D8B030D-6E8A-4147-A177-3AD203B41FA5}">
                      <a16:colId xmlns:a16="http://schemas.microsoft.com/office/drawing/2014/main" val="322349494"/>
                    </a:ext>
                  </a:extLst>
                </a:gridCol>
                <a:gridCol w="1519767">
                  <a:extLst>
                    <a:ext uri="{9D8B030D-6E8A-4147-A177-3AD203B41FA5}">
                      <a16:colId xmlns:a16="http://schemas.microsoft.com/office/drawing/2014/main" val="328275741"/>
                    </a:ext>
                  </a:extLst>
                </a:gridCol>
                <a:gridCol w="1519767">
                  <a:extLst>
                    <a:ext uri="{9D8B030D-6E8A-4147-A177-3AD203B41FA5}">
                      <a16:colId xmlns:a16="http://schemas.microsoft.com/office/drawing/2014/main" val="1162184842"/>
                    </a:ext>
                  </a:extLst>
                </a:gridCol>
              </a:tblGrid>
              <a:tr h="320041">
                <a:tc>
                  <a:txBody>
                    <a:bodyPr/>
                    <a:lstStyle/>
                    <a:p>
                      <a:r>
                        <a:rPr lang="fr-CA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Âge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Poids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Statut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22107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Définitif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38299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none" dirty="0">
                          <a:solidFill>
                            <a:srgbClr val="00B0F0"/>
                          </a:solidFill>
                        </a:rPr>
                        <a:t>Typo</a:t>
                      </a:r>
                      <a:endParaRPr lang="fr-CA" sz="1800" b="1" u="sng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Définitif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27233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none" dirty="0">
                          <a:solidFill>
                            <a:srgbClr val="00B0F0"/>
                          </a:solidFill>
                        </a:rPr>
                        <a:t>Typo</a:t>
                      </a:r>
                      <a:endParaRPr lang="fr-CA" sz="1800" b="1" u="sng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FF00"/>
                          </a:solidFill>
                        </a:rPr>
                        <a:t>Manquant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Définitif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36840"/>
                  </a:ext>
                </a:extLst>
              </a:tr>
              <a:tr h="320041">
                <a:tc gridSpan="5"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041335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FF00"/>
                          </a:solidFill>
                        </a:rPr>
                        <a:t>Manquant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Possible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96736"/>
                  </a:ext>
                </a:extLst>
              </a:tr>
              <a:tr h="32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none" dirty="0">
                          <a:solidFill>
                            <a:srgbClr val="00B0F0"/>
                          </a:solidFill>
                        </a:rPr>
                        <a:t>Typo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none" dirty="0">
                          <a:solidFill>
                            <a:srgbClr val="00B0F0"/>
                          </a:solidFill>
                        </a:rPr>
                        <a:t>Typo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FF00"/>
                          </a:solidFill>
                        </a:rPr>
                        <a:t>Manquant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Possible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336507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</a:rPr>
                        <a:t>Désaccord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Possible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45334"/>
                  </a:ext>
                </a:extLst>
              </a:tr>
              <a:tr h="134649">
                <a:tc gridSpan="5"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34155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00B050"/>
                          </a:solidFill>
                        </a:rPr>
                        <a:t>Exact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</a:rPr>
                        <a:t>Désaccord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</a:rPr>
                        <a:t>Désaccord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FF00"/>
                          </a:solidFill>
                        </a:rPr>
                        <a:t>Manquant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Rejeté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90931"/>
                  </a:ext>
                </a:extLst>
              </a:tr>
              <a:tr h="531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</a:rPr>
                        <a:t>Désaccord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none" dirty="0">
                          <a:solidFill>
                            <a:srgbClr val="00B0F0"/>
                          </a:solidFill>
                        </a:rPr>
                        <a:t>Typo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</a:rPr>
                        <a:t>Désaccord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</a:rPr>
                        <a:t>Désaccord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Rejeté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0210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93CC1-B23B-4BA5-A5F2-3AC96322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182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heme/theme1.xml><?xml version="1.0" encoding="utf-8"?>
<a:theme xmlns:a="http://schemas.openxmlformats.org/drawingml/2006/main" name="ADQ_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justedDeathCounts.potx" id="{7FC85C09-93CC-4E3B-B82A-378D0733CFE2}" vid="{0851A95C-153D-4BA3-AB2D-80F0A0F847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ADQ_v3</Template>
  <TotalTime>661</TotalTime>
  <Words>2495</Words>
  <Application>Microsoft Office PowerPoint</Application>
  <PresentationFormat>Widescreen</PresentationFormat>
  <Paragraphs>373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NSimSun</vt:lpstr>
      <vt:lpstr>Arial</vt:lpstr>
      <vt:lpstr>Arial MT Std</vt:lpstr>
      <vt:lpstr>Calibri</vt:lpstr>
      <vt:lpstr>Cambria Math</vt:lpstr>
      <vt:lpstr>Symbol</vt:lpstr>
      <vt:lpstr>Times New Roman</vt:lpstr>
      <vt:lpstr>ADQ_v3</vt:lpstr>
      <vt:lpstr>PERSPECTIVES FUTURES EN COUPLAGE D’ENREGISTREMENTS</vt:lpstr>
      <vt:lpstr>Introduction</vt:lpstr>
      <vt:lpstr>Plusieurs enjeux dans le contexte probabiliste :</vt:lpstr>
      <vt:lpstr>Plan</vt:lpstr>
      <vt:lpstr>La classification des paires </vt:lpstr>
      <vt:lpstr>Méthodologie actuelle de G-Coup </vt:lpstr>
      <vt:lpstr>Méthodologie actuelle de G-Coup </vt:lpstr>
      <vt:lpstr>Méthodologie actuelle de G-Coup</vt:lpstr>
      <vt:lpstr>Méthodologie actuelle de G-Coup</vt:lpstr>
      <vt:lpstr>Estimateurs automatiques de seuils </vt:lpstr>
      <vt:lpstr> Vecteur de poids</vt:lpstr>
      <vt:lpstr> Estimateur en deux étapes </vt:lpstr>
      <vt:lpstr> Estimateur en deux étapes – considérations pratiques</vt:lpstr>
      <vt:lpstr> Estimateur en deux étapes - perspectives</vt:lpstr>
      <vt:lpstr>L’estimation des erreurs </vt:lpstr>
      <vt:lpstr>Les types d’erreurs</vt:lpstr>
      <vt:lpstr>Pourquoi estimer les  erreurs?</vt:lpstr>
      <vt:lpstr>Comment estimer les erreurs?</vt:lpstr>
      <vt:lpstr>Modéliser les erreurs</vt:lpstr>
      <vt:lpstr>Modéliser les erreurs (suite)</vt:lpstr>
      <vt:lpstr>Modéliser les erreurs (suite)</vt:lpstr>
      <vt:lpstr>Modèles basés sur les liens adjacents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Modèles basés sur les liens adjacents (suite)</vt:lpstr>
      <vt:lpstr>Conclusion</vt:lpstr>
      <vt:lpstr>Bibliographie</vt:lpstr>
      <vt:lpstr>Bibliographie (suite)</vt:lpstr>
      <vt:lpstr>Bibliographie (suite)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FUTURES EN COUPLAGE D’ENREGISTREMENTS</dc:title>
  <dc:creator>G Gissler</dc:creator>
  <cp:lastModifiedBy>Dasylva, Abel - ICMIC/CCIIM</cp:lastModifiedBy>
  <cp:revision>48</cp:revision>
  <dcterms:created xsi:type="dcterms:W3CDTF">2022-03-15T14:50:15Z</dcterms:created>
  <dcterms:modified xsi:type="dcterms:W3CDTF">2022-03-25T20:25:53Z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1164161220</vt:i4>
  </property>
  <property fmtid="{D5CDD505-2E9C-101B-9397-08002B2CF9AE}" pid="3" name="_NewReviewCycle">
    <vt:lpwstr/>
  </property>
  <property fmtid="{D5CDD505-2E9C-101B-9397-08002B2CF9AE}" pid="4" name="_EmailSubject">
    <vt:lpwstr>JMS2022 : RAPPEL : remise des papiers</vt:lpwstr>
  </property>
  <property fmtid="{D5CDD505-2E9C-101B-9397-08002B2CF9AE}" pid="5" name="_AuthorEmail">
    <vt:lpwstr>abel.dasylva@statcan.gc.ca</vt:lpwstr>
  </property>
  <property fmtid="{D5CDD505-2E9C-101B-9397-08002B2CF9AE}" pid="6" name="_AuthorEmailDisplayName">
    <vt:lpwstr>Dasylva, Abel - ICMIC/CCIIM</vt:lpwstr>
  </property>
</Properties>
</file>