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83" r:id="rId3"/>
    <p:sldId id="284" r:id="rId4"/>
    <p:sldId id="286" r:id="rId5"/>
    <p:sldId id="287" r:id="rId6"/>
    <p:sldId id="289" r:id="rId7"/>
    <p:sldId id="291" r:id="rId8"/>
    <p:sldId id="293" r:id="rId9"/>
    <p:sldId id="294" r:id="rId10"/>
    <p:sldId id="295" r:id="rId11"/>
    <p:sldId id="300" r:id="rId12"/>
    <p:sldId id="301" r:id="rId13"/>
    <p:sldId id="296" r:id="rId14"/>
    <p:sldId id="297" r:id="rId15"/>
    <p:sldId id="298" r:id="rId16"/>
    <p:sldId id="268" r:id="rId17"/>
    <p:sldId id="259" r:id="rId18"/>
    <p:sldId id="272" r:id="rId19"/>
    <p:sldId id="275" r:id="rId20"/>
    <p:sldId id="276" r:id="rId21"/>
    <p:sldId id="257" r:id="rId22"/>
    <p:sldId id="261" r:id="rId23"/>
    <p:sldId id="299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369EB-FD1D-E84A-9ACC-D9C0C4354909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04F1C-F1F6-424D-9DF8-65CC57DD58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348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010DF-92C9-D745-A3CA-6B1713C25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95679"/>
            <a:ext cx="9144000" cy="103804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700" b="1" spc="100" baseline="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005DD-11F8-9245-B26B-41D1F4F844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10078"/>
            <a:ext cx="9144000" cy="384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kern="4600" spc="100" baseline="0">
                <a:latin typeface="Arial MT Std" panose="020B0402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 GOES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AF7FE24-A452-0441-B567-CCDDCB585D4D}"/>
              </a:ext>
            </a:extLst>
          </p:cNvPr>
          <p:cNvSpPr txBox="1">
            <a:spLocks/>
          </p:cNvSpPr>
          <p:nvPr/>
        </p:nvSpPr>
        <p:spPr>
          <a:xfrm>
            <a:off x="1524000" y="5608643"/>
            <a:ext cx="9144000" cy="38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700" b="0" i="0" u="none" strike="noStrike" kern="4600" spc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</p:spTree>
    <p:extLst>
      <p:ext uri="{BB962C8B-B14F-4D97-AF65-F5344CB8AC3E}">
        <p14:creationId xmlns:p14="http://schemas.microsoft.com/office/powerpoint/2010/main" val="144327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00D70BF-0D78-8947-9B2F-B0F56FF5C8CF}"/>
              </a:ext>
            </a:extLst>
          </p:cNvPr>
          <p:cNvSpPr/>
          <p:nvPr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61771-F5B0-B740-831B-001696BB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46197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8D8594-770D-2F41-980E-F79D6542D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84B9A77-1ED0-3F49-9B21-B64112F82764}"/>
              </a:ext>
            </a:extLst>
          </p:cNvPr>
          <p:cNvSpPr txBox="1">
            <a:spLocks/>
          </p:cNvSpPr>
          <p:nvPr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71AA919-126E-804A-A988-2686B68B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F79C56FA-579F-4AD7-B7F8-EBD1DA3EEC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757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EA69870-3A9B-2042-8FC4-CF7E21655105}"/>
              </a:ext>
            </a:extLst>
          </p:cNvPr>
          <p:cNvSpPr/>
          <p:nvPr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286D1-A677-074D-8452-B6E481375AB6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1078992"/>
            <a:ext cx="2628900" cy="4885502"/>
          </a:xfrm>
          <a:prstGeom prst="rect">
            <a:avLst/>
          </a:prstGeom>
        </p:spPr>
        <p:txBody>
          <a:bodyPr vert="eaVert"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0B674-98A5-8743-BF78-6CC7D5E7B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78991"/>
            <a:ext cx="7734300" cy="4885503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C89B3A1-0912-AB4C-904A-25822320E148}"/>
              </a:ext>
            </a:extLst>
          </p:cNvPr>
          <p:cNvSpPr txBox="1">
            <a:spLocks/>
          </p:cNvSpPr>
          <p:nvPr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2CC96A-47C6-2F49-AE96-DF62D6C2D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F79C56FA-579F-4AD7-B7F8-EBD1DA3EEC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546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F61CBC-24C3-6947-ADAA-A50B14E242EC}"/>
              </a:ext>
            </a:extLst>
          </p:cNvPr>
          <p:cNvSpPr/>
          <p:nvPr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190F8-0D08-1945-8123-F4A12E3B9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94410"/>
            <a:ext cx="10515600" cy="8950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u="none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0CB7B-8791-AE45-8FD2-E35F03928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3813"/>
            <a:ext cx="10515600" cy="36567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  <a:lvl2pPr>
              <a:defRPr sz="1800">
                <a:latin typeface="Arial MT Std" panose="020B0402020200020204" pitchFamily="34" charset="0"/>
              </a:defRPr>
            </a:lvl2pPr>
            <a:lvl3pPr>
              <a:defRPr sz="1600">
                <a:latin typeface="Arial MT Std" panose="020B0402020200020204" pitchFamily="34" charset="0"/>
              </a:defRPr>
            </a:lvl3pPr>
            <a:lvl4pPr>
              <a:defRPr sz="1400">
                <a:latin typeface="Arial MT Std" panose="020B0402020200020204" pitchFamily="34" charset="0"/>
              </a:defRPr>
            </a:lvl4pPr>
            <a:lvl5pPr>
              <a:defRPr sz="14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0B9A835-E3AD-6541-8CB7-FBAC3331BF73}"/>
              </a:ext>
            </a:extLst>
          </p:cNvPr>
          <p:cNvSpPr txBox="1">
            <a:spLocks/>
          </p:cNvSpPr>
          <p:nvPr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F97731-4CFC-854B-8C69-B001EB336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F79C56FA-579F-4AD7-B7F8-EBD1DA3EEC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767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5821909-D323-1645-A122-4B1ED2F7EBAF}"/>
              </a:ext>
            </a:extLst>
          </p:cNvPr>
          <p:cNvSpPr/>
          <p:nvPr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85CE2-762B-9C4F-B29F-5D8A941A1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0104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47A7C-2582-B94D-B0CA-CE72B9DC3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82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 MT Std" panose="020B0402020200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5F0257C-0E7A-D34F-B298-13E03CEF08C1}"/>
              </a:ext>
            </a:extLst>
          </p:cNvPr>
          <p:cNvSpPr txBox="1">
            <a:spLocks/>
          </p:cNvSpPr>
          <p:nvPr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6A29F41-47F0-3D49-9CAF-8D683126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F79C56FA-579F-4AD7-B7F8-EBD1DA3EEC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095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80E6DEAE-E822-BC4C-A21C-32FD19CC5920}"/>
              </a:ext>
            </a:extLst>
          </p:cNvPr>
          <p:cNvSpPr/>
          <p:nvPr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0AD4E-6AB3-214B-A4E4-E20A50DF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BFCDB-AC25-4845-93D8-4FE6A2452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46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69439-F6DE-1C4F-BF69-06F3A410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46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0CF05CF-5189-C246-8B13-73FAB85389B2}"/>
              </a:ext>
            </a:extLst>
          </p:cNvPr>
          <p:cNvSpPr txBox="1">
            <a:spLocks/>
          </p:cNvSpPr>
          <p:nvPr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0FFB04B-1578-5A46-A545-7614527F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F79C56FA-579F-4AD7-B7F8-EBD1DA3EEC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68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589D3108-C7BC-274D-B353-E84095136186}"/>
              </a:ext>
            </a:extLst>
          </p:cNvPr>
          <p:cNvSpPr/>
          <p:nvPr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5CCEC-8CE8-A349-8EF6-399A8DC9DA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17291"/>
            <a:ext cx="5157787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6288D-1486-174E-8027-9566C127E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47CF6-9394-5B4B-8220-7B71F29DB8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17291"/>
            <a:ext cx="5183188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0A9809-9CAB-EB48-A314-EFB972167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85302A5-2089-074D-816D-EAD2D14CD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95E185-2DE3-AB47-9813-7D672AC4CCAA}"/>
              </a:ext>
            </a:extLst>
          </p:cNvPr>
          <p:cNvSpPr txBox="1">
            <a:spLocks/>
          </p:cNvSpPr>
          <p:nvPr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0D4E9BF-32ED-BC44-94E2-3A4CC402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F79C56FA-579F-4AD7-B7F8-EBD1DA3EEC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319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ABC21F7E-58FE-D049-ABAE-1389E91681FF}"/>
              </a:ext>
            </a:extLst>
          </p:cNvPr>
          <p:cNvSpPr/>
          <p:nvPr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929614-25E8-7C40-B3D8-97B8D703FB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EDBFF33-C4D5-B14D-B179-44086931199A}"/>
              </a:ext>
            </a:extLst>
          </p:cNvPr>
          <p:cNvSpPr txBox="1">
            <a:spLocks/>
          </p:cNvSpPr>
          <p:nvPr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389B79-CEFB-1D4D-933E-1E518699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F79C56FA-579F-4AD7-B7F8-EBD1DA3EEC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693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660D6C4-DBDA-4A40-8D37-2E8A58676365}"/>
              </a:ext>
            </a:extLst>
          </p:cNvPr>
          <p:cNvSpPr/>
          <p:nvPr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C27557A-1704-C34E-BE5F-4B10E92119EC}"/>
              </a:ext>
            </a:extLst>
          </p:cNvPr>
          <p:cNvSpPr txBox="1">
            <a:spLocks/>
          </p:cNvSpPr>
          <p:nvPr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4BAC2-731A-614D-9408-E2980BC8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F79C56FA-579F-4AD7-B7F8-EBD1DA3EEC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557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0AA04B89-FAE3-E84F-94AE-DE84F8329BE0}"/>
              </a:ext>
            </a:extLst>
          </p:cNvPr>
          <p:cNvSpPr/>
          <p:nvPr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84D10-1CE3-4440-9E21-70C147100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67A0D-A607-2A40-9D63-1E72C7863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D4E7A-54D4-6645-A6AF-C4324CC7448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76B209C-AF1D-BE49-9B2D-008565172D4E}"/>
              </a:ext>
            </a:extLst>
          </p:cNvPr>
          <p:cNvSpPr txBox="1">
            <a:spLocks/>
          </p:cNvSpPr>
          <p:nvPr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C7FCDA1-AADF-CA40-AB27-13EA67556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F79C56FA-579F-4AD7-B7F8-EBD1DA3EEC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631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B5043DA6-F6E2-B44B-966E-7681CBC26F69}"/>
              </a:ext>
            </a:extLst>
          </p:cNvPr>
          <p:cNvSpPr/>
          <p:nvPr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919A06-F4CD-CA4A-973D-80698169979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297C46-D278-1B45-850B-6B2A1027B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52E6762-2574-764E-99AC-78507C80B6B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1F3F53A-2436-3A42-A104-996CD3133F68}"/>
              </a:ext>
            </a:extLst>
          </p:cNvPr>
          <p:cNvSpPr txBox="1">
            <a:spLocks/>
          </p:cNvSpPr>
          <p:nvPr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8855545-CF42-3343-82AB-47E6E4556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F79C56FA-579F-4AD7-B7F8-EBD1DA3EEC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844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4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1E767F-AFCD-44AE-9FA7-D8BA4DBB0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013" y="2399252"/>
            <a:ext cx="9857063" cy="2533616"/>
          </a:xfrm>
        </p:spPr>
        <p:txBody>
          <a:bodyPr/>
          <a:lstStyle/>
          <a:p>
            <a:r>
              <a:rPr lang="fr-CA" sz="5400" dirty="0"/>
              <a:t>REVUE DU COUPLAGE D’ENREGISTREMENTS</a:t>
            </a:r>
            <a:br>
              <a:rPr lang="fr-CA" sz="5400" dirty="0"/>
            </a:br>
            <a:r>
              <a:rPr lang="fr-CA" sz="5400" dirty="0"/>
              <a:t>À STATISTIQUE CANADA</a:t>
            </a:r>
            <a:br>
              <a:rPr lang="fr-CA" sz="5400" dirty="0"/>
            </a:br>
            <a:r>
              <a:rPr lang="fr-CA" sz="1600" dirty="0"/>
              <a:t>Avertissement: Le contenu représente le point de vue de ses auteurs et pas nécessairement celui de Statistique Canada</a:t>
            </a:r>
            <a:endParaRPr lang="fr-CA" sz="5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D5A90C-FE68-41F8-BC58-367D6693B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435" y="235033"/>
            <a:ext cx="9567644" cy="1199484"/>
          </a:xfrm>
        </p:spPr>
        <p:txBody>
          <a:bodyPr>
            <a:normAutofit fontScale="55000" lnSpcReduction="20000"/>
          </a:bodyPr>
          <a:lstStyle/>
          <a:p>
            <a:r>
              <a:rPr lang="fr-CA" dirty="0"/>
              <a:t>JMS 2022</a:t>
            </a:r>
          </a:p>
          <a:p>
            <a:r>
              <a:rPr lang="fr-CA" dirty="0"/>
              <a:t>Abdelnasser </a:t>
            </a:r>
            <a:r>
              <a:rPr lang="fr-CA" dirty="0" err="1"/>
              <a:t>Saîdi</a:t>
            </a:r>
            <a:endParaRPr lang="fr-CA" dirty="0"/>
          </a:p>
          <a:p>
            <a:r>
              <a:rPr lang="fr-CA" dirty="0"/>
              <a:t>Division de la méthodologie et l’intégration statistique DMIS / SIMD</a:t>
            </a:r>
          </a:p>
          <a:p>
            <a:r>
              <a:rPr lang="fr-CA" dirty="0"/>
              <a:t>Statistique Canada</a:t>
            </a:r>
          </a:p>
        </p:txBody>
      </p:sp>
    </p:spTree>
    <p:extLst>
      <p:ext uri="{BB962C8B-B14F-4D97-AF65-F5344CB8AC3E}">
        <p14:creationId xmlns:p14="http://schemas.microsoft.com/office/powerpoint/2010/main" val="1998716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141D828-8A4C-46D9-857C-AAEFC2504D84}"/>
              </a:ext>
            </a:extLst>
          </p:cNvPr>
          <p:cNvSpPr>
            <a:spLocks noGrp="1"/>
          </p:cNvSpPr>
          <p:nvPr/>
        </p:nvSpPr>
        <p:spPr>
          <a:xfrm>
            <a:off x="752140" y="775383"/>
            <a:ext cx="10887634" cy="87451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fr-FR" sz="2800" dirty="0"/>
              <a:t>3. Environnement de couplage des données sociales ECDS:</a:t>
            </a:r>
            <a:br>
              <a:rPr lang="fr-FR" sz="2800" dirty="0"/>
            </a:br>
            <a:r>
              <a:rPr lang="fr-FR" sz="2800" dirty="0">
                <a:hlinkClick r:id="rId2"/>
              </a:rPr>
              <a:t>www.statcan.gc.ca/ECDS</a:t>
            </a:r>
            <a:br>
              <a:rPr lang="fr-FR" sz="2800" dirty="0"/>
            </a:br>
            <a:endParaRPr lang="en-CA" sz="28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CC366F2-CC78-420B-9415-2512B730492A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40" y="1749170"/>
            <a:ext cx="11105243" cy="465163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B0C3A29-2E07-6241-AC26-F5368806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3606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141D828-8A4C-46D9-857C-AAEFC2504D84}"/>
              </a:ext>
            </a:extLst>
          </p:cNvPr>
          <p:cNvSpPr>
            <a:spLocks noGrp="1"/>
          </p:cNvSpPr>
          <p:nvPr/>
        </p:nvSpPr>
        <p:spPr>
          <a:xfrm>
            <a:off x="752140" y="864835"/>
            <a:ext cx="10898392" cy="58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fr-FR" sz="2800" dirty="0"/>
              <a:t>3. Environnement de couplage des données sociales ECDS:</a:t>
            </a:r>
            <a:br>
              <a:rPr lang="fr-FR" sz="2800" dirty="0"/>
            </a:br>
            <a:endParaRPr lang="en-CA" sz="280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451701E-CE9F-45D5-BFD9-A8AE690EAE68}"/>
              </a:ext>
            </a:extLst>
          </p:cNvPr>
          <p:cNvSpPr>
            <a:spLocks noGrp="1"/>
          </p:cNvSpPr>
          <p:nvPr/>
        </p:nvSpPr>
        <p:spPr>
          <a:xfrm>
            <a:off x="2268702" y="1695474"/>
            <a:ext cx="7224290" cy="417705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Fichiers appariés:</a:t>
            </a:r>
          </a:p>
          <a:p>
            <a:pPr lvl="1"/>
            <a:r>
              <a:rPr lang="fr-FR" dirty="0"/>
              <a:t>Fichiers de Taxe (T1PMF) et  PFCE (CCTB)</a:t>
            </a:r>
          </a:p>
          <a:p>
            <a:pPr lvl="1"/>
            <a:r>
              <a:rPr lang="fr-FR" dirty="0"/>
              <a:t>Base de données sur les immigrants</a:t>
            </a:r>
          </a:p>
          <a:p>
            <a:pPr lvl="1"/>
            <a:r>
              <a:rPr lang="fr-FR" dirty="0"/>
              <a:t>Base de données sur la mortalité canadienne</a:t>
            </a:r>
          </a:p>
          <a:p>
            <a:pPr lvl="1"/>
            <a:r>
              <a:rPr lang="fr-FR" dirty="0"/>
              <a:t>Base de données sur les naissances</a:t>
            </a:r>
            <a:endParaRPr lang="fr-FR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Variables d’appariement:</a:t>
            </a:r>
          </a:p>
          <a:p>
            <a:pPr marL="714375" lvl="1" indent="-352425" eaLnBrk="0" hangingPunct="0">
              <a:spcAft>
                <a:spcPts val="600"/>
              </a:spcAft>
              <a:buClr>
                <a:srgbClr val="4682D6"/>
              </a:buClr>
              <a:buFontTx/>
              <a:buChar char="•"/>
              <a:defRPr/>
            </a:pPr>
            <a:r>
              <a:rPr lang="fr-FR" sz="2000" kern="0" dirty="0">
                <a:solidFill>
                  <a:srgbClr val="000000"/>
                </a:solidFill>
              </a:rPr>
              <a:t>Diverses variables de nom, Géographie (province et code postal, Sexe, Date de naissance</a:t>
            </a:r>
          </a:p>
          <a:p>
            <a:pPr marL="714375" lvl="1" indent="-352425" eaLnBrk="0" hangingPunct="0">
              <a:spcAft>
                <a:spcPts val="600"/>
              </a:spcAft>
              <a:buClr>
                <a:srgbClr val="4682D6"/>
              </a:buClr>
              <a:buFontTx/>
              <a:buChar char="•"/>
              <a:defRPr/>
            </a:pPr>
            <a:r>
              <a:rPr lang="fr-FR" sz="2000" kern="0" dirty="0">
                <a:solidFill>
                  <a:srgbClr val="000000"/>
                </a:solidFill>
              </a:rPr>
              <a:t>Numéro d’assurance sociale, Numéro d’assurance maladie</a:t>
            </a:r>
          </a:p>
          <a:p>
            <a:pPr marL="714375" lvl="1" indent="-352425" eaLnBrk="0" hangingPunct="0">
              <a:spcAft>
                <a:spcPts val="600"/>
              </a:spcAft>
              <a:buClr>
                <a:srgbClr val="4682D6"/>
              </a:buClr>
              <a:buFontTx/>
              <a:buChar char="•"/>
              <a:defRPr/>
            </a:pPr>
            <a:endParaRPr lang="en-CA" sz="2000" kern="0" dirty="0">
              <a:solidFill>
                <a:srgbClr val="000000"/>
              </a:solidFill>
            </a:endParaRPr>
          </a:p>
          <a:p>
            <a:pPr marL="714375" lvl="1" indent="-352425" eaLnBrk="0" hangingPunct="0">
              <a:spcAft>
                <a:spcPts val="600"/>
              </a:spcAft>
              <a:buClr>
                <a:srgbClr val="4682D6"/>
              </a:buClr>
              <a:buFontTx/>
              <a:buChar char="•"/>
              <a:defRPr/>
            </a:pPr>
            <a:endParaRPr lang="fr-FR" sz="2000" kern="0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en-CA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5E7D6E0-F0F7-314A-B7AF-7FD33DAD2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227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141D828-8A4C-46D9-857C-AAEFC2504D84}"/>
              </a:ext>
            </a:extLst>
          </p:cNvPr>
          <p:cNvSpPr>
            <a:spLocks noGrp="1"/>
          </p:cNvSpPr>
          <p:nvPr/>
        </p:nvSpPr>
        <p:spPr>
          <a:xfrm>
            <a:off x="752140" y="864835"/>
            <a:ext cx="10898392" cy="58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fr-FR" sz="2800" dirty="0"/>
              <a:t>3. Environnement de couplage des données sociales ECDS:</a:t>
            </a:r>
            <a:br>
              <a:rPr lang="fr-FR" sz="2800" dirty="0"/>
            </a:br>
            <a:endParaRPr lang="en-CA" sz="28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6BA4174-2FAD-4832-9608-DCBE791A4DC2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871364"/>
            <a:ext cx="12107732" cy="4514809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C8791D8-2A01-124F-A14A-28FEFD58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8661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2F62A-CC6A-4133-9665-31357B6E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15" y="799558"/>
            <a:ext cx="11844169" cy="684997"/>
          </a:xfrm>
        </p:spPr>
        <p:txBody>
          <a:bodyPr>
            <a:normAutofit fontScale="90000"/>
          </a:bodyPr>
          <a:lstStyle/>
          <a:p>
            <a:r>
              <a:rPr lang="fr-CA" sz="3600" dirty="0"/>
              <a:t>4. Centre de ressources en couplage d’enregistrements (CRCE)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E41EF723-CD92-490D-804C-97D5D53DC064}"/>
              </a:ext>
            </a:extLst>
          </p:cNvPr>
          <p:cNvSpPr>
            <a:spLocks noGrp="1"/>
          </p:cNvSpPr>
          <p:nvPr/>
        </p:nvSpPr>
        <p:spPr>
          <a:xfrm>
            <a:off x="484094" y="1946630"/>
            <a:ext cx="11447929" cy="395044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Offrir des conseils à tous les utilisateurs faisant du couplage d’enregistrements à Statistique Canada</a:t>
            </a:r>
            <a:r>
              <a:rPr lang="en-CA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CA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Supporter le développement du système généralisé G-Coup et ses utilisateurs à Statistique Canada et ailleurs.</a:t>
            </a:r>
          </a:p>
          <a:p>
            <a:pPr>
              <a:buFont typeface="Arial" pitchFamily="34" charset="0"/>
              <a:buChar char="•"/>
            </a:pPr>
            <a:endParaRPr lang="fr-FR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Évaluer et développer des méthodes de couplage et les intégrer dans G-Coup.</a:t>
            </a:r>
          </a:p>
          <a:p>
            <a:pPr>
              <a:buFont typeface="Arial" pitchFamily="34" charset="0"/>
              <a:buChar char="•"/>
            </a:pPr>
            <a:endParaRPr lang="en-CA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Évaluer des progiciels de couplage d’enregistrements afin d’incorporer des méthodes qui ne sont pas disponibles dans G-Coup.</a:t>
            </a:r>
          </a:p>
          <a:p>
            <a:pPr>
              <a:buFont typeface="Arial" pitchFamily="34" charset="0"/>
              <a:buChar char="•"/>
            </a:pPr>
            <a:endParaRPr lang="fr-FR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Diffuser l’information concernant les méthodes de couplage d’enregistrements, les logiciels et les applications aux personnes au sein et à l’extérieur de Statistique Canada.</a:t>
            </a:r>
            <a:endParaRPr lang="en-C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E80083-FBE2-3843-A3C6-CB8EB636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5217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2F62A-CC6A-4133-9665-31357B6E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324" y="799559"/>
            <a:ext cx="8983532" cy="545148"/>
          </a:xfrm>
        </p:spPr>
        <p:txBody>
          <a:bodyPr>
            <a:normAutofit/>
          </a:bodyPr>
          <a:lstStyle/>
          <a:p>
            <a:r>
              <a:rPr lang="fr-CA" sz="3200" kern="0" dirty="0">
                <a:latin typeface="Arial Black"/>
                <a:cs typeface="Arial" pitchFamily="34" charset="0"/>
              </a:rPr>
              <a:t>4.1  CRCE – Coûts</a:t>
            </a:r>
            <a:endParaRPr lang="fr-CA" sz="3200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3421C02-2968-486B-85DA-EAB85DEBD7EF}"/>
              </a:ext>
            </a:extLst>
          </p:cNvPr>
          <p:cNvSpPr>
            <a:spLocks noGrp="1"/>
          </p:cNvSpPr>
          <p:nvPr/>
        </p:nvSpPr>
        <p:spPr>
          <a:xfrm>
            <a:off x="2197022" y="2107330"/>
            <a:ext cx="8499703" cy="342876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1800" dirty="0">
              <a:latin typeface="Arial" pitchFamily="34" charset="0"/>
              <a:cs typeface="Arial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CA" sz="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Clients à l’extérieur de Statistique Canada:</a:t>
            </a:r>
          </a:p>
          <a:p>
            <a:pPr lvl="1">
              <a:buFont typeface="Arial" pitchFamily="34" charset="0"/>
              <a:buChar char="•"/>
            </a:pPr>
            <a:r>
              <a:rPr lang="fr-CA" sz="2000" dirty="0">
                <a:latin typeface="Arial" pitchFamily="34" charset="0"/>
                <a:cs typeface="Arial" pitchFamily="34" charset="0"/>
              </a:rPr>
              <a:t> G-Coup est distribué gratuitement</a:t>
            </a:r>
          </a:p>
          <a:p>
            <a:pPr lvl="1">
              <a:buFont typeface="Arial" pitchFamily="34" charset="0"/>
              <a:buChar char="•"/>
            </a:pPr>
            <a:r>
              <a:rPr lang="fr-CA" sz="2000" dirty="0">
                <a:latin typeface="Arial" pitchFamily="34" charset="0"/>
                <a:cs typeface="Arial" pitchFamily="34" charset="0"/>
              </a:rPr>
              <a:t> L’achat d’au moins 5 jours de support par année est recommandé (surtout pour installation)</a:t>
            </a:r>
          </a:p>
          <a:p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5C0F9D-1C89-274C-996B-7061246F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0940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2F62A-CC6A-4133-9665-31357B6E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11" y="763793"/>
            <a:ext cx="11552369" cy="941565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5. Couplage d’enregistrements à Statistique Canada (liens utiles)</a:t>
            </a:r>
            <a:endParaRPr lang="fr-CA" sz="3600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F81815C-38C4-407E-95BF-1AE6BCA0EDAC}"/>
              </a:ext>
            </a:extLst>
          </p:cNvPr>
          <p:cNvSpPr>
            <a:spLocks noGrp="1"/>
          </p:cNvSpPr>
          <p:nvPr/>
        </p:nvSpPr>
        <p:spPr>
          <a:xfrm>
            <a:off x="1263754" y="1834449"/>
            <a:ext cx="10399777" cy="416831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0F0601"/>
                </a:solidFill>
              </a:rPr>
              <a:t>Liste des projets de couplage approuvés à Statistique Canada  tenus à jour sous:</a:t>
            </a:r>
          </a:p>
          <a:p>
            <a:r>
              <a:rPr lang="fr-CA" sz="2400" dirty="0">
                <a:solidFill>
                  <a:srgbClr val="0F0601"/>
                </a:solidFill>
                <a:hlinkClick r:id="rId2"/>
              </a:rPr>
              <a:t>http://www.statcan.gc.ca/fra/enregistrement/somm</a:t>
            </a:r>
            <a:endParaRPr lang="fr-CA" sz="2400" dirty="0">
              <a:solidFill>
                <a:srgbClr val="0F0601"/>
              </a:solidFill>
            </a:endParaRPr>
          </a:p>
          <a:p>
            <a:endParaRPr lang="fr-CA" sz="2400" dirty="0">
              <a:solidFill>
                <a:srgbClr val="0F060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0F0601"/>
                </a:solidFill>
              </a:rPr>
              <a:t>Encadrement légal et vie privée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0F0601"/>
                </a:solidFill>
              </a:rPr>
              <a:t>Approbation par le statisticien en chef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0F0601"/>
                </a:solidFill>
              </a:rPr>
              <a:t>Omnibus</a:t>
            </a:r>
          </a:p>
          <a:p>
            <a:pPr>
              <a:defRPr/>
            </a:pPr>
            <a:endParaRPr lang="fr-CA" sz="2400" dirty="0">
              <a:solidFill>
                <a:srgbClr val="0F0601"/>
              </a:solidFill>
            </a:endParaRPr>
          </a:p>
          <a:p>
            <a:pPr>
              <a:defRPr/>
            </a:pPr>
            <a:endParaRPr lang="fr-FR" sz="2400" u="sng" dirty="0">
              <a:solidFill>
                <a:srgbClr val="0F0601"/>
              </a:solidFill>
            </a:endParaRPr>
          </a:p>
          <a:p>
            <a:endParaRPr lang="fr-FR" sz="800" u="sng" dirty="0">
              <a:solidFill>
                <a:srgbClr val="0F0601"/>
              </a:solidFill>
            </a:endParaRPr>
          </a:p>
          <a:p>
            <a:endParaRPr lang="fr-FR" dirty="0">
              <a:solidFill>
                <a:srgbClr val="0F0601"/>
              </a:solidFill>
            </a:endParaRPr>
          </a:p>
          <a:p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6F008E-5631-3E47-A9EB-4FC11B7AA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998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ndy">
            <a:extLst>
              <a:ext uri="{FF2B5EF4-FFF2-40B4-BE49-F238E27FC236}">
                <a16:creationId xmlns:a16="http://schemas.microsoft.com/office/drawing/2014/main" id="{B76616BC-94E7-4203-86A6-8E74D7135C3E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748697"/>
            <a:ext cx="4610100" cy="1440755"/>
          </a:xfrm>
          <a:prstGeom prst="rect">
            <a:avLst/>
          </a:prstGeom>
          <a:noFill/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C282B2-6625-4E75-B059-EEFB88EC075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642" y="2189452"/>
            <a:ext cx="3010320" cy="299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8374F16A-F3B4-449B-9C43-389ABC2105FD}"/>
              </a:ext>
            </a:extLst>
          </p:cNvPr>
          <p:cNvSpPr txBox="1"/>
          <p:nvPr/>
        </p:nvSpPr>
        <p:spPr>
          <a:xfrm>
            <a:off x="6343804" y="1976925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fr-CA" dirty="0"/>
              <a:t> Système généralisé pour l’appariement probabiliste</a:t>
            </a:r>
          </a:p>
          <a:p>
            <a:pPr>
              <a:buFont typeface="Arial" pitchFamily="34" charset="0"/>
              <a:buChar char="•"/>
            </a:pPr>
            <a:endParaRPr lang="fr-CA" dirty="0"/>
          </a:p>
          <a:p>
            <a:pPr>
              <a:buFont typeface="Arial" pitchFamily="34" charset="0"/>
              <a:buChar char="•"/>
            </a:pPr>
            <a:r>
              <a:rPr lang="fr-CA" dirty="0"/>
              <a:t> Version 3.5 est disponible depuis 2020</a:t>
            </a:r>
          </a:p>
          <a:p>
            <a:pPr>
              <a:buFont typeface="Arial" pitchFamily="34" charset="0"/>
              <a:buChar char="•"/>
            </a:pPr>
            <a:endParaRPr lang="fr-CA" dirty="0"/>
          </a:p>
          <a:p>
            <a:pPr>
              <a:buFont typeface="Arial" pitchFamily="34" charset="0"/>
              <a:buChar char="•"/>
            </a:pPr>
            <a:r>
              <a:rPr lang="fr-CA" dirty="0"/>
              <a:t> Utilise SAS, compatible avec la grille de calcul SAS</a:t>
            </a:r>
          </a:p>
          <a:p>
            <a:pPr>
              <a:buFont typeface="Arial" pitchFamily="34" charset="0"/>
              <a:buChar char="•"/>
            </a:pPr>
            <a:endParaRPr lang="fr-CA" dirty="0"/>
          </a:p>
          <a:p>
            <a:pPr>
              <a:buFont typeface="Arial" pitchFamily="34" charset="0"/>
              <a:buChar char="•"/>
            </a:pPr>
            <a:r>
              <a:rPr lang="fr-CA" dirty="0"/>
              <a:t> Plusieurs règles programmées à l’avance, et a la fonctionnalité de créer des règles d’utilisateurs pour faire la comparaison des champs.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DB097AB-1594-324E-93A8-271A43C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159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1D135BE-578C-4241-AED2-AB358BF43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sz="2400" u="sng" dirty="0"/>
              <a:t>6.2   Étapes d’un projet</a:t>
            </a:r>
          </a:p>
        </p:txBody>
      </p:sp>
      <p:pic>
        <p:nvPicPr>
          <p:cNvPr id="7" name="Picture 6" descr="Fundy">
            <a:extLst>
              <a:ext uri="{FF2B5EF4-FFF2-40B4-BE49-F238E27FC236}">
                <a16:creationId xmlns:a16="http://schemas.microsoft.com/office/drawing/2014/main" id="{86B22727-8C11-4415-A5EE-5784EC0D8F90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164" y="608848"/>
            <a:ext cx="4610100" cy="1440755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0DC11B-82DD-4F8A-BC45-93EEEDCD61BC}"/>
              </a:ext>
            </a:extLst>
          </p:cNvPr>
          <p:cNvSpPr txBox="1">
            <a:spLocks noChangeArrowheads="1"/>
          </p:cNvSpPr>
          <p:nvPr/>
        </p:nvSpPr>
        <p:spPr>
          <a:xfrm>
            <a:off x="490038" y="2725047"/>
            <a:ext cx="7278688" cy="3517900"/>
          </a:xfrm>
          <a:prstGeom prst="rect">
            <a:avLst/>
          </a:prstGeom>
        </p:spPr>
        <p:txBody>
          <a:bodyPr/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</a:pPr>
            <a:r>
              <a:rPr lang="en-US" sz="2400" dirty="0"/>
              <a:t>Identifier les </a:t>
            </a:r>
            <a:r>
              <a:rPr lang="en-US" sz="2400" dirty="0" err="1"/>
              <a:t>fichiers</a:t>
            </a:r>
            <a:r>
              <a:rPr lang="en-US" sz="2400" dirty="0"/>
              <a:t> à </a:t>
            </a:r>
            <a:r>
              <a:rPr lang="en-US" sz="2400" dirty="0" err="1"/>
              <a:t>apparier</a:t>
            </a:r>
            <a:endParaRPr lang="en-US" sz="2400" dirty="0"/>
          </a:p>
          <a:p>
            <a:pPr marL="609600" indent="-609600">
              <a:lnSpc>
                <a:spcPct val="90000"/>
              </a:lnSpc>
            </a:pPr>
            <a:r>
              <a:rPr lang="en-US" sz="2400" dirty="0" err="1"/>
              <a:t>Déterminer</a:t>
            </a:r>
            <a:r>
              <a:rPr lang="en-US" sz="2400" dirty="0"/>
              <a:t> les variables de </a:t>
            </a:r>
            <a:r>
              <a:rPr lang="en-US" sz="2400" dirty="0" err="1"/>
              <a:t>couplage</a:t>
            </a:r>
            <a:r>
              <a:rPr lang="en-US" sz="2400" dirty="0"/>
              <a:t> et de blocking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 err="1"/>
              <a:t>Pré-traitement</a:t>
            </a:r>
            <a:r>
              <a:rPr lang="en-US" sz="2400" dirty="0"/>
              <a:t> des </a:t>
            </a:r>
            <a:r>
              <a:rPr lang="en-US" sz="2400" dirty="0" err="1"/>
              <a:t>fichiers</a:t>
            </a:r>
            <a:endParaRPr lang="en-US" sz="2400" dirty="0"/>
          </a:p>
          <a:p>
            <a:pPr marL="609600" indent="-609600">
              <a:lnSpc>
                <a:spcPct val="90000"/>
              </a:lnSpc>
            </a:pPr>
            <a:r>
              <a:rPr lang="en-US" sz="2400" dirty="0" err="1"/>
              <a:t>Choisir</a:t>
            </a:r>
            <a:r>
              <a:rPr lang="en-US" sz="2400" dirty="0"/>
              <a:t> la </a:t>
            </a:r>
            <a:r>
              <a:rPr lang="en-US" sz="2400" dirty="0" err="1"/>
              <a:t>stratégie</a:t>
            </a:r>
            <a:r>
              <a:rPr lang="en-US" sz="2400" dirty="0"/>
              <a:t> de </a:t>
            </a:r>
            <a:r>
              <a:rPr lang="en-US" sz="2400" dirty="0" err="1"/>
              <a:t>couplage</a:t>
            </a:r>
            <a:endParaRPr lang="en-US" sz="2400" dirty="0"/>
          </a:p>
          <a:p>
            <a:pPr marL="609600" indent="-609600">
              <a:lnSpc>
                <a:spcPct val="90000"/>
              </a:lnSpc>
            </a:pPr>
            <a:endParaRPr lang="en-US" sz="2400" dirty="0"/>
          </a:p>
          <a:p>
            <a:pPr marL="609600" indent="-609600">
              <a:lnSpc>
                <a:spcPct val="90000"/>
              </a:lnSpc>
            </a:pPr>
            <a:r>
              <a:rPr lang="en-US" sz="2400" dirty="0">
                <a:solidFill>
                  <a:srgbClr val="0033CC"/>
                </a:solidFill>
              </a:rPr>
              <a:t>Lier les </a:t>
            </a:r>
            <a:r>
              <a:rPr lang="en-US" sz="2400" dirty="0" err="1">
                <a:solidFill>
                  <a:srgbClr val="0033CC"/>
                </a:solidFill>
              </a:rPr>
              <a:t>fichiers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 err="1">
                <a:solidFill>
                  <a:srgbClr val="0033CC"/>
                </a:solidFill>
              </a:rPr>
              <a:t>Réviser</a:t>
            </a:r>
            <a:r>
              <a:rPr lang="en-US" sz="2400" dirty="0">
                <a:solidFill>
                  <a:srgbClr val="0033CC"/>
                </a:solidFill>
              </a:rPr>
              <a:t> / </a:t>
            </a:r>
            <a:r>
              <a:rPr lang="en-US" sz="2400" dirty="0" err="1">
                <a:solidFill>
                  <a:srgbClr val="0033CC"/>
                </a:solidFill>
              </a:rPr>
              <a:t>Résoudre</a:t>
            </a:r>
            <a:r>
              <a:rPr lang="en-US" sz="2400" dirty="0">
                <a:solidFill>
                  <a:srgbClr val="0033CC"/>
                </a:solidFill>
              </a:rPr>
              <a:t> les </a:t>
            </a:r>
            <a:r>
              <a:rPr lang="en-US" sz="2400" dirty="0" err="1">
                <a:solidFill>
                  <a:srgbClr val="0033CC"/>
                </a:solidFill>
              </a:rPr>
              <a:t>conflits</a:t>
            </a:r>
            <a:endParaRPr lang="en-US" sz="2400" dirty="0">
              <a:solidFill>
                <a:srgbClr val="0033CC"/>
              </a:solidFill>
            </a:endParaRPr>
          </a:p>
          <a:p>
            <a:pPr marL="609600" indent="-609600">
              <a:lnSpc>
                <a:spcPct val="90000"/>
              </a:lnSpc>
            </a:pPr>
            <a:endParaRPr lang="en-US" sz="2400" dirty="0">
              <a:solidFill>
                <a:srgbClr val="0033CC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en-US" sz="2400" dirty="0"/>
              <a:t>Rapport / Evaluation</a:t>
            </a:r>
            <a:endParaRPr lang="en-AU" sz="2400" dirty="0"/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9777E017-69E7-4671-BC00-15398019968B}"/>
              </a:ext>
            </a:extLst>
          </p:cNvPr>
          <p:cNvSpPr>
            <a:spLocks/>
          </p:cNvSpPr>
          <p:nvPr/>
        </p:nvSpPr>
        <p:spPr bwMode="auto">
          <a:xfrm>
            <a:off x="7670202" y="2458774"/>
            <a:ext cx="510069" cy="1854810"/>
          </a:xfrm>
          <a:prstGeom prst="rightBrace">
            <a:avLst>
              <a:gd name="adj1" fmla="val 37363"/>
              <a:gd name="adj2" fmla="val 50000"/>
            </a:avLst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endParaRPr lang="en-US" sz="2400" b="1" u="sng" dirty="0"/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9D093CD1-1DC5-4E02-8D99-FDFC7AB3EE38}"/>
              </a:ext>
            </a:extLst>
          </p:cNvPr>
          <p:cNvSpPr>
            <a:spLocks/>
          </p:cNvSpPr>
          <p:nvPr/>
        </p:nvSpPr>
        <p:spPr bwMode="auto">
          <a:xfrm>
            <a:off x="6253880" y="4496276"/>
            <a:ext cx="217576" cy="902675"/>
          </a:xfrm>
          <a:prstGeom prst="rightBrace">
            <a:avLst>
              <a:gd name="adj1" fmla="val 30066"/>
              <a:gd name="adj2" fmla="val 50000"/>
            </a:avLst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7C478DE4-3227-4971-88A3-DAC62EB8AF2F}"/>
              </a:ext>
            </a:extLst>
          </p:cNvPr>
          <p:cNvSpPr txBox="1"/>
          <p:nvPr/>
        </p:nvSpPr>
        <p:spPr>
          <a:xfrm>
            <a:off x="8261639" y="3183378"/>
            <a:ext cx="1642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rgbClr val="0070C0"/>
                </a:solidFill>
              </a:rPr>
              <a:t> Avant G-coup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86ABDF9A-F40E-4865-94FA-918C4EA367FA}"/>
              </a:ext>
            </a:extLst>
          </p:cNvPr>
          <p:cNvSpPr txBox="1"/>
          <p:nvPr/>
        </p:nvSpPr>
        <p:spPr>
          <a:xfrm>
            <a:off x="7175717" y="4654409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rgbClr val="0070C0"/>
                </a:solidFill>
              </a:rPr>
              <a:t>  G-coup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76B85204-7BA3-40EA-84C0-CE00461107A3}"/>
              </a:ext>
            </a:extLst>
          </p:cNvPr>
          <p:cNvSpPr txBox="1"/>
          <p:nvPr/>
        </p:nvSpPr>
        <p:spPr>
          <a:xfrm>
            <a:off x="4327769" y="5398951"/>
            <a:ext cx="165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rgbClr val="0070C0"/>
                </a:solidFill>
              </a:rPr>
              <a:t> Après G-coup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CE0C622-BC24-504D-9175-E34D4473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2743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1D135BE-578C-4241-AED2-AB358BF43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6678" y="1499806"/>
            <a:ext cx="5157787" cy="641483"/>
          </a:xfrm>
        </p:spPr>
        <p:txBody>
          <a:bodyPr>
            <a:normAutofit/>
          </a:bodyPr>
          <a:lstStyle/>
          <a:p>
            <a:r>
              <a:rPr lang="fr-CA" sz="2400" u="sng" dirty="0"/>
              <a:t>6.3   Méthodologie de </a:t>
            </a:r>
            <a:r>
              <a:rPr lang="fr-CA" sz="2400" u="sng" dirty="0" err="1"/>
              <a:t>G-coup</a:t>
            </a:r>
            <a:endParaRPr lang="fr-CA" sz="2400" u="sng" dirty="0"/>
          </a:p>
        </p:txBody>
      </p:sp>
      <p:pic>
        <p:nvPicPr>
          <p:cNvPr id="7" name="Picture 6" descr="Fundy">
            <a:extLst>
              <a:ext uri="{FF2B5EF4-FFF2-40B4-BE49-F238E27FC236}">
                <a16:creationId xmlns:a16="http://schemas.microsoft.com/office/drawing/2014/main" id="{86B22727-8C11-4415-A5EE-5784EC0D8F90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957" y="240646"/>
            <a:ext cx="4610100" cy="1440755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6272E5-916A-4DA0-BD28-5E27E2958703}"/>
              </a:ext>
            </a:extLst>
          </p:cNvPr>
          <p:cNvSpPr txBox="1">
            <a:spLocks noChangeAspect="1" noChangeArrowheads="1"/>
          </p:cNvSpPr>
          <p:nvPr/>
        </p:nvSpPr>
        <p:spPr>
          <a:xfrm>
            <a:off x="1500262" y="2400406"/>
            <a:ext cx="9978147" cy="4630741"/>
          </a:xfrm>
          <a:prstGeom prst="rect">
            <a:avLst/>
          </a:prstGeom>
        </p:spPr>
        <p:txBody>
          <a:bodyPr lIns="92075" tIns="46038" rIns="92075" bIns="46038"/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fr-CA" sz="2000" dirty="0"/>
              <a:t>Créer les paires potentielles (ensemble lié) par </a:t>
            </a:r>
            <a:r>
              <a:rPr lang="en-US" sz="2000" dirty="0"/>
              <a:t>blocking (direct matching )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fr-CA" sz="2000" dirty="0"/>
              <a:t>Créer les paires aléatoires (ensemble non lié)</a:t>
            </a:r>
            <a:endParaRPr lang="en-US" sz="2000" dirty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fr-CA" sz="2000" dirty="0"/>
              <a:t>Définir et appliquer les règles avec niveaux de concordances 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fr-CA" sz="2000" dirty="0"/>
              <a:t>Calculer les poids de couplage </a:t>
            </a:r>
            <a:endParaRPr lang="en-US" sz="2000" dirty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000" dirty="0" err="1"/>
              <a:t>Statuts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assignés</a:t>
            </a:r>
            <a:r>
              <a:rPr lang="en-US" sz="2000" dirty="0"/>
              <a:t> aux </a:t>
            </a:r>
            <a:r>
              <a:rPr lang="en-US" sz="2000" dirty="0" err="1"/>
              <a:t>paires</a:t>
            </a:r>
            <a:r>
              <a:rPr lang="en-US" sz="2000" dirty="0"/>
              <a:t> à </a:t>
            </a:r>
            <a:r>
              <a:rPr lang="en-US" sz="2000" dirty="0" err="1"/>
              <a:t>l’aide</a:t>
            </a:r>
            <a:r>
              <a:rPr lang="en-US" sz="2000" dirty="0"/>
              <a:t> des </a:t>
            </a:r>
            <a:r>
              <a:rPr lang="en-US" sz="2000" dirty="0" err="1"/>
              <a:t>poids</a:t>
            </a:r>
            <a:r>
              <a:rPr lang="en-US" sz="2000" dirty="0"/>
              <a:t> de </a:t>
            </a:r>
            <a:r>
              <a:rPr lang="en-US" sz="2000" dirty="0" err="1"/>
              <a:t>couplage</a:t>
            </a:r>
            <a:r>
              <a:rPr lang="en-US" sz="2000" dirty="0"/>
              <a:t> et des </a:t>
            </a:r>
            <a:r>
              <a:rPr lang="en-US" sz="2000" dirty="0" err="1"/>
              <a:t>seuils</a:t>
            </a:r>
            <a:r>
              <a:rPr lang="en-US" sz="2000" dirty="0"/>
              <a:t>  (Lien,  Lien Possible, et Non-Lien) et/</a:t>
            </a:r>
            <a:r>
              <a:rPr lang="en-US" sz="2000" dirty="0" err="1"/>
              <a:t>ou</a:t>
            </a:r>
            <a:r>
              <a:rPr lang="en-US" sz="2000" dirty="0"/>
              <a:t>  avec le </a:t>
            </a:r>
            <a:r>
              <a:rPr lang="en-US" sz="2000" dirty="0" err="1"/>
              <a:t>gestionnaire</a:t>
            </a:r>
            <a:r>
              <a:rPr lang="en-US" sz="2000" dirty="0"/>
              <a:t> des </a:t>
            </a:r>
            <a:r>
              <a:rPr lang="en-US" sz="2000" dirty="0" err="1"/>
              <a:t>profils</a:t>
            </a:r>
            <a:endParaRPr lang="en-US" sz="2000" dirty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000" dirty="0"/>
              <a:t>Appliquer les </a:t>
            </a:r>
            <a:r>
              <a:rPr lang="en-US" sz="2000" dirty="0" err="1"/>
              <a:t>poids</a:t>
            </a:r>
            <a:r>
              <a:rPr lang="en-US" sz="2000" dirty="0"/>
              <a:t> de </a:t>
            </a:r>
            <a:r>
              <a:rPr lang="en-US" sz="2000" dirty="0" err="1"/>
              <a:t>fréquence</a:t>
            </a:r>
            <a:endParaRPr lang="en-US" sz="2000" dirty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000" dirty="0" err="1"/>
              <a:t>Réinitialiser</a:t>
            </a:r>
            <a:r>
              <a:rPr lang="en-US" sz="2000" dirty="0"/>
              <a:t> le </a:t>
            </a:r>
            <a:r>
              <a:rPr lang="en-US" sz="2000" dirty="0" err="1"/>
              <a:t>statut</a:t>
            </a:r>
            <a:r>
              <a:rPr lang="en-US" sz="2000" dirty="0"/>
              <a:t> des </a:t>
            </a:r>
            <a:r>
              <a:rPr lang="en-US" sz="2000" dirty="0" err="1"/>
              <a:t>paires</a:t>
            </a:r>
            <a:endParaRPr lang="en-US" sz="2000" dirty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000" dirty="0" err="1"/>
              <a:t>Créer</a:t>
            </a:r>
            <a:r>
              <a:rPr lang="en-US" sz="2000" dirty="0"/>
              <a:t> les </a:t>
            </a:r>
            <a:r>
              <a:rPr lang="en-US" sz="2000" dirty="0" err="1"/>
              <a:t>groupes</a:t>
            </a:r>
            <a:endParaRPr lang="en-US" sz="2000" dirty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000" dirty="0" err="1"/>
              <a:t>Résoudre</a:t>
            </a:r>
            <a:r>
              <a:rPr lang="en-US" sz="2000" dirty="0"/>
              <a:t> les </a:t>
            </a:r>
            <a:r>
              <a:rPr lang="en-US" sz="2000" dirty="0" err="1"/>
              <a:t>conflits</a:t>
            </a:r>
            <a:r>
              <a:rPr lang="en-US" sz="2000" dirty="0"/>
              <a:t> (mise </a:t>
            </a:r>
            <a:r>
              <a:rPr lang="en-US" sz="2000" dirty="0" err="1"/>
              <a:t>en</a:t>
            </a:r>
            <a:r>
              <a:rPr lang="en-US" sz="2000" dirty="0"/>
              <a:t> correspondence)</a:t>
            </a:r>
          </a:p>
          <a:p>
            <a:pPr>
              <a:lnSpc>
                <a:spcPct val="80000"/>
              </a:lnSpc>
            </a:pPr>
            <a:endParaRPr lang="en-CA" sz="2000" dirty="0"/>
          </a:p>
          <a:p>
            <a:pPr marL="533400" indent="-533400">
              <a:buClrTx/>
              <a:buFontTx/>
              <a:buNone/>
            </a:pPr>
            <a:endParaRPr lang="en-CA" sz="2000" dirty="0"/>
          </a:p>
          <a:p>
            <a:pPr marL="533400" indent="-533400">
              <a:lnSpc>
                <a:spcPct val="80000"/>
              </a:lnSpc>
              <a:buFont typeface="Monotype Sorts" pitchFamily="2" charset="2"/>
              <a:buNone/>
            </a:pPr>
            <a:r>
              <a:rPr lang="en-CA" sz="2000" dirty="0"/>
              <a:t> 	</a:t>
            </a:r>
            <a:r>
              <a:rPr lang="en-CA" sz="2000" b="1" dirty="0"/>
              <a:t>N.B.</a:t>
            </a:r>
            <a:r>
              <a:rPr lang="en-CA" sz="2000" dirty="0"/>
              <a:t>:  </a:t>
            </a:r>
            <a:r>
              <a:rPr lang="en-CA" sz="2000" dirty="0" err="1"/>
              <a:t>Raffiner</a:t>
            </a:r>
            <a:r>
              <a:rPr lang="en-CA" sz="2000" dirty="0"/>
              <a:t> la </a:t>
            </a:r>
            <a:r>
              <a:rPr lang="en-CA" sz="2000" dirty="0" err="1"/>
              <a:t>procédure</a:t>
            </a:r>
            <a:r>
              <a:rPr lang="en-CA" sz="2000" dirty="0"/>
              <a:t> </a:t>
            </a:r>
            <a:r>
              <a:rPr lang="en-CA" sz="2000" dirty="0" err="1"/>
              <a:t>est</a:t>
            </a:r>
            <a:r>
              <a:rPr lang="en-CA" sz="2000" dirty="0"/>
              <a:t> possible par </a:t>
            </a:r>
            <a:r>
              <a:rPr lang="en-CA" sz="2000" dirty="0" err="1"/>
              <a:t>exemple</a:t>
            </a:r>
            <a:r>
              <a:rPr lang="en-CA" sz="2000" dirty="0"/>
              <a:t> </a:t>
            </a:r>
            <a:r>
              <a:rPr lang="en-CA" sz="2000" dirty="0" err="1"/>
              <a:t>en</a:t>
            </a:r>
            <a:r>
              <a:rPr lang="en-CA" sz="2000" dirty="0"/>
              <a:t> </a:t>
            </a:r>
            <a:r>
              <a:rPr lang="en-CA" sz="2000" dirty="0" err="1"/>
              <a:t>utilisant</a:t>
            </a:r>
            <a:r>
              <a:rPr lang="en-CA" sz="2000" dirty="0"/>
              <a:t> les </a:t>
            </a:r>
            <a:r>
              <a:rPr lang="en-CA" sz="2000" dirty="0" err="1"/>
              <a:t>paires</a:t>
            </a:r>
            <a:r>
              <a:rPr lang="en-CA" sz="2000" dirty="0"/>
              <a:t> de </a:t>
            </a:r>
            <a:r>
              <a:rPr lang="en-CA" sz="2000" dirty="0" err="1"/>
              <a:t>l’étape</a:t>
            </a:r>
            <a:r>
              <a:rPr lang="en-CA" sz="2000" dirty="0"/>
              <a:t> 5 pour </a:t>
            </a:r>
            <a:r>
              <a:rPr lang="en-CA" sz="2000" dirty="0" err="1"/>
              <a:t>ré-estimer</a:t>
            </a:r>
            <a:r>
              <a:rPr lang="en-CA" sz="2000" dirty="0"/>
              <a:t> les </a:t>
            </a:r>
            <a:r>
              <a:rPr lang="en-CA" sz="2000" dirty="0" err="1"/>
              <a:t>poids</a:t>
            </a:r>
            <a:r>
              <a:rPr lang="en-CA" sz="2000" dirty="0"/>
              <a:t> de </a:t>
            </a:r>
            <a:r>
              <a:rPr lang="en-CA" sz="2000" dirty="0" err="1"/>
              <a:t>couplage</a:t>
            </a:r>
            <a:r>
              <a:rPr lang="en-CA" sz="2000" dirty="0"/>
              <a:t> des </a:t>
            </a:r>
            <a:r>
              <a:rPr lang="en-CA" sz="2000" dirty="0" err="1"/>
              <a:t>règles</a:t>
            </a:r>
            <a:r>
              <a:rPr lang="en-CA" sz="2000" dirty="0"/>
              <a:t> de </a:t>
            </a:r>
            <a:r>
              <a:rPr lang="en-CA" sz="2000" dirty="0" err="1"/>
              <a:t>l’étape</a:t>
            </a:r>
            <a:r>
              <a:rPr lang="en-CA" sz="2000" dirty="0"/>
              <a:t> 3.</a:t>
            </a:r>
          </a:p>
          <a:p>
            <a:pPr marL="992188" lvl="1" indent="-457200">
              <a:lnSpc>
                <a:spcPct val="80000"/>
              </a:lnSpc>
              <a:buFontTx/>
              <a:buNone/>
            </a:pPr>
            <a:endParaRPr lang="en-US" sz="1200" dirty="0"/>
          </a:p>
        </p:txBody>
      </p:sp>
      <p:sp>
        <p:nvSpPr>
          <p:cNvPr id="12" name="Curved Left Arrow 15">
            <a:extLst>
              <a:ext uri="{FF2B5EF4-FFF2-40B4-BE49-F238E27FC236}">
                <a16:creationId xmlns:a16="http://schemas.microsoft.com/office/drawing/2014/main" id="{1356BB8D-94BA-4E6D-87BE-E8CF8F98DC31}"/>
              </a:ext>
            </a:extLst>
          </p:cNvPr>
          <p:cNvSpPr/>
          <p:nvPr/>
        </p:nvSpPr>
        <p:spPr>
          <a:xfrm rot="10800000">
            <a:off x="986133" y="2628587"/>
            <a:ext cx="514129" cy="1179619"/>
          </a:xfrm>
          <a:prstGeom prst="curvedLeftArrow">
            <a:avLst>
              <a:gd name="adj1" fmla="val 25000"/>
              <a:gd name="adj2" fmla="val 5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C113B9-AC7C-4545-B132-DF441D4F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5647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1D135BE-578C-4241-AED2-AB358BF43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811" y="1722099"/>
            <a:ext cx="9340704" cy="641483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CA" sz="2400" u="sng">
                <a:solidFill>
                  <a:srgbClr val="0D0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   </a:t>
            </a:r>
            <a:r>
              <a:rPr lang="en-CA" sz="2400" u="sng" dirty="0">
                <a:solidFill>
                  <a:srgbClr val="0D0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Blocking and  Pre-linkage </a:t>
            </a:r>
            <a:r>
              <a:rPr lang="en-CA" sz="2400" u="sng">
                <a:solidFill>
                  <a:srgbClr val="0D0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Deterministic program</a:t>
            </a:r>
          </a:p>
        </p:txBody>
      </p:sp>
      <p:pic>
        <p:nvPicPr>
          <p:cNvPr id="7" name="Picture 6" descr="Fundy">
            <a:extLst>
              <a:ext uri="{FF2B5EF4-FFF2-40B4-BE49-F238E27FC236}">
                <a16:creationId xmlns:a16="http://schemas.microsoft.com/office/drawing/2014/main" id="{86B22727-8C11-4415-A5EE-5784EC0D8F90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349" y="379793"/>
            <a:ext cx="4610100" cy="1440755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4A79B7-597B-4886-B451-EBF022141E20}"/>
              </a:ext>
            </a:extLst>
          </p:cNvPr>
          <p:cNvSpPr txBox="1">
            <a:spLocks/>
          </p:cNvSpPr>
          <p:nvPr/>
        </p:nvSpPr>
        <p:spPr>
          <a:xfrm>
            <a:off x="1339799" y="2466614"/>
            <a:ext cx="8694821" cy="4727658"/>
          </a:xfrm>
          <a:prstGeom prst="rect">
            <a:avLst/>
          </a:prstGeom>
        </p:spPr>
        <p:txBody>
          <a:bodyPr/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1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probabilistic linkage (F-S), both data sets are passed through a deterministic pre-linkage program integrated in G-Link.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Each record on each file are assigned a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pseudokey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composed of sex, birth date,  three characters of the first surname and four characters of the first given name.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If one or more of these fields are missing (or incomplete in case of birth date), then no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pseudokey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are assigned.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Pseudokeys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which are not unique in both files were ignored  and blanked.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 one to one merge of records with unique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pseudokeys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are performed. The new columns are included in the files sent for probabilistic linkage</a:t>
            </a:r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C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charset="2"/>
              <a:buNone/>
            </a:pPr>
            <a:endParaRPr lang="en-CA" sz="2000" dirty="0">
              <a:latin typeface="Times New Roman" pitchFamily="18" charset="0"/>
              <a:cs typeface="Times New Roman" pitchFamily="18" charset="0"/>
            </a:endParaRPr>
          </a:p>
          <a:p>
            <a:endParaRPr lang="en-C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79FED2C-0C9E-0740-9A3E-8A13C01C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266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2F62A-CC6A-4133-9665-31357B6E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4" y="584405"/>
            <a:ext cx="10515600" cy="895042"/>
          </a:xfrm>
        </p:spPr>
        <p:txBody>
          <a:bodyPr>
            <a:normAutofit/>
          </a:bodyPr>
          <a:lstStyle/>
          <a:p>
            <a:r>
              <a:rPr lang="fr-CA" sz="3600" dirty="0"/>
              <a:t>Aperçu :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1AECBF2-C91F-F540-A4DC-68479EDEB1DA}"/>
              </a:ext>
            </a:extLst>
          </p:cNvPr>
          <p:cNvSpPr>
            <a:spLocks noGrp="1"/>
          </p:cNvSpPr>
          <p:nvPr/>
        </p:nvSpPr>
        <p:spPr>
          <a:xfrm>
            <a:off x="2099556" y="1233035"/>
            <a:ext cx="7992888" cy="504056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None/>
              <a:defRPr sz="24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Méthodes</a:t>
            </a:r>
            <a:r>
              <a:rPr lang="en-US" dirty="0">
                <a:solidFill>
                  <a:schemeClr val="tx1"/>
                </a:solidFill>
              </a:rPr>
              <a:t> de couplage d’enregistrements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Impact of Record Linkage Errors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Environnement</a:t>
            </a:r>
            <a:r>
              <a:rPr lang="en-US" dirty="0">
                <a:solidFill>
                  <a:schemeClr val="tx1"/>
                </a:solidFill>
              </a:rPr>
              <a:t> de couplage des </a:t>
            </a:r>
            <a:r>
              <a:rPr lang="en-US" dirty="0" err="1">
                <a:solidFill>
                  <a:schemeClr val="tx1"/>
                </a:solidFill>
              </a:rPr>
              <a:t>données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sociales</a:t>
            </a:r>
            <a:endParaRPr lang="en-US" dirty="0">
              <a:solidFill>
                <a:schemeClr val="tx1"/>
              </a:solidFill>
            </a:endParaRP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Centre de ressources en couplage d’enregistrements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Couplage à </a:t>
            </a:r>
            <a:r>
              <a:rPr lang="en-US" dirty="0" err="1">
                <a:solidFill>
                  <a:schemeClr val="tx1"/>
                </a:solidFill>
              </a:rPr>
              <a:t>Statistique</a:t>
            </a:r>
            <a:r>
              <a:rPr lang="en-US" dirty="0">
                <a:solidFill>
                  <a:schemeClr val="tx1"/>
                </a:solidFill>
              </a:rPr>
              <a:t> Canada – Liens </a:t>
            </a:r>
            <a:r>
              <a:rPr lang="en-US" dirty="0" err="1">
                <a:solidFill>
                  <a:schemeClr val="tx1"/>
                </a:solidFill>
              </a:rPr>
              <a:t>utiles</a:t>
            </a:r>
            <a:endParaRPr lang="en-US" dirty="0">
              <a:solidFill>
                <a:schemeClr val="tx1"/>
              </a:solidFill>
            </a:endParaRP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G-Link / </a:t>
            </a:r>
            <a:r>
              <a:rPr lang="en-US" dirty="0" err="1">
                <a:solidFill>
                  <a:schemeClr val="tx1"/>
                </a:solidFill>
              </a:rPr>
              <a:t>G-coup</a:t>
            </a:r>
            <a:endParaRPr lang="en-US" dirty="0">
              <a:solidFill>
                <a:schemeClr val="tx1"/>
              </a:solidFill>
            </a:endParaRP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Futur</a:t>
            </a:r>
            <a:r>
              <a:rPr lang="en-US" dirty="0">
                <a:solidFill>
                  <a:schemeClr val="tx1"/>
                </a:solidFill>
              </a:rPr>
              <a:t>: Plan </a:t>
            </a:r>
            <a:r>
              <a:rPr lang="en-US" dirty="0" err="1">
                <a:solidFill>
                  <a:schemeClr val="tx1"/>
                </a:solidFill>
              </a:rPr>
              <a:t>d’évolution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G-coup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DBDF2C8-C1F9-6B4E-92D7-11E01183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6792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undy">
            <a:extLst>
              <a:ext uri="{FF2B5EF4-FFF2-40B4-BE49-F238E27FC236}">
                <a16:creationId xmlns:a16="http://schemas.microsoft.com/office/drawing/2014/main" id="{86B22727-8C11-4415-A5EE-5784EC0D8F90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349" y="379793"/>
            <a:ext cx="4610100" cy="1440755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BBB706-6515-46D3-A1D0-98E067D55021}"/>
              </a:ext>
            </a:extLst>
          </p:cNvPr>
          <p:cNvSpPr txBox="1">
            <a:spLocks/>
          </p:cNvSpPr>
          <p:nvPr/>
        </p:nvSpPr>
        <p:spPr>
          <a:xfrm>
            <a:off x="1092373" y="1666863"/>
            <a:ext cx="9025662" cy="4435763"/>
          </a:xfrm>
          <a:prstGeom prst="rect">
            <a:avLst/>
          </a:prstGeom>
        </p:spPr>
        <p:txBody>
          <a:bodyPr/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CA" sz="2800" b="1" dirty="0">
                <a:solidFill>
                  <a:srgbClr val="00100E"/>
                </a:solidFill>
                <a:latin typeface="Times New Roman" pitchFamily="18" charset="0"/>
                <a:cs typeface="Times New Roman" pitchFamily="18" charset="0"/>
              </a:rPr>
              <a:t>6.4.1    Blocking to select initial pairs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rgbClr val="00100E"/>
                </a:solidFill>
                <a:cs typeface="Times New Roman" pitchFamily="18" charset="0"/>
              </a:rPr>
              <a:t>Included all pairs found in the pre-deterministic linkage.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200" dirty="0">
                <a:cs typeface="Times New Roman" pitchFamily="18" charset="0"/>
              </a:rPr>
              <a:t>Excluded pairs conflicting with them (having a unique </a:t>
            </a:r>
            <a:r>
              <a:rPr lang="en-CA" sz="2200" dirty="0" err="1">
                <a:cs typeface="Times New Roman" pitchFamily="18" charset="0"/>
              </a:rPr>
              <a:t>pseudokey</a:t>
            </a:r>
            <a:r>
              <a:rPr lang="en-CA" sz="2200" dirty="0">
                <a:cs typeface="Times New Roman" pitchFamily="18" charset="0"/>
              </a:rPr>
              <a:t> different in File A and File B).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200" dirty="0">
                <a:cs typeface="Times New Roman" pitchFamily="18" charset="0"/>
              </a:rPr>
              <a:t>Included any pair matching on two out of three key fields (NYSIIS transformation of first surname, first given name and  birth date) where </a:t>
            </a:r>
            <a:r>
              <a:rPr lang="en-CA" sz="2200" dirty="0" err="1">
                <a:cs typeface="Times New Roman" pitchFamily="18" charset="0"/>
              </a:rPr>
              <a:t>pseudokeys</a:t>
            </a:r>
            <a:r>
              <a:rPr lang="en-CA" sz="2200" dirty="0">
                <a:cs typeface="Times New Roman" pitchFamily="18" charset="0"/>
              </a:rPr>
              <a:t> are  missing.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CA" sz="2200" dirty="0"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CA" b="1" dirty="0" err="1">
                <a:latin typeface="Times New Roman" pitchFamily="18" charset="0"/>
                <a:cs typeface="Times New Roman" pitchFamily="18" charset="0"/>
              </a:rPr>
              <a:t>Algorithm</a:t>
            </a:r>
            <a:r>
              <a:rPr lang="fr-CA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sz="2000" dirty="0" err="1">
                <a:latin typeface="Times New Roman" pitchFamily="18" charset="0"/>
                <a:cs typeface="Times New Roman" pitchFamily="18" charset="0"/>
              </a:rPr>
              <a:t>a.pseudokey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CA" sz="2000" dirty="0" err="1">
                <a:latin typeface="Times New Roman" pitchFamily="18" charset="0"/>
                <a:cs typeface="Times New Roman" pitchFamily="18" charset="0"/>
              </a:rPr>
              <a:t>b.pseudokey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CA" sz="2000" dirty="0" err="1">
                <a:latin typeface="Times New Roman" pitchFamily="18" charset="0"/>
                <a:cs typeface="Times New Roman" pitchFamily="18" charset="0"/>
              </a:rPr>
              <a:t>a.pseudokey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is null and </a:t>
            </a:r>
            <a:r>
              <a:rPr lang="en-CA" sz="2000" dirty="0" err="1">
                <a:latin typeface="Times New Roman" pitchFamily="18" charset="0"/>
                <a:cs typeface="Times New Roman" pitchFamily="18" charset="0"/>
              </a:rPr>
              <a:t>b.pseudokey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is null</a:t>
            </a:r>
          </a:p>
          <a:p>
            <a:pPr lvl="1">
              <a:buNone/>
            </a:pP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and (a.ny_sname1= b.ny_sname1 and a.gname1=b.gname1) </a:t>
            </a:r>
            <a:r>
              <a:rPr lang="en-C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CA" sz="2000" dirty="0" err="1">
                <a:latin typeface="Times New Roman" pitchFamily="18" charset="0"/>
                <a:cs typeface="Times New Roman" pitchFamily="18" charset="0"/>
              </a:rPr>
              <a:t>a.dob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CA" sz="2000" dirty="0" err="1">
                <a:latin typeface="Times New Roman" pitchFamily="18" charset="0"/>
                <a:cs typeface="Times New Roman" pitchFamily="18" charset="0"/>
              </a:rPr>
              <a:t>b.dob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and a.ny_sname1=b. ny_sname1) </a:t>
            </a:r>
            <a:r>
              <a:rPr lang="en-C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CA" sz="2000" dirty="0" err="1">
                <a:latin typeface="Times New Roman" pitchFamily="18" charset="0"/>
                <a:cs typeface="Times New Roman" pitchFamily="18" charset="0"/>
              </a:rPr>
              <a:t>a.dob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CA" sz="2000" dirty="0" err="1">
                <a:latin typeface="Times New Roman" pitchFamily="18" charset="0"/>
                <a:cs typeface="Times New Roman" pitchFamily="18" charset="0"/>
              </a:rPr>
              <a:t>b.dob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and a.gname1=b. gname1) </a:t>
            </a: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C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charset="2"/>
              <a:buNone/>
            </a:pPr>
            <a:endParaRPr lang="en-CA" sz="2000" dirty="0">
              <a:latin typeface="Times New Roman" pitchFamily="18" charset="0"/>
              <a:cs typeface="Times New Roman" pitchFamily="18" charset="0"/>
            </a:endParaRPr>
          </a:p>
          <a:p>
            <a:endParaRPr lang="en-C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81CD187-A190-9F4B-B812-599CE883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7800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2F62A-CC6A-4133-9665-31357B6E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4" y="584405"/>
            <a:ext cx="10515600" cy="895042"/>
          </a:xfrm>
        </p:spPr>
        <p:txBody>
          <a:bodyPr>
            <a:normAutofit/>
          </a:bodyPr>
          <a:lstStyle/>
          <a:p>
            <a:r>
              <a:rPr lang="fr-CA" sz="3200" dirty="0"/>
              <a:t>Futur: Plan d’évolution de </a:t>
            </a:r>
            <a:r>
              <a:rPr lang="fr-CA" sz="3200" dirty="0" err="1"/>
              <a:t>G-coup</a:t>
            </a:r>
            <a:r>
              <a:rPr lang="fr-CA" sz="3200" dirty="0"/>
              <a:t> (horizon de 3 ans)</a:t>
            </a:r>
            <a:endParaRPr lang="fr-CA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333C4C-43E8-4A2B-862A-EF1F9D8E1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39" y="1753497"/>
            <a:ext cx="8764610" cy="493009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463969C-299A-3840-B924-928D9704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0007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4F992B-9C9F-4C8F-A50B-7B7D8F541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210" y="955034"/>
            <a:ext cx="10506710" cy="475734"/>
          </a:xfrm>
        </p:spPr>
        <p:txBody>
          <a:bodyPr>
            <a:normAutofit/>
          </a:bodyPr>
          <a:lstStyle/>
          <a:p>
            <a:r>
              <a:rPr lang="fr-CA" sz="2800" dirty="0"/>
              <a:t>Les trois B:  </a:t>
            </a:r>
            <a:r>
              <a:rPr lang="fr-CA" sz="2800" dirty="0" err="1"/>
              <a:t>Buy</a:t>
            </a:r>
            <a:r>
              <a:rPr lang="fr-CA" sz="2800" dirty="0"/>
              <a:t>, </a:t>
            </a:r>
            <a:r>
              <a:rPr lang="fr-CA" sz="2800" dirty="0" err="1"/>
              <a:t>Build</a:t>
            </a:r>
            <a:r>
              <a:rPr lang="fr-CA" sz="2800" dirty="0"/>
              <a:t>, </a:t>
            </a:r>
            <a:r>
              <a:rPr lang="fr-CA" sz="2800" dirty="0" err="1"/>
              <a:t>Borrow</a:t>
            </a:r>
            <a:r>
              <a:rPr lang="fr-CA" sz="28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CFA5B9-A0A4-419F-86B2-3A07FCFF2DA6}"/>
              </a:ext>
            </a:extLst>
          </p:cNvPr>
          <p:cNvSpPr>
            <a:spLocks noGrp="1" noChangeArrowheads="1"/>
          </p:cNvSpPr>
          <p:nvPr/>
        </p:nvSpPr>
        <p:spPr>
          <a:xfrm>
            <a:off x="1924420" y="1430768"/>
            <a:ext cx="7224289" cy="4797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u="sng" dirty="0"/>
              <a:t>Interne</a:t>
            </a:r>
            <a:r>
              <a:rPr lang="fr-CA" dirty="0"/>
              <a:t> (</a:t>
            </a:r>
            <a:r>
              <a:rPr lang="fr-CA" dirty="0" err="1"/>
              <a:t>Statcan</a:t>
            </a:r>
            <a:r>
              <a:rPr lang="fr-CA" dirty="0"/>
              <a:t>):</a:t>
            </a:r>
          </a:p>
          <a:p>
            <a:r>
              <a:rPr lang="fr-CA" dirty="0"/>
              <a:t>     RME  (Record Matching Engine)(Java)</a:t>
            </a:r>
          </a:p>
          <a:p>
            <a:pPr lvl="1"/>
            <a:r>
              <a:rPr lang="fr-CA" dirty="0" err="1"/>
              <a:t>Mixmatch</a:t>
            </a:r>
            <a:r>
              <a:rPr lang="fr-CA" dirty="0"/>
              <a:t> (C, SAS)</a:t>
            </a:r>
          </a:p>
          <a:p>
            <a:pPr lvl="1"/>
            <a:r>
              <a:rPr lang="fr-CA" dirty="0"/>
              <a:t>Ad-hoc solutions (ex. SAS macros pour le RE)</a:t>
            </a:r>
          </a:p>
          <a:p>
            <a:r>
              <a:rPr lang="fr-CA" u="sng" dirty="0"/>
              <a:t>Externe</a:t>
            </a:r>
            <a:r>
              <a:rPr lang="fr-CA" dirty="0"/>
              <a:t> :</a:t>
            </a:r>
          </a:p>
          <a:p>
            <a:pPr lvl="1"/>
            <a:r>
              <a:rPr lang="fr-CA" dirty="0"/>
              <a:t>RELAIS : </a:t>
            </a:r>
            <a:r>
              <a:rPr lang="fr-CA" dirty="0" err="1"/>
              <a:t>IStat</a:t>
            </a:r>
            <a:r>
              <a:rPr lang="fr-CA" dirty="0"/>
              <a:t> (Java – R, technique LSH)</a:t>
            </a:r>
          </a:p>
          <a:p>
            <a:pPr lvl="1"/>
            <a:r>
              <a:rPr lang="fr-CA" dirty="0" err="1"/>
              <a:t>Febrl</a:t>
            </a:r>
            <a:r>
              <a:rPr lang="fr-CA" dirty="0"/>
              <a:t> (ABS) (Python)</a:t>
            </a:r>
          </a:p>
          <a:p>
            <a:pPr lvl="1"/>
            <a:r>
              <a:rPr lang="fr-CA" dirty="0"/>
              <a:t>RL </a:t>
            </a:r>
            <a:r>
              <a:rPr lang="fr-CA" dirty="0" err="1"/>
              <a:t>tooklit</a:t>
            </a:r>
            <a:r>
              <a:rPr lang="fr-CA" dirty="0"/>
              <a:t> (Open source) (Python)</a:t>
            </a:r>
          </a:p>
          <a:p>
            <a:pPr lvl="1"/>
            <a:r>
              <a:rPr lang="fr-CA" dirty="0" err="1"/>
              <a:t>Splink</a:t>
            </a:r>
            <a:r>
              <a:rPr lang="fr-CA" dirty="0"/>
              <a:t> (MOJ –ONS) (Python)</a:t>
            </a:r>
          </a:p>
          <a:p>
            <a:pPr lvl="1"/>
            <a:r>
              <a:rPr lang="fr-CA" dirty="0"/>
              <a:t>Record Linkage – R package</a:t>
            </a:r>
            <a:endParaRPr lang="en-CA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b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CA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FE9D323-77A4-6842-AA6D-26D17C9A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6903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2F62A-CC6A-4133-9665-31357B6E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4" y="584405"/>
            <a:ext cx="10515600" cy="895042"/>
          </a:xfrm>
        </p:spPr>
        <p:txBody>
          <a:bodyPr>
            <a:normAutofit/>
          </a:bodyPr>
          <a:lstStyle/>
          <a:p>
            <a:r>
              <a:rPr lang="fr-CA" sz="3600" dirty="0"/>
              <a:t>9.  </a:t>
            </a:r>
            <a:r>
              <a:rPr lang="fr-CA" sz="3600" dirty="0" err="1"/>
              <a:t>References</a:t>
            </a:r>
            <a:r>
              <a:rPr lang="fr-CA" sz="3600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D09-FAF2-4060-9DDB-7425FB0B4200}"/>
              </a:ext>
            </a:extLst>
          </p:cNvPr>
          <p:cNvSpPr>
            <a:spLocks noGrp="1" noChangeArrowheads="1"/>
          </p:cNvSpPr>
          <p:nvPr/>
        </p:nvSpPr>
        <p:spPr>
          <a:xfrm>
            <a:off x="633804" y="1479447"/>
            <a:ext cx="10924392" cy="465330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CA" dirty="0"/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dirty="0" err="1"/>
              <a:t>Chipperfield</a:t>
            </a:r>
            <a:r>
              <a:rPr lang="en-CA" dirty="0"/>
              <a:t>, J.O, Bishop, G. R., and Campbell, P. (2011). </a:t>
            </a:r>
            <a:r>
              <a:rPr lang="en-CA" i="1" dirty="0"/>
              <a:t>Maximum Likelihood estimation for contingency tables and logistic regression with incorrectly linked data</a:t>
            </a:r>
            <a:r>
              <a:rPr lang="en-CA" dirty="0"/>
              <a:t>, Survey Methodology, Vol. 37, No. 1, pp 13-24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/>
              <a:t>Judson DH, Parker JD, </a:t>
            </a:r>
            <a:r>
              <a:rPr lang="en-CA" dirty="0" err="1"/>
              <a:t>Larsen,MD</a:t>
            </a:r>
            <a:r>
              <a:rPr lang="en-CA" dirty="0"/>
              <a:t>. (2013) </a:t>
            </a:r>
            <a:r>
              <a:rPr lang="en-CA" i="1" dirty="0"/>
              <a:t>Adjusting sample weights for linkage-eligibility using SUDAAN.</a:t>
            </a:r>
            <a:r>
              <a:rPr lang="en-CA" dirty="0"/>
              <a:t> National center for Health statistics, Hyattsville Maryland. May 2013. </a:t>
            </a:r>
            <a:r>
              <a:rPr lang="en-CA" u="sng" dirty="0">
                <a:hlinkClick r:id="rId2"/>
              </a:rPr>
              <a:t>http://www.cdc.gov/nchs/data/datalinkage/adjusting_sample_weights_for_linkage_eligibility_using_sudan.pdf</a:t>
            </a:r>
            <a:endParaRPr lang="en-CA" u="sng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dirty="0" err="1"/>
              <a:t>Neter</a:t>
            </a:r>
            <a:r>
              <a:rPr lang="en-CA" dirty="0"/>
              <a:t>, J., </a:t>
            </a:r>
            <a:r>
              <a:rPr lang="en-CA" dirty="0" err="1"/>
              <a:t>Maynes</a:t>
            </a:r>
            <a:r>
              <a:rPr lang="en-CA" dirty="0"/>
              <a:t>, E. S., and </a:t>
            </a:r>
            <a:r>
              <a:rPr lang="en-CA" dirty="0" err="1"/>
              <a:t>Ramanathan</a:t>
            </a:r>
            <a:r>
              <a:rPr lang="en-CA" dirty="0"/>
              <a:t>, R. (1965), </a:t>
            </a:r>
            <a:r>
              <a:rPr lang="en-CA" i="1" dirty="0"/>
              <a:t>The effect of Mismatching on the Measurement of Response Errors</a:t>
            </a:r>
            <a:r>
              <a:rPr lang="en-CA" dirty="0"/>
              <a:t>, Journal of the American  statistical Association, 60, 1005-1027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CA" dirty="0"/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dirty="0"/>
              <a:t>Winkler, W. E., </a:t>
            </a:r>
            <a:r>
              <a:rPr lang="en-CA" i="1" dirty="0"/>
              <a:t>Cleaning and Using Administrative Lists: Enhanced Practices and Computational Algorithms for Record Linkage and Modeling/Editing/Imputation </a:t>
            </a:r>
            <a:r>
              <a:rPr lang="en-CA" dirty="0"/>
              <a:t>(2017). Submitted to Publication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CA" dirty="0"/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b="1" dirty="0"/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CA" b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CA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b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26FFE6-D231-1145-9308-6B67CE1B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4175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679BF9-A7BD-6E4A-BE04-D6BE95C74F0D}"/>
              </a:ext>
            </a:extLst>
          </p:cNvPr>
          <p:cNvSpPr>
            <a:spLocks noGrp="1"/>
          </p:cNvSpPr>
          <p:nvPr/>
        </p:nvSpPr>
        <p:spPr>
          <a:xfrm>
            <a:off x="2953400" y="1634902"/>
            <a:ext cx="6648227" cy="5913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CA" sz="4000" dirty="0"/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D7BB4-6F73-46B5-951B-2F761900C34B}"/>
              </a:ext>
            </a:extLst>
          </p:cNvPr>
          <p:cNvSpPr/>
          <p:nvPr/>
        </p:nvSpPr>
        <p:spPr>
          <a:xfrm>
            <a:off x="2080320" y="311463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br>
              <a:rPr lang="fr-CA" sz="4000" dirty="0"/>
            </a:br>
            <a:r>
              <a:rPr lang="fr-CA" sz="4000" dirty="0">
                <a:latin typeface="Century" panose="02040604050505020304" pitchFamily="18" charset="0"/>
              </a:rPr>
              <a:t>MERCI DE VOTRE INTÉRÊT !</a:t>
            </a:r>
            <a:endParaRPr lang="en-CA" sz="4000" dirty="0">
              <a:latin typeface="Century" panose="020406040505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BBECDB-590E-DD49-85A9-1A4FCC573D6F}"/>
              </a:ext>
            </a:extLst>
          </p:cNvPr>
          <p:cNvSpPr/>
          <p:nvPr/>
        </p:nvSpPr>
        <p:spPr>
          <a:xfrm>
            <a:off x="3297816" y="2374855"/>
            <a:ext cx="5959396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>Pour plus </a:t>
            </a:r>
            <a:r>
              <a:rPr lang="en-CA" altLang="en-US" sz="2400" b="1" dirty="0" err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>d’information</a:t>
            </a:r>
            <a: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>,</a:t>
            </a:r>
          </a:p>
          <a:p>
            <a: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CA" sz="2400" dirty="0">
                <a:hlinkClick r:id="rId2"/>
              </a:rPr>
              <a:t>Abdelnasser.saidi@statcan.gc.ca</a:t>
            </a:r>
            <a:endParaRPr lang="en-CA" sz="2400" dirty="0"/>
          </a:p>
          <a:p>
            <a:b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>SVP </a:t>
            </a:r>
            <a:r>
              <a:rPr lang="en-CA" altLang="en-US" sz="2400" b="1" dirty="0" err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>visiter</a:t>
            </a:r>
            <a: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CA" altLang="en-US" sz="2400" b="1" u="sng" dirty="0" err="1">
                <a:solidFill>
                  <a:schemeClr val="accent4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www.statcan.gc.ca</a:t>
            </a:r>
            <a:b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b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b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b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>#StatCan100</a:t>
            </a:r>
            <a:br>
              <a:rPr lang="en-CA" altLang="en-US" sz="2400" b="1" dirty="0">
                <a:solidFill>
                  <a:srgbClr val="31708D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en-CA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72351C-BA35-0F4F-9945-5B136BF54B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611" y="4507895"/>
            <a:ext cx="500031" cy="5000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4FDDEB-11AD-E540-BC71-D1B76BBE36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07" y="4526354"/>
            <a:ext cx="500031" cy="5000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DA655-5D7C-8141-B7BC-6086A0123B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90" y="4526354"/>
            <a:ext cx="482678" cy="504056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3951CA1-BD0C-864F-8288-721C7B56D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618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2F62A-CC6A-4133-9665-31357B6E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4" y="584405"/>
            <a:ext cx="10515600" cy="895042"/>
          </a:xfrm>
        </p:spPr>
        <p:txBody>
          <a:bodyPr>
            <a:normAutofit/>
          </a:bodyPr>
          <a:lstStyle/>
          <a:p>
            <a:r>
              <a:rPr lang="fr-CA" sz="3600" dirty="0"/>
              <a:t>1. RL Methods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ECBF2-C91F-F540-A4DC-68479EDEB1DA}"/>
              </a:ext>
            </a:extLst>
          </p:cNvPr>
          <p:cNvSpPr>
            <a:spLocks noGrp="1"/>
          </p:cNvSpPr>
          <p:nvPr/>
        </p:nvSpPr>
        <p:spPr>
          <a:xfrm>
            <a:off x="1238944" y="1575694"/>
            <a:ext cx="7948087" cy="445934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None/>
              <a:defRPr sz="24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Using a </a:t>
            </a:r>
            <a:r>
              <a:rPr lang="en-CA" b="1" dirty="0">
                <a:solidFill>
                  <a:schemeClr val="tx1"/>
                </a:solidFill>
              </a:rPr>
              <a:t>unique key</a:t>
            </a:r>
            <a:r>
              <a:rPr lang="en-CA" dirty="0">
                <a:solidFill>
                  <a:schemeClr val="tx1"/>
                </a:solidFill>
              </a:rPr>
              <a:t>, e.g., the Social Insurance Number (SIN)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Using </a:t>
            </a:r>
            <a:r>
              <a:rPr lang="en-CA" b="1" dirty="0" err="1">
                <a:solidFill>
                  <a:schemeClr val="tx1"/>
                </a:solidFill>
              </a:rPr>
              <a:t>nonunique</a:t>
            </a:r>
            <a:r>
              <a:rPr lang="en-CA" b="1" dirty="0">
                <a:solidFill>
                  <a:schemeClr val="tx1"/>
                </a:solidFill>
              </a:rPr>
              <a:t> keys: </a:t>
            </a:r>
            <a:r>
              <a:rPr lang="en-CA" dirty="0">
                <a:solidFill>
                  <a:schemeClr val="tx1"/>
                </a:solidFill>
              </a:rPr>
              <a:t>e.g., birthdate, names </a:t>
            </a:r>
            <a:endParaRPr lang="en-CA" b="1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200" u="sng" dirty="0"/>
              <a:t>Probabilistic</a:t>
            </a:r>
            <a:r>
              <a:rPr lang="en-CA" sz="2200" dirty="0"/>
              <a:t> method: </a:t>
            </a:r>
            <a:r>
              <a:rPr lang="en-CA" sz="2200" dirty="0" err="1"/>
              <a:t>Fellegi</a:t>
            </a:r>
            <a:r>
              <a:rPr lang="en-CA" sz="2200" dirty="0"/>
              <a:t> and </a:t>
            </a:r>
            <a:r>
              <a:rPr lang="en-CA" sz="2200" dirty="0" err="1"/>
              <a:t>Sunter</a:t>
            </a:r>
            <a:r>
              <a:rPr lang="en-CA" sz="2200" dirty="0"/>
              <a:t> (1969), Herzog et al. (2007)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200" u="sng" dirty="0"/>
              <a:t>Deterministic hierarchical</a:t>
            </a:r>
            <a:r>
              <a:rPr lang="en-CA" sz="2200" dirty="0"/>
              <a:t>, methods see Christen (2012, chap. 6), (MIXMATCH user guide), (RELAIS user guide)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200" u="sng" dirty="0"/>
              <a:t>Other (Fuzzy)</a:t>
            </a:r>
            <a:r>
              <a:rPr lang="en-CA" sz="2200" dirty="0"/>
              <a:t>: e.g., clustering, machine learning, see Christen (2012, chap. 6)</a:t>
            </a:r>
          </a:p>
          <a:p>
            <a:endParaRPr lang="en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3513AB0-1F22-F64C-8CCC-B9376D52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716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2F62A-CC6A-4133-9665-31357B6E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4" y="584405"/>
            <a:ext cx="7520492" cy="618067"/>
          </a:xfrm>
        </p:spPr>
        <p:txBody>
          <a:bodyPr>
            <a:normAutofit/>
          </a:bodyPr>
          <a:lstStyle/>
          <a:p>
            <a:r>
              <a:rPr lang="en-CA" sz="2800" dirty="0"/>
              <a:t>1.1.a  Probabilistic Record Linkage</a:t>
            </a:r>
            <a:endParaRPr lang="fr-CA" sz="2800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1AECBF2-C91F-F540-A4DC-68479EDEB1DA}"/>
              </a:ext>
            </a:extLst>
          </p:cNvPr>
          <p:cNvSpPr>
            <a:spLocks noGrp="1"/>
          </p:cNvSpPr>
          <p:nvPr/>
        </p:nvSpPr>
        <p:spPr>
          <a:xfrm>
            <a:off x="2099556" y="1189330"/>
            <a:ext cx="8141724" cy="469510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None/>
              <a:defRPr sz="24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 err="1">
                <a:solidFill>
                  <a:schemeClr val="tx1"/>
                </a:solidFill>
              </a:rPr>
              <a:t>Fellegi-Sunter</a:t>
            </a:r>
            <a:r>
              <a:rPr lang="en-CA" b="1" dirty="0">
                <a:solidFill>
                  <a:schemeClr val="tx1"/>
                </a:solidFill>
              </a:rPr>
              <a:t> 1969 Procedure (simplified)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For each pair of records belonging to</a:t>
            </a:r>
            <a:r>
              <a:rPr lang="en-CA" altLang="zh-CN" dirty="0">
                <a:solidFill>
                  <a:schemeClr val="tx1"/>
                </a:solidFill>
                <a:cs typeface="Times New Roman" pitchFamily="18" charset="0"/>
              </a:rPr>
              <a:t> subset (</a:t>
            </a:r>
            <a:r>
              <a:rPr lang="en-CA" altLang="zh-CN" dirty="0">
                <a:solidFill>
                  <a:srgbClr val="C00000"/>
                </a:solidFill>
                <a:cs typeface="Times New Roman" pitchFamily="18" charset="0"/>
              </a:rPr>
              <a:t>Blocking</a:t>
            </a:r>
            <a:r>
              <a:rPr lang="en-CA" altLang="zh-CN" dirty="0">
                <a:solidFill>
                  <a:schemeClr val="tx1"/>
                </a:solidFill>
                <a:cs typeface="Times New Roman" pitchFamily="18" charset="0"/>
              </a:rPr>
              <a:t>) of the </a:t>
            </a:r>
            <a:r>
              <a:rPr lang="en-CA" altLang="zh-CN" i="1" dirty="0">
                <a:solidFill>
                  <a:schemeClr val="tx1"/>
                </a:solidFill>
                <a:cs typeface="Times New Roman" pitchFamily="18" charset="0"/>
              </a:rPr>
              <a:t>N</a:t>
            </a:r>
            <a:r>
              <a:rPr lang="en-CA" altLang="zh-CN" i="1" baseline="-25000" dirty="0">
                <a:solidFill>
                  <a:schemeClr val="tx1"/>
                </a:solidFill>
                <a:cs typeface="Times New Roman" pitchFamily="18" charset="0"/>
              </a:rPr>
              <a:t>A</a:t>
            </a:r>
            <a:r>
              <a:rPr lang="en-CA" altLang="zh-CN" dirty="0">
                <a:solidFill>
                  <a:schemeClr val="tx1"/>
                </a:solidFill>
                <a:cs typeface="Times New Roman" pitchFamily="18" charset="0"/>
              </a:rPr>
              <a:t> *</a:t>
            </a:r>
            <a:r>
              <a:rPr lang="en-CA" altLang="zh-CN" i="1" dirty="0">
                <a:solidFill>
                  <a:schemeClr val="tx1"/>
                </a:solidFill>
                <a:cs typeface="Times New Roman" pitchFamily="18" charset="0"/>
              </a:rPr>
              <a:t>N</a:t>
            </a:r>
            <a:r>
              <a:rPr lang="en-CA" altLang="zh-CN" i="1" baseline="-25000" dirty="0">
                <a:solidFill>
                  <a:schemeClr val="tx1"/>
                </a:solidFill>
                <a:cs typeface="Times New Roman" pitchFamily="18" charset="0"/>
              </a:rPr>
              <a:t>B   </a:t>
            </a:r>
            <a:r>
              <a:rPr lang="en-CA" altLang="zh-CN" dirty="0">
                <a:solidFill>
                  <a:schemeClr val="tx1"/>
                </a:solidFill>
                <a:cs typeface="Times New Roman" pitchFamily="18" charset="0"/>
              </a:rPr>
              <a:t>possible pairs</a:t>
            </a:r>
            <a:r>
              <a:rPr lang="en-CA" dirty="0">
                <a:solidFill>
                  <a:schemeClr val="tx1"/>
                </a:solidFill>
              </a:rPr>
              <a:t>, compute the following probabilities based on the degree of agreement between the </a:t>
            </a:r>
            <a:r>
              <a:rPr lang="en-CA" i="1" dirty="0">
                <a:solidFill>
                  <a:schemeClr val="tx1"/>
                </a:solidFill>
              </a:rPr>
              <a:t>K</a:t>
            </a:r>
            <a:r>
              <a:rPr lang="en-CA" dirty="0">
                <a:solidFill>
                  <a:schemeClr val="tx1"/>
                </a:solidFill>
              </a:rPr>
              <a:t> fields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i="1" dirty="0"/>
              <a:t>p</a:t>
            </a:r>
            <a:r>
              <a:rPr lang="el-GR" i="1" baseline="-25000" dirty="0"/>
              <a:t>γ</a:t>
            </a:r>
            <a:r>
              <a:rPr lang="en-CA" i="1" baseline="-25000" dirty="0"/>
              <a:t> |M </a:t>
            </a:r>
            <a:r>
              <a:rPr lang="en-CA" dirty="0"/>
              <a:t>: </a:t>
            </a:r>
            <a:r>
              <a:rPr lang="en-US" dirty="0"/>
              <a:t>degree of agreement given that it belongs to the matched set</a:t>
            </a:r>
            <a:endParaRPr lang="en-CA" baseline="-25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i="1" dirty="0"/>
              <a:t>p</a:t>
            </a:r>
            <a:r>
              <a:rPr lang="el-GR" i="1" baseline="-25000" dirty="0"/>
              <a:t>γ</a:t>
            </a:r>
            <a:r>
              <a:rPr lang="en-CA" i="1" baseline="-25000" dirty="0"/>
              <a:t>|U  </a:t>
            </a:r>
            <a:r>
              <a:rPr lang="en-CA" dirty="0"/>
              <a:t>: </a:t>
            </a:r>
            <a:r>
              <a:rPr lang="en-US" dirty="0"/>
              <a:t>degree of agreement given that it belongs to the unmatched set</a:t>
            </a:r>
            <a:endParaRPr lang="en-CA" i="1" baseline="-25000" dirty="0"/>
          </a:p>
          <a:p>
            <a:pPr lvl="1"/>
            <a:r>
              <a:rPr lang="en-CA" i="1" dirty="0"/>
              <a:t>R </a:t>
            </a:r>
            <a:r>
              <a:rPr lang="en-CA" dirty="0"/>
              <a:t>= (</a:t>
            </a:r>
            <a:r>
              <a:rPr lang="en-CA" i="1" dirty="0"/>
              <a:t>p</a:t>
            </a:r>
            <a:r>
              <a:rPr lang="el-GR" i="1" baseline="-25000" dirty="0"/>
              <a:t>γ</a:t>
            </a:r>
            <a:r>
              <a:rPr lang="en-CA" i="1" baseline="-25000" dirty="0"/>
              <a:t>|M</a:t>
            </a:r>
            <a:r>
              <a:rPr lang="en-CA" dirty="0"/>
              <a:t>  / </a:t>
            </a:r>
            <a:r>
              <a:rPr lang="en-CA" i="1" dirty="0"/>
              <a:t>p</a:t>
            </a:r>
            <a:r>
              <a:rPr lang="el-GR" i="1" baseline="-25000" dirty="0"/>
              <a:t>γ</a:t>
            </a:r>
            <a:r>
              <a:rPr lang="en-CA" i="1" baseline="-25000" dirty="0"/>
              <a:t>|U </a:t>
            </a:r>
            <a:r>
              <a:rPr lang="en-CA" dirty="0"/>
              <a:t>) is the agreement ratio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Establish  two thresholds </a:t>
            </a:r>
            <a:r>
              <a:rPr lang="en-CA" i="1" dirty="0">
                <a:solidFill>
                  <a:schemeClr val="tx1"/>
                </a:solidFill>
              </a:rPr>
              <a:t>T</a:t>
            </a:r>
            <a:r>
              <a:rPr lang="en-CA" i="1" baseline="-25000" dirty="0">
                <a:solidFill>
                  <a:schemeClr val="tx1"/>
                </a:solidFill>
              </a:rPr>
              <a:t>1</a:t>
            </a:r>
            <a:r>
              <a:rPr lang="en-CA" dirty="0">
                <a:solidFill>
                  <a:schemeClr val="tx1"/>
                </a:solidFill>
              </a:rPr>
              <a:t> and </a:t>
            </a:r>
            <a:r>
              <a:rPr lang="en-CA" i="1" dirty="0">
                <a:solidFill>
                  <a:schemeClr val="tx1"/>
                </a:solidFill>
              </a:rPr>
              <a:t>T</a:t>
            </a:r>
            <a:r>
              <a:rPr lang="en-CA" i="1" baseline="-25000" dirty="0">
                <a:solidFill>
                  <a:schemeClr val="tx1"/>
                </a:solidFill>
              </a:rPr>
              <a:t>2</a:t>
            </a:r>
            <a:r>
              <a:rPr lang="en-CA" dirty="0">
                <a:solidFill>
                  <a:schemeClr val="tx1"/>
                </a:solidFill>
              </a:rPr>
              <a:t> , where </a:t>
            </a:r>
            <a:r>
              <a:rPr lang="en-CA" i="1" dirty="0">
                <a:solidFill>
                  <a:schemeClr val="tx1"/>
                </a:solidFill>
              </a:rPr>
              <a:t>T</a:t>
            </a:r>
            <a:r>
              <a:rPr lang="en-CA" i="1" baseline="-25000" dirty="0">
                <a:solidFill>
                  <a:schemeClr val="tx1"/>
                </a:solidFill>
              </a:rPr>
              <a:t>1</a:t>
            </a:r>
            <a:r>
              <a:rPr lang="en-CA" dirty="0">
                <a:solidFill>
                  <a:schemeClr val="tx1"/>
                </a:solidFill>
              </a:rPr>
              <a:t> ≤ </a:t>
            </a:r>
            <a:r>
              <a:rPr lang="en-CA" i="1" dirty="0">
                <a:solidFill>
                  <a:schemeClr val="tx1"/>
                </a:solidFill>
              </a:rPr>
              <a:t>T</a:t>
            </a:r>
            <a:r>
              <a:rPr lang="en-CA" i="1" baseline="-25000" dirty="0">
                <a:solidFill>
                  <a:schemeClr val="tx1"/>
                </a:solidFill>
              </a:rPr>
              <a:t>2</a:t>
            </a:r>
            <a:r>
              <a:rPr lang="en-CA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CA" dirty="0"/>
              <a:t>If </a:t>
            </a:r>
            <a:r>
              <a:rPr lang="en-CA" i="1" dirty="0"/>
              <a:t>R </a:t>
            </a:r>
            <a:r>
              <a:rPr lang="en-CA" dirty="0"/>
              <a:t>≥ </a:t>
            </a:r>
            <a:r>
              <a:rPr lang="en-CA" i="1" dirty="0"/>
              <a:t>T</a:t>
            </a:r>
            <a:r>
              <a:rPr lang="en-CA" i="1" baseline="-25000" dirty="0"/>
              <a:t>2</a:t>
            </a:r>
            <a:r>
              <a:rPr lang="en-CA" dirty="0"/>
              <a:t>, declare pair as linked</a:t>
            </a:r>
          </a:p>
          <a:p>
            <a:pPr lvl="1"/>
            <a:r>
              <a:rPr lang="en-CA" dirty="0"/>
              <a:t>If </a:t>
            </a:r>
            <a:r>
              <a:rPr lang="en-CA" i="1" dirty="0"/>
              <a:t>R </a:t>
            </a:r>
            <a:r>
              <a:rPr lang="en-CA" dirty="0"/>
              <a:t>&lt; </a:t>
            </a:r>
            <a:r>
              <a:rPr lang="en-CA" i="1" dirty="0"/>
              <a:t>T</a:t>
            </a:r>
            <a:r>
              <a:rPr lang="en-CA" i="1" baseline="-25000" dirty="0"/>
              <a:t>1</a:t>
            </a:r>
            <a:r>
              <a:rPr lang="en-CA" dirty="0"/>
              <a:t>, declare pair as non- linked</a:t>
            </a:r>
          </a:p>
          <a:p>
            <a:pPr lvl="1"/>
            <a:r>
              <a:rPr lang="en-CA" dirty="0"/>
              <a:t>If </a:t>
            </a:r>
            <a:r>
              <a:rPr lang="en-CA" i="1" dirty="0"/>
              <a:t>T</a:t>
            </a:r>
            <a:r>
              <a:rPr lang="en-CA" i="1" baseline="-25000" dirty="0"/>
              <a:t>1 </a:t>
            </a:r>
            <a:r>
              <a:rPr lang="en-CA" dirty="0"/>
              <a:t>≤</a:t>
            </a:r>
            <a:r>
              <a:rPr lang="en-CA" i="1" dirty="0"/>
              <a:t> R </a:t>
            </a:r>
            <a:r>
              <a:rPr lang="en-CA" dirty="0"/>
              <a:t>&lt; </a:t>
            </a:r>
            <a:r>
              <a:rPr lang="en-CA" i="1" dirty="0"/>
              <a:t>T</a:t>
            </a:r>
            <a:r>
              <a:rPr lang="en-CA" i="1" baseline="-25000" dirty="0"/>
              <a:t>2</a:t>
            </a:r>
            <a:r>
              <a:rPr lang="en-CA" i="1" dirty="0"/>
              <a:t> , </a:t>
            </a:r>
            <a:r>
              <a:rPr lang="en-CA" dirty="0"/>
              <a:t>send</a:t>
            </a:r>
            <a:r>
              <a:rPr lang="en-CA" i="1" baseline="-25000" dirty="0"/>
              <a:t> </a:t>
            </a:r>
            <a:r>
              <a:rPr lang="en-CA" dirty="0"/>
              <a:t>for clerical review (undecided)</a:t>
            </a:r>
            <a:endParaRPr lang="en-CA" i="1" baseline="-25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A80FA4-DA71-FD4A-9168-8646B340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923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2F62A-CC6A-4133-9665-31357B6E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46" y="595885"/>
            <a:ext cx="7531250" cy="555906"/>
          </a:xfrm>
        </p:spPr>
        <p:txBody>
          <a:bodyPr>
            <a:normAutofit/>
          </a:bodyPr>
          <a:lstStyle/>
          <a:p>
            <a:r>
              <a:rPr lang="fr-CA" sz="2800" dirty="0"/>
              <a:t>1.1.b </a:t>
            </a:r>
            <a:r>
              <a:rPr lang="fr-CA" sz="2800" dirty="0" err="1"/>
              <a:t>Probabilistic</a:t>
            </a:r>
            <a:r>
              <a:rPr lang="fr-CA" sz="2800" dirty="0"/>
              <a:t> Record Linkage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1AECBF2-C91F-F540-A4DC-68479EDEB1DA}"/>
              </a:ext>
            </a:extLst>
          </p:cNvPr>
          <p:cNvSpPr>
            <a:spLocks noGrp="1"/>
          </p:cNvSpPr>
          <p:nvPr/>
        </p:nvSpPr>
        <p:spPr>
          <a:xfrm>
            <a:off x="2207568" y="1301676"/>
            <a:ext cx="7776864" cy="504056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None/>
              <a:defRPr sz="24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F7BD82-1904-4B4B-ACF7-AB8A116C9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18" y="1378305"/>
            <a:ext cx="7324725" cy="4733925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FA71E9-34D4-3242-870B-8F072EB8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9095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2F62A-CC6A-4133-9665-31357B6E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4" y="584405"/>
            <a:ext cx="3292737" cy="652724"/>
          </a:xfrm>
        </p:spPr>
        <p:txBody>
          <a:bodyPr>
            <a:normAutofit/>
          </a:bodyPr>
          <a:lstStyle/>
          <a:p>
            <a:r>
              <a:rPr lang="fr-CA" sz="2800" dirty="0"/>
              <a:t>1.2. RL </a:t>
            </a:r>
            <a:r>
              <a:rPr lang="fr-CA" sz="2800" dirty="0" err="1"/>
              <a:t>Errors</a:t>
            </a:r>
            <a:endParaRPr lang="fr-CA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56FABC-2A20-4B0B-8837-307C78E3C523}"/>
              </a:ext>
            </a:extLst>
          </p:cNvPr>
          <p:cNvSpPr>
            <a:spLocks noGrp="1" noChangeArrowheads="1"/>
          </p:cNvSpPr>
          <p:nvPr/>
        </p:nvSpPr>
        <p:spPr>
          <a:xfrm>
            <a:off x="2483855" y="1448991"/>
            <a:ext cx="7224290" cy="39600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1708D"/>
              </a:buClr>
              <a:buFont typeface="Arial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CA" i="1" dirty="0"/>
              <a:t>The confusion matrix: Are you confused?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CA" dirty="0"/>
              <a:t>A 2x2 table summarizing the errors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EF27079-C468-4584-96C0-3E214EE30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14167"/>
              </p:ext>
            </p:extLst>
          </p:nvPr>
        </p:nvGraphicFramePr>
        <p:xfrm>
          <a:off x="2731546" y="3192331"/>
          <a:ext cx="7488832" cy="2896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509">
                  <a:extLst>
                    <a:ext uri="{9D8B030D-6E8A-4147-A177-3AD203B41FA5}">
                      <a16:colId xmlns:a16="http://schemas.microsoft.com/office/drawing/2014/main" val="952371646"/>
                    </a:ext>
                  </a:extLst>
                </a:gridCol>
                <a:gridCol w="2845756">
                  <a:extLst>
                    <a:ext uri="{9D8B030D-6E8A-4147-A177-3AD203B41FA5}">
                      <a16:colId xmlns:a16="http://schemas.microsoft.com/office/drawing/2014/main" val="1924985457"/>
                    </a:ext>
                  </a:extLst>
                </a:gridCol>
                <a:gridCol w="1493086">
                  <a:extLst>
                    <a:ext uri="{9D8B030D-6E8A-4147-A177-3AD203B41FA5}">
                      <a16:colId xmlns:a16="http://schemas.microsoft.com/office/drawing/2014/main" val="371120803"/>
                    </a:ext>
                  </a:extLst>
                </a:gridCol>
                <a:gridCol w="2527481">
                  <a:extLst>
                    <a:ext uri="{9D8B030D-6E8A-4147-A177-3AD203B41FA5}">
                      <a16:colId xmlns:a16="http://schemas.microsoft.com/office/drawing/2014/main" val="958307837"/>
                    </a:ext>
                  </a:extLst>
                </a:gridCol>
              </a:tblGrid>
              <a:tr h="589924">
                <a:tc>
                  <a:txBody>
                    <a:bodyPr/>
                    <a:lstStyle/>
                    <a:p>
                      <a:endParaRPr lang="en-CA" sz="2000" b="1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/>
                        <a:t>NL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3740553"/>
                  </a:ext>
                </a:extLst>
              </a:tr>
              <a:tr h="490196">
                <a:tc>
                  <a:txBody>
                    <a:bodyPr/>
                    <a:lstStyle/>
                    <a:p>
                      <a:r>
                        <a:rPr lang="en-CA" sz="2000" b="1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TP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u="sng">
                          <a:solidFill>
                            <a:srgbClr val="FF0000"/>
                          </a:solidFill>
                        </a:rPr>
                        <a:t>FN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FNR = FN/(TP+FN)</a:t>
                      </a:r>
                    </a:p>
                    <a:p>
                      <a:r>
                        <a:rPr lang="en-CA" sz="2000" dirty="0"/>
                        <a:t>Sensitivity=1- FNR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2726516"/>
                  </a:ext>
                </a:extLst>
              </a:tr>
              <a:tr h="511268">
                <a:tc>
                  <a:txBody>
                    <a:bodyPr/>
                    <a:lstStyle/>
                    <a:p>
                      <a:r>
                        <a:rPr lang="en-CA" sz="2000" b="1"/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u="sng">
                          <a:solidFill>
                            <a:srgbClr val="FF0000"/>
                          </a:solidFill>
                        </a:rPr>
                        <a:t>FP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/>
                        <a:t>TN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/>
                        <a:t>FPR = FP/(FP+TN)</a:t>
                      </a:r>
                    </a:p>
                    <a:p>
                      <a:r>
                        <a:rPr lang="en-CA" sz="2000" dirty="0"/>
                        <a:t>Specificity=1-FPR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3814090"/>
                  </a:ext>
                </a:extLst>
              </a:tr>
              <a:tr h="904551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dirty="0"/>
                        <a:t>PPV = TP/(TP+FP)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NPV</a:t>
                      </a:r>
                    </a:p>
                    <a:p>
                      <a:pPr algn="ctr"/>
                      <a:endParaRPr lang="en-CA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  <a:p>
                      <a:endParaRPr lang="en-CA" sz="1800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670260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5A730C-F831-9246-8230-F5BA3E4A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4260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2F62A-CC6A-4133-9665-31357B6E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3" y="691981"/>
            <a:ext cx="8219740" cy="663482"/>
          </a:xfrm>
        </p:spPr>
        <p:txBody>
          <a:bodyPr>
            <a:normAutofit fontScale="90000"/>
          </a:bodyPr>
          <a:lstStyle/>
          <a:p>
            <a:r>
              <a:rPr lang="fr-CA" sz="3600" dirty="0"/>
              <a:t>1.3  Comment peut-on mesurer l’erreur?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96BB23E-0F49-4C23-9845-E5BD5CBF63F7}"/>
              </a:ext>
            </a:extLst>
          </p:cNvPr>
          <p:cNvSpPr>
            <a:spLocks noGrp="1"/>
          </p:cNvSpPr>
          <p:nvPr/>
        </p:nvSpPr>
        <p:spPr>
          <a:xfrm>
            <a:off x="2010518" y="1678194"/>
            <a:ext cx="8219739" cy="42923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fr-CA" sz="2400" dirty="0"/>
              <a:t>Résolution manuelle (par 3 réviseurs) d’un échantillon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CA" sz="2000" dirty="0"/>
              <a:t>Calculer les poids et éliminer les paires avec  un poids très bas</a:t>
            </a:r>
          </a:p>
          <a:p>
            <a:pPr>
              <a:lnSpc>
                <a:spcPct val="80000"/>
              </a:lnSpc>
            </a:pPr>
            <a:r>
              <a:rPr lang="fr-CA" sz="2000" dirty="0"/>
              <a:t>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CA" sz="2000" dirty="0"/>
              <a:t>Échantillonner parmi les paires restantes (possibles, définitives et rejetées) et vérifier la classification manuellement à l’aide  d’information provenant de sources externes si possible. Traiter la résolution manuelle comme  référence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CA" sz="10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CA" sz="2000" dirty="0"/>
              <a:t>Choisir un échantillon proche des seuils ?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CA" sz="8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CA" sz="2000" dirty="0"/>
              <a:t>Comparer au statut donné par </a:t>
            </a:r>
            <a:r>
              <a:rPr lang="fr-CA" sz="2000" dirty="0" err="1"/>
              <a:t>G-coup</a:t>
            </a:r>
            <a:endParaRPr lang="fr-CA" sz="20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CA" sz="8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CA" sz="2000" dirty="0"/>
              <a:t>Estimer les taux de faux positifs et de faux négatifs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CA" sz="2000" dirty="0"/>
          </a:p>
          <a:p>
            <a:pPr>
              <a:lnSpc>
                <a:spcPct val="80000"/>
              </a:lnSpc>
            </a:pPr>
            <a:r>
              <a:rPr lang="fr-CA" sz="2400" dirty="0"/>
              <a:t>Coûteux et difficile à réaliser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0918D4-BC2E-034F-A77E-0B7CCDD2D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9984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2F62A-CC6A-4133-9665-31357B6E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4" y="584405"/>
            <a:ext cx="10091570" cy="695755"/>
          </a:xfrm>
        </p:spPr>
        <p:txBody>
          <a:bodyPr>
            <a:normAutofit/>
          </a:bodyPr>
          <a:lstStyle/>
          <a:p>
            <a:r>
              <a:rPr lang="fr-CA" sz="3600" dirty="0"/>
              <a:t>2. Impact of RL </a:t>
            </a:r>
            <a:r>
              <a:rPr lang="fr-CA" sz="3600" dirty="0" err="1"/>
              <a:t>Errors</a:t>
            </a:r>
            <a:endParaRPr lang="fr-CA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51DF31-7B8B-4BBB-8041-F9F210DC6BE8}"/>
              </a:ext>
            </a:extLst>
          </p:cNvPr>
          <p:cNvSpPr>
            <a:spLocks noGrp="1" noChangeArrowheads="1"/>
          </p:cNvSpPr>
          <p:nvPr/>
        </p:nvSpPr>
        <p:spPr>
          <a:xfrm>
            <a:off x="806823" y="1817538"/>
            <a:ext cx="9789459" cy="348598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200" dirty="0"/>
              <a:t>“</a:t>
            </a:r>
            <a:r>
              <a:rPr lang="en-CA" sz="2200" dirty="0" err="1"/>
              <a:t>Neter</a:t>
            </a:r>
            <a:r>
              <a:rPr lang="en-CA" sz="2200" dirty="0"/>
              <a:t> and al. (1965) showed even small errors may greatly affect the results of the estimation procedures that do not tackle the errors in linkage” (Di. </a:t>
            </a:r>
            <a:r>
              <a:rPr lang="en-CA" sz="2200" dirty="0" err="1"/>
              <a:t>Consiglio</a:t>
            </a:r>
            <a:r>
              <a:rPr lang="en-CA" sz="2200" dirty="0"/>
              <a:t> and al. 2015)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200" dirty="0"/>
              <a:t>Linkage errors will generally lead to biased estimates , increased variability and can cause problems in analysing the relationships between variables across the linked files.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200" dirty="0"/>
              <a:t>The question of how to incorporate linkage errors in analysis is an open area of research.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84B51C-08A1-044E-85E3-9577A46A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791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2F62A-CC6A-4133-9665-31357B6E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4" y="584405"/>
            <a:ext cx="10515600" cy="895042"/>
          </a:xfrm>
        </p:spPr>
        <p:txBody>
          <a:bodyPr>
            <a:normAutofit/>
          </a:bodyPr>
          <a:lstStyle/>
          <a:p>
            <a:r>
              <a:rPr lang="fr-CA" sz="3600" dirty="0"/>
              <a:t>2.1 Incorrect links </a:t>
            </a:r>
            <a:r>
              <a:rPr lang="fr-CA" sz="2400" dirty="0"/>
              <a:t>&amp;</a:t>
            </a:r>
            <a:r>
              <a:rPr lang="fr-CA" sz="3600" dirty="0"/>
              <a:t> </a:t>
            </a:r>
            <a:r>
              <a:rPr lang="fr-CA" sz="3600" dirty="0" err="1"/>
              <a:t>unlinked</a:t>
            </a:r>
            <a:r>
              <a:rPr lang="fr-CA" sz="3600" dirty="0"/>
              <a:t> records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A894D15-E248-468E-B94C-B0D144441B07}"/>
                  </a:ext>
                </a:extLst>
              </p:cNvPr>
              <p:cNvSpPr>
                <a:spLocks noGrp="1" noChangeArrowheads="1"/>
              </p:cNvSpPr>
              <p:nvPr/>
            </p:nvSpPr>
            <p:spPr>
              <a:xfrm>
                <a:off x="1549101" y="1672948"/>
                <a:ext cx="9897035" cy="445891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Tx/>
                  <a:buNone/>
                  <a:defRPr sz="2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fr-CA" sz="2400" u="sng" dirty="0"/>
                  <a:t>Pseudo ML and </a:t>
                </a:r>
                <a:r>
                  <a:rPr lang="fr-CA" sz="2400" u="sng" dirty="0" err="1"/>
                  <a:t>Reweighting</a:t>
                </a:r>
                <a:endParaRPr lang="fr-CA" sz="2400" u="sng" dirty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fr-CA" sz="2250" dirty="0" err="1"/>
                  <a:t>Solving</a:t>
                </a:r>
                <a:r>
                  <a:rPr lang="fr-CA" sz="2250" dirty="0"/>
                  <a:t> </a:t>
                </a:r>
                <a:r>
                  <a:rPr lang="fr-CA" sz="2250" dirty="0" err="1"/>
                  <a:t>weighted</a:t>
                </a:r>
                <a:r>
                  <a:rPr lang="fr-CA" sz="2250" dirty="0"/>
                  <a:t> versions of score </a:t>
                </a:r>
                <a:r>
                  <a:rPr lang="fr-CA" sz="2250" dirty="0" err="1"/>
                  <a:t>function</a:t>
                </a:r>
                <a:r>
                  <a:rPr lang="fr-CA" sz="2250" dirty="0"/>
                  <a:t>  </a:t>
                </a:r>
                <a:r>
                  <a:rPr lang="fr-CA" sz="2250" dirty="0" err="1"/>
                  <a:t>where</a:t>
                </a:r>
                <a:r>
                  <a:rPr lang="fr-CA" sz="2250" dirty="0"/>
                  <a:t> a </a:t>
                </a:r>
                <a:r>
                  <a:rPr lang="fr-CA" sz="2250" dirty="0" err="1"/>
                  <a:t>record’s</a:t>
                </a:r>
                <a:r>
                  <a:rPr lang="fr-CA" sz="2250" dirty="0"/>
                  <a:t> </a:t>
                </a:r>
                <a:r>
                  <a:rPr lang="fr-CA" sz="2250" dirty="0" err="1"/>
                  <a:t>weight</a:t>
                </a:r>
                <a:r>
                  <a:rPr lang="fr-CA" sz="2250" dirty="0"/>
                  <a:t> </a:t>
                </a:r>
                <a:r>
                  <a:rPr lang="fr-CA" sz="2250" dirty="0" err="1"/>
                  <a:t>is</a:t>
                </a:r>
                <a:r>
                  <a:rPr lang="fr-CA" sz="2250" dirty="0"/>
                  <a:t> the inverse of the </a:t>
                </a:r>
                <a:r>
                  <a:rPr lang="fr-CA" sz="2250" dirty="0" err="1"/>
                  <a:t>probability</a:t>
                </a:r>
                <a:r>
                  <a:rPr lang="fr-CA" sz="2250" dirty="0"/>
                  <a:t> </a:t>
                </a:r>
                <a:r>
                  <a:rPr lang="fr-CA" sz="2250" dirty="0" err="1"/>
                  <a:t>that</a:t>
                </a:r>
                <a:r>
                  <a:rPr lang="fr-CA" sz="2250" dirty="0"/>
                  <a:t> a record </a:t>
                </a:r>
                <a:r>
                  <a:rPr lang="fr-CA" sz="2250" dirty="0" err="1"/>
                  <a:t>remains</a:t>
                </a:r>
                <a:r>
                  <a:rPr lang="fr-CA" sz="2250" dirty="0"/>
                  <a:t> </a:t>
                </a:r>
                <a:r>
                  <a:rPr lang="fr-CA" sz="2250" dirty="0" err="1"/>
                  <a:t>unlinked</a:t>
                </a:r>
                <a:r>
                  <a:rPr lang="fr-CA" sz="2250" dirty="0"/>
                  <a:t>: </a:t>
                </a:r>
                <a14:m>
                  <m:oMath xmlns:m="http://schemas.openxmlformats.org/officeDocument/2006/math">
                    <m:r>
                      <a:rPr lang="en-CA" sz="225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sz="225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25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25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CA" sz="225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225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CA" sz="225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25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25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CA" sz="225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CA" sz="225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CA" sz="225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25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CA" sz="225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CA" sz="2250" dirty="0">
                    <a:solidFill>
                      <a:srgbClr val="C00000"/>
                    </a:solidFill>
                  </a:rPr>
                  <a:t>.</a:t>
                </a:r>
                <a:endParaRPr lang="en-CA" sz="900" dirty="0">
                  <a:solidFill>
                    <a:srgbClr val="FF0000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fr-CA" sz="2250" dirty="0"/>
                  <a:t>For </a:t>
                </a:r>
                <a:r>
                  <a:rPr lang="fr-CA" sz="2250" dirty="0" err="1"/>
                  <a:t>adjusting</a:t>
                </a:r>
                <a:r>
                  <a:rPr lang="fr-CA" sz="2250" dirty="0"/>
                  <a:t> (</a:t>
                </a:r>
                <a:r>
                  <a:rPr lang="fr-CA" sz="2250" dirty="0" err="1"/>
                  <a:t>sample</a:t>
                </a:r>
                <a:r>
                  <a:rPr lang="fr-CA" sz="2250" dirty="0"/>
                  <a:t>) </a:t>
                </a:r>
                <a:r>
                  <a:rPr lang="fr-CA" sz="2250" dirty="0" err="1"/>
                  <a:t>weights</a:t>
                </a:r>
                <a:r>
                  <a:rPr lang="fr-CA" sz="2250" dirty="0"/>
                  <a:t> for linkage, </a:t>
                </a:r>
                <a:r>
                  <a:rPr lang="fr-CA" sz="2250" u="sng" dirty="0"/>
                  <a:t>Proc WTADJUST</a:t>
                </a:r>
                <a:r>
                  <a:rPr lang="fr-CA" sz="2250" dirty="0"/>
                  <a:t> in </a:t>
                </a:r>
                <a:r>
                  <a:rPr lang="fr-CA" sz="2250" u="sng" dirty="0" err="1"/>
                  <a:t>Sudaan</a:t>
                </a:r>
                <a:r>
                  <a:rPr lang="fr-CA" sz="2250" dirty="0"/>
                  <a:t> </a:t>
                </a:r>
                <a:r>
                  <a:rPr lang="fr-CA" sz="2250" dirty="0" err="1"/>
                  <a:t>is</a:t>
                </a:r>
                <a:r>
                  <a:rPr lang="fr-CA" sz="2250" dirty="0"/>
                  <a:t> </a:t>
                </a:r>
                <a:r>
                  <a:rPr lang="fr-CA" sz="2250" dirty="0" err="1"/>
                  <a:t>useful</a:t>
                </a:r>
                <a:r>
                  <a:rPr lang="fr-CA" sz="2250" dirty="0"/>
                  <a:t> (</a:t>
                </a:r>
                <a:r>
                  <a:rPr lang="fr-CA" sz="2250" dirty="0" err="1"/>
                  <a:t>Judson</a:t>
                </a:r>
                <a:r>
                  <a:rPr lang="fr-CA" sz="2250" dirty="0"/>
                  <a:t> and al. 2013)</a:t>
                </a:r>
                <a:endParaRPr lang="en-CA" sz="2250" dirty="0">
                  <a:solidFill>
                    <a:srgbClr val="FF0000"/>
                  </a:solidFill>
                </a:endParaRPr>
              </a:p>
              <a:p>
                <a:pPr marL="800100" lvl="1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fr-CA" sz="2000" dirty="0"/>
                  <a:t>Flexible </a:t>
                </a:r>
                <a:r>
                  <a:rPr lang="fr-CA" sz="2000" dirty="0" err="1"/>
                  <a:t>enough</a:t>
                </a:r>
                <a:r>
                  <a:rPr lang="fr-CA" sz="2000" dirty="0"/>
                  <a:t> for </a:t>
                </a:r>
                <a:r>
                  <a:rPr lang="fr-CA" sz="2000" dirty="0" err="1"/>
                  <a:t>implementing</a:t>
                </a:r>
                <a:r>
                  <a:rPr lang="fr-CA" sz="2000" dirty="0"/>
                  <a:t> </a:t>
                </a:r>
                <a:r>
                  <a:rPr lang="fr-CA" sz="2000" dirty="0" err="1"/>
                  <a:t>different</a:t>
                </a:r>
                <a:r>
                  <a:rPr lang="fr-CA" sz="2000" dirty="0"/>
                  <a:t> </a:t>
                </a:r>
                <a:r>
                  <a:rPr lang="fr-CA" sz="2000" dirty="0" err="1"/>
                  <a:t>approaches</a:t>
                </a:r>
                <a:r>
                  <a:rPr lang="fr-CA" sz="2000" dirty="0"/>
                  <a:t> to </a:t>
                </a:r>
                <a:r>
                  <a:rPr lang="fr-CA" sz="2000" dirty="0" err="1"/>
                  <a:t>re-weighting</a:t>
                </a:r>
                <a:endParaRPr lang="fr-CA" sz="2000" dirty="0"/>
              </a:p>
              <a:p>
                <a:pPr marL="800100" lvl="1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fr-CA" sz="2000" dirty="0" err="1"/>
                  <a:t>Weight</a:t>
                </a:r>
                <a:r>
                  <a:rPr lang="fr-CA" sz="2000" dirty="0"/>
                  <a:t> </a:t>
                </a:r>
                <a:r>
                  <a:rPr lang="fr-CA" sz="2000" dirty="0" err="1"/>
                  <a:t>adjustments</a:t>
                </a:r>
                <a:r>
                  <a:rPr lang="fr-CA" sz="2000" dirty="0"/>
                  <a:t> are </a:t>
                </a:r>
                <a:r>
                  <a:rPr lang="fr-CA" sz="2000" dirty="0" err="1"/>
                  <a:t>created</a:t>
                </a:r>
                <a:r>
                  <a:rPr lang="fr-CA" sz="2000" dirty="0"/>
                  <a:t> </a:t>
                </a:r>
                <a:r>
                  <a:rPr lang="fr-CA" sz="2000" dirty="0" err="1"/>
                  <a:t>using</a:t>
                </a:r>
                <a:r>
                  <a:rPr lang="fr-CA" sz="2000" dirty="0"/>
                  <a:t> a model-</a:t>
                </a:r>
                <a:r>
                  <a:rPr lang="fr-CA" sz="2000" dirty="0" err="1"/>
                  <a:t>based</a:t>
                </a:r>
                <a:r>
                  <a:rPr lang="fr-CA" sz="2000" dirty="0"/>
                  <a:t> calibration </a:t>
                </a:r>
                <a:r>
                  <a:rPr lang="fr-CA" sz="2000" dirty="0" err="1"/>
                  <a:t>approach</a:t>
                </a:r>
                <a:endParaRPr lang="fr-CA" sz="2000" dirty="0"/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fr-CA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A894D15-E248-468E-B94C-B0D144441B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101" y="1672948"/>
                <a:ext cx="9897035" cy="4458911"/>
              </a:xfrm>
              <a:prstGeom prst="rect">
                <a:avLst/>
              </a:prstGeom>
              <a:blipFill>
                <a:blip r:embed="rId2"/>
                <a:stretch>
                  <a:fillRect l="-9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AF4676-F2D9-8448-9A3B-F04851FE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56FA-579F-4AD7-B7F8-EBD1DA3EECD6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9450058"/>
      </p:ext>
    </p:extLst>
  </p:cSld>
  <p:clrMapOvr>
    <a:masterClrMapping/>
  </p:clrMapOvr>
</p:sld>
</file>

<file path=ppt/theme/theme1.xml><?xml version="1.0" encoding="utf-8"?>
<a:theme xmlns:a="http://schemas.openxmlformats.org/drawingml/2006/main" name="ADQ_v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justedDeathCounts.potx" id="{7FC85C09-93CC-4E3B-B82A-378D0733CFE2}" vid="{0851A95C-153D-4BA3-AB2D-80F0A0F8474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ADQ_v3</Template>
  <TotalTime>3546</TotalTime>
  <Words>1742</Words>
  <Application>Microsoft Office PowerPoint</Application>
  <PresentationFormat>Widescreen</PresentationFormat>
  <Paragraphs>214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 Black</vt:lpstr>
      <vt:lpstr>Arial MT Std</vt:lpstr>
      <vt:lpstr>Calibri</vt:lpstr>
      <vt:lpstr>Cambria Math</vt:lpstr>
      <vt:lpstr>Century</vt:lpstr>
      <vt:lpstr>Century Gothic</vt:lpstr>
      <vt:lpstr>Monotype Sorts</vt:lpstr>
      <vt:lpstr>Times New Roman</vt:lpstr>
      <vt:lpstr>Wingdings</vt:lpstr>
      <vt:lpstr>ADQ_v3</vt:lpstr>
      <vt:lpstr>REVUE DU COUPLAGE D’ENREGISTREMENTS À STATISTIQUE CANADA Avertissement: Le contenu représente le point de vue de ses auteurs et pas nécessairement celui de Statistique Canada</vt:lpstr>
      <vt:lpstr>Aperçu :</vt:lpstr>
      <vt:lpstr>1. RL Methods</vt:lpstr>
      <vt:lpstr>1.1.a  Probabilistic Record Linkage</vt:lpstr>
      <vt:lpstr>1.1.b Probabilistic Record Linkage</vt:lpstr>
      <vt:lpstr>1.2. RL Errors</vt:lpstr>
      <vt:lpstr>1.3  Comment peut-on mesurer l’erreur?</vt:lpstr>
      <vt:lpstr>2. Impact of RL Errors</vt:lpstr>
      <vt:lpstr>2.1 Incorrect links &amp; unlinked records</vt:lpstr>
      <vt:lpstr>PowerPoint Presentation</vt:lpstr>
      <vt:lpstr>PowerPoint Presentation</vt:lpstr>
      <vt:lpstr>PowerPoint Presentation</vt:lpstr>
      <vt:lpstr>4. Centre de ressources en couplage d’enregistrements (CRCE)</vt:lpstr>
      <vt:lpstr>4.1  CRCE – Coûts</vt:lpstr>
      <vt:lpstr>5. Couplage d’enregistrements à Statistique Canada (liens utiles)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Futur: Plan d’évolution de G-coup (horizon de 3 ans)</vt:lpstr>
      <vt:lpstr>PowerPoint Presentation</vt:lpstr>
      <vt:lpstr>9.  References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 FUTURES EN COUPLAGE D’ENREGISTREMENTS</dc:title>
  <dc:creator>G Gissler</dc:creator>
  <cp:lastModifiedBy>abel dasylva</cp:lastModifiedBy>
  <cp:revision>190</cp:revision>
  <dcterms:created xsi:type="dcterms:W3CDTF">2022-03-15T14:50:15Z</dcterms:created>
  <dcterms:modified xsi:type="dcterms:W3CDTF">2022-03-29T12:07:06Z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1542607243</vt:i4>
  </property>
  <property fmtid="{D5CDD505-2E9C-101B-9397-08002B2CF9AE}" pid="3" name="_NewReviewCycle">
    <vt:lpwstr/>
  </property>
  <property fmtid="{D5CDD505-2E9C-101B-9397-08002B2CF9AE}" pid="4" name="_EmailSubject">
    <vt:lpwstr>JMS2022 : RAPPEL : remise des papiers</vt:lpwstr>
  </property>
  <property fmtid="{D5CDD505-2E9C-101B-9397-08002B2CF9AE}" pid="5" name="_AuthorEmail">
    <vt:lpwstr>abel.dasylva@statcan.gc.ca</vt:lpwstr>
  </property>
  <property fmtid="{D5CDD505-2E9C-101B-9397-08002B2CF9AE}" pid="6" name="_AuthorEmailDisplayName">
    <vt:lpwstr>Dasylva, Abel - ICMIC/CCIIM</vt:lpwstr>
  </property>
  <property fmtid="{D5CDD505-2E9C-101B-9397-08002B2CF9AE}" pid="7" name="_PreviousAdHocReviewCycleID">
    <vt:i4>-366454120</vt:i4>
  </property>
</Properties>
</file>