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</p:sldMasterIdLst>
  <p:notesMasterIdLst>
    <p:notesMasterId r:id="rId17"/>
  </p:notesMasterIdLst>
  <p:sldIdLst>
    <p:sldId id="256" r:id="rId3"/>
    <p:sldId id="257" r:id="rId4"/>
    <p:sldId id="258" r:id="rId5"/>
    <p:sldId id="270" r:id="rId6"/>
    <p:sldId id="259" r:id="rId7"/>
    <p:sldId id="375" r:id="rId8"/>
    <p:sldId id="627" r:id="rId9"/>
    <p:sldId id="262" r:id="rId10"/>
    <p:sldId id="261" r:id="rId11"/>
    <p:sldId id="263" r:id="rId12"/>
    <p:sldId id="266" r:id="rId13"/>
    <p:sldId id="265" r:id="rId14"/>
    <p:sldId id="264" r:id="rId15"/>
    <p:sldId id="628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8DA9321-AAB8-4D62-A790-4BC3209B8226}">
  <a:tblStyle styleId="{B8DA9321-AAB8-4D62-A790-4BC3209B822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tcBdr/>
        <a:fill>
          <a:solidFill>
            <a:srgbClr val="CDD4E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DD4EA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9" autoAdjust="0"/>
    <p:restoredTop sz="94660"/>
  </p:normalViewPr>
  <p:slideViewPr>
    <p:cSldViewPr snapToGrid="0">
      <p:cViewPr varScale="1">
        <p:scale>
          <a:sx n="65" d="100"/>
          <a:sy n="65" d="100"/>
        </p:scale>
        <p:origin x="6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uillaume.bagein\Documents\EpiCov\Exploitations\M&#233;thodo\D&#233;formation%20structure%20social%20r&#233;pondants%20V1%20a%20V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tableau!$A$54</c:f>
              <c:strCache>
                <c:ptCount val="1"/>
                <c:pt idx="0">
                  <c:v>Fidéli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tableau!$AL$53:$AO$53</c:f>
              <c:strCache>
                <c:ptCount val="4"/>
                <c:pt idx="0">
                  <c:v>Ménage sous le seuil de pauvreté</c:v>
                </c:pt>
                <c:pt idx="1">
                  <c:v>Logement en QPV</c:v>
                </c:pt>
                <c:pt idx="2">
                  <c:v>Logement social</c:v>
                </c:pt>
                <c:pt idx="3">
                  <c:v>Logement surpeuplé</c:v>
                </c:pt>
              </c:strCache>
            </c:strRef>
          </c:cat>
          <c:val>
            <c:numRef>
              <c:f>tableau!$AL$54:$AO$54</c:f>
              <c:numCache>
                <c:formatCode>0.0</c:formatCode>
                <c:ptCount val="4"/>
                <c:pt idx="0">
                  <c:v>12.76</c:v>
                </c:pt>
                <c:pt idx="1">
                  <c:v>7.07</c:v>
                </c:pt>
                <c:pt idx="2">
                  <c:v>13.77</c:v>
                </c:pt>
                <c:pt idx="3">
                  <c:v>17.100000000000001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DF-4E22-B51A-7A931ED72683}"/>
            </c:ext>
          </c:extLst>
        </c:ser>
        <c:ser>
          <c:idx val="1"/>
          <c:order val="1"/>
          <c:tx>
            <c:strRef>
              <c:f>tableau!$A$55</c:f>
              <c:strCache>
                <c:ptCount val="1"/>
                <c:pt idx="0">
                  <c:v>Echantillon tiré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tableau!$AL$53:$AO$53</c:f>
              <c:strCache>
                <c:ptCount val="4"/>
                <c:pt idx="0">
                  <c:v>Ménage sous le seuil de pauvreté</c:v>
                </c:pt>
                <c:pt idx="1">
                  <c:v>Logement en QPV</c:v>
                </c:pt>
                <c:pt idx="2">
                  <c:v>Logement social</c:v>
                </c:pt>
                <c:pt idx="3">
                  <c:v>Logement surpeuplé</c:v>
                </c:pt>
              </c:strCache>
            </c:strRef>
          </c:cat>
          <c:val>
            <c:numRef>
              <c:f>tableau!$AL$55:$AO$55</c:f>
              <c:numCache>
                <c:formatCode>0.0</c:formatCode>
                <c:ptCount val="4"/>
                <c:pt idx="0">
                  <c:v>19.940000000000001</c:v>
                </c:pt>
                <c:pt idx="1">
                  <c:v>7.88</c:v>
                </c:pt>
                <c:pt idx="2">
                  <c:v>15.1</c:v>
                </c:pt>
                <c:pt idx="3">
                  <c:v>18.350000000000001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DF-4E22-B51A-7A931ED72683}"/>
            </c:ext>
          </c:extLst>
        </c:ser>
        <c:ser>
          <c:idx val="2"/>
          <c:order val="2"/>
          <c:tx>
            <c:strRef>
              <c:f>tableau!$A$56</c:f>
              <c:strCache>
                <c:ptCount val="1"/>
                <c:pt idx="0">
                  <c:v>Vague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tableau!$AL$53:$AO$53</c:f>
              <c:strCache>
                <c:ptCount val="4"/>
                <c:pt idx="0">
                  <c:v>Ménage sous le seuil de pauvreté</c:v>
                </c:pt>
                <c:pt idx="1">
                  <c:v>Logement en QPV</c:v>
                </c:pt>
                <c:pt idx="2">
                  <c:v>Logement social</c:v>
                </c:pt>
                <c:pt idx="3">
                  <c:v>Logement surpeuplé</c:v>
                </c:pt>
              </c:strCache>
            </c:strRef>
          </c:cat>
          <c:val>
            <c:numRef>
              <c:f>tableau!$AL$56:$AO$56</c:f>
              <c:numCache>
                <c:formatCode>0.0</c:formatCode>
                <c:ptCount val="4"/>
                <c:pt idx="0">
                  <c:v>13.24</c:v>
                </c:pt>
                <c:pt idx="1">
                  <c:v>4.87</c:v>
                </c:pt>
                <c:pt idx="2">
                  <c:v>10.87</c:v>
                </c:pt>
                <c:pt idx="3">
                  <c:v>13.1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DF-4E22-B51A-7A931ED72683}"/>
            </c:ext>
          </c:extLst>
        </c:ser>
        <c:ser>
          <c:idx val="3"/>
          <c:order val="3"/>
          <c:tx>
            <c:strRef>
              <c:f>tableau!$A$57</c:f>
              <c:strCache>
                <c:ptCount val="1"/>
                <c:pt idx="0">
                  <c:v>Vague 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tableau!$AL$53:$AO$53</c:f>
              <c:strCache>
                <c:ptCount val="4"/>
                <c:pt idx="0">
                  <c:v>Ménage sous le seuil de pauvreté</c:v>
                </c:pt>
                <c:pt idx="1">
                  <c:v>Logement en QPV</c:v>
                </c:pt>
                <c:pt idx="2">
                  <c:v>Logement social</c:v>
                </c:pt>
                <c:pt idx="3">
                  <c:v>Logement surpeuplé</c:v>
                </c:pt>
              </c:strCache>
            </c:strRef>
          </c:cat>
          <c:val>
            <c:numRef>
              <c:f>tableau!$AL$57:$AO$57</c:f>
              <c:numCache>
                <c:formatCode>0.0</c:formatCode>
                <c:ptCount val="4"/>
                <c:pt idx="0">
                  <c:v>11.63</c:v>
                </c:pt>
                <c:pt idx="1">
                  <c:v>4.09</c:v>
                </c:pt>
                <c:pt idx="2">
                  <c:v>9.57</c:v>
                </c:pt>
                <c:pt idx="3">
                  <c:v>11.71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4DF-4E22-B51A-7A931ED72683}"/>
            </c:ext>
          </c:extLst>
        </c:ser>
        <c:ser>
          <c:idx val="4"/>
          <c:order val="4"/>
          <c:tx>
            <c:strRef>
              <c:f>tableau!$A$58</c:f>
              <c:strCache>
                <c:ptCount val="1"/>
                <c:pt idx="0">
                  <c:v>Vague 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tableau!$AL$53:$AO$53</c:f>
              <c:strCache>
                <c:ptCount val="4"/>
                <c:pt idx="0">
                  <c:v>Ménage sous le seuil de pauvreté</c:v>
                </c:pt>
                <c:pt idx="1">
                  <c:v>Logement en QPV</c:v>
                </c:pt>
                <c:pt idx="2">
                  <c:v>Logement social</c:v>
                </c:pt>
                <c:pt idx="3">
                  <c:v>Logement surpeuplé</c:v>
                </c:pt>
              </c:strCache>
            </c:strRef>
          </c:cat>
          <c:val>
            <c:numRef>
              <c:f>tableau!$AL$58:$AO$58</c:f>
              <c:numCache>
                <c:formatCode>0.0</c:formatCode>
                <c:ptCount val="4"/>
                <c:pt idx="0">
                  <c:v>10.3</c:v>
                </c:pt>
                <c:pt idx="1">
                  <c:v>3.58</c:v>
                </c:pt>
                <c:pt idx="2">
                  <c:v>8.52</c:v>
                </c:pt>
                <c:pt idx="3">
                  <c:v>10.64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DF-4E22-B51A-7A931ED726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80976112"/>
        <c:axId val="380976768"/>
      </c:barChart>
      <c:catAx>
        <c:axId val="380976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80976768"/>
        <c:crosses val="autoZero"/>
        <c:auto val="1"/>
        <c:lblAlgn val="ctr"/>
        <c:lblOffset val="100"/>
        <c:noMultiLvlLbl val="0"/>
      </c:catAx>
      <c:valAx>
        <c:axId val="380976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80976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60580995428279"/>
          <c:y val="0.92071928075836917"/>
          <c:w val="0.65878838009143437"/>
          <c:h val="7.92807192416308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r-FR"/>
              <a:t>JW</a:t>
            </a: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8" name="Google Shape;1858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9" name="Google Shape;185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69038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E2333F-36E7-481D-B84F-6E4D17EA570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1412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r-FR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9945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233594-6A28-4B01-86DF-F5A8593C6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7927E6-AA88-454E-84FD-3C425EA585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A66770-428E-4FB9-9131-7AC13CD54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A644-F8A9-42E1-9D55-8945B774DB1B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9B1E2E-2EC9-479B-85BB-EA5696975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0B2299-188B-42F9-ABFD-57A5407DA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2CB8-270B-4AC0-A6BE-90129C9482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1224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E9A6D6-4AD2-453B-8C8F-986115F5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C17489-BC0E-460A-B16B-10EA1E480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D511C2-F1F1-498C-B77D-C5767D97C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A644-F8A9-42E1-9D55-8945B774DB1B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8BC3F2-252E-4F7B-B3F9-CA959A601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128F70-AF54-4704-81DE-A998B686A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2CB8-270B-4AC0-A6BE-90129C9482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4895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C0635E-81A8-4DF4-8B62-708CACFC2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766DC1-57DF-4C5C-AEB3-2D05175D0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799C94-8799-4CC7-92E0-EE1036C9B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A644-F8A9-42E1-9D55-8945B774DB1B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F65F1E-3686-4772-9753-53B5F5DD3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197C9B-CED3-441D-A49C-0F60E0EE8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2CB8-270B-4AC0-A6BE-90129C9482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936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7743FB-EE2F-4D6B-9E48-05D4EDDBA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A4F6CF-CA22-4935-83A1-8A883A5FA3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9CAB35A-DFEA-4092-AFA2-DBED9F7DBE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C61D89-54D6-4725-A997-5CA466903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A644-F8A9-42E1-9D55-8945B774DB1B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90CE334-0B87-46F8-AF91-609D98131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B42D5D-4B42-4D57-A927-4470E21DB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2CB8-270B-4AC0-A6BE-90129C9482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053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483540-3E81-42AE-962F-AB6733058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02185A-883E-4E24-B0DA-9C7679E8F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45B3C6F-F362-4438-AED7-6E79BAE0AA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68C6524-91DA-4DAE-8EED-FCB2D61B26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984E775-D542-4C02-8BC4-FCB0895AB4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74A8F49-4735-4CCD-AE31-FD99A02FA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A644-F8A9-42E1-9D55-8945B774DB1B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C48AED3-FC5E-4D00-B8A0-C5E48217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3E9D8C5-B05A-4A48-A609-D933411E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2CB8-270B-4AC0-A6BE-90129C9482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5767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C82652-5BAD-4255-A972-700E93FEA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FEA0C4A-F6A3-48A3-ADC0-D0271C513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A644-F8A9-42E1-9D55-8945B774DB1B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22C7686-E61D-41D0-925A-C99BD5B2C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A1543F7-46BC-478A-9617-459DC7E42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2CB8-270B-4AC0-A6BE-90129C9482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7687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9490C81-8D36-4972-AAA0-1ADC21C9E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A644-F8A9-42E1-9D55-8945B774DB1B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7AC282-B513-45B4-9134-02AA627AE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4FDCFF9-0970-4B9E-8B39-4DA9EBAFD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2CB8-270B-4AC0-A6BE-90129C9482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8442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A20092-7502-4F5B-822D-5D17C8778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1B671D-A2C6-4DAB-BD2E-DFA4072E0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922BDC8-16A0-401F-BFFF-4CDD4605B2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E6C8015-6395-4632-A668-7BEAA7391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A644-F8A9-42E1-9D55-8945B774DB1B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B31A7E-B76C-4314-87C8-0C69776C0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2959227-2E02-4DDD-859F-C0AE071D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2CB8-270B-4AC0-A6BE-90129C9482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57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A45A11-2F70-4875-AA58-FC9850884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76B62C4-1DFA-4C23-89D9-7F329F2F79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A1658C0-3849-4191-A989-021C181ADC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C731AA-958A-471B-970C-3F49D760C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A644-F8A9-42E1-9D55-8945B774DB1B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57C59B-CF1C-4802-B309-D4FA23F16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0212DB7-19D3-4E56-A706-262942AF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2CB8-270B-4AC0-A6BE-90129C9482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06270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5DC150-5255-4AB1-971D-F5FDC14CF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E2079A1-D792-4A18-8F56-E5C1E3358F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8A39EC-6066-4DF6-ABD9-1AB9A990D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A644-F8A9-42E1-9D55-8945B774DB1B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BB5426-43FE-49BB-883A-2A49B8F82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00A7C7-249F-4DE3-8577-41FE39504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2CB8-270B-4AC0-A6BE-90129C9482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0327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700B394-622B-40E3-BD94-101BFC67F2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4B5D28B-D03B-449B-B6D9-4739E2E8A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D25A09-2C1B-4BAF-9F7A-B186CF7FD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A644-F8A9-42E1-9D55-8945B774DB1B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12E625-AF47-413F-B468-6542821E3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E4D5FE-C20B-4255-90C7-0FC6BB9BB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2CB8-270B-4AC0-A6BE-90129C9482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3420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5ED1A35-36E2-4AA2-9282-91051BDFB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B0D280-A7FA-4E1A-B1C5-27DEA330B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BCB429-A5B5-4686-A2FD-ECB62B0ED0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3A644-F8A9-42E1-9D55-8945B774DB1B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050CE8-08FB-4ADC-BED8-BCB5312C41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1A2940-C6C4-49AC-BF0D-AF4B9052E7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C2CB8-270B-4AC0-A6BE-90129C9482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766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jms-insee.fr/jms2022s05_ass/" TargetMode="External"/><Relationship Id="rId2" Type="http://schemas.openxmlformats.org/officeDocument/2006/relationships/hyperlink" Target="http://jms-insee.fr/jms2022s03_2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jms-insee.fr/jms2022s21_2/" TargetMode="External"/><Relationship Id="rId4" Type="http://schemas.openxmlformats.org/officeDocument/2006/relationships/hyperlink" Target="http://jms-insee.fr/jms2022s20_3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tmp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tmp"/><Relationship Id="rId11" Type="http://schemas.openxmlformats.org/officeDocument/2006/relationships/image" Target="../media/image10.png"/><Relationship Id="rId5" Type="http://schemas.openxmlformats.org/officeDocument/2006/relationships/image" Target="../media/image4.tmp"/><Relationship Id="rId10" Type="http://schemas.openxmlformats.org/officeDocument/2006/relationships/image" Target="../media/image9.png"/><Relationship Id="rId4" Type="http://schemas.openxmlformats.org/officeDocument/2006/relationships/image" Target="../media/image3.tmp"/><Relationship Id="rId9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1668780" y="2052828"/>
            <a:ext cx="8854440" cy="2633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en-US" sz="4400" dirty="0" err="1"/>
              <a:t>Enquête</a:t>
            </a:r>
            <a:r>
              <a:rPr lang="en-US" sz="4400" dirty="0"/>
              <a:t> de </a:t>
            </a:r>
            <a:r>
              <a:rPr lang="en-US" sz="4400" dirty="0" err="1"/>
              <a:t>crise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/>
              <a:t>Le </a:t>
            </a:r>
            <a:r>
              <a:rPr lang="en-US" sz="4400" dirty="0" err="1"/>
              <a:t>protocole</a:t>
            </a:r>
            <a:r>
              <a:rPr lang="en-US" sz="4400" dirty="0"/>
              <a:t> de </a:t>
            </a:r>
            <a:r>
              <a:rPr lang="en-US" sz="4400" dirty="0" err="1"/>
              <a:t>l’enquête</a:t>
            </a:r>
            <a:r>
              <a:rPr lang="en-US" sz="4400" dirty="0"/>
              <a:t> </a:t>
            </a:r>
            <a:r>
              <a:rPr lang="en-US" sz="4400" dirty="0" err="1"/>
              <a:t>EpiCoV</a:t>
            </a:r>
            <a:endParaRPr lang="en-US" sz="4400" dirty="0"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1524000" y="5897880"/>
            <a:ext cx="9144000" cy="704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fr-FR" sz="3200" dirty="0"/>
              <a:t>30 mars 2022</a:t>
            </a:r>
            <a:endParaRPr dirty="0"/>
          </a:p>
        </p:txBody>
      </p:sp>
      <p:pic>
        <p:nvPicPr>
          <p:cNvPr id="4" name="Image 3" descr="C:\Users\GUILLA~1.BAG\AppData\Local\Temp\lu24764a07r97.tmp\lu24764a07rbf_tmp_2afa8c49c6ad58c2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1720" y="172212"/>
            <a:ext cx="7528560" cy="14478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88;p13"/>
          <p:cNvSpPr txBox="1">
            <a:spLocks/>
          </p:cNvSpPr>
          <p:nvPr/>
        </p:nvSpPr>
        <p:spPr>
          <a:xfrm>
            <a:off x="1668780" y="4462272"/>
            <a:ext cx="8854440" cy="1002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200" dirty="0"/>
              <a:t>Josiane WARSZAWSKI, INSERM</a:t>
            </a:r>
          </a:p>
          <a:p>
            <a:r>
              <a:rPr lang="en-US" sz="3200" dirty="0"/>
              <a:t>Guillaume BAGEIN, DREES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Redressements et traitements post-collecte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490472"/>
            <a:ext cx="10515600" cy="4837757"/>
          </a:xfrm>
        </p:spPr>
        <p:txBody>
          <a:bodyPr>
            <a:normAutofit/>
          </a:bodyPr>
          <a:lstStyle/>
          <a:p>
            <a:r>
              <a:rPr lang="fr-FR" b="1" dirty="0"/>
              <a:t>Redressements</a:t>
            </a:r>
            <a:r>
              <a:rPr lang="fr-FR" dirty="0"/>
              <a:t> : </a:t>
            </a:r>
          </a:p>
          <a:p>
            <a:pPr lvl="1"/>
            <a:r>
              <a:rPr lang="fr-FR" dirty="0"/>
              <a:t>Méthode générale = redressements en deux étapes (correction de la non-réponse + calage)</a:t>
            </a:r>
          </a:p>
          <a:p>
            <a:pPr lvl="1"/>
            <a:r>
              <a:rPr lang="fr-FR" dirty="0"/>
              <a:t>Définition de nombreux échantillons encastrés (ex : sérologies = sélection parmi les questionnaires complétés)</a:t>
            </a:r>
          </a:p>
          <a:p>
            <a:pPr lvl="1"/>
            <a:r>
              <a:rPr lang="fr-FR" dirty="0"/>
              <a:t>Certains sous-échantillons redressés avec des méthodes plus avancées (partage des poids pour les données « foyer », calage simultané pour les informations « enfants »)</a:t>
            </a:r>
          </a:p>
          <a:p>
            <a:pPr lvl="1"/>
            <a:r>
              <a:rPr lang="fr-FR" dirty="0"/>
              <a:t>Certains biais non-corrigés (exemple : GALI sous-estimé)</a:t>
            </a:r>
          </a:p>
          <a:p>
            <a:r>
              <a:rPr lang="fr-FR" b="1" dirty="0"/>
              <a:t>Traitement des libellés de profession </a:t>
            </a:r>
            <a:r>
              <a:rPr lang="fr-FR" dirty="0"/>
              <a:t>:</a:t>
            </a:r>
          </a:p>
          <a:p>
            <a:pPr lvl="1"/>
            <a:r>
              <a:rPr lang="fr-FR" dirty="0"/>
              <a:t>Utilisation du protocole de collecte PCS 2020</a:t>
            </a:r>
          </a:p>
          <a:p>
            <a:pPr lvl="1"/>
            <a:r>
              <a:rPr lang="fr-FR" dirty="0"/>
              <a:t>Recodification mêlant environnements PCS 2003 et PCS 2020 </a:t>
            </a:r>
          </a:p>
        </p:txBody>
      </p:sp>
    </p:spTree>
    <p:extLst>
      <p:ext uri="{BB962C8B-B14F-4D97-AF65-F5344CB8AC3E}">
        <p14:creationId xmlns:p14="http://schemas.microsoft.com/office/powerpoint/2010/main" val="3554152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8546793"/>
              </p:ext>
            </p:extLst>
          </p:nvPr>
        </p:nvGraphicFramePr>
        <p:xfrm>
          <a:off x="865259" y="1494971"/>
          <a:ext cx="10473301" cy="5210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822960" y="237109"/>
            <a:ext cx="10515600" cy="1472819"/>
          </a:xfrm>
        </p:spPr>
        <p:txBody>
          <a:bodyPr>
            <a:normAutofit fontScale="90000"/>
          </a:bodyPr>
          <a:lstStyle/>
          <a:p>
            <a:r>
              <a:rPr lang="fr-FR" dirty="0"/>
              <a:t>Caractéristiques</a:t>
            </a:r>
            <a:r>
              <a:rPr lang="en-US" dirty="0"/>
              <a:t> </a:t>
            </a:r>
            <a:r>
              <a:rPr lang="fr-FR" dirty="0"/>
              <a:t>des logements des répondants</a:t>
            </a:r>
            <a:r>
              <a:rPr lang="en-US" dirty="0"/>
              <a:t/>
            </a:r>
            <a:br>
              <a:rPr lang="en-US" dirty="0"/>
            </a:br>
            <a:r>
              <a:rPr lang="fr-FR" dirty="0"/>
              <a:t>au fil des vagues</a:t>
            </a:r>
            <a:r>
              <a:rPr lang="en-US" dirty="0"/>
              <a:t> </a:t>
            </a:r>
            <a:r>
              <a:rPr lang="fr-FR" dirty="0"/>
              <a:t>d’enquête</a:t>
            </a:r>
          </a:p>
        </p:txBody>
      </p:sp>
    </p:spTree>
    <p:extLst>
      <p:ext uri="{BB962C8B-B14F-4D97-AF65-F5344CB8AC3E}">
        <p14:creationId xmlns:p14="http://schemas.microsoft.com/office/powerpoint/2010/main" val="4258929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Prochaines étapes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436914"/>
            <a:ext cx="10515600" cy="4740049"/>
          </a:xfrm>
        </p:spPr>
        <p:txBody>
          <a:bodyPr>
            <a:normAutofit lnSpcReduction="10000"/>
          </a:bodyPr>
          <a:lstStyle/>
          <a:p>
            <a:r>
              <a:rPr lang="fr-FR" b="1" dirty="0"/>
              <a:t>Appariements en cours de préparation</a:t>
            </a:r>
            <a:r>
              <a:rPr lang="fr-FR" dirty="0"/>
              <a:t> :</a:t>
            </a:r>
          </a:p>
          <a:p>
            <a:pPr lvl="1"/>
            <a:r>
              <a:rPr lang="fr-FR" dirty="0"/>
              <a:t>Revenus sociaux et fiscaux (en cours, livraison prévue pour le début du S2 2022)</a:t>
            </a:r>
          </a:p>
          <a:p>
            <a:pPr lvl="1"/>
            <a:r>
              <a:rPr lang="fr-FR" dirty="0"/>
              <a:t>Suivi de mortalité avec le RNIPP (en préparation)</a:t>
            </a:r>
          </a:p>
          <a:p>
            <a:pPr lvl="1"/>
            <a:r>
              <a:rPr lang="fr-FR" dirty="0"/>
              <a:t>Appariement au SNDS (dossier CNIL en préparation)</a:t>
            </a:r>
          </a:p>
          <a:p>
            <a:pPr lvl="1"/>
            <a:endParaRPr lang="fr-FR" dirty="0"/>
          </a:p>
          <a:p>
            <a:r>
              <a:rPr lang="fr-FR" b="1" dirty="0"/>
              <a:t>Vague 4 (dernière vague prévue de la cohorte)</a:t>
            </a:r>
          </a:p>
          <a:p>
            <a:pPr lvl="1"/>
            <a:r>
              <a:rPr lang="fr-FR" dirty="0"/>
              <a:t>« Réalimentation » de la cohorte prévue : interrogation d’individus échantillonnés en vague 1 quel que soit leur statut de réponse</a:t>
            </a:r>
          </a:p>
          <a:p>
            <a:pPr lvl="1"/>
            <a:r>
              <a:rPr lang="fr-FR" dirty="0"/>
              <a:t>Lots monomode pour approfondie l’étude de potentiels effets de mode (effets de mesure)</a:t>
            </a:r>
          </a:p>
          <a:p>
            <a:pPr lvl="1"/>
            <a:r>
              <a:rPr lang="fr-FR" dirty="0"/>
              <a:t>Tests sérologiques prévus à nouveau avec analyse quantitative des anticorps et identification de certains </a:t>
            </a:r>
            <a:r>
              <a:rPr lang="fr-FR" dirty="0" err="1"/>
              <a:t>variants</a:t>
            </a:r>
            <a:r>
              <a:rPr lang="fr-FR" dirty="0"/>
              <a:t> spécifiques</a:t>
            </a:r>
          </a:p>
        </p:txBody>
      </p:sp>
    </p:spTree>
    <p:extLst>
      <p:ext uri="{BB962C8B-B14F-4D97-AF65-F5344CB8AC3E}">
        <p14:creationId xmlns:p14="http://schemas.microsoft.com/office/powerpoint/2010/main" val="3502273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Bilan critique de la cohorte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/>
              <a:t>Dispositif réalisé dans des délais exceptionnels </a:t>
            </a:r>
            <a:r>
              <a:rPr lang="fr-FR" dirty="0"/>
              <a:t>en suivant au mieux les standards de qualité de la statistique publique</a:t>
            </a:r>
          </a:p>
          <a:p>
            <a:r>
              <a:rPr lang="fr-FR" b="1" dirty="0"/>
              <a:t>Des difficultés à tenir le rythme de l’épidémie </a:t>
            </a:r>
            <a:r>
              <a:rPr lang="fr-FR" dirty="0"/>
              <a:t>: changements fréquents et importants du contexte sanitaire entre conception des vagues et terrain, indicateurs publiés tardivement pour guider les politiques publiques au jour le jour</a:t>
            </a:r>
          </a:p>
          <a:p>
            <a:r>
              <a:rPr lang="fr-FR" b="1" dirty="0"/>
              <a:t>Taux de réponse inférieur aux enquêtes habituelles du SSP en V1</a:t>
            </a:r>
            <a:r>
              <a:rPr lang="fr-FR" dirty="0"/>
              <a:t>, mais satisfaisant en </a:t>
            </a:r>
            <a:r>
              <a:rPr lang="fr-FR" dirty="0" err="1"/>
              <a:t>réinterrogation</a:t>
            </a:r>
            <a:r>
              <a:rPr lang="fr-FR" dirty="0"/>
              <a:t> ; les biais causés par l’attrition renforcent ceux de la sélection initiale</a:t>
            </a:r>
          </a:p>
          <a:p>
            <a:r>
              <a:rPr lang="fr-FR" b="1" dirty="0"/>
              <a:t>Des possibilités immenses d’exploitation </a:t>
            </a:r>
            <a:r>
              <a:rPr lang="fr-FR" dirty="0"/>
              <a:t>par la variété des thèmes abordés, la disponibilité de données longitudinales et le protocole d’enquête riche permettant des analyses méthodologiques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8926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37029" y="0"/>
            <a:ext cx="11161485" cy="6858000"/>
          </a:xfrm>
        </p:spPr>
        <p:txBody>
          <a:bodyPr/>
          <a:lstStyle/>
          <a:p>
            <a:pPr algn="ctr"/>
            <a:r>
              <a:rPr lang="fr-FR" dirty="0"/>
              <a:t>Merci pour votre attention !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sz="3200" dirty="0"/>
              <a:t>Communications autour d’EpiCov au cours des JMS 2022 :</a:t>
            </a:r>
            <a:br>
              <a:rPr lang="fr-FR" sz="3200" dirty="0"/>
            </a:br>
            <a:r>
              <a:rPr lang="fr-FR" sz="2400" dirty="0"/>
              <a:t>- Session 3 (Multimode 1) :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>
                <a:solidFill>
                  <a:srgbClr val="394753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Biais de mesure et biais de sélection : Comment distinguer les biais d’une enquête multimode ? L’exemple de l’enquête EpiCov</a:t>
            </a:r>
            <a:r>
              <a:rPr lang="fr-FR" sz="2400" dirty="0">
                <a:solidFill>
                  <a:srgbClr val="39475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2400" dirty="0">
                <a:solidFill>
                  <a:srgbClr val="394753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2400" dirty="0">
                <a:solidFill>
                  <a:srgbClr val="39475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Session 5 (Collecte) : </a:t>
            </a:r>
            <a:r>
              <a:rPr lang="fr-FR" sz="2400" dirty="0">
                <a:solidFill>
                  <a:srgbClr val="394753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Renvoi des kits d’auto-prélèvement et caractéristiques des participants au volet </a:t>
            </a:r>
            <a:r>
              <a:rPr lang="fr-FR" sz="2400" dirty="0" err="1">
                <a:solidFill>
                  <a:srgbClr val="394753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séro</a:t>
            </a:r>
            <a:r>
              <a:rPr lang="fr-FR" sz="2400" dirty="0">
                <a:solidFill>
                  <a:srgbClr val="394753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-épidémiologique de l’enquête EpiCov</a:t>
            </a:r>
            <a:r>
              <a:rPr lang="fr-FR" sz="2400" dirty="0">
                <a:solidFill>
                  <a:srgbClr val="39475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(présentation associée)</a:t>
            </a:r>
            <a:br>
              <a:rPr lang="fr-FR" sz="2400" dirty="0">
                <a:solidFill>
                  <a:srgbClr val="394753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2400" dirty="0">
                <a:solidFill>
                  <a:srgbClr val="39475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Session 20 (</a:t>
            </a:r>
            <a:r>
              <a:rPr lang="fr-FR" sz="2400" dirty="0" err="1">
                <a:solidFill>
                  <a:srgbClr val="39475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Evaluation</a:t>
            </a:r>
            <a:r>
              <a:rPr lang="fr-FR" sz="2400" dirty="0">
                <a:solidFill>
                  <a:srgbClr val="39475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la collecte) : </a:t>
            </a:r>
            <a:r>
              <a:rPr lang="fr-FR" sz="2400" dirty="0">
                <a:solidFill>
                  <a:srgbClr val="394753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Apprendre des </a:t>
            </a:r>
            <a:r>
              <a:rPr lang="fr-FR" sz="2400" dirty="0" err="1">
                <a:solidFill>
                  <a:srgbClr val="394753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paradonnées</a:t>
            </a:r>
            <a:r>
              <a:rPr lang="fr-FR" sz="2400" dirty="0">
                <a:solidFill>
                  <a:srgbClr val="394753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 pour améliorer les protocoles de collecte : L’exemple d’EpiCov</a:t>
            </a:r>
            <a:r>
              <a:rPr lang="fr-FR" sz="2400" dirty="0">
                <a:solidFill>
                  <a:srgbClr val="39475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2400" dirty="0">
                <a:solidFill>
                  <a:srgbClr val="394753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2400" dirty="0">
                <a:solidFill>
                  <a:srgbClr val="39475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Session 21 (Non-réponse et biais de sélection) : </a:t>
            </a:r>
            <a:r>
              <a:rPr lang="fr-FR" sz="2400" u="sng" dirty="0">
                <a:solidFill>
                  <a:srgbClr val="394753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Traitement du biais de sélection endogène dans les enquêtes auprès des ménages par modèle de </a:t>
            </a:r>
            <a:r>
              <a:rPr lang="fr-FR" sz="2400" u="sng" dirty="0" err="1">
                <a:solidFill>
                  <a:srgbClr val="394753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Heckman</a:t>
            </a: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120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r-FR" dirty="0"/>
              <a:t>Plan de la présentation</a:t>
            </a:r>
            <a:endParaRPr dirty="0"/>
          </a:p>
        </p:txBody>
      </p:sp>
      <p:sp>
        <p:nvSpPr>
          <p:cNvPr id="95" name="Google Shape;95;p14"/>
          <p:cNvSpPr txBox="1">
            <a:spLocks noGrp="1"/>
          </p:cNvSpPr>
          <p:nvPr>
            <p:ph type="body" idx="1"/>
          </p:nvPr>
        </p:nvSpPr>
        <p:spPr>
          <a:xfrm>
            <a:off x="1103123" y="1690688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fr-FR" dirty="0"/>
              <a:t>Contexte de l’enquête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fr-FR" dirty="0"/>
              <a:t>Protocole de l’enquête</a:t>
            </a:r>
          </a:p>
          <a:p>
            <a:pPr marL="685800" lvl="1" indent="-228600">
              <a:spcBef>
                <a:spcPts val="1000"/>
              </a:spcBef>
              <a:buSzPts val="2800"/>
            </a:pPr>
            <a:r>
              <a:rPr lang="fr-FR" dirty="0"/>
              <a:t>Échantillonnage de la cohorte</a:t>
            </a:r>
          </a:p>
          <a:p>
            <a:pPr marL="685800" lvl="1" indent="-228600">
              <a:spcBef>
                <a:spcPts val="1000"/>
              </a:spcBef>
              <a:buSzPts val="2800"/>
            </a:pPr>
            <a:r>
              <a:rPr lang="fr-FR" dirty="0"/>
              <a:t>Protocole de collecte</a:t>
            </a:r>
          </a:p>
          <a:p>
            <a:pPr marL="228600" indent="-228600">
              <a:buSzPts val="2800"/>
            </a:pPr>
            <a:r>
              <a:rPr lang="fr-FR" dirty="0"/>
              <a:t>Taux de participation</a:t>
            </a:r>
          </a:p>
          <a:p>
            <a:pPr marL="228600" indent="-228600">
              <a:buSzPts val="2800"/>
            </a:pPr>
            <a:r>
              <a:rPr lang="fr-FR" dirty="0"/>
              <a:t>Redressements et traitements post-collecte</a:t>
            </a:r>
          </a:p>
          <a:p>
            <a:pPr marL="228600" indent="-228600">
              <a:buSzPts val="2800"/>
            </a:pPr>
            <a:r>
              <a:rPr lang="fr-FR" dirty="0"/>
              <a:t>Prochaines étapes</a:t>
            </a:r>
          </a:p>
          <a:p>
            <a:pPr marL="228600" indent="-228600">
              <a:buSzPts val="2800"/>
            </a:pPr>
            <a:r>
              <a:rPr lang="fr-FR" dirty="0"/>
              <a:t>Bilan critique de la cohorte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2802"/>
            <a:ext cx="10515600" cy="649844"/>
          </a:xfrm>
        </p:spPr>
        <p:txBody>
          <a:bodyPr>
            <a:normAutofit/>
          </a:bodyPr>
          <a:lstStyle/>
          <a:p>
            <a:r>
              <a:rPr lang="fr-FR" sz="4000" b="1" dirty="0"/>
              <a:t>Contexte de l’enquête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15133" y="790415"/>
            <a:ext cx="11561734" cy="549780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fr-FR" sz="2400" b="1" u="sng" dirty="0"/>
              <a:t>Janvier 2020</a:t>
            </a:r>
            <a:r>
              <a:rPr lang="fr-FR" sz="2400" u="sng" dirty="0"/>
              <a:t> </a:t>
            </a:r>
            <a:r>
              <a:rPr lang="fr-FR" sz="2400" b="1" dirty="0"/>
              <a:t>: Début de l’épidémie de </a:t>
            </a:r>
            <a:r>
              <a:rPr lang="fr-FR" sz="2400" b="1" dirty="0" err="1"/>
              <a:t>Covid</a:t>
            </a:r>
            <a:r>
              <a:rPr lang="fr-FR" sz="2400" b="1" dirty="0"/>
              <a:t> 19</a:t>
            </a:r>
          </a:p>
          <a:p>
            <a:pPr lvl="1"/>
            <a:r>
              <a:rPr lang="fr-FR" sz="2200" dirty="0">
                <a:sym typeface="Wingdings" panose="05000000000000000000" pitchFamily="2" charset="2"/>
              </a:rPr>
              <a:t>hétérogénéité géographique et  sociale de la mortalité par </a:t>
            </a:r>
            <a:r>
              <a:rPr lang="fr-FR" sz="2200" dirty="0" err="1">
                <a:sym typeface="Wingdings" panose="05000000000000000000" pitchFamily="2" charset="2"/>
              </a:rPr>
              <a:t>Covid</a:t>
            </a:r>
            <a:endParaRPr lang="fr-FR" sz="2200" dirty="0">
              <a:sym typeface="Wingdings" panose="05000000000000000000" pitchFamily="2" charset="2"/>
            </a:endParaRPr>
          </a:p>
          <a:p>
            <a:pPr lvl="1"/>
            <a:r>
              <a:rPr lang="fr-FR" sz="2200" dirty="0">
                <a:sym typeface="Wingdings" panose="05000000000000000000" pitchFamily="2" charset="2"/>
              </a:rPr>
              <a:t>Peu de test virologique Etude de séroprévalence   </a:t>
            </a:r>
            <a:r>
              <a:rPr lang="fr-FR" sz="2200" kern="1200" dirty="0">
                <a:solidFill>
                  <a:sysClr val="windowText" lastClr="000000"/>
                </a:solidFill>
              </a:rPr>
              <a:t>Dynamique de diffusion du virus </a:t>
            </a:r>
            <a:endParaRPr lang="fr-FR" sz="2200" dirty="0">
              <a:sym typeface="Wingdings" panose="05000000000000000000" pitchFamily="2" charset="2"/>
            </a:endParaRPr>
          </a:p>
          <a:p>
            <a:pPr lvl="1"/>
            <a:r>
              <a:rPr lang="fr-FR" sz="2200" dirty="0">
                <a:sym typeface="Wingdings" panose="05000000000000000000" pitchFamily="2" charset="2"/>
              </a:rPr>
              <a:t>Immunité collective?</a:t>
            </a:r>
          </a:p>
          <a:p>
            <a:pPr marL="114300" indent="0">
              <a:buNone/>
            </a:pPr>
            <a:endParaRPr lang="fr-FR" sz="2400" b="1" dirty="0">
              <a:sym typeface="Wingdings" panose="05000000000000000000" pitchFamily="2" charset="2"/>
            </a:endParaRPr>
          </a:p>
          <a:p>
            <a:pPr marL="114300" indent="0">
              <a:buNone/>
            </a:pPr>
            <a:r>
              <a:rPr lang="fr-FR" sz="2400" b="1" u="sng" dirty="0">
                <a:sym typeface="Wingdings" panose="05000000000000000000" pitchFamily="2" charset="2"/>
              </a:rPr>
              <a:t>Mars 2020</a:t>
            </a:r>
            <a:r>
              <a:rPr lang="fr-FR" sz="2400" b="1" dirty="0">
                <a:sym typeface="Wingdings" panose="05000000000000000000" pitchFamily="2" charset="2"/>
              </a:rPr>
              <a:t> :  Dispositif CERSECO élaboré « en urgence » à l’initiative de l’INSERM : </a:t>
            </a:r>
          </a:p>
          <a:p>
            <a:r>
              <a:rPr lang="fr-FR" sz="2400" b="1" dirty="0">
                <a:sym typeface="Wingdings" panose="05000000000000000000" pitchFamily="2" charset="2"/>
              </a:rPr>
              <a:t>SAPRIS</a:t>
            </a:r>
            <a:r>
              <a:rPr lang="fr-FR" sz="2400" dirty="0">
                <a:sym typeface="Wingdings" panose="05000000000000000000" pitchFamily="2" charset="2"/>
              </a:rPr>
              <a:t> : à partir de 4 cohortes existantes avec historique médical et biothèques déjà disponibles</a:t>
            </a:r>
          </a:p>
          <a:p>
            <a:r>
              <a:rPr lang="fr-FR" b="1" dirty="0" err="1">
                <a:solidFill>
                  <a:srgbClr val="FF0000"/>
                </a:solidFill>
              </a:rPr>
              <a:t>EpiCov</a:t>
            </a:r>
            <a:r>
              <a:rPr lang="fr-FR" sz="2400" b="1" dirty="0">
                <a:solidFill>
                  <a:srgbClr val="FF0000"/>
                </a:solidFill>
              </a:rPr>
              <a:t>  </a:t>
            </a:r>
            <a:r>
              <a:rPr lang="fr-FR" sz="2400" b="1" dirty="0">
                <a:solidFill>
                  <a:srgbClr val="FF0000"/>
                </a:solidFill>
                <a:sym typeface="Wingdings" panose="05000000000000000000" pitchFamily="2" charset="2"/>
              </a:rPr>
              <a:t>: échantillon national de novo </a:t>
            </a:r>
            <a:r>
              <a:rPr lang="fr-FR" sz="2400" b="1" dirty="0">
                <a:solidFill>
                  <a:schemeClr val="tx1"/>
                </a:solidFill>
                <a:sym typeface="Wingdings" panose="05000000000000000000" pitchFamily="2" charset="2"/>
              </a:rPr>
              <a:t>  partenariat INSERM/DREES/INSEE/SPF</a:t>
            </a:r>
          </a:p>
          <a:p>
            <a:pPr lvl="1"/>
            <a:r>
              <a:rPr lang="fr-FR" b="1" dirty="0"/>
              <a:t>Objectifs</a:t>
            </a:r>
            <a:r>
              <a:rPr lang="fr-FR" dirty="0"/>
              <a:t> : fournir des indicateurs sur </a:t>
            </a:r>
            <a:endParaRPr lang="fr-FR" dirty="0">
              <a:sym typeface="Wingdings" panose="05000000000000000000" pitchFamily="2" charset="2"/>
            </a:endParaRPr>
          </a:p>
          <a:p>
            <a:pPr marL="1143000" lvl="2" indent="-228600">
              <a:lnSpc>
                <a:spcPct val="100000"/>
              </a:lnSpc>
              <a:spcBef>
                <a:spcPts val="0"/>
              </a:spcBef>
              <a:buClr>
                <a:srgbClr val="E74215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fr-FR" sz="2400" kern="1200" dirty="0">
                <a:solidFill>
                  <a:sysClr val="windowText" lastClr="000000"/>
                </a:solidFill>
              </a:rPr>
              <a:t>Séroprévalence</a:t>
            </a:r>
          </a:p>
          <a:p>
            <a:pPr marL="1143000" lvl="2" indent="-228600">
              <a:lnSpc>
                <a:spcPct val="100000"/>
              </a:lnSpc>
              <a:spcBef>
                <a:spcPts val="0"/>
              </a:spcBef>
              <a:buClr>
                <a:srgbClr val="E74215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fr-FR" sz="2400" kern="1200" dirty="0">
                <a:solidFill>
                  <a:sysClr val="windowText" lastClr="000000"/>
                </a:solidFill>
              </a:rPr>
              <a:t>Liens conditions de vie </a:t>
            </a:r>
            <a:r>
              <a:rPr lang="fr-FR" sz="2400" kern="120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/ diffusion</a:t>
            </a:r>
            <a:endParaRPr lang="fr-FR" sz="2400" kern="12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00000"/>
              </a:lnSpc>
              <a:spcBef>
                <a:spcPts val="0"/>
              </a:spcBef>
              <a:buClr>
                <a:srgbClr val="E74215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fr-FR" sz="2400" b="1" kern="120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Rôle des inégalités sociales ++</a:t>
            </a:r>
            <a:endParaRPr lang="fr-FR" sz="2400" b="1" kern="1200" dirty="0">
              <a:solidFill>
                <a:sysClr val="windowText" lastClr="000000"/>
              </a:solidFill>
            </a:endParaRPr>
          </a:p>
          <a:p>
            <a:pPr algn="ctr"/>
            <a:endParaRPr lang="fr-FR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972B4E2-A4B5-412E-8E6E-6A3EA8C4849F}"/>
              </a:ext>
            </a:extLst>
          </p:cNvPr>
          <p:cNvSpPr/>
          <p:nvPr/>
        </p:nvSpPr>
        <p:spPr>
          <a:xfrm>
            <a:off x="5842877" y="4938662"/>
            <a:ext cx="6183077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1800" dirty="0"/>
              <a:t>à une échelle géographique fine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1800" dirty="0"/>
              <a:t>au cours du temps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1800" dirty="0"/>
              <a:t>en fonction des conditions socio-économiques et d’habitat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1800" dirty="0"/>
              <a:t>en fonction des contacts intra et extrafamiliaux</a:t>
            </a:r>
          </a:p>
        </p:txBody>
      </p:sp>
    </p:spTree>
    <p:extLst>
      <p:ext uri="{BB962C8B-B14F-4D97-AF65-F5344CB8AC3E}">
        <p14:creationId xmlns:p14="http://schemas.microsoft.com/office/powerpoint/2010/main" val="522785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80457" y="1943004"/>
            <a:ext cx="11735952" cy="132343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Champs principal en vague 1 (Mai 2020) : INDIVIDUS</a:t>
            </a:r>
            <a:endParaRPr kumimoji="0" lang="fr-FR" sz="20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indent="-285750">
              <a:buClrTx/>
              <a:buFont typeface="Arial" panose="020B0604020202020204" pitchFamily="34" charset="0"/>
              <a:buChar char="•"/>
              <a:defRPr/>
            </a:pPr>
            <a:r>
              <a:rPr kumimoji="0" lang="fr-FR" sz="200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de 15 ans + , vivant en France métropolitaine ou DOM (sauf </a:t>
            </a:r>
            <a:r>
              <a:rPr lang="fr-FR" sz="20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Guyane et Mayotte)</a:t>
            </a:r>
            <a:endParaRPr kumimoji="0" lang="fr-FR" sz="200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742950" indent="-285750">
              <a:buClrTx/>
              <a:buFont typeface="Arial" panose="020B0604020202020204" pitchFamily="34" charset="0"/>
              <a:buChar char="•"/>
              <a:defRPr/>
            </a:pPr>
            <a:r>
              <a:rPr kumimoji="0" lang="fr-FR" sz="200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Hors EHPAD et prison</a:t>
            </a:r>
          </a:p>
          <a:p>
            <a:pPr lvl="0">
              <a:buClrTx/>
              <a:defRPr/>
            </a:pPr>
            <a:r>
              <a:rPr lang="fr-FR" sz="2000" b="1" kern="1200" dirty="0">
                <a:solidFill>
                  <a:prstClr val="black"/>
                </a:solidFill>
                <a:latin typeface="Calibri" panose="020F0502020204030204"/>
              </a:rPr>
              <a:t>+ Champs secondaire en vague 2 (</a:t>
            </a:r>
            <a:r>
              <a:rPr lang="fr-FR" sz="2000" b="1" kern="1200" dirty="0" err="1">
                <a:solidFill>
                  <a:prstClr val="black"/>
                </a:solidFill>
                <a:latin typeface="Calibri" panose="020F0502020204030204"/>
              </a:rPr>
              <a:t>nov</a:t>
            </a:r>
            <a:r>
              <a:rPr lang="fr-FR" sz="2000" b="1" kern="1200" dirty="0">
                <a:solidFill>
                  <a:prstClr val="black"/>
                </a:solidFill>
                <a:latin typeface="Calibri" panose="020F0502020204030204"/>
              </a:rPr>
              <a:t> 2020) :  sérologie pour ensemble individus foyer (</a:t>
            </a:r>
            <a:r>
              <a:rPr lang="fr-FR" sz="2000" b="1" u="sng" kern="1200" dirty="0">
                <a:solidFill>
                  <a:prstClr val="black"/>
                </a:solidFill>
                <a:latin typeface="Calibri" panose="020F0502020204030204"/>
              </a:rPr>
              <a:t>&gt;</a:t>
            </a:r>
            <a:r>
              <a:rPr lang="fr-FR" sz="2000" b="1" kern="1200" dirty="0">
                <a:solidFill>
                  <a:prstClr val="black"/>
                </a:solidFill>
                <a:latin typeface="Calibri" panose="020F0502020204030204"/>
              </a:rPr>
              <a:t> 6ans)  de 20% index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3FB5FB-AB09-41CA-A734-D32CD60016E2}"/>
              </a:ext>
            </a:extLst>
          </p:cNvPr>
          <p:cNvSpPr/>
          <p:nvPr/>
        </p:nvSpPr>
        <p:spPr>
          <a:xfrm>
            <a:off x="280457" y="659451"/>
            <a:ext cx="11631086" cy="1015663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buClrTx/>
              <a:defRPr/>
            </a:pPr>
            <a:r>
              <a:rPr lang="fr-FR" sz="2000" b="1" kern="1200" dirty="0">
                <a:solidFill>
                  <a:schemeClr val="tx1"/>
                </a:solidFill>
                <a:latin typeface="Calibri" panose="020F0502020204030204"/>
                <a:sym typeface="Wingdings" panose="05000000000000000000" pitchFamily="2" charset="2"/>
              </a:rPr>
              <a:t>Base FIDELI (INSEE)</a:t>
            </a:r>
            <a:r>
              <a:rPr lang="fr-FR" sz="2000" kern="1200" dirty="0">
                <a:solidFill>
                  <a:schemeClr val="tx1"/>
                </a:solidFill>
                <a:latin typeface="Calibri" panose="020F0502020204030204"/>
                <a:sym typeface="Wingdings" panose="05000000000000000000" pitchFamily="2" charset="2"/>
              </a:rPr>
              <a:t>   fichiers fiscaux de la DGFIP / 70% mails et tel / 50% portables </a:t>
            </a:r>
          </a:p>
          <a:p>
            <a:pPr marL="742950" lvl="1" indent="-285750">
              <a:buClrTx/>
              <a:buFont typeface="Arial" panose="020B0604020202020204" pitchFamily="34" charset="0"/>
              <a:buChar char="•"/>
              <a:defRPr/>
            </a:pPr>
            <a:r>
              <a:rPr lang="fr-FR" sz="2000" kern="1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Mise à jour 1</a:t>
            </a:r>
            <a:r>
              <a:rPr lang="fr-FR" sz="2000" kern="1200" baseline="300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er</a:t>
            </a:r>
            <a:r>
              <a:rPr lang="fr-FR" sz="2000" kern="1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 janvier 2018   Échantillonnage possible d’individus ou de foyers</a:t>
            </a:r>
          </a:p>
          <a:p>
            <a:pPr marL="742950" lvl="1" indent="-285750">
              <a:buClrTx/>
              <a:buFont typeface="Arial" panose="020B0604020202020204" pitchFamily="34" charset="0"/>
              <a:buChar char="•"/>
              <a:defRPr/>
            </a:pPr>
            <a:r>
              <a:rPr lang="fr-FR" sz="2000" kern="1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Adresse + mail + tel pour référents fiscal et aussi pour autres membres du foyer (15 ans +)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62665945-DE2E-47AF-B784-20FA68A6F1E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515600" cy="551053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90000"/>
              </a:lnSpc>
              <a:buClr>
                <a:schemeClr val="dk1"/>
              </a:buClr>
              <a:buSzPts val="1800"/>
            </a:pPr>
            <a:r>
              <a:rPr lang="fr-FR" sz="36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Protocole de l’enquête - Echantillonnage</a:t>
            </a:r>
          </a:p>
        </p:txBody>
      </p: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D630ACEF-AC1D-47B4-A2AF-DE90456B37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118660"/>
              </p:ext>
            </p:extLst>
          </p:nvPr>
        </p:nvGraphicFramePr>
        <p:xfrm>
          <a:off x="7200255" y="5145437"/>
          <a:ext cx="4091552" cy="1300764"/>
        </p:xfrm>
        <a:graphic>
          <a:graphicData uri="http://schemas.openxmlformats.org/drawingml/2006/table">
            <a:tbl>
              <a:tblPr firstRow="1" firstCol="1" bandRow="1"/>
              <a:tblGrid>
                <a:gridCol w="1777051">
                  <a:extLst>
                    <a:ext uri="{9D8B030D-6E8A-4147-A177-3AD203B41FA5}">
                      <a16:colId xmlns:a16="http://schemas.microsoft.com/office/drawing/2014/main" val="2812232371"/>
                    </a:ext>
                  </a:extLst>
                </a:gridCol>
                <a:gridCol w="2314501">
                  <a:extLst>
                    <a:ext uri="{9D8B030D-6E8A-4147-A177-3AD203B41FA5}">
                      <a16:colId xmlns:a16="http://schemas.microsoft.com/office/drawing/2014/main" val="2644607530"/>
                    </a:ext>
                  </a:extLst>
                </a:gridCol>
              </a:tblGrid>
              <a:tr h="355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71755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dirty="0"/>
                        <a:t>100 000 testés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38669699"/>
                  </a:ext>
                </a:extLst>
              </a:tr>
              <a:tr h="334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Séroprévalence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755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Agglo</a:t>
                      </a: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700 000 habitants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755" marR="68580" marT="0" marB="0"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639561"/>
                  </a:ext>
                </a:extLst>
              </a:tr>
              <a:tr h="2849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</a:t>
                      </a:r>
                      <a:r>
                        <a:rPr lang="en-US" sz="2000" b="1" kern="1200" dirty="0">
                          <a:solidFill>
                            <a:srgbClr val="C00000"/>
                          </a:solidFill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 5%</a:t>
                      </a:r>
                      <a:endParaRPr lang="fr-FR" sz="2000" b="1" kern="1200" dirty="0">
                        <a:solidFill>
                          <a:srgbClr val="C00000"/>
                        </a:solidFill>
                        <a:latin typeface="Bahnschrif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1755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C00000"/>
                          </a:solidFill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3,7-6,5%</a:t>
                      </a:r>
                      <a:endParaRPr lang="fr-FR" sz="2000" b="1" kern="1200" dirty="0">
                        <a:solidFill>
                          <a:srgbClr val="C00000"/>
                        </a:solidFill>
                        <a:latin typeface="Bahnschrif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1755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195117"/>
                  </a:ext>
                </a:extLst>
              </a:tr>
              <a:tr h="266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C00000"/>
                          </a:solidFill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    30%</a:t>
                      </a:r>
                      <a:endParaRPr lang="fr-FR" sz="2000" b="1" kern="1200" dirty="0">
                        <a:solidFill>
                          <a:srgbClr val="C00000"/>
                        </a:solidFill>
                        <a:latin typeface="Bahnschrif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1755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C00000"/>
                          </a:solidFill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27,1-32,9%</a:t>
                      </a:r>
                      <a:endParaRPr lang="fr-FR" sz="2000" b="1" kern="1200" dirty="0">
                        <a:solidFill>
                          <a:srgbClr val="C00000"/>
                        </a:solidFill>
                        <a:latin typeface="Bahnschrif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1755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79328"/>
                  </a:ext>
                </a:extLst>
              </a:tr>
            </a:tbl>
          </a:graphicData>
        </a:graphic>
      </p:graphicFrame>
      <p:sp>
        <p:nvSpPr>
          <p:cNvPr id="14" name="ZoneTexte 13">
            <a:extLst>
              <a:ext uri="{FF2B5EF4-FFF2-40B4-BE49-F238E27FC236}">
                <a16:creationId xmlns:a16="http://schemas.microsoft.com/office/drawing/2014/main" id="{E944BDB2-986E-482D-8C4E-0C149CB191A7}"/>
              </a:ext>
            </a:extLst>
          </p:cNvPr>
          <p:cNvSpPr txBox="1"/>
          <p:nvPr/>
        </p:nvSpPr>
        <p:spPr>
          <a:xfrm>
            <a:off x="280457" y="3674982"/>
            <a:ext cx="6693780" cy="286232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b="1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STRATIFICATION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Explicite </a:t>
            </a:r>
          </a:p>
          <a:p>
            <a:pPr marL="742950" indent="-285750">
              <a:buClrTx/>
              <a:buFont typeface="Arial" panose="020B0604020202020204" pitchFamily="34" charset="0"/>
              <a:buChar char="•"/>
              <a:defRPr/>
            </a:pPr>
            <a:r>
              <a:rPr kumimoji="0" lang="fr-FR" sz="1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Départements </a:t>
            </a:r>
            <a:r>
              <a:rPr kumimoji="0" lang="fr-FR" sz="18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:  sur-représentation moins peuplés et des DOM</a:t>
            </a:r>
          </a:p>
          <a:p>
            <a:pPr marL="742950" indent="-285750">
              <a:buClrTx/>
              <a:buFont typeface="Arial" panose="020B0604020202020204" pitchFamily="34" charset="0"/>
              <a:buChar char="•"/>
              <a:defRPr/>
            </a:pPr>
            <a:r>
              <a:rPr kumimoji="0" lang="fr-FR" sz="1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Ménage sous le seuil de pauvreté </a:t>
            </a:r>
            <a:r>
              <a:rPr lang="fr-FR" sz="1800" b="1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sur-représenté</a:t>
            </a:r>
            <a:r>
              <a:rPr kumimoji="0" lang="fr-FR" sz="1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kumimoji="0" lang="fr-FR" sz="18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20% vs 13%</a:t>
            </a:r>
            <a:endParaRPr kumimoji="0" lang="fr-FR" sz="1800" b="1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lvl="0">
              <a:buClrTx/>
              <a:defRPr/>
            </a:pPr>
            <a:r>
              <a:rPr lang="fr-FR" sz="1800" b="1" kern="1200" dirty="0">
                <a:solidFill>
                  <a:prstClr val="black"/>
                </a:solidFill>
                <a:latin typeface="Calibri" panose="020F0502020204030204"/>
              </a:rPr>
              <a:t>Implicite </a:t>
            </a:r>
            <a:r>
              <a:rPr lang="fr-FR" sz="1800" b="1" kern="1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</a:t>
            </a:r>
            <a:r>
              <a:rPr lang="fr-FR" sz="1800" b="1" kern="1200" dirty="0">
                <a:solidFill>
                  <a:prstClr val="black"/>
                </a:solidFill>
                <a:latin typeface="Calibri" panose="020F0502020204030204"/>
              </a:rPr>
              <a:t> tirage systématique trié sur 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Aire urbaine, Tranche d’unité urbaine</a:t>
            </a:r>
            <a:r>
              <a:rPr lang="fr-FR" sz="18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, </a:t>
            </a:r>
            <a:r>
              <a:rPr kumimoji="0" lang="fr-FR" sz="180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Identifiant commune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Revenu disponible du ménage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Identifiant du logement</a:t>
            </a:r>
            <a:r>
              <a:rPr lang="fr-FR" sz="1800" kern="1200" dirty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, </a:t>
            </a:r>
            <a:r>
              <a:rPr kumimoji="0" lang="fr-FR" sz="180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Identifiant de l’individu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3AF6EF5-B41C-4CA4-97CA-D303CEB2D00B}"/>
              </a:ext>
            </a:extLst>
          </p:cNvPr>
          <p:cNvSpPr/>
          <p:nvPr/>
        </p:nvSpPr>
        <p:spPr>
          <a:xfrm>
            <a:off x="7099711" y="3807263"/>
            <a:ext cx="50922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>
                <a:sym typeface="Wingdings" panose="05000000000000000000" pitchFamily="2" charset="2"/>
              </a:rPr>
              <a:t>Calcul du nombre de sujets nécessaires</a:t>
            </a:r>
          </a:p>
          <a:p>
            <a:pPr algn="ctr"/>
            <a:r>
              <a:rPr lang="fr-FR" sz="2000" b="1" dirty="0">
                <a:sym typeface="Wingdings" panose="05000000000000000000" pitchFamily="2" charset="2"/>
              </a:rPr>
              <a:t> 371 000 individus</a:t>
            </a:r>
            <a:endParaRPr lang="fr-FR" sz="2000" dirty="0"/>
          </a:p>
        </p:txBody>
      </p:sp>
      <p:sp>
        <p:nvSpPr>
          <p:cNvPr id="16" name="Flèche : bas 15">
            <a:extLst>
              <a:ext uri="{FF2B5EF4-FFF2-40B4-BE49-F238E27FC236}">
                <a16:creationId xmlns:a16="http://schemas.microsoft.com/office/drawing/2014/main" id="{765555B8-AFBB-49BD-BB4C-1A3125F3D5C5}"/>
              </a:ext>
            </a:extLst>
          </p:cNvPr>
          <p:cNvSpPr/>
          <p:nvPr/>
        </p:nvSpPr>
        <p:spPr>
          <a:xfrm>
            <a:off x="9701939" y="4515149"/>
            <a:ext cx="449451" cy="4288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351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300" y="425570"/>
            <a:ext cx="10909514" cy="743919"/>
          </a:xfrm>
        </p:spPr>
        <p:txBody>
          <a:bodyPr>
            <a:normAutofit/>
          </a:bodyPr>
          <a:lstStyle/>
          <a:p>
            <a:r>
              <a:rPr lang="fr-FR" sz="3600" b="1" dirty="0"/>
              <a:t>Protocole de l’enquête – Collecte des données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2C2BC49-D9A4-4EA2-830F-5BD00B47E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4826" y="1166918"/>
            <a:ext cx="11201399" cy="5170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>
              <a:lnSpc>
                <a:spcPct val="100000"/>
              </a:lnSpc>
              <a:spcBef>
                <a:spcPts val="1200"/>
              </a:spcBef>
            </a:pP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Questionnaire multimode : WEB + TEL </a:t>
            </a:r>
          </a:p>
          <a:p>
            <a:pPr marL="342900">
              <a:lnSpc>
                <a:spcPct val="100000"/>
              </a:lnSpc>
              <a:spcBef>
                <a:spcPts val="1200"/>
              </a:spcBef>
            </a:pP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Auto-prélèvement à domicile pour la sérologie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	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fr-FR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Vague 1 (mai 2020 : confinement) :  </a:t>
            </a:r>
            <a:r>
              <a:rPr lang="fr-FR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Adaptation nécessaire ++</a:t>
            </a:r>
          </a:p>
          <a:p>
            <a:pPr marL="800100" lvl="1">
              <a:lnSpc>
                <a:spcPct val="100000"/>
              </a:lnSpc>
              <a:spcBef>
                <a:spcPts val="1200"/>
              </a:spcBef>
            </a:pPr>
            <a:r>
              <a:rPr lang="fr-FR" sz="2000" b="1" dirty="0">
                <a:latin typeface="Calibri" panose="020F0502020204030204" pitchFamily="34" charset="0"/>
                <a:cs typeface="Calibri" panose="020F0502020204030204" pitchFamily="34" charset="0"/>
              </a:rPr>
              <a:t>20% multimode tel web /  80% web exclusif </a:t>
            </a:r>
          </a:p>
          <a:p>
            <a:pPr marL="800100" lvl="1">
              <a:lnSpc>
                <a:spcPct val="100000"/>
              </a:lnSpc>
              <a:spcBef>
                <a:spcPts val="1200"/>
              </a:spcBef>
            </a:pPr>
            <a:r>
              <a:rPr lang="fr-FR" sz="2000" b="1" dirty="0">
                <a:latin typeface="Calibri" panose="020F0502020204030204" pitchFamily="34" charset="0"/>
                <a:cs typeface="Calibri" panose="020F0502020204030204" pitchFamily="34" charset="0"/>
              </a:rPr>
              <a:t>Durée : Q commun + Q long pour un échantillon</a:t>
            </a:r>
          </a:p>
          <a:p>
            <a:pPr marL="800100" lvl="1">
              <a:lnSpc>
                <a:spcPct val="100000"/>
              </a:lnSpc>
              <a:spcBef>
                <a:spcPts val="1200"/>
              </a:spcBef>
            </a:pPr>
            <a:r>
              <a:rPr lang="fr-FR" sz="2000" b="1" dirty="0">
                <a:latin typeface="Calibri" panose="020F0502020204030204" pitchFamily="34" charset="0"/>
                <a:cs typeface="Calibri" panose="020F0502020204030204" pitchFamily="34" charset="0"/>
              </a:rPr>
              <a:t>Auto-prélèvements </a:t>
            </a:r>
            <a:r>
              <a:rPr lang="fr-FR" sz="2000" b="1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fr-FR" sz="2000" b="1" dirty="0">
                <a:latin typeface="Calibri" panose="020F0502020204030204" pitchFamily="34" charset="0"/>
                <a:cs typeface="Calibri" panose="020F0502020204030204" pitchFamily="34" charset="0"/>
              </a:rPr>
              <a:t>sous-échantillon métropolitain de 12 000 sujets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fr-FR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fr-FR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Division de l’échantillon sélectionné en 20 lots aléatoires pour faciliter les adaptations du protocole des vagues d’enquête </a:t>
            </a:r>
            <a:endParaRPr lang="fr-FR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756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6392627" y="1275952"/>
            <a:ext cx="2082800" cy="615837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CRB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2815368" y="3868869"/>
            <a:ext cx="4733634" cy="73349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UVE - IRD 190</a:t>
            </a:r>
          </a:p>
        </p:txBody>
      </p:sp>
      <p:sp>
        <p:nvSpPr>
          <p:cNvPr id="9" name="Flèche droite 8"/>
          <p:cNvSpPr/>
          <p:nvPr/>
        </p:nvSpPr>
        <p:spPr>
          <a:xfrm>
            <a:off x="7981184" y="5945803"/>
            <a:ext cx="685800" cy="48577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8888214" y="5723692"/>
            <a:ext cx="3082236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B8A2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Séroneutralisation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FFB8A2">
                  <a:lumMod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B8A2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Non automatisable</a:t>
            </a:r>
          </a:p>
        </p:txBody>
      </p:sp>
      <p:sp>
        <p:nvSpPr>
          <p:cNvPr id="10" name="Plus 9"/>
          <p:cNvSpPr/>
          <p:nvPr/>
        </p:nvSpPr>
        <p:spPr>
          <a:xfrm>
            <a:off x="7795466" y="5265936"/>
            <a:ext cx="861101" cy="708782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17661" y="4925519"/>
            <a:ext cx="1287532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FFB8A2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Résultats </a:t>
            </a:r>
          </a:p>
        </p:txBody>
      </p:sp>
      <p:pic>
        <p:nvPicPr>
          <p:cNvPr id="12" name="Image 11" descr="Capture d’écra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368" y="4835010"/>
            <a:ext cx="4813967" cy="2022990"/>
          </a:xfrm>
          <a:prstGeom prst="rect">
            <a:avLst/>
          </a:prstGeom>
        </p:spPr>
      </p:pic>
      <p:grpSp>
        <p:nvGrpSpPr>
          <p:cNvPr id="18" name="Groupe 17"/>
          <p:cNvGrpSpPr/>
          <p:nvPr/>
        </p:nvGrpSpPr>
        <p:grpSpPr>
          <a:xfrm>
            <a:off x="8759917" y="63874"/>
            <a:ext cx="1857698" cy="2012024"/>
            <a:chOff x="5742300" y="161169"/>
            <a:chExt cx="2908536" cy="2773876"/>
          </a:xfrm>
        </p:grpSpPr>
        <p:pic>
          <p:nvPicPr>
            <p:cNvPr id="2" name="Image 1" descr="Capture d’écran"/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42300" y="161169"/>
              <a:ext cx="2902736" cy="2773876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8069799" y="1823665"/>
              <a:ext cx="581037" cy="34318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0" name="Virage 19"/>
          <p:cNvSpPr/>
          <p:nvPr/>
        </p:nvSpPr>
        <p:spPr>
          <a:xfrm rot="10800000">
            <a:off x="7549002" y="3340689"/>
            <a:ext cx="2155537" cy="1013136"/>
          </a:xfrm>
          <a:prstGeom prst="bentArrow">
            <a:avLst>
              <a:gd name="adj1" fmla="val 30558"/>
              <a:gd name="adj2" fmla="val 21151"/>
              <a:gd name="adj3" fmla="val 25000"/>
              <a:gd name="adj4" fmla="val 43750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1A998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775961" y="5794351"/>
            <a:ext cx="18436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FFB8A2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Sérologie ELISA (</a:t>
            </a:r>
            <a:r>
              <a:rPr kumimoji="0" lang="fr-FR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FB8A2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Euroimmun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FFB8A2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 = automatisée</a:t>
            </a:r>
          </a:p>
        </p:txBody>
      </p:sp>
      <p:pic>
        <p:nvPicPr>
          <p:cNvPr id="21" name="Image 20" descr="Capture d’écra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6984" y="2557082"/>
            <a:ext cx="1629002" cy="828791"/>
          </a:xfrm>
          <a:prstGeom prst="rect">
            <a:avLst/>
          </a:prstGeom>
        </p:spPr>
      </p:pic>
      <p:pic>
        <p:nvPicPr>
          <p:cNvPr id="22" name="Image 21" descr="Capture d’écra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5540" y="2097141"/>
            <a:ext cx="1733792" cy="733527"/>
          </a:xfrm>
          <a:prstGeom prst="rect">
            <a:avLst/>
          </a:prstGeom>
        </p:spPr>
      </p:pic>
      <p:sp>
        <p:nvSpPr>
          <p:cNvPr id="24" name="Flèche droite 23"/>
          <p:cNvSpPr/>
          <p:nvPr/>
        </p:nvSpPr>
        <p:spPr>
          <a:xfrm>
            <a:off x="5423833" y="1377504"/>
            <a:ext cx="855571" cy="514285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00687" y="1015371"/>
            <a:ext cx="1351707" cy="153108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27792" y="2095311"/>
            <a:ext cx="1762918" cy="983209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95966" y="821593"/>
            <a:ext cx="1763206" cy="1251415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3" y="1113692"/>
            <a:ext cx="1592122" cy="667219"/>
          </a:xfrm>
          <a:prstGeom prst="rect">
            <a:avLst/>
          </a:prstGeom>
        </p:spPr>
      </p:pic>
      <p:sp>
        <p:nvSpPr>
          <p:cNvPr id="32" name="Espace réservé du texte 5"/>
          <p:cNvSpPr>
            <a:spLocks noGrp="1"/>
          </p:cNvSpPr>
          <p:nvPr>
            <p:ph type="body" idx="1"/>
          </p:nvPr>
        </p:nvSpPr>
        <p:spPr>
          <a:xfrm>
            <a:off x="0" y="82317"/>
            <a:ext cx="3316927" cy="806923"/>
          </a:xfrm>
          <a:solidFill>
            <a:schemeClr val="bg1"/>
          </a:solidFill>
          <a:ln>
            <a:solidFill>
              <a:srgbClr val="7030A0"/>
            </a:solidFill>
          </a:ln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fr-FR" altLang="fr-FR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Kit d’auto-prélèvement envoyé à domicile</a:t>
            </a:r>
          </a:p>
        </p:txBody>
      </p:sp>
      <p:pic>
        <p:nvPicPr>
          <p:cNvPr id="34" name="Picture 4">
            <a:extLst>
              <a:ext uri="{FF2B5EF4-FFF2-40B4-BE49-F238E27FC236}">
                <a16:creationId xmlns:a16="http://schemas.microsoft.com/office/drawing/2014/main" id="{5DE9B6A0-EBC0-4C50-BDBC-A999CFBD4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140" y="3776462"/>
            <a:ext cx="2220529" cy="1041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e 7"/>
          <p:cNvGrpSpPr/>
          <p:nvPr/>
        </p:nvGrpSpPr>
        <p:grpSpPr>
          <a:xfrm>
            <a:off x="8107991" y="3457325"/>
            <a:ext cx="179781" cy="501307"/>
            <a:chOff x="8136606" y="3404672"/>
            <a:chExt cx="179781" cy="501307"/>
          </a:xfrm>
        </p:grpSpPr>
        <p:sp>
          <p:nvSpPr>
            <p:cNvPr id="4" name="Organigramme : Délai 3"/>
            <p:cNvSpPr/>
            <p:nvPr/>
          </p:nvSpPr>
          <p:spPr>
            <a:xfrm rot="5400000">
              <a:off x="7975844" y="3565436"/>
              <a:ext cx="501307" cy="179779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Organigramme : Délai 25"/>
            <p:cNvSpPr/>
            <p:nvPr/>
          </p:nvSpPr>
          <p:spPr>
            <a:xfrm rot="5400000">
              <a:off x="8081799" y="3671392"/>
              <a:ext cx="289393" cy="179780"/>
            </a:xfrm>
            <a:prstGeom prst="flowChartDelay">
              <a:avLst/>
            </a:prstGeom>
            <a:solidFill>
              <a:srgbClr val="FF0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8403712" y="3457325"/>
            <a:ext cx="179781" cy="501307"/>
            <a:chOff x="8432327" y="3404672"/>
            <a:chExt cx="179781" cy="501307"/>
          </a:xfrm>
        </p:grpSpPr>
        <p:sp>
          <p:nvSpPr>
            <p:cNvPr id="28" name="Organigramme : Délai 27"/>
            <p:cNvSpPr/>
            <p:nvPr/>
          </p:nvSpPr>
          <p:spPr>
            <a:xfrm rot="5400000">
              <a:off x="8271565" y="3565436"/>
              <a:ext cx="501307" cy="179779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Organigramme : Délai 28"/>
            <p:cNvSpPr/>
            <p:nvPr/>
          </p:nvSpPr>
          <p:spPr>
            <a:xfrm rot="5400000">
              <a:off x="8377520" y="3671392"/>
              <a:ext cx="289393" cy="179780"/>
            </a:xfrm>
            <a:prstGeom prst="flowChartDelay">
              <a:avLst/>
            </a:prstGeom>
            <a:solidFill>
              <a:srgbClr val="FF0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8679866" y="3450948"/>
            <a:ext cx="179781" cy="501307"/>
            <a:chOff x="8708481" y="3398295"/>
            <a:chExt cx="179781" cy="501307"/>
          </a:xfrm>
        </p:grpSpPr>
        <p:sp>
          <p:nvSpPr>
            <p:cNvPr id="35" name="Organigramme : Délai 34"/>
            <p:cNvSpPr/>
            <p:nvPr/>
          </p:nvSpPr>
          <p:spPr>
            <a:xfrm rot="5400000">
              <a:off x="8547719" y="3559059"/>
              <a:ext cx="501307" cy="179779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Organigramme : Délai 35"/>
            <p:cNvSpPr/>
            <p:nvPr/>
          </p:nvSpPr>
          <p:spPr>
            <a:xfrm rot="5400000">
              <a:off x="8653674" y="3665015"/>
              <a:ext cx="289393" cy="179780"/>
            </a:xfrm>
            <a:prstGeom prst="flowChartDelay">
              <a:avLst/>
            </a:prstGeom>
            <a:solidFill>
              <a:srgbClr val="FF0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D0198B0A-C367-47C9-8AD7-DD37F9850ED2}"/>
              </a:ext>
            </a:extLst>
          </p:cNvPr>
          <p:cNvSpPr/>
          <p:nvPr/>
        </p:nvSpPr>
        <p:spPr>
          <a:xfrm>
            <a:off x="8695540" y="0"/>
            <a:ext cx="1918371" cy="3018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212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6" grpId="0" animBg="1"/>
      <p:bldP spid="9" grpId="0" animBg="1"/>
      <p:bldP spid="19" grpId="0" animBg="1"/>
      <p:bldP spid="10" grpId="0" animBg="1"/>
      <p:bldP spid="13" grpId="0" animBg="1"/>
      <p:bldP spid="20" grpId="0" animBg="1"/>
      <p:bldP spid="17" grpId="0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Rectangle : coins arrondis 143">
            <a:extLst>
              <a:ext uri="{FF2B5EF4-FFF2-40B4-BE49-F238E27FC236}">
                <a16:creationId xmlns:a16="http://schemas.microsoft.com/office/drawing/2014/main" id="{0F7DE72F-7EB1-4220-9C92-EDA99ED6C6E9}"/>
              </a:ext>
            </a:extLst>
          </p:cNvPr>
          <p:cNvSpPr/>
          <p:nvPr/>
        </p:nvSpPr>
        <p:spPr>
          <a:xfrm>
            <a:off x="4860159" y="5808245"/>
            <a:ext cx="2335391" cy="701203"/>
          </a:xfrm>
          <a:prstGeom prst="roundRect">
            <a:avLst/>
          </a:prstGeom>
          <a:solidFill>
            <a:srgbClr val="F5F9FD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5" name="Rectangle : coins arrondis 134">
            <a:extLst>
              <a:ext uri="{FF2B5EF4-FFF2-40B4-BE49-F238E27FC236}">
                <a16:creationId xmlns:a16="http://schemas.microsoft.com/office/drawing/2014/main" id="{CD84FA15-B2AB-41D9-889F-4B597F8E343F}"/>
              </a:ext>
            </a:extLst>
          </p:cNvPr>
          <p:cNvSpPr/>
          <p:nvPr/>
        </p:nvSpPr>
        <p:spPr>
          <a:xfrm>
            <a:off x="4857556" y="4694342"/>
            <a:ext cx="1288347" cy="629569"/>
          </a:xfrm>
          <a:prstGeom prst="roundRect">
            <a:avLst/>
          </a:prstGeom>
          <a:solidFill>
            <a:srgbClr val="F5F9FD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6" name="Rectangle : coins arrondis 145">
            <a:extLst>
              <a:ext uri="{FF2B5EF4-FFF2-40B4-BE49-F238E27FC236}">
                <a16:creationId xmlns:a16="http://schemas.microsoft.com/office/drawing/2014/main" id="{3BD3930A-290F-42C5-984A-93316E433E34}"/>
              </a:ext>
            </a:extLst>
          </p:cNvPr>
          <p:cNvSpPr/>
          <p:nvPr/>
        </p:nvSpPr>
        <p:spPr>
          <a:xfrm>
            <a:off x="6184986" y="4707548"/>
            <a:ext cx="1192690" cy="604873"/>
          </a:xfrm>
          <a:prstGeom prst="roundRect">
            <a:avLst/>
          </a:prstGeom>
          <a:solidFill>
            <a:srgbClr val="F5F9FD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6" name="Flèche : bas 175">
            <a:extLst>
              <a:ext uri="{FF2B5EF4-FFF2-40B4-BE49-F238E27FC236}">
                <a16:creationId xmlns:a16="http://schemas.microsoft.com/office/drawing/2014/main" id="{1E4A6A07-3DBB-4F41-A02F-E0185C810A53}"/>
              </a:ext>
            </a:extLst>
          </p:cNvPr>
          <p:cNvSpPr/>
          <p:nvPr/>
        </p:nvSpPr>
        <p:spPr>
          <a:xfrm>
            <a:off x="5250099" y="4205652"/>
            <a:ext cx="305606" cy="4993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7" name="Flèche : bas 176">
            <a:extLst>
              <a:ext uri="{FF2B5EF4-FFF2-40B4-BE49-F238E27FC236}">
                <a16:creationId xmlns:a16="http://schemas.microsoft.com/office/drawing/2014/main" id="{3E736F26-B973-406A-8896-AA472CD64E3E}"/>
              </a:ext>
            </a:extLst>
          </p:cNvPr>
          <p:cNvSpPr/>
          <p:nvPr/>
        </p:nvSpPr>
        <p:spPr>
          <a:xfrm>
            <a:off x="6559997" y="4194066"/>
            <a:ext cx="276905" cy="510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2" name="Rectangle : coins arrondis 141">
            <a:extLst>
              <a:ext uri="{FF2B5EF4-FFF2-40B4-BE49-F238E27FC236}">
                <a16:creationId xmlns:a16="http://schemas.microsoft.com/office/drawing/2014/main" id="{2A0B1311-26A7-4182-8D26-C36C762CEB47}"/>
              </a:ext>
            </a:extLst>
          </p:cNvPr>
          <p:cNvSpPr/>
          <p:nvPr/>
        </p:nvSpPr>
        <p:spPr>
          <a:xfrm>
            <a:off x="4879478" y="3248895"/>
            <a:ext cx="3721325" cy="940709"/>
          </a:xfrm>
          <a:prstGeom prst="roundRect">
            <a:avLst/>
          </a:prstGeom>
          <a:solidFill>
            <a:srgbClr val="F5F9FD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Rectangle : coins arrondis 66">
            <a:extLst>
              <a:ext uri="{FF2B5EF4-FFF2-40B4-BE49-F238E27FC236}">
                <a16:creationId xmlns:a16="http://schemas.microsoft.com/office/drawing/2014/main" id="{4C66FF4F-B1CB-4ED4-BD15-7D9BD5558584}"/>
              </a:ext>
            </a:extLst>
          </p:cNvPr>
          <p:cNvSpPr/>
          <p:nvPr/>
        </p:nvSpPr>
        <p:spPr>
          <a:xfrm>
            <a:off x="2122638" y="5815568"/>
            <a:ext cx="2251060" cy="701204"/>
          </a:xfrm>
          <a:prstGeom prst="roundRect">
            <a:avLst/>
          </a:prstGeom>
          <a:solidFill>
            <a:srgbClr val="F5F9FD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648B4568-C5CA-412E-88F3-DB2D9EA2612B}"/>
              </a:ext>
            </a:extLst>
          </p:cNvPr>
          <p:cNvSpPr/>
          <p:nvPr/>
        </p:nvSpPr>
        <p:spPr>
          <a:xfrm>
            <a:off x="2519318" y="4657024"/>
            <a:ext cx="1845443" cy="603474"/>
          </a:xfrm>
          <a:prstGeom prst="roundRect">
            <a:avLst/>
          </a:prstGeom>
          <a:solidFill>
            <a:srgbClr val="F5F9FD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Rectangle : coins arrondis 38">
            <a:extLst>
              <a:ext uri="{FF2B5EF4-FFF2-40B4-BE49-F238E27FC236}">
                <a16:creationId xmlns:a16="http://schemas.microsoft.com/office/drawing/2014/main" id="{4B350FA1-0C3E-4517-B00B-A3C2E1C325AF}"/>
              </a:ext>
            </a:extLst>
          </p:cNvPr>
          <p:cNvSpPr/>
          <p:nvPr/>
        </p:nvSpPr>
        <p:spPr>
          <a:xfrm>
            <a:off x="1667583" y="1830937"/>
            <a:ext cx="3000891" cy="533357"/>
          </a:xfrm>
          <a:prstGeom prst="roundRect">
            <a:avLst/>
          </a:prstGeom>
          <a:solidFill>
            <a:srgbClr val="F5F9FD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CE7F9090-6591-48A7-8DAD-D1F864A8D38F}"/>
              </a:ext>
            </a:extLst>
          </p:cNvPr>
          <p:cNvSpPr/>
          <p:nvPr/>
        </p:nvSpPr>
        <p:spPr>
          <a:xfrm>
            <a:off x="1090307" y="158833"/>
            <a:ext cx="4365014" cy="707886"/>
          </a:xfrm>
          <a:prstGeom prst="roundRect">
            <a:avLst/>
          </a:prstGeom>
          <a:solidFill>
            <a:srgbClr val="F5F9FD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EA97DEF-5C31-48F7-B7F9-D01AA61014A5}"/>
              </a:ext>
            </a:extLst>
          </p:cNvPr>
          <p:cNvSpPr txBox="1"/>
          <p:nvPr/>
        </p:nvSpPr>
        <p:spPr>
          <a:xfrm>
            <a:off x="1208752" y="143195"/>
            <a:ext cx="4154867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371 000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personnes sélectionnés FIDELI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&gt;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15 ans, vivant en France, non en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Ehpad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5D49E0A-92C9-4E1D-B65E-157E8743FE9D}"/>
              </a:ext>
            </a:extLst>
          </p:cNvPr>
          <p:cNvSpPr txBox="1"/>
          <p:nvPr/>
        </p:nvSpPr>
        <p:spPr>
          <a:xfrm>
            <a:off x="1701629" y="1874105"/>
            <a:ext cx="161133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N= 134 391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B567C70-EA90-4E63-BE2B-DD150D4DC553}"/>
              </a:ext>
            </a:extLst>
          </p:cNvPr>
          <p:cNvSpPr/>
          <p:nvPr/>
        </p:nvSpPr>
        <p:spPr>
          <a:xfrm>
            <a:off x="3250593" y="1854907"/>
            <a:ext cx="14655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120 154  Q court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14 237    Q long</a:t>
            </a:r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id="{D7F27CC4-3F5C-4F81-A5B5-3C3141944465}"/>
              </a:ext>
            </a:extLst>
          </p:cNvPr>
          <p:cNvSpPr txBox="1"/>
          <p:nvPr/>
        </p:nvSpPr>
        <p:spPr>
          <a:xfrm>
            <a:off x="2200466" y="5815568"/>
            <a:ext cx="2080147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N= 12 114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(71% des éligibles)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F8981F0C-5426-4F6C-A2DB-449AF8492A69}"/>
              </a:ext>
            </a:extLst>
          </p:cNvPr>
          <p:cNvSpPr txBox="1"/>
          <p:nvPr/>
        </p:nvSpPr>
        <p:spPr>
          <a:xfrm>
            <a:off x="2616071" y="4704964"/>
            <a:ext cx="154713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 = 14 995  (88%)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221F0D82-0103-43A3-8396-30BAD3532AC5}"/>
              </a:ext>
            </a:extLst>
          </p:cNvPr>
          <p:cNvCxnSpPr>
            <a:cxnSpLocks/>
          </p:cNvCxnSpPr>
          <p:nvPr/>
        </p:nvCxnSpPr>
        <p:spPr>
          <a:xfrm flipH="1">
            <a:off x="3842118" y="4560097"/>
            <a:ext cx="176646" cy="603474"/>
          </a:xfrm>
          <a:prstGeom prst="line">
            <a:avLst/>
          </a:prstGeom>
          <a:ln w="9525" cap="flat" cmpd="sng" algn="ctr">
            <a:noFill/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9" name="Connecteur droit 58">
            <a:extLst>
              <a:ext uri="{FF2B5EF4-FFF2-40B4-BE49-F238E27FC236}">
                <a16:creationId xmlns:a16="http://schemas.microsoft.com/office/drawing/2014/main" id="{745A17A4-8362-461C-8F9B-76618CAB17A4}"/>
              </a:ext>
            </a:extLst>
          </p:cNvPr>
          <p:cNvCxnSpPr>
            <a:cxnSpLocks/>
          </p:cNvCxnSpPr>
          <p:nvPr/>
        </p:nvCxnSpPr>
        <p:spPr>
          <a:xfrm>
            <a:off x="4046982" y="5036696"/>
            <a:ext cx="8306" cy="422009"/>
          </a:xfrm>
          <a:prstGeom prst="line">
            <a:avLst/>
          </a:prstGeom>
          <a:ln w="9525" cap="flat" cmpd="sng" algn="ctr">
            <a:noFill/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1" name="Connecteur droit 60">
            <a:extLst>
              <a:ext uri="{FF2B5EF4-FFF2-40B4-BE49-F238E27FC236}">
                <a16:creationId xmlns:a16="http://schemas.microsoft.com/office/drawing/2014/main" id="{A1BC0F6C-929A-419D-A24F-068AB0EBCE03}"/>
              </a:ext>
            </a:extLst>
          </p:cNvPr>
          <p:cNvCxnSpPr>
            <a:cxnSpLocks/>
            <a:stCxn id="35" idx="2"/>
          </p:cNvCxnSpPr>
          <p:nvPr/>
        </p:nvCxnSpPr>
        <p:spPr>
          <a:xfrm flipV="1">
            <a:off x="3389640" y="5278319"/>
            <a:ext cx="301468" cy="11420"/>
          </a:xfrm>
          <a:prstGeom prst="line">
            <a:avLst/>
          </a:prstGeom>
          <a:ln w="9525" cap="flat" cmpd="sng" algn="ctr">
            <a:noFill/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5" name="Connecteur droit avec flèche 64">
            <a:extLst>
              <a:ext uri="{FF2B5EF4-FFF2-40B4-BE49-F238E27FC236}">
                <a16:creationId xmlns:a16="http://schemas.microsoft.com/office/drawing/2014/main" id="{58EC59D3-6DB6-4F52-8B82-0D591576814C}"/>
              </a:ext>
            </a:extLst>
          </p:cNvPr>
          <p:cNvCxnSpPr>
            <a:cxnSpLocks/>
          </p:cNvCxnSpPr>
          <p:nvPr/>
        </p:nvCxnSpPr>
        <p:spPr>
          <a:xfrm>
            <a:off x="1667583" y="5883293"/>
            <a:ext cx="1472686" cy="0"/>
          </a:xfrm>
          <a:prstGeom prst="straightConnector1">
            <a:avLst/>
          </a:prstGeom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ZoneTexte 83">
            <a:extLst>
              <a:ext uri="{FF2B5EF4-FFF2-40B4-BE49-F238E27FC236}">
                <a16:creationId xmlns:a16="http://schemas.microsoft.com/office/drawing/2014/main" id="{E1A9C822-D885-4EB4-9A4C-768885108134}"/>
              </a:ext>
            </a:extLst>
          </p:cNvPr>
          <p:cNvSpPr txBox="1"/>
          <p:nvPr/>
        </p:nvSpPr>
        <p:spPr>
          <a:xfrm>
            <a:off x="2852346" y="2443531"/>
            <a:ext cx="1504109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Métropole   </a:t>
            </a: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37%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Antilles         </a:t>
            </a: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19%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La Réunion 	</a:t>
            </a: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32%</a:t>
            </a:r>
            <a:endParaRPr kumimoji="0" lang="fr-FR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Flèche : bas 69">
            <a:extLst>
              <a:ext uri="{FF2B5EF4-FFF2-40B4-BE49-F238E27FC236}">
                <a16:creationId xmlns:a16="http://schemas.microsoft.com/office/drawing/2014/main" id="{36A7DB10-6387-4F70-A6AB-B487568A2311}"/>
              </a:ext>
            </a:extLst>
          </p:cNvPr>
          <p:cNvSpPr/>
          <p:nvPr/>
        </p:nvSpPr>
        <p:spPr>
          <a:xfrm>
            <a:off x="2999552" y="833261"/>
            <a:ext cx="573265" cy="220019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C14EAEAB-9DED-4B67-8539-4C6AEC7CABBE}"/>
              </a:ext>
            </a:extLst>
          </p:cNvPr>
          <p:cNvSpPr/>
          <p:nvPr/>
        </p:nvSpPr>
        <p:spPr>
          <a:xfrm>
            <a:off x="2230566" y="3322475"/>
            <a:ext cx="2111240" cy="934502"/>
          </a:xfrm>
          <a:prstGeom prst="roundRect">
            <a:avLst/>
          </a:prstGeom>
          <a:solidFill>
            <a:srgbClr val="F5F9FD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93DBCEC9-ABE4-452D-815A-CFE52DFF069E}"/>
              </a:ext>
            </a:extLst>
          </p:cNvPr>
          <p:cNvSpPr txBox="1"/>
          <p:nvPr/>
        </p:nvSpPr>
        <p:spPr>
          <a:xfrm>
            <a:off x="2321118" y="3377228"/>
            <a:ext cx="1903393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Sous-échantillon national métropole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 = 17 123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cxnSp>
        <p:nvCxnSpPr>
          <p:cNvPr id="55" name="Connecteur droit 54">
            <a:extLst>
              <a:ext uri="{FF2B5EF4-FFF2-40B4-BE49-F238E27FC236}">
                <a16:creationId xmlns:a16="http://schemas.microsoft.com/office/drawing/2014/main" id="{5DE1120B-6C63-41F4-8C4A-08E21DB9681F}"/>
              </a:ext>
            </a:extLst>
          </p:cNvPr>
          <p:cNvCxnSpPr>
            <a:cxnSpLocks/>
          </p:cNvCxnSpPr>
          <p:nvPr/>
        </p:nvCxnSpPr>
        <p:spPr>
          <a:xfrm flipH="1">
            <a:off x="3876388" y="3206165"/>
            <a:ext cx="176646" cy="603474"/>
          </a:xfrm>
          <a:prstGeom prst="line">
            <a:avLst/>
          </a:prstGeom>
          <a:ln w="9525" cap="flat" cmpd="sng" algn="ctr">
            <a:noFill/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5" name="Rectangle : coins arrondis 94">
            <a:extLst>
              <a:ext uri="{FF2B5EF4-FFF2-40B4-BE49-F238E27FC236}">
                <a16:creationId xmlns:a16="http://schemas.microsoft.com/office/drawing/2014/main" id="{4DBA3BAC-A3FC-4E60-B580-7E53E8D825D9}"/>
              </a:ext>
            </a:extLst>
          </p:cNvPr>
          <p:cNvSpPr/>
          <p:nvPr/>
        </p:nvSpPr>
        <p:spPr>
          <a:xfrm>
            <a:off x="4970257" y="1824423"/>
            <a:ext cx="3253775" cy="555382"/>
          </a:xfrm>
          <a:prstGeom prst="roundRect">
            <a:avLst/>
          </a:prstGeom>
          <a:solidFill>
            <a:srgbClr val="F5F9FD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ZoneTexte 95">
            <a:extLst>
              <a:ext uri="{FF2B5EF4-FFF2-40B4-BE49-F238E27FC236}">
                <a16:creationId xmlns:a16="http://schemas.microsoft.com/office/drawing/2014/main" id="{273D6530-4199-48A1-93CA-318CC37BB40F}"/>
              </a:ext>
            </a:extLst>
          </p:cNvPr>
          <p:cNvSpPr txBox="1"/>
          <p:nvPr/>
        </p:nvSpPr>
        <p:spPr>
          <a:xfrm>
            <a:off x="5168043" y="1899661"/>
            <a:ext cx="161133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N= 107 759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44A95EA9-04D9-495C-99AD-EE1F4A1791A9}"/>
              </a:ext>
            </a:extLst>
          </p:cNvPr>
          <p:cNvSpPr/>
          <p:nvPr/>
        </p:nvSpPr>
        <p:spPr>
          <a:xfrm>
            <a:off x="6836902" y="1863495"/>
            <a:ext cx="17167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96 560  Q court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11 256   Q Long</a:t>
            </a:r>
          </a:p>
        </p:txBody>
      </p:sp>
      <p:sp>
        <p:nvSpPr>
          <p:cNvPr id="124" name="ZoneTexte 123">
            <a:extLst>
              <a:ext uri="{FF2B5EF4-FFF2-40B4-BE49-F238E27FC236}">
                <a16:creationId xmlns:a16="http://schemas.microsoft.com/office/drawing/2014/main" id="{66CC87EC-3C00-4915-9C08-54DE11466487}"/>
              </a:ext>
            </a:extLst>
          </p:cNvPr>
          <p:cNvSpPr txBox="1"/>
          <p:nvPr/>
        </p:nvSpPr>
        <p:spPr>
          <a:xfrm>
            <a:off x="6836902" y="124071"/>
            <a:ext cx="324541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France métropolitaine : 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 = 350 000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Antilles:  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                        N = 14 000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Ile de la Réunion             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 = 7000</a:t>
            </a: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ZoneTexte 124">
            <a:extLst>
              <a:ext uri="{FF2B5EF4-FFF2-40B4-BE49-F238E27FC236}">
                <a16:creationId xmlns:a16="http://schemas.microsoft.com/office/drawing/2014/main" id="{F658F998-A62A-4D2C-BD30-9120483369E3}"/>
              </a:ext>
            </a:extLst>
          </p:cNvPr>
          <p:cNvSpPr txBox="1"/>
          <p:nvPr/>
        </p:nvSpPr>
        <p:spPr>
          <a:xfrm>
            <a:off x="6616535" y="2400364"/>
            <a:ext cx="157874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Métropole </a:t>
            </a: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81%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Antilles         </a:t>
            </a: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71%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La Réunion   </a:t>
            </a: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74%</a:t>
            </a:r>
            <a:endParaRPr kumimoji="0" lang="fr-FR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6" name="Rectangle : coins arrondis 125">
            <a:extLst>
              <a:ext uri="{FF2B5EF4-FFF2-40B4-BE49-F238E27FC236}">
                <a16:creationId xmlns:a16="http://schemas.microsoft.com/office/drawing/2014/main" id="{14C958D9-8B5E-429A-92B1-C42D715460CD}"/>
              </a:ext>
            </a:extLst>
          </p:cNvPr>
          <p:cNvSpPr/>
          <p:nvPr/>
        </p:nvSpPr>
        <p:spPr>
          <a:xfrm>
            <a:off x="8986433" y="1849492"/>
            <a:ext cx="3071555" cy="530313"/>
          </a:xfrm>
          <a:prstGeom prst="roundRect">
            <a:avLst/>
          </a:prstGeom>
          <a:solidFill>
            <a:srgbClr val="F5F9FD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7" name="ZoneTexte 126">
            <a:extLst>
              <a:ext uri="{FF2B5EF4-FFF2-40B4-BE49-F238E27FC236}">
                <a16:creationId xmlns:a16="http://schemas.microsoft.com/office/drawing/2014/main" id="{2347B66A-C651-444D-AB48-62210FFD56E8}"/>
              </a:ext>
            </a:extLst>
          </p:cNvPr>
          <p:cNvSpPr txBox="1"/>
          <p:nvPr/>
        </p:nvSpPr>
        <p:spPr>
          <a:xfrm>
            <a:off x="9149992" y="1888254"/>
            <a:ext cx="145584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N= 85 074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884DB126-1784-4E55-992E-4C6B4928FC2C}"/>
              </a:ext>
            </a:extLst>
          </p:cNvPr>
          <p:cNvSpPr/>
          <p:nvPr/>
        </p:nvSpPr>
        <p:spPr>
          <a:xfrm>
            <a:off x="10887075" y="1975798"/>
            <a:ext cx="108634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 unique</a:t>
            </a:r>
          </a:p>
        </p:txBody>
      </p:sp>
      <p:sp>
        <p:nvSpPr>
          <p:cNvPr id="129" name="ZoneTexte 128">
            <a:extLst>
              <a:ext uri="{FF2B5EF4-FFF2-40B4-BE49-F238E27FC236}">
                <a16:creationId xmlns:a16="http://schemas.microsoft.com/office/drawing/2014/main" id="{4FCEC11F-943E-49BD-B354-C7B09B899151}"/>
              </a:ext>
            </a:extLst>
          </p:cNvPr>
          <p:cNvSpPr txBox="1"/>
          <p:nvPr/>
        </p:nvSpPr>
        <p:spPr>
          <a:xfrm>
            <a:off x="9823286" y="2425593"/>
            <a:ext cx="1882363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Métropole           </a:t>
            </a: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79%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Antilles                 </a:t>
            </a: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64%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La Réunion           </a:t>
            </a: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75%</a:t>
            </a:r>
            <a:endParaRPr kumimoji="0" lang="fr-FR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70EEDDE-7E05-4FB0-AB3A-67196D811C60}"/>
              </a:ext>
            </a:extLst>
          </p:cNvPr>
          <p:cNvSpPr txBox="1"/>
          <p:nvPr/>
        </p:nvSpPr>
        <p:spPr>
          <a:xfrm>
            <a:off x="205288" y="3248895"/>
            <a:ext cx="1389969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Eligible sérologie</a:t>
            </a:r>
          </a:p>
        </p:txBody>
      </p:sp>
      <p:sp>
        <p:nvSpPr>
          <p:cNvPr id="130" name="ZoneTexte 129">
            <a:extLst>
              <a:ext uri="{FF2B5EF4-FFF2-40B4-BE49-F238E27FC236}">
                <a16:creationId xmlns:a16="http://schemas.microsoft.com/office/drawing/2014/main" id="{FB42DCBF-B478-48AF-BFBA-EEEB79C91FEC}"/>
              </a:ext>
            </a:extLst>
          </p:cNvPr>
          <p:cNvSpPr txBox="1"/>
          <p:nvPr/>
        </p:nvSpPr>
        <p:spPr>
          <a:xfrm>
            <a:off x="141054" y="4629713"/>
            <a:ext cx="1386971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Kit accepté</a:t>
            </a:r>
          </a:p>
        </p:txBody>
      </p:sp>
      <p:sp>
        <p:nvSpPr>
          <p:cNvPr id="136" name="ZoneTexte 135">
            <a:extLst>
              <a:ext uri="{FF2B5EF4-FFF2-40B4-BE49-F238E27FC236}">
                <a16:creationId xmlns:a16="http://schemas.microsoft.com/office/drawing/2014/main" id="{19A9A0E7-70E7-4E80-9738-B42AA184FF20}"/>
              </a:ext>
            </a:extLst>
          </p:cNvPr>
          <p:cNvSpPr txBox="1"/>
          <p:nvPr/>
        </p:nvSpPr>
        <p:spPr>
          <a:xfrm>
            <a:off x="4913836" y="5802077"/>
            <a:ext cx="2284705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N= 64 924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(76% des éligible</a:t>
            </a:r>
            <a:r>
              <a:rPr lang="fr-FR" sz="1800" b="1" kern="1200" dirty="0">
                <a:latin typeface="Calibri" panose="020F0502020204030204" pitchFamily="34" charset="0"/>
                <a:ea typeface="+mn-ea"/>
                <a:cs typeface="+mn-cs"/>
              </a:rPr>
              <a:t>s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37" name="ZoneTexte 136">
            <a:extLst>
              <a:ext uri="{FF2B5EF4-FFF2-40B4-BE49-F238E27FC236}">
                <a16:creationId xmlns:a16="http://schemas.microsoft.com/office/drawing/2014/main" id="{A0DA9E33-A246-4408-BB8B-CCBE8369C049}"/>
              </a:ext>
            </a:extLst>
          </p:cNvPr>
          <p:cNvSpPr txBox="1"/>
          <p:nvPr/>
        </p:nvSpPr>
        <p:spPr>
          <a:xfrm>
            <a:off x="4914233" y="4688402"/>
            <a:ext cx="120471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 = 64 144 (76%)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cxnSp>
        <p:nvCxnSpPr>
          <p:cNvPr id="139" name="Connecteur droit 138">
            <a:extLst>
              <a:ext uri="{FF2B5EF4-FFF2-40B4-BE49-F238E27FC236}">
                <a16:creationId xmlns:a16="http://schemas.microsoft.com/office/drawing/2014/main" id="{FC03E46F-10BE-4657-9B20-1E860CC329F8}"/>
              </a:ext>
            </a:extLst>
          </p:cNvPr>
          <p:cNvCxnSpPr>
            <a:cxnSpLocks/>
          </p:cNvCxnSpPr>
          <p:nvPr/>
        </p:nvCxnSpPr>
        <p:spPr>
          <a:xfrm flipH="1">
            <a:off x="5916046" y="4548578"/>
            <a:ext cx="176646" cy="603474"/>
          </a:xfrm>
          <a:prstGeom prst="line">
            <a:avLst/>
          </a:prstGeom>
          <a:ln w="9525" cap="flat" cmpd="sng" algn="ctr">
            <a:noFill/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0" name="Connecteur droit 139">
            <a:extLst>
              <a:ext uri="{FF2B5EF4-FFF2-40B4-BE49-F238E27FC236}">
                <a16:creationId xmlns:a16="http://schemas.microsoft.com/office/drawing/2014/main" id="{06513F07-B7BC-4E68-BCC8-0C94430915B2}"/>
              </a:ext>
            </a:extLst>
          </p:cNvPr>
          <p:cNvCxnSpPr>
            <a:cxnSpLocks/>
          </p:cNvCxnSpPr>
          <p:nvPr/>
        </p:nvCxnSpPr>
        <p:spPr>
          <a:xfrm>
            <a:off x="6049066" y="5010521"/>
            <a:ext cx="8306" cy="422009"/>
          </a:xfrm>
          <a:prstGeom prst="line">
            <a:avLst/>
          </a:prstGeom>
          <a:ln w="9525" cap="flat" cmpd="sng" algn="ctr">
            <a:noFill/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1" name="Connecteur droit 140">
            <a:extLst>
              <a:ext uri="{FF2B5EF4-FFF2-40B4-BE49-F238E27FC236}">
                <a16:creationId xmlns:a16="http://schemas.microsoft.com/office/drawing/2014/main" id="{A526E20E-1206-4775-9586-3852F419BB54}"/>
              </a:ext>
            </a:extLst>
          </p:cNvPr>
          <p:cNvCxnSpPr>
            <a:cxnSpLocks/>
            <a:stCxn id="137" idx="2"/>
          </p:cNvCxnSpPr>
          <p:nvPr/>
        </p:nvCxnSpPr>
        <p:spPr>
          <a:xfrm flipV="1">
            <a:off x="5516589" y="5261757"/>
            <a:ext cx="353894" cy="11420"/>
          </a:xfrm>
          <a:prstGeom prst="line">
            <a:avLst/>
          </a:prstGeom>
          <a:ln w="9525" cap="flat" cmpd="sng" algn="ctr">
            <a:noFill/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3" name="ZoneTexte 142">
            <a:extLst>
              <a:ext uri="{FF2B5EF4-FFF2-40B4-BE49-F238E27FC236}">
                <a16:creationId xmlns:a16="http://schemas.microsoft.com/office/drawing/2014/main" id="{D2EEB921-BF6E-4274-AAED-10865C6173E0}"/>
              </a:ext>
            </a:extLst>
          </p:cNvPr>
          <p:cNvSpPr txBox="1"/>
          <p:nvPr/>
        </p:nvSpPr>
        <p:spPr>
          <a:xfrm>
            <a:off x="5119553" y="3294314"/>
            <a:ext cx="307131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INDEX = tous les répondants</a:t>
            </a:r>
          </a:p>
        </p:txBody>
      </p:sp>
      <p:sp>
        <p:nvSpPr>
          <p:cNvPr id="148" name="ZoneTexte 147">
            <a:extLst>
              <a:ext uri="{FF2B5EF4-FFF2-40B4-BE49-F238E27FC236}">
                <a16:creationId xmlns:a16="http://schemas.microsoft.com/office/drawing/2014/main" id="{EA861164-B4CE-40A6-8973-D3E5A6D66686}"/>
              </a:ext>
            </a:extLst>
          </p:cNvPr>
          <p:cNvSpPr txBox="1"/>
          <p:nvPr/>
        </p:nvSpPr>
        <p:spPr>
          <a:xfrm>
            <a:off x="6184986" y="4699358"/>
            <a:ext cx="119269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 = 19 701 (82%)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cxnSp>
        <p:nvCxnSpPr>
          <p:cNvPr id="150" name="Connecteur droit 149">
            <a:extLst>
              <a:ext uri="{FF2B5EF4-FFF2-40B4-BE49-F238E27FC236}">
                <a16:creationId xmlns:a16="http://schemas.microsoft.com/office/drawing/2014/main" id="{5F96DC8C-BDCC-4036-AA9B-F3EF22F28E7A}"/>
              </a:ext>
            </a:extLst>
          </p:cNvPr>
          <p:cNvCxnSpPr>
            <a:cxnSpLocks/>
          </p:cNvCxnSpPr>
          <p:nvPr/>
        </p:nvCxnSpPr>
        <p:spPr>
          <a:xfrm flipH="1">
            <a:off x="7478530" y="4553371"/>
            <a:ext cx="176646" cy="603474"/>
          </a:xfrm>
          <a:prstGeom prst="line">
            <a:avLst/>
          </a:prstGeom>
          <a:ln w="9525" cap="flat" cmpd="sng" algn="ctr">
            <a:noFill/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1" name="Connecteur droit 150">
            <a:extLst>
              <a:ext uri="{FF2B5EF4-FFF2-40B4-BE49-F238E27FC236}">
                <a16:creationId xmlns:a16="http://schemas.microsoft.com/office/drawing/2014/main" id="{C7FF1992-EF0B-4C7D-9440-1E195FE7E111}"/>
              </a:ext>
            </a:extLst>
          </p:cNvPr>
          <p:cNvCxnSpPr>
            <a:cxnSpLocks/>
          </p:cNvCxnSpPr>
          <p:nvPr/>
        </p:nvCxnSpPr>
        <p:spPr>
          <a:xfrm>
            <a:off x="6931209" y="5025188"/>
            <a:ext cx="8306" cy="422009"/>
          </a:xfrm>
          <a:prstGeom prst="line">
            <a:avLst/>
          </a:prstGeom>
          <a:ln w="9525" cap="flat" cmpd="sng" algn="ctr">
            <a:noFill/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2" name="Connecteur droit 151">
            <a:extLst>
              <a:ext uri="{FF2B5EF4-FFF2-40B4-BE49-F238E27FC236}">
                <a16:creationId xmlns:a16="http://schemas.microsoft.com/office/drawing/2014/main" id="{62A050D4-D1BE-4F24-8E86-7491CA293F98}"/>
              </a:ext>
            </a:extLst>
          </p:cNvPr>
          <p:cNvCxnSpPr>
            <a:cxnSpLocks/>
          </p:cNvCxnSpPr>
          <p:nvPr/>
        </p:nvCxnSpPr>
        <p:spPr>
          <a:xfrm>
            <a:off x="7080591" y="5000050"/>
            <a:ext cx="284016" cy="292436"/>
          </a:xfrm>
          <a:prstGeom prst="line">
            <a:avLst/>
          </a:prstGeom>
          <a:ln w="9525" cap="flat" cmpd="sng" algn="ctr">
            <a:noFill/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3" name="Rectangle : coins arrondis 152">
            <a:extLst>
              <a:ext uri="{FF2B5EF4-FFF2-40B4-BE49-F238E27FC236}">
                <a16:creationId xmlns:a16="http://schemas.microsoft.com/office/drawing/2014/main" id="{91A113B1-2C8D-49F9-ABEC-DCB463597A44}"/>
              </a:ext>
            </a:extLst>
          </p:cNvPr>
          <p:cNvSpPr/>
          <p:nvPr/>
        </p:nvSpPr>
        <p:spPr>
          <a:xfrm>
            <a:off x="7669011" y="5770411"/>
            <a:ext cx="1910633" cy="637991"/>
          </a:xfrm>
          <a:prstGeom prst="roundRect">
            <a:avLst/>
          </a:prstGeom>
          <a:solidFill>
            <a:srgbClr val="F5F9FD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6" name="ZoneTexte 155">
            <a:extLst>
              <a:ext uri="{FF2B5EF4-FFF2-40B4-BE49-F238E27FC236}">
                <a16:creationId xmlns:a16="http://schemas.microsoft.com/office/drawing/2014/main" id="{598E5B65-E874-4945-8F5F-20B601294AA3}"/>
              </a:ext>
            </a:extLst>
          </p:cNvPr>
          <p:cNvSpPr txBox="1"/>
          <p:nvPr/>
        </p:nvSpPr>
        <p:spPr>
          <a:xfrm>
            <a:off x="7797909" y="5863623"/>
            <a:ext cx="151321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N= 14 723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cxnSp>
        <p:nvCxnSpPr>
          <p:cNvPr id="159" name="Connecteur droit 158">
            <a:extLst>
              <a:ext uri="{FF2B5EF4-FFF2-40B4-BE49-F238E27FC236}">
                <a16:creationId xmlns:a16="http://schemas.microsoft.com/office/drawing/2014/main" id="{B3DC1F9F-5114-4D5A-8D45-B6A534577111}"/>
              </a:ext>
            </a:extLst>
          </p:cNvPr>
          <p:cNvCxnSpPr>
            <a:cxnSpLocks/>
          </p:cNvCxnSpPr>
          <p:nvPr/>
        </p:nvCxnSpPr>
        <p:spPr>
          <a:xfrm flipH="1">
            <a:off x="8571279" y="4523139"/>
            <a:ext cx="176646" cy="603474"/>
          </a:xfrm>
          <a:prstGeom prst="line">
            <a:avLst/>
          </a:prstGeom>
          <a:ln w="9525" cap="flat" cmpd="sng" algn="ctr">
            <a:noFill/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0" name="Connecteur droit 159">
            <a:extLst>
              <a:ext uri="{FF2B5EF4-FFF2-40B4-BE49-F238E27FC236}">
                <a16:creationId xmlns:a16="http://schemas.microsoft.com/office/drawing/2014/main" id="{3BDEE2D2-6223-4B96-B7BF-4EB777077EDC}"/>
              </a:ext>
            </a:extLst>
          </p:cNvPr>
          <p:cNvCxnSpPr>
            <a:cxnSpLocks/>
          </p:cNvCxnSpPr>
          <p:nvPr/>
        </p:nvCxnSpPr>
        <p:spPr>
          <a:xfrm flipH="1">
            <a:off x="8646674" y="4994688"/>
            <a:ext cx="64308" cy="414412"/>
          </a:xfrm>
          <a:prstGeom prst="line">
            <a:avLst/>
          </a:prstGeom>
          <a:ln w="9525" cap="flat" cmpd="sng" algn="ctr">
            <a:noFill/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5" name="Rectangle : coins arrondis 164">
            <a:extLst>
              <a:ext uri="{FF2B5EF4-FFF2-40B4-BE49-F238E27FC236}">
                <a16:creationId xmlns:a16="http://schemas.microsoft.com/office/drawing/2014/main" id="{3569EDE3-CF38-48AE-80CF-B3E29B9059BC}"/>
              </a:ext>
            </a:extLst>
          </p:cNvPr>
          <p:cNvSpPr/>
          <p:nvPr/>
        </p:nvSpPr>
        <p:spPr>
          <a:xfrm>
            <a:off x="9322086" y="3284474"/>
            <a:ext cx="2301429" cy="329615"/>
          </a:xfrm>
          <a:prstGeom prst="roundRect">
            <a:avLst/>
          </a:prstGeom>
          <a:solidFill>
            <a:srgbClr val="F5F9FD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6" name="ZoneTexte 165">
            <a:extLst>
              <a:ext uri="{FF2B5EF4-FFF2-40B4-BE49-F238E27FC236}">
                <a16:creationId xmlns:a16="http://schemas.microsoft.com/office/drawing/2014/main" id="{665382C5-F6FA-4F9F-B1EB-C45F4F9BD73B}"/>
              </a:ext>
            </a:extLst>
          </p:cNvPr>
          <p:cNvSpPr txBox="1"/>
          <p:nvPr/>
        </p:nvSpPr>
        <p:spPr>
          <a:xfrm>
            <a:off x="9217186" y="3294314"/>
            <a:ext cx="261004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Pas de sérologie réalisée</a:t>
            </a:r>
          </a:p>
        </p:txBody>
      </p:sp>
      <p:sp>
        <p:nvSpPr>
          <p:cNvPr id="179" name="Flèche : bas 178">
            <a:extLst>
              <a:ext uri="{FF2B5EF4-FFF2-40B4-BE49-F238E27FC236}">
                <a16:creationId xmlns:a16="http://schemas.microsoft.com/office/drawing/2014/main" id="{850F84C8-ED51-4164-AA7A-E8D1C30D7432}"/>
              </a:ext>
            </a:extLst>
          </p:cNvPr>
          <p:cNvSpPr/>
          <p:nvPr/>
        </p:nvSpPr>
        <p:spPr>
          <a:xfrm>
            <a:off x="5195633" y="5365013"/>
            <a:ext cx="485967" cy="458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0" name="Flèche : bas 179">
            <a:extLst>
              <a:ext uri="{FF2B5EF4-FFF2-40B4-BE49-F238E27FC236}">
                <a16:creationId xmlns:a16="http://schemas.microsoft.com/office/drawing/2014/main" id="{A209E3A1-27ED-46FB-B7C0-835262774FCF}"/>
              </a:ext>
            </a:extLst>
          </p:cNvPr>
          <p:cNvSpPr/>
          <p:nvPr/>
        </p:nvSpPr>
        <p:spPr>
          <a:xfrm>
            <a:off x="6519015" y="5353585"/>
            <a:ext cx="485967" cy="4888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6" name="Flèche : bas 185">
            <a:extLst>
              <a:ext uri="{FF2B5EF4-FFF2-40B4-BE49-F238E27FC236}">
                <a16:creationId xmlns:a16="http://schemas.microsoft.com/office/drawing/2014/main" id="{6FD10A08-4935-4D8D-B037-A85FDFE2BDF9}"/>
              </a:ext>
            </a:extLst>
          </p:cNvPr>
          <p:cNvSpPr/>
          <p:nvPr/>
        </p:nvSpPr>
        <p:spPr>
          <a:xfrm rot="16200000">
            <a:off x="4553867" y="1209575"/>
            <a:ext cx="399028" cy="574965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7" name="Flèche : bas 186">
            <a:extLst>
              <a:ext uri="{FF2B5EF4-FFF2-40B4-BE49-F238E27FC236}">
                <a16:creationId xmlns:a16="http://schemas.microsoft.com/office/drawing/2014/main" id="{368B4C9D-840C-4ECA-8A2A-FCFBD21C01AD}"/>
              </a:ext>
            </a:extLst>
          </p:cNvPr>
          <p:cNvSpPr/>
          <p:nvPr/>
        </p:nvSpPr>
        <p:spPr>
          <a:xfrm rot="16200000">
            <a:off x="8326256" y="1238149"/>
            <a:ext cx="399028" cy="574965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ZoneTexte 91">
            <a:extLst>
              <a:ext uri="{FF2B5EF4-FFF2-40B4-BE49-F238E27FC236}">
                <a16:creationId xmlns:a16="http://schemas.microsoft.com/office/drawing/2014/main" id="{6CBB4F70-61B6-4714-8102-4C1ABA537F8D}"/>
              </a:ext>
            </a:extLst>
          </p:cNvPr>
          <p:cNvSpPr txBox="1"/>
          <p:nvPr/>
        </p:nvSpPr>
        <p:spPr>
          <a:xfrm>
            <a:off x="129064" y="5858270"/>
            <a:ext cx="1862115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Kit renvoyé </a:t>
            </a:r>
            <a:r>
              <a:rPr lang="fr-FR" sz="1600" b="1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et 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Sérologie réalisée</a:t>
            </a:r>
          </a:p>
        </p:txBody>
      </p:sp>
      <p:sp>
        <p:nvSpPr>
          <p:cNvPr id="93" name="ZoneTexte 92">
            <a:extLst>
              <a:ext uri="{FF2B5EF4-FFF2-40B4-BE49-F238E27FC236}">
                <a16:creationId xmlns:a16="http://schemas.microsoft.com/office/drawing/2014/main" id="{02AE1FD2-1AD8-4F71-9E61-3801D454B1FD}"/>
              </a:ext>
            </a:extLst>
          </p:cNvPr>
          <p:cNvSpPr txBox="1"/>
          <p:nvPr/>
        </p:nvSpPr>
        <p:spPr>
          <a:xfrm>
            <a:off x="4966994" y="3579399"/>
            <a:ext cx="1972519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Lots individus*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N= 84 894</a:t>
            </a:r>
            <a:endParaRPr kumimoji="0" lang="fr-FR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4" name="ZoneTexte 93">
            <a:extLst>
              <a:ext uri="{FF2B5EF4-FFF2-40B4-BE49-F238E27FC236}">
                <a16:creationId xmlns:a16="http://schemas.microsoft.com/office/drawing/2014/main" id="{64415379-B8C8-409A-821C-646BCDFAC38C}"/>
              </a:ext>
            </a:extLst>
          </p:cNvPr>
          <p:cNvSpPr txBox="1"/>
          <p:nvPr/>
        </p:nvSpPr>
        <p:spPr>
          <a:xfrm>
            <a:off x="6989332" y="3591941"/>
            <a:ext cx="1491434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Lots foyers**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N= 22 865</a:t>
            </a:r>
            <a:endParaRPr kumimoji="0" lang="fr-FR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7" name="ZoneTexte 96">
            <a:extLst>
              <a:ext uri="{FF2B5EF4-FFF2-40B4-BE49-F238E27FC236}">
                <a16:creationId xmlns:a16="http://schemas.microsoft.com/office/drawing/2014/main" id="{AF35F727-26A2-4603-9941-352FB478E772}"/>
              </a:ext>
            </a:extLst>
          </p:cNvPr>
          <p:cNvSpPr txBox="1"/>
          <p:nvPr/>
        </p:nvSpPr>
        <p:spPr>
          <a:xfrm>
            <a:off x="4916527" y="4250263"/>
            <a:ext cx="2609755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Index</a:t>
            </a:r>
          </a:p>
        </p:txBody>
      </p:sp>
      <p:sp>
        <p:nvSpPr>
          <p:cNvPr id="98" name="ZoneTexte 97">
            <a:extLst>
              <a:ext uri="{FF2B5EF4-FFF2-40B4-BE49-F238E27FC236}">
                <a16:creationId xmlns:a16="http://schemas.microsoft.com/office/drawing/2014/main" id="{050FC461-8C1D-447A-959F-3A2ED5CCB54C}"/>
              </a:ext>
            </a:extLst>
          </p:cNvPr>
          <p:cNvSpPr txBox="1"/>
          <p:nvPr/>
        </p:nvSpPr>
        <p:spPr>
          <a:xfrm>
            <a:off x="7556576" y="4528598"/>
            <a:ext cx="2088454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Autres membres  6 ans+</a:t>
            </a:r>
          </a:p>
        </p:txBody>
      </p:sp>
      <p:sp>
        <p:nvSpPr>
          <p:cNvPr id="100" name="ZoneTexte 99">
            <a:extLst>
              <a:ext uri="{FF2B5EF4-FFF2-40B4-BE49-F238E27FC236}">
                <a16:creationId xmlns:a16="http://schemas.microsoft.com/office/drawing/2014/main" id="{1C1BAA60-0863-47AC-98DE-7353C289003A}"/>
              </a:ext>
            </a:extLst>
          </p:cNvPr>
          <p:cNvSpPr txBox="1"/>
          <p:nvPr/>
        </p:nvSpPr>
        <p:spPr>
          <a:xfrm>
            <a:off x="5048465" y="6554232"/>
            <a:ext cx="2088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8 527 testés en V1 et V2)</a:t>
            </a:r>
          </a:p>
        </p:txBody>
      </p:sp>
      <p:sp>
        <p:nvSpPr>
          <p:cNvPr id="101" name="ZoneTexte 100">
            <a:extLst>
              <a:ext uri="{FF2B5EF4-FFF2-40B4-BE49-F238E27FC236}">
                <a16:creationId xmlns:a16="http://schemas.microsoft.com/office/drawing/2014/main" id="{3F0CA4B4-E17A-4CB1-92A9-2750C706D097}"/>
              </a:ext>
            </a:extLst>
          </p:cNvPr>
          <p:cNvSpPr txBox="1"/>
          <p:nvPr/>
        </p:nvSpPr>
        <p:spPr>
          <a:xfrm>
            <a:off x="9300816" y="3808055"/>
            <a:ext cx="261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incluant N= 56 298 testés en V2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8EE759BB-5415-4CAA-BB5A-83BEAB400C21}"/>
              </a:ext>
            </a:extLst>
          </p:cNvPr>
          <p:cNvSpPr/>
          <p:nvPr/>
        </p:nvSpPr>
        <p:spPr>
          <a:xfrm>
            <a:off x="1662430" y="1083551"/>
            <a:ext cx="2955678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Vague 1 - 2020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 mai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–4 Juin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2624AA8B-04B0-4A6F-A847-82BAB58E213A}"/>
              </a:ext>
            </a:extLst>
          </p:cNvPr>
          <p:cNvSpPr/>
          <p:nvPr/>
        </p:nvSpPr>
        <p:spPr>
          <a:xfrm>
            <a:off x="8839957" y="1094752"/>
            <a:ext cx="3218032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Vague 3 - 2021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 juin – 9 août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23C166A2-5761-402C-B008-154E382F7A4E}"/>
              </a:ext>
            </a:extLst>
          </p:cNvPr>
          <p:cNvSpPr/>
          <p:nvPr/>
        </p:nvSpPr>
        <p:spPr>
          <a:xfrm>
            <a:off x="5079905" y="1056552"/>
            <a:ext cx="3155280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Vague 2 - 2020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 </a:t>
            </a:r>
            <a:r>
              <a:rPr kumimoji="0" lang="fr-FR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oct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– 7 </a:t>
            </a:r>
            <a:r>
              <a:rPr kumimoji="0" lang="fr-FR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</p:txBody>
      </p:sp>
      <p:sp>
        <p:nvSpPr>
          <p:cNvPr id="105" name="ZoneTexte 104">
            <a:extLst>
              <a:ext uri="{FF2B5EF4-FFF2-40B4-BE49-F238E27FC236}">
                <a16:creationId xmlns:a16="http://schemas.microsoft.com/office/drawing/2014/main" id="{83B1EA5B-D3A6-47EB-B94F-CF58EC1ECDB8}"/>
              </a:ext>
            </a:extLst>
          </p:cNvPr>
          <p:cNvSpPr txBox="1"/>
          <p:nvPr/>
        </p:nvSpPr>
        <p:spPr>
          <a:xfrm>
            <a:off x="193189" y="1945021"/>
            <a:ext cx="1398792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Répondants</a:t>
            </a:r>
          </a:p>
        </p:txBody>
      </p:sp>
      <p:sp>
        <p:nvSpPr>
          <p:cNvPr id="11" name="Flèche : angle droit 10">
            <a:extLst>
              <a:ext uri="{FF2B5EF4-FFF2-40B4-BE49-F238E27FC236}">
                <a16:creationId xmlns:a16="http://schemas.microsoft.com/office/drawing/2014/main" id="{5A8D6A9C-AAB3-421C-B128-18E28FE63316}"/>
              </a:ext>
            </a:extLst>
          </p:cNvPr>
          <p:cNvSpPr/>
          <p:nvPr/>
        </p:nvSpPr>
        <p:spPr>
          <a:xfrm flipV="1">
            <a:off x="7854469" y="4865742"/>
            <a:ext cx="923750" cy="908707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D22ED1E-6B1C-4131-A070-DDF9E794E93E}"/>
              </a:ext>
            </a:extLst>
          </p:cNvPr>
          <p:cNvSpPr/>
          <p:nvPr/>
        </p:nvSpPr>
        <p:spPr>
          <a:xfrm>
            <a:off x="7556576" y="6527990"/>
            <a:ext cx="27918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Tx/>
              <a:defRPr/>
            </a:pPr>
            <a:r>
              <a:rPr lang="fr-FR" b="1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7005 foyers complets &gt; 1 individus</a:t>
            </a:r>
          </a:p>
        </p:txBody>
      </p:sp>
      <p:sp>
        <p:nvSpPr>
          <p:cNvPr id="106" name="Flèche : bas 105">
            <a:extLst>
              <a:ext uri="{FF2B5EF4-FFF2-40B4-BE49-F238E27FC236}">
                <a16:creationId xmlns:a16="http://schemas.microsoft.com/office/drawing/2014/main" id="{DED185CB-F1BB-4EB1-923F-D71A720F1036}"/>
              </a:ext>
            </a:extLst>
          </p:cNvPr>
          <p:cNvSpPr/>
          <p:nvPr/>
        </p:nvSpPr>
        <p:spPr>
          <a:xfrm>
            <a:off x="3187903" y="5323911"/>
            <a:ext cx="485967" cy="458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Flèche : bas 106">
            <a:extLst>
              <a:ext uri="{FF2B5EF4-FFF2-40B4-BE49-F238E27FC236}">
                <a16:creationId xmlns:a16="http://schemas.microsoft.com/office/drawing/2014/main" id="{590D176C-1BD0-4FD0-A162-C2AE946C49CD}"/>
              </a:ext>
            </a:extLst>
          </p:cNvPr>
          <p:cNvSpPr/>
          <p:nvPr/>
        </p:nvSpPr>
        <p:spPr>
          <a:xfrm>
            <a:off x="3150253" y="4269895"/>
            <a:ext cx="485967" cy="458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4004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6230" y="-372174"/>
            <a:ext cx="10515600" cy="1325563"/>
          </a:xfrm>
        </p:spPr>
        <p:txBody>
          <a:bodyPr>
            <a:normAutofit/>
          </a:bodyPr>
          <a:lstStyle/>
          <a:p>
            <a:r>
              <a:rPr lang="fr-FR" sz="3200" dirty="0"/>
              <a:t>Caractéristiques des 20 lots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841502"/>
              </p:ext>
            </p:extLst>
          </p:nvPr>
        </p:nvGraphicFramePr>
        <p:xfrm>
          <a:off x="486229" y="451715"/>
          <a:ext cx="11270341" cy="6158003"/>
        </p:xfrm>
        <a:graphic>
          <a:graphicData uri="http://schemas.openxmlformats.org/drawingml/2006/table">
            <a:tbl>
              <a:tblPr bandRow="1">
                <a:tableStyleId>{B8DA9321-AAB8-4D62-A790-4BC3209B8226}</a:tableStyleId>
              </a:tblPr>
              <a:tblGrid>
                <a:gridCol w="970715">
                  <a:extLst>
                    <a:ext uri="{9D8B030D-6E8A-4147-A177-3AD203B41FA5}">
                      <a16:colId xmlns:a16="http://schemas.microsoft.com/office/drawing/2014/main" val="1647710286"/>
                    </a:ext>
                  </a:extLst>
                </a:gridCol>
                <a:gridCol w="1623437">
                  <a:extLst>
                    <a:ext uri="{9D8B030D-6E8A-4147-A177-3AD203B41FA5}">
                      <a16:colId xmlns:a16="http://schemas.microsoft.com/office/drawing/2014/main" val="1503153668"/>
                    </a:ext>
                  </a:extLst>
                </a:gridCol>
                <a:gridCol w="1506285">
                  <a:extLst>
                    <a:ext uri="{9D8B030D-6E8A-4147-A177-3AD203B41FA5}">
                      <a16:colId xmlns:a16="http://schemas.microsoft.com/office/drawing/2014/main" val="3543267010"/>
                    </a:ext>
                  </a:extLst>
                </a:gridCol>
                <a:gridCol w="1372391">
                  <a:extLst>
                    <a:ext uri="{9D8B030D-6E8A-4147-A177-3AD203B41FA5}">
                      <a16:colId xmlns:a16="http://schemas.microsoft.com/office/drawing/2014/main" val="1204569622"/>
                    </a:ext>
                  </a:extLst>
                </a:gridCol>
                <a:gridCol w="1154816">
                  <a:extLst>
                    <a:ext uri="{9D8B030D-6E8A-4147-A177-3AD203B41FA5}">
                      <a16:colId xmlns:a16="http://schemas.microsoft.com/office/drawing/2014/main" val="2341366420"/>
                    </a:ext>
                  </a:extLst>
                </a:gridCol>
                <a:gridCol w="1154816">
                  <a:extLst>
                    <a:ext uri="{9D8B030D-6E8A-4147-A177-3AD203B41FA5}">
                      <a16:colId xmlns:a16="http://schemas.microsoft.com/office/drawing/2014/main" val="2553986902"/>
                    </a:ext>
                  </a:extLst>
                </a:gridCol>
                <a:gridCol w="903768">
                  <a:extLst>
                    <a:ext uri="{9D8B030D-6E8A-4147-A177-3AD203B41FA5}">
                      <a16:colId xmlns:a16="http://schemas.microsoft.com/office/drawing/2014/main" val="2196260163"/>
                    </a:ext>
                  </a:extLst>
                </a:gridCol>
                <a:gridCol w="635988">
                  <a:extLst>
                    <a:ext uri="{9D8B030D-6E8A-4147-A177-3AD203B41FA5}">
                      <a16:colId xmlns:a16="http://schemas.microsoft.com/office/drawing/2014/main" val="3068283761"/>
                    </a:ext>
                  </a:extLst>
                </a:gridCol>
                <a:gridCol w="685080">
                  <a:extLst>
                    <a:ext uri="{9D8B030D-6E8A-4147-A177-3AD203B41FA5}">
                      <a16:colId xmlns:a16="http://schemas.microsoft.com/office/drawing/2014/main" val="4198416577"/>
                    </a:ext>
                  </a:extLst>
                </a:gridCol>
                <a:gridCol w="685080">
                  <a:extLst>
                    <a:ext uri="{9D8B030D-6E8A-4147-A177-3AD203B41FA5}">
                      <a16:colId xmlns:a16="http://schemas.microsoft.com/office/drawing/2014/main" val="873378275"/>
                    </a:ext>
                  </a:extLst>
                </a:gridCol>
                <a:gridCol w="577965">
                  <a:extLst>
                    <a:ext uri="{9D8B030D-6E8A-4147-A177-3AD203B41FA5}">
                      <a16:colId xmlns:a16="http://schemas.microsoft.com/office/drawing/2014/main" val="2912573654"/>
                    </a:ext>
                  </a:extLst>
                </a:gridCol>
              </a:tblGrid>
              <a:tr h="3030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</a:rPr>
                        <a:t>Mode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</a:rPr>
                        <a:t>Tests </a:t>
                      </a:r>
                      <a:r>
                        <a:rPr lang="en-US" sz="1600" b="1" dirty="0" err="1">
                          <a:effectLst/>
                        </a:rPr>
                        <a:t>sérologiques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726593"/>
                  </a:ext>
                </a:extLst>
              </a:tr>
              <a:tr h="25451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Lot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Questionnaire court / long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Vague 1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Vague  2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Vague 1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868605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Metro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92-93-94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75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60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13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67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68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extLst>
                  <a:ext uri="{0D108BD9-81ED-4DB2-BD59-A6C34878D82A}">
                    <a16:rowId xmlns:a16="http://schemas.microsoft.com/office/drawing/2014/main" val="3849047029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Long</a:t>
                      </a:r>
                      <a:endParaRPr lang="fr-FR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MM </a:t>
                      </a:r>
                      <a:r>
                        <a:rPr lang="en-US" sz="1600" b="1" i="0" u="none" strike="noStrike" cap="none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compétitif</a:t>
                      </a:r>
                      <a:endParaRPr lang="fr-FR" sz="1600" b="1" i="0" u="none" strike="noStrike" cap="none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extLst>
                  <a:ext uri="{0D108BD9-81ED-4DB2-BD59-A6C34878D82A}">
                    <a16:rowId xmlns:a16="http://schemas.microsoft.com/office/drawing/2014/main" val="3483685409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Court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MM </a:t>
                      </a:r>
                      <a:r>
                        <a:rPr lang="en-US" sz="1600" b="1" i="0" u="none" strike="noStrike" cap="none" noProof="0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compétitif</a:t>
                      </a:r>
                      <a:endParaRPr lang="fr-FR" sz="1600" b="1" i="0" u="none" strike="noStrike" cap="none" noProof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Oui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extLst>
                  <a:ext uri="{0D108BD9-81ED-4DB2-BD59-A6C34878D82A}">
                    <a16:rowId xmlns:a16="http://schemas.microsoft.com/office/drawing/2014/main" val="4115295889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Court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MM </a:t>
                      </a:r>
                      <a:r>
                        <a:rPr lang="en-US" sz="1600" b="1" i="0" u="none" strike="noStrike" cap="none" noProof="0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compétitif</a:t>
                      </a:r>
                      <a:endParaRPr lang="fr-FR" sz="1600" b="1" i="0" u="none" strike="noStrike" cap="none" noProof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u="none" strike="noStrike" cap="none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Foyer</a:t>
                      </a:r>
                      <a:endParaRPr lang="fr-FR" sz="1600" b="1" i="0" u="none" strike="noStrike" cap="none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extLst>
                  <a:ext uri="{0D108BD9-81ED-4DB2-BD59-A6C34878D82A}">
                    <a16:rowId xmlns:a16="http://schemas.microsoft.com/office/drawing/2014/main" val="2647146261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Court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MM </a:t>
                      </a:r>
                      <a:r>
                        <a:rPr lang="en-US" sz="16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séquentiel</a:t>
                      </a:r>
                      <a:endParaRPr lang="fr-FR" sz="1600" b="1" i="0" u="none" strike="noStrike" cap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u="none" strike="noStrike" cap="none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Foyer</a:t>
                      </a:r>
                      <a:endParaRPr lang="fr-FR" sz="1600" b="1" i="0" u="none" strike="noStrike" cap="none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extLst>
                  <a:ext uri="{0D108BD9-81ED-4DB2-BD59-A6C34878D82A}">
                    <a16:rowId xmlns:a16="http://schemas.microsoft.com/office/drawing/2014/main" val="2362823405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Court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Internet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extLst>
                  <a:ext uri="{0D108BD9-81ED-4DB2-BD59-A6C34878D82A}">
                    <a16:rowId xmlns:a16="http://schemas.microsoft.com/office/drawing/2014/main" val="3363915370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Court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Internet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extLst>
                  <a:ext uri="{0D108BD9-81ED-4DB2-BD59-A6C34878D82A}">
                    <a16:rowId xmlns:a16="http://schemas.microsoft.com/office/drawing/2014/main" val="511920766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Court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Internet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extLst>
                  <a:ext uri="{0D108BD9-81ED-4DB2-BD59-A6C34878D82A}">
                    <a16:rowId xmlns:a16="http://schemas.microsoft.com/office/drawing/2014/main" val="784610239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Court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Internet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extLst>
                  <a:ext uri="{0D108BD9-81ED-4DB2-BD59-A6C34878D82A}">
                    <a16:rowId xmlns:a16="http://schemas.microsoft.com/office/drawing/2014/main" val="1550766920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Court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Internet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extLst>
                  <a:ext uri="{0D108BD9-81ED-4DB2-BD59-A6C34878D82A}">
                    <a16:rowId xmlns:a16="http://schemas.microsoft.com/office/drawing/2014/main" val="312650326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Court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Internet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extLst>
                  <a:ext uri="{0D108BD9-81ED-4DB2-BD59-A6C34878D82A}">
                    <a16:rowId xmlns:a16="http://schemas.microsoft.com/office/drawing/2014/main" val="3642728361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Court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Internet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extLst>
                  <a:ext uri="{0D108BD9-81ED-4DB2-BD59-A6C34878D82A}">
                    <a16:rowId xmlns:a16="http://schemas.microsoft.com/office/drawing/2014/main" val="3085238381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Court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Internet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extLst>
                  <a:ext uri="{0D108BD9-81ED-4DB2-BD59-A6C34878D82A}">
                    <a16:rowId xmlns:a16="http://schemas.microsoft.com/office/drawing/2014/main" val="2500980906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13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Court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Internet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extLst>
                  <a:ext uri="{0D108BD9-81ED-4DB2-BD59-A6C34878D82A}">
                    <a16:rowId xmlns:a16="http://schemas.microsoft.com/office/drawing/2014/main" val="466845734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14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Court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Internet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extLst>
                  <a:ext uri="{0D108BD9-81ED-4DB2-BD59-A6C34878D82A}">
                    <a16:rowId xmlns:a16="http://schemas.microsoft.com/office/drawing/2014/main" val="457588513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15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Court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Internet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extLst>
                  <a:ext uri="{0D108BD9-81ED-4DB2-BD59-A6C34878D82A}">
                    <a16:rowId xmlns:a16="http://schemas.microsoft.com/office/drawing/2014/main" val="1889430832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16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Court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Internet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Oui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extLst>
                  <a:ext uri="{0D108BD9-81ED-4DB2-BD59-A6C34878D82A}">
                    <a16:rowId xmlns:a16="http://schemas.microsoft.com/office/drawing/2014/main" val="4271839418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17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Court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Internet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extLst>
                  <a:ext uri="{0D108BD9-81ED-4DB2-BD59-A6C34878D82A}">
                    <a16:rowId xmlns:a16="http://schemas.microsoft.com/office/drawing/2014/main" val="1806364658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18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Court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Internet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u="none" strike="noStrike" cap="none" noProof="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Foyer</a:t>
                      </a:r>
                      <a:endParaRPr lang="fr-FR" sz="1600" b="1" i="0" u="none" strike="noStrike" cap="none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extLst>
                  <a:ext uri="{0D108BD9-81ED-4DB2-BD59-A6C34878D82A}">
                    <a16:rowId xmlns:a16="http://schemas.microsoft.com/office/drawing/2014/main" val="847426565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19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Court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Internet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u="none" strike="noStrike" cap="none" noProof="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Foyer</a:t>
                      </a:r>
                      <a:endParaRPr lang="fr-FR" sz="1600" b="1" i="0" u="none" strike="noStrike" cap="none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extLst>
                  <a:ext uri="{0D108BD9-81ED-4DB2-BD59-A6C34878D82A}">
                    <a16:rowId xmlns:a16="http://schemas.microsoft.com/office/drawing/2014/main" val="3969033484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Long</a:t>
                      </a:r>
                      <a:endParaRPr lang="fr-FR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Internet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extLst>
                  <a:ext uri="{0D108BD9-81ED-4DB2-BD59-A6C34878D82A}">
                    <a16:rowId xmlns:a16="http://schemas.microsoft.com/office/drawing/2014/main" val="2762852973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Total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</a:t>
                      </a:r>
                      <a:endParaRPr lang="fr-FR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16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00" marR="39400" marT="0" marB="0" anchor="ctr"/>
                </a:tc>
                <a:extLst>
                  <a:ext uri="{0D108BD9-81ED-4DB2-BD59-A6C34878D82A}">
                    <a16:rowId xmlns:a16="http://schemas.microsoft.com/office/drawing/2014/main" val="894915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1642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Taux de participation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316736"/>
            <a:ext cx="10515600" cy="4860227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/>
              <a:t>Taux de réponse aux questionnaires </a:t>
            </a:r>
            <a:r>
              <a:rPr lang="fr-FR" dirty="0"/>
              <a:t>: 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r>
              <a:rPr lang="fr-FR" dirty="0"/>
              <a:t>V1 : lots multimode ont un taux de réponse beaucoup plus élevé (46% contre 35% en métropole). Peu d’effet séquentiel / concurrentiel sur le nombre de répondants, mais effet sur la répartition CATI/CAWI</a:t>
            </a:r>
          </a:p>
          <a:p>
            <a:pPr lvl="1"/>
            <a:r>
              <a:rPr lang="fr-FR" dirty="0"/>
              <a:t>Difficulté : les biais causés par l’attrition renforcent ceux de la sélection initiale</a:t>
            </a:r>
          </a:p>
          <a:p>
            <a:r>
              <a:rPr lang="fr-FR" b="1" dirty="0"/>
              <a:t>Taux de retour des </a:t>
            </a:r>
            <a:r>
              <a:rPr lang="fr-FR" b="1" dirty="0" err="1"/>
              <a:t>autoprélèvements</a:t>
            </a:r>
            <a:r>
              <a:rPr lang="fr-FR" b="1" dirty="0"/>
              <a:t> </a:t>
            </a:r>
            <a:r>
              <a:rPr lang="fr-FR" dirty="0"/>
              <a:t>:</a:t>
            </a:r>
          </a:p>
          <a:p>
            <a:pPr lvl="1"/>
            <a:r>
              <a:rPr lang="fr-FR" dirty="0"/>
              <a:t>82% de taux d’acceptation de l’envoi du kit (73% dans les </a:t>
            </a:r>
            <a:r>
              <a:rPr lang="fr-FR" dirty="0" err="1"/>
              <a:t>Drom</a:t>
            </a:r>
            <a:r>
              <a:rPr lang="fr-FR" dirty="0"/>
              <a:t>), et 78% (</a:t>
            </a:r>
            <a:r>
              <a:rPr lang="fr-FR" b="1" dirty="0"/>
              <a:t>46%</a:t>
            </a:r>
            <a:r>
              <a:rPr lang="fr-FR" dirty="0"/>
              <a:t>) de prélèvements renvoyés à l’issue de la V2. Taux un peu plus élevés en V1.</a:t>
            </a:r>
          </a:p>
          <a:p>
            <a:pPr lvl="1"/>
            <a:r>
              <a:rPr lang="fr-FR" dirty="0"/>
              <a:t>Pour les sérologies de foyers complets, 61% de renvoi des kits ; au total, parmi les foyers de plus d ’une personne sélectionnés, 45% de ménages intégralement testés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75424"/>
              </p:ext>
            </p:extLst>
          </p:nvPr>
        </p:nvGraphicFramePr>
        <p:xfrm>
          <a:off x="1438273" y="1800225"/>
          <a:ext cx="9553576" cy="105727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964920">
                  <a:extLst>
                    <a:ext uri="{9D8B030D-6E8A-4147-A177-3AD203B41FA5}">
                      <a16:colId xmlns:a16="http://schemas.microsoft.com/office/drawing/2014/main" val="3600436501"/>
                    </a:ext>
                  </a:extLst>
                </a:gridCol>
                <a:gridCol w="2529552">
                  <a:extLst>
                    <a:ext uri="{9D8B030D-6E8A-4147-A177-3AD203B41FA5}">
                      <a16:colId xmlns:a16="http://schemas.microsoft.com/office/drawing/2014/main" val="2288553197"/>
                    </a:ext>
                  </a:extLst>
                </a:gridCol>
                <a:gridCol w="2529552">
                  <a:extLst>
                    <a:ext uri="{9D8B030D-6E8A-4147-A177-3AD203B41FA5}">
                      <a16:colId xmlns:a16="http://schemas.microsoft.com/office/drawing/2014/main" val="2428176560"/>
                    </a:ext>
                  </a:extLst>
                </a:gridCol>
                <a:gridCol w="2529552">
                  <a:extLst>
                    <a:ext uri="{9D8B030D-6E8A-4147-A177-3AD203B41FA5}">
                      <a16:colId xmlns:a16="http://schemas.microsoft.com/office/drawing/2014/main" val="1605689850"/>
                    </a:ext>
                  </a:extLst>
                </a:gridCol>
              </a:tblGrid>
              <a:tr h="26431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Taux de réponse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Vague 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Vague 2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Vague 3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736500"/>
                  </a:ext>
                </a:extLst>
              </a:tr>
              <a:tr h="26431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Métropole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37%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81%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79%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551632"/>
                  </a:ext>
                </a:extLst>
              </a:tr>
              <a:tr h="26431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Antilles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19%</a:t>
                      </a:r>
                      <a:endParaRPr lang="fr-FR" sz="1600" b="1" i="0" u="none" strike="noStrike" dirty="0">
                        <a:solidFill>
                          <a:srgbClr val="FF0000"/>
                        </a:solidFill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71%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61% (M) / 68 % (G)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4763902"/>
                  </a:ext>
                </a:extLst>
              </a:tr>
              <a:tr h="26431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La Réunion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32%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74%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75%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824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5027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1513</Words>
  <Application>Microsoft Office PowerPoint</Application>
  <PresentationFormat>Grand écran</PresentationFormat>
  <Paragraphs>351</Paragraphs>
  <Slides>14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14</vt:i4>
      </vt:variant>
    </vt:vector>
  </HeadingPairs>
  <TitlesOfParts>
    <vt:vector size="22" baseType="lpstr">
      <vt:lpstr>Arial</vt:lpstr>
      <vt:lpstr>Bahnschrift</vt:lpstr>
      <vt:lpstr>Calibri</vt:lpstr>
      <vt:lpstr>Calibri Light</vt:lpstr>
      <vt:lpstr>Liberation Sans</vt:lpstr>
      <vt:lpstr>Wingdings</vt:lpstr>
      <vt:lpstr>Thème Office</vt:lpstr>
      <vt:lpstr>1_Thème Office</vt:lpstr>
      <vt:lpstr>Enquête de crise Le protocole de l’enquête EpiCoV</vt:lpstr>
      <vt:lpstr>Plan de la présentation</vt:lpstr>
      <vt:lpstr>Contexte de l’enquête</vt:lpstr>
      <vt:lpstr>Présentation PowerPoint</vt:lpstr>
      <vt:lpstr>Protocole de l’enquête – Collecte des données</vt:lpstr>
      <vt:lpstr>Présentation PowerPoint</vt:lpstr>
      <vt:lpstr>Présentation PowerPoint</vt:lpstr>
      <vt:lpstr>Caractéristiques des 20 lots</vt:lpstr>
      <vt:lpstr>Taux de participation</vt:lpstr>
      <vt:lpstr>Redressements et traitements post-collecte</vt:lpstr>
      <vt:lpstr>Caractéristiques des logements des répondants au fil des vagues d’enquête</vt:lpstr>
      <vt:lpstr>Prochaines étapes</vt:lpstr>
      <vt:lpstr>Bilan critique de la cohorte</vt:lpstr>
      <vt:lpstr>Merci pour votre attention !  Communications autour d’EpiCov au cours des JMS 2022 : - Session 3 (Multimode 1) : Biais de mesure et biais de sélection : Comment distinguer les biais d’une enquête multimode ? L’exemple de l’enquête EpiCov - Session 5 (Collecte) : Renvoi des kits d’auto-prélèvement et caractéristiques des participants au volet séro-épidémiologique de l’enquête EpiCov (présentation associée) - Session 20 (Evaluation de la collecte) : Apprendre des paradonnées pour améliorer les protocoles de collecte : L’exemple d’EpiCov - Session 21 (Non-réponse et biais de sélection) : Traitement du biais de sélection endogène dans les enquêtes auprès des ménages par modèle de Heckman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Conseil Scientifique EpiCov</dc:title>
  <dc:creator>Josiane2020</dc:creator>
  <cp:lastModifiedBy>BAGEIN, Guillaume (DREES/OSAM/BESP)</cp:lastModifiedBy>
  <cp:revision>64</cp:revision>
  <dcterms:modified xsi:type="dcterms:W3CDTF">2022-03-30T05:48:06Z</dcterms:modified>
</cp:coreProperties>
</file>