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3.wmf" ContentType="image/x-wmf"/>
  <Override PartName="/ppt/media/image4.wmf" ContentType="image/x-wmf"/>
  <Override PartName="/ppt/media/image5.wmf" ContentType="image/x-wmf"/>
  <Override PartName="/ppt/media/image6.wmf" ContentType="image/x-wmf"/>
  <Override PartName="/ppt/media/image8.png" ContentType="image/png"/>
  <Override PartName="/ppt/media/image7.wmf" ContentType="image/x-wmf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fr-FR" sz="2000" spc="-1" strike="noStrike">
                <a:latin typeface="Arial"/>
              </a:rPr>
              <a:t>Cliquez pour modifier le format des notes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fr-FR" sz="1400" spc="-1" strike="noStrike">
                <a:latin typeface="Times New Roman"/>
              </a:rPr>
              <a:t>&lt;en-tête&gt;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fr-FR" sz="1400" spc="-1" strike="noStrike">
                <a:latin typeface="Times New Roman"/>
              </a:rPr>
              <a:t>&lt;date/heure&gt;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3667064F-16AE-4676-A608-202B1D989B09}" type="slidenum">
              <a:rPr b="0" lang="fr-FR" sz="1400" spc="-1" strike="noStrike"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fr-FR" sz="2000" spc="-1" strike="noStrike">
              <a:latin typeface="Arial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28AFC11-5459-495D-A771-56DE93EFE114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fr-FR" sz="2000" spc="-1" strike="noStrike">
              <a:latin typeface="Arial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BF1EE1E-353F-4CD0-9BA3-971B3F582314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36720" y="6381360"/>
            <a:ext cx="9180360" cy="480240"/>
          </a:xfrm>
          <a:prstGeom prst="foldedCorner">
            <a:avLst>
              <a:gd name="adj" fmla="val 50000"/>
            </a:avLst>
          </a:prstGeom>
          <a:solidFill>
            <a:srgbClr val="009cb9"/>
          </a:solidFill>
          <a:ln>
            <a:noFill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8325360" y="6550920"/>
            <a:ext cx="647640" cy="19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fld id="{3A638F12-7D63-49A7-8B9D-531D2AD74E2F}" type="slidenum">
              <a:rPr b="1" lang="fr-FR" sz="1000" spc="-1" strike="noStrike">
                <a:solidFill>
                  <a:srgbClr val="ffffff"/>
                </a:solidFill>
                <a:latin typeface="Calibri"/>
              </a:rPr>
              <a:t>&lt;numéro&gt;</a:t>
            </a:fld>
            <a:endParaRPr b="0" lang="fr-FR" sz="1000" spc="-1" strike="noStrike">
              <a:latin typeface="Arial"/>
            </a:endParaRPr>
          </a:p>
        </p:txBody>
      </p:sp>
      <p:pic>
        <p:nvPicPr>
          <p:cNvPr id="2" name="Image 10" descr=""/>
          <p:cNvPicPr/>
          <p:nvPr/>
        </p:nvPicPr>
        <p:blipFill>
          <a:blip r:embed="rId2"/>
          <a:stretch/>
        </p:blipFill>
        <p:spPr>
          <a:xfrm>
            <a:off x="251280" y="6485760"/>
            <a:ext cx="791640" cy="330480"/>
          </a:xfrm>
          <a:prstGeom prst="rect">
            <a:avLst/>
          </a:prstGeom>
          <a:ln>
            <a:noFill/>
          </a:ln>
        </p:spPr>
      </p:pic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Second niveau de plan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0" y="3645000"/>
            <a:ext cx="9143640" cy="719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fr-FR" sz="2500" spc="-1" strike="noStrike">
                <a:solidFill>
                  <a:srgbClr val="808080"/>
                </a:solidFill>
                <a:latin typeface="Calibri"/>
              </a:rPr>
              <a:t>Journées de Méthodologie Statistique de l’Insee</a:t>
            </a:r>
            <a:endParaRPr b="0" lang="fr-FR" sz="2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2500" spc="-1" strike="noStrike">
                <a:solidFill>
                  <a:srgbClr val="808080"/>
                </a:solidFill>
                <a:latin typeface="Calibri"/>
              </a:rPr>
              <a:t> </a:t>
            </a:r>
            <a:r>
              <a:rPr b="0" lang="fr-FR" sz="2500" spc="-1" strike="noStrike">
                <a:solidFill>
                  <a:srgbClr val="808080"/>
                </a:solidFill>
                <a:latin typeface="Calibri"/>
              </a:rPr>
              <a:t>14/06/2018</a:t>
            </a:r>
            <a:endParaRPr b="0" lang="fr-FR" sz="2500" spc="-1" strike="noStrike"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0" y="1987560"/>
            <a:ext cx="9143640" cy="72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b="0" lang="fr-FR" sz="2800" spc="-1" strike="noStrike" cap="all">
                <a:solidFill>
                  <a:srgbClr val="009cb9"/>
                </a:solidFill>
                <a:latin typeface="Arial"/>
              </a:rPr>
              <a:t>AGREGATION DE DONNEES MULTIMODE : IMPACT SUR LA MODELISATION DES VARIABLES PRESENTANT UN EFFET DE MESURE</a:t>
            </a:r>
            <a:endParaRPr b="0" lang="fr-FR" sz="2800" spc="-1" strike="noStrike"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0" y="5157360"/>
            <a:ext cx="9143640" cy="71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343080" indent="-342720" algn="ctr">
              <a:lnSpc>
                <a:spcPct val="100000"/>
              </a:lnSpc>
              <a:spcBef>
                <a:spcPts val="400"/>
              </a:spcBef>
            </a:pPr>
            <a:r>
              <a:rPr b="0" lang="fr-FR" sz="2000" spc="-1" strike="noStrike">
                <a:solidFill>
                  <a:srgbClr val="808080"/>
                </a:solidFill>
                <a:latin typeface="Calibri"/>
              </a:rPr>
              <a:t>Cissé Mady – Barret Christophe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2684880" y="177120"/>
            <a:ext cx="6423480" cy="36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ts val="1100"/>
              </a:lnSpc>
            </a:pPr>
            <a:r>
              <a:rPr b="0" lang="fr-FR" sz="800" spc="-1" strike="noStrike">
                <a:solidFill>
                  <a:srgbClr val="808080"/>
                </a:solidFill>
                <a:latin typeface="Calibri"/>
                <a:ea typeface="ＭＳ Ｐゴシック"/>
              </a:rPr>
              <a:t>Centre d’études et de recherches sur les qualifications  </a:t>
            </a:r>
            <a:endParaRPr b="0" lang="fr-FR" sz="800" spc="-1" strike="noStrike">
              <a:latin typeface="Arial"/>
            </a:endParaRPr>
          </a:p>
          <a:p>
            <a:pPr>
              <a:lnSpc>
                <a:spcPts val="1100"/>
              </a:lnSpc>
            </a:pPr>
            <a:r>
              <a:rPr b="0" lang="fr-FR" sz="800" spc="-1" strike="noStrike">
                <a:solidFill>
                  <a:srgbClr val="808080"/>
                </a:solidFill>
                <a:latin typeface="Calibri"/>
                <a:ea typeface="ＭＳ Ｐゴシック"/>
              </a:rPr>
              <a:t>Établissement sous tutelle du ministère  de l’Éducation nationale, et du ministère du Travail.</a:t>
            </a:r>
            <a:endParaRPr b="0" lang="fr-FR" sz="800" spc="-1" strike="noStrike">
              <a:latin typeface="Arial"/>
            </a:endParaRPr>
          </a:p>
        </p:txBody>
      </p:sp>
      <p:pic>
        <p:nvPicPr>
          <p:cNvPr id="50" name="Image 6" descr=""/>
          <p:cNvPicPr/>
          <p:nvPr/>
        </p:nvPicPr>
        <p:blipFill>
          <a:blip r:embed="rId1"/>
          <a:stretch/>
        </p:blipFill>
        <p:spPr>
          <a:xfrm>
            <a:off x="250920" y="5760"/>
            <a:ext cx="2391120" cy="830520"/>
          </a:xfrm>
          <a:prstGeom prst="rect">
            <a:avLst/>
          </a:prstGeom>
          <a:ln>
            <a:noFill/>
          </a:ln>
        </p:spPr>
      </p:pic>
      <p:sp>
        <p:nvSpPr>
          <p:cNvPr id="51" name="Line 5"/>
          <p:cNvSpPr/>
          <p:nvPr/>
        </p:nvSpPr>
        <p:spPr>
          <a:xfrm>
            <a:off x="2740680" y="249480"/>
            <a:ext cx="360" cy="226800"/>
          </a:xfrm>
          <a:prstGeom prst="line">
            <a:avLst/>
          </a:prstGeom>
          <a:ln w="12600">
            <a:solidFill>
              <a:srgbClr val="8e8e8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Méthode d’imputation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80" name="CustomShape 3"/>
          <p:cNvSpPr/>
          <p:nvPr/>
        </p:nvSpPr>
        <p:spPr>
          <a:xfrm>
            <a:off x="317160" y="1778040"/>
            <a:ext cx="8647200" cy="191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Deux approches :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Déterministe : imputation de toutes les variables présentant un effet de mode par la réponse du contrefactuel de référence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Stochastique : Imputation d’une partie des paires discordantes</a:t>
            </a: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Résultats sur une variable présentant un effet de mesure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83" name="CustomShape 3"/>
          <p:cNvSpPr/>
          <p:nvPr/>
        </p:nvSpPr>
        <p:spPr>
          <a:xfrm>
            <a:off x="233280" y="1282680"/>
            <a:ext cx="8647200" cy="131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OP8_6 : « 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Nous allons parler de votre point de vue sur le travail en général. Les aspects suivants vous semblent-ils très importants, importants, peu important ou pas du tout important ?  »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  </a:t>
            </a: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L’intérêt du poste 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84" name="CustomShape 4"/>
          <p:cNvSpPr/>
          <p:nvPr/>
        </p:nvSpPr>
        <p:spPr>
          <a:xfrm>
            <a:off x="366840" y="5517360"/>
            <a:ext cx="40172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Réponse des individus Internet et Téléphone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85" name="CustomShape 5"/>
          <p:cNvSpPr/>
          <p:nvPr/>
        </p:nvSpPr>
        <p:spPr>
          <a:xfrm>
            <a:off x="5247000" y="5517360"/>
            <a:ext cx="2160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Agrégation simple</a:t>
            </a:r>
            <a:endParaRPr b="0" lang="fr-FR" sz="1800" spc="-1" strike="noStrike">
              <a:latin typeface="Arial"/>
            </a:endParaRPr>
          </a:p>
        </p:txBody>
      </p:sp>
      <p:pic>
        <p:nvPicPr>
          <p:cNvPr id="86" name="Picture 1" descr=""/>
          <p:cNvPicPr/>
          <p:nvPr/>
        </p:nvPicPr>
        <p:blipFill>
          <a:blip r:embed="rId1"/>
          <a:stretch/>
        </p:blipFill>
        <p:spPr>
          <a:xfrm>
            <a:off x="5655600" y="2997000"/>
            <a:ext cx="1342800" cy="2323800"/>
          </a:xfrm>
          <a:prstGeom prst="rect">
            <a:avLst/>
          </a:prstGeom>
          <a:ln>
            <a:noFill/>
          </a:ln>
        </p:spPr>
      </p:pic>
      <p:pic>
        <p:nvPicPr>
          <p:cNvPr id="87" name="Picture 2" descr=""/>
          <p:cNvPicPr/>
          <p:nvPr/>
        </p:nvPicPr>
        <p:blipFill>
          <a:blip r:embed="rId2"/>
          <a:stretch/>
        </p:blipFill>
        <p:spPr>
          <a:xfrm>
            <a:off x="1227960" y="2997000"/>
            <a:ext cx="2295000" cy="2323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Résultats sur une variable présentant un effet de mesure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1727640" y="5733360"/>
            <a:ext cx="5472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Méthode d’imputation</a:t>
            </a:r>
            <a:endParaRPr b="0" lang="fr-FR" sz="1800" spc="-1" strike="noStrike">
              <a:latin typeface="Arial"/>
            </a:endParaRPr>
          </a:p>
        </p:txBody>
      </p:sp>
      <p:pic>
        <p:nvPicPr>
          <p:cNvPr id="91" name="Picture 1" descr=""/>
          <p:cNvPicPr/>
          <p:nvPr/>
        </p:nvPicPr>
        <p:blipFill>
          <a:blip r:embed="rId1"/>
          <a:stretch/>
        </p:blipFill>
        <p:spPr>
          <a:xfrm>
            <a:off x="245160" y="669240"/>
            <a:ext cx="8657640" cy="5566320"/>
          </a:xfrm>
          <a:prstGeom prst="rect">
            <a:avLst/>
          </a:prstGeom>
          <a:ln>
            <a:noFill/>
          </a:ln>
        </p:spPr>
      </p:pic>
      <p:sp>
        <p:nvSpPr>
          <p:cNvPr id="92" name="CustomShape 4"/>
          <p:cNvSpPr/>
          <p:nvPr/>
        </p:nvSpPr>
        <p:spPr>
          <a:xfrm>
            <a:off x="999360" y="980640"/>
            <a:ext cx="3960360" cy="296820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5"/>
          <p:cNvSpPr/>
          <p:nvPr/>
        </p:nvSpPr>
        <p:spPr>
          <a:xfrm>
            <a:off x="5292000" y="1159560"/>
            <a:ext cx="1512000" cy="255708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CustomShape 6"/>
          <p:cNvSpPr/>
          <p:nvPr/>
        </p:nvSpPr>
        <p:spPr>
          <a:xfrm>
            <a:off x="5292000" y="3751560"/>
            <a:ext cx="1512000" cy="255708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7"/>
          <p:cNvSpPr/>
          <p:nvPr/>
        </p:nvSpPr>
        <p:spPr>
          <a:xfrm>
            <a:off x="1403640" y="1159560"/>
            <a:ext cx="1512000" cy="255708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23" dur="indefinite" restart="never" nodeType="tmRoot">
          <p:childTnLst>
            <p:seq>
              <p:cTn id="24" dur="indefinite" nodeType="mainSeq">
                <p:childTnLst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Modélisation d’une variable présentant un effet de mesure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9000" y="1332000"/>
            <a:ext cx="8647200" cy="344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Variable binaire </a:t>
            </a:r>
            <a:r>
              <a:rPr b="0" i="1" lang="fr-FR" sz="2000" spc="-1" strike="noStrike">
                <a:solidFill>
                  <a:srgbClr val="000000"/>
                </a:solidFill>
                <a:latin typeface="Calibri"/>
              </a:rPr>
              <a:t>int</a:t>
            </a: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 : 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Intérêt du poste : Très important / Autres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Plusieurs stratégies :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Sans aucune précaution relative à l’effet de mesure (modèle M1)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Introduire la variable indicatrice du mode de collecte (modèle M2) 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Indicatrice en interaction avec les autres variables (modèle M3).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Sur données imputées (modèles M4 à M11).</a:t>
            </a: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Modélisation d’une variable présentant un effet de mesure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pic>
        <p:nvPicPr>
          <p:cNvPr id="101" name="Picture 1" descr=""/>
          <p:cNvPicPr/>
          <p:nvPr/>
        </p:nvPicPr>
        <p:blipFill>
          <a:blip r:embed="rId1"/>
          <a:stretch/>
        </p:blipFill>
        <p:spPr>
          <a:xfrm>
            <a:off x="1400040" y="676440"/>
            <a:ext cx="6343200" cy="5505120"/>
          </a:xfrm>
          <a:prstGeom prst="rect">
            <a:avLst/>
          </a:prstGeom>
          <a:ln>
            <a:noFill/>
          </a:ln>
        </p:spPr>
      </p:pic>
      <p:sp>
        <p:nvSpPr>
          <p:cNvPr id="102" name="CustomShape 3"/>
          <p:cNvSpPr/>
          <p:nvPr/>
        </p:nvSpPr>
        <p:spPr>
          <a:xfrm>
            <a:off x="1400040" y="2383200"/>
            <a:ext cx="6333840" cy="179640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4"/>
          <p:cNvSpPr/>
          <p:nvPr/>
        </p:nvSpPr>
        <p:spPr>
          <a:xfrm>
            <a:off x="6210000" y="676440"/>
            <a:ext cx="1583640" cy="5505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CustomShape 5"/>
          <p:cNvSpPr/>
          <p:nvPr/>
        </p:nvSpPr>
        <p:spPr>
          <a:xfrm>
            <a:off x="4698000" y="676440"/>
            <a:ext cx="1511640" cy="5505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6"/>
          <p:cNvSpPr/>
          <p:nvPr/>
        </p:nvSpPr>
        <p:spPr>
          <a:xfrm>
            <a:off x="1331640" y="5572800"/>
            <a:ext cx="7344720" cy="755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45" dur="indefinite" restart="never" nodeType="tmRoot">
          <p:childTnLst>
            <p:seq>
              <p:cTn id="46" dur="indefinite" nodeType="mainSeq">
                <p:childTnLst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2" descr=""/>
          <p:cNvPicPr/>
          <p:nvPr/>
        </p:nvPicPr>
        <p:blipFill>
          <a:blip r:embed="rId1"/>
          <a:stretch/>
        </p:blipFill>
        <p:spPr>
          <a:xfrm>
            <a:off x="1297440" y="908640"/>
            <a:ext cx="6370560" cy="5306760"/>
          </a:xfrm>
          <a:prstGeom prst="rect">
            <a:avLst/>
          </a:prstGeom>
          <a:ln>
            <a:noFill/>
          </a:ln>
        </p:spPr>
      </p:pic>
      <p:sp>
        <p:nvSpPr>
          <p:cNvPr id="107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Modélisation d’une variable présentant un effet de mesure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09" name="CustomShape 3"/>
          <p:cNvSpPr/>
          <p:nvPr/>
        </p:nvSpPr>
        <p:spPr>
          <a:xfrm>
            <a:off x="1043640" y="1988640"/>
            <a:ext cx="4896360" cy="57564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59" dur="indefinite" restart="never" nodeType="tmRoot">
          <p:childTnLst>
            <p:seq>
              <p:cTn id="60" dur="indefinite" nodeType="mainSeq">
                <p:childTnLst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Comparaison avec la variable imputée 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12" name="CustomShape 3" hidden="1"/>
          <p:cNvSpPr/>
          <p:nvPr/>
        </p:nvSpPr>
        <p:spPr>
          <a:xfrm>
            <a:off x="827640" y="624600"/>
            <a:ext cx="7480440" cy="560232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4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CustomShape 5"/>
          <p:cNvSpPr/>
          <p:nvPr/>
        </p:nvSpPr>
        <p:spPr>
          <a:xfrm>
            <a:off x="4572000" y="5495400"/>
            <a:ext cx="2232000" cy="179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65" dur="indefinite" restart="never" nodeType="tmRoot">
          <p:childTnLst>
            <p:seq>
              <p:cTn id="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Changement de méthode d’imputation : stochastique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17" name="CustomShape 3" hidden="1"/>
          <p:cNvSpPr/>
          <p:nvPr/>
        </p:nvSpPr>
        <p:spPr>
          <a:xfrm>
            <a:off x="827640" y="624600"/>
            <a:ext cx="7480440" cy="560232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4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5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6"/>
          <p:cNvSpPr/>
          <p:nvPr/>
        </p:nvSpPr>
        <p:spPr>
          <a:xfrm>
            <a:off x="4528800" y="5623920"/>
            <a:ext cx="2232000" cy="179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67" dur="indefinite" restart="never" nodeType="tmRoot">
          <p:childTnLst>
            <p:seq>
              <p:cTn id="6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Changement de méthode de matching : avec remise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23" name="CustomShape 3" hidden="1"/>
          <p:cNvSpPr/>
          <p:nvPr/>
        </p:nvSpPr>
        <p:spPr>
          <a:xfrm>
            <a:off x="827640" y="624600"/>
            <a:ext cx="7480440" cy="560232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4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5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6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7"/>
          <p:cNvSpPr/>
          <p:nvPr/>
        </p:nvSpPr>
        <p:spPr>
          <a:xfrm>
            <a:off x="4383720" y="5597280"/>
            <a:ext cx="2520000" cy="179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69" dur="indefinite" restart="never" nodeType="tmRoot">
          <p:childTnLst>
            <p:seq>
              <p:cTn id="7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Changement de mde de référence : Internet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30" name="CustomShape 3" hidden="1"/>
          <p:cNvSpPr/>
          <p:nvPr/>
        </p:nvSpPr>
        <p:spPr>
          <a:xfrm>
            <a:off x="827640" y="624600"/>
            <a:ext cx="7480440" cy="560232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4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5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6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7"/>
          <p:cNvSpPr/>
          <p:nvPr/>
        </p:nvSpPr>
        <p:spPr>
          <a:xfrm>
            <a:off x="611280" y="836640"/>
            <a:ext cx="8208720" cy="539028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8"/>
          <p:cNvSpPr/>
          <p:nvPr/>
        </p:nvSpPr>
        <p:spPr>
          <a:xfrm>
            <a:off x="4284000" y="5589360"/>
            <a:ext cx="2520000" cy="179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71" dur="indefinite" restart="never" nodeType="tmRoot">
          <p:childTnLst>
            <p:seq>
              <p:cTn id="7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Les enquêtes Génération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2987640" y="97128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245160" y="1861560"/>
            <a:ext cx="8647200" cy="313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Enquête de la Statistique Publique sur l’insertion professionnelle des jeunes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Génération de sortants du système éducatif </a:t>
            </a:r>
            <a:r>
              <a:rPr b="0" lang="fr-FR" sz="1400" spc="-1" strike="noStrike">
                <a:solidFill>
                  <a:srgbClr val="000000"/>
                </a:solidFill>
                <a:latin typeface="Calibri"/>
              </a:rPr>
              <a:t>(et non une génération d’âge!)</a:t>
            </a:r>
            <a:endParaRPr b="0" lang="fr-FR" sz="14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ourier New"/>
              <a:buChar char="o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interrogés 3 ans après leur sortie </a:t>
            </a:r>
            <a:endParaRPr b="0" lang="fr-FR" sz="18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ourier New"/>
              <a:buChar char="o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et une fois sur deux réinterrogés à 5 et 7 ans après la sortie </a:t>
            </a:r>
            <a:r>
              <a:rPr b="0" lang="fr-FR" sz="1200" spc="-1" strike="noStrike">
                <a:solidFill>
                  <a:srgbClr val="000000"/>
                </a:solidFill>
                <a:latin typeface="Calibri"/>
              </a:rPr>
              <a:t>(voire même 10 ans)</a:t>
            </a:r>
            <a:endParaRPr b="0" lang="fr-F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Objectif d’études et de recherche sur les parcours en début de vie active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Historiquement collecte par téléphone uniquement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245160" y="271440"/>
            <a:ext cx="7488720" cy="397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009cb9"/>
                </a:solidFill>
                <a:latin typeface="Calibri"/>
                <a:ea typeface="Times New Roman"/>
              </a:rPr>
              <a:t>Modélisation à l’aide de variables présentant un effet de mesure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9000" y="1332000"/>
            <a:ext cx="8647200" cy="43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Variable binaire </a:t>
            </a:r>
            <a:r>
              <a:rPr b="0" i="1" lang="fr-FR" sz="2000" spc="-1" strike="noStrike">
                <a:solidFill>
                  <a:srgbClr val="000000"/>
                </a:solidFill>
                <a:latin typeface="Calibri"/>
              </a:rPr>
              <a:t>emp</a:t>
            </a: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 : 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Situation professionnelle à la date d’enquête: en emploi ou non</a:t>
            </a: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Variable présentant un effet de mesure : </a:t>
            </a: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Q25_7 : « Raison d’arrêt des études : pour entrer dans la vie active »</a:t>
            </a: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Comparaison de différentes modélisations :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Sans variable présentant un effet de mesure 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A l’aide de Q25_7 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Indicatrice du mode en interaction avec Q25_7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Sur données imputées</a:t>
            </a: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73" dur="indefinite" restart="never" nodeType="tmRoot">
          <p:childTnLst>
            <p:seq>
              <p:cTn id="7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245160" y="271440"/>
            <a:ext cx="7488720" cy="397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009cb9"/>
                </a:solidFill>
                <a:latin typeface="Calibri"/>
                <a:ea typeface="Times New Roman"/>
              </a:rPr>
              <a:t>Modélisation à l’aide de variables présentant un effet de mesure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9000" y="1332000"/>
            <a:ext cx="8647200" cy="313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Avec la variable brute: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L’indicatrice du mode ressort dès lors qu’on introduit Q25_7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L’interaction Q25_7 et mode est significative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A l’aide des variables imputées : 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Le mode n’est plus significatif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L’effet de Q25_7* semble le même quelque soit la méthode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L’ajout de Q25_7 ne perturbe pas les estimations des autres variables</a:t>
            </a: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75" dur="indefinite" restart="never" nodeType="tmRoot">
          <p:childTnLst>
            <p:seq>
              <p:cTn id="7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245160" y="271440"/>
            <a:ext cx="7488720" cy="397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000" spc="-1" strike="noStrike">
                <a:solidFill>
                  <a:srgbClr val="009cb9"/>
                </a:solidFill>
                <a:latin typeface="Calibri"/>
                <a:ea typeface="Times New Roman"/>
              </a:rPr>
              <a:t>Conclusion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44" name="CustomShape 3"/>
          <p:cNvSpPr/>
          <p:nvPr/>
        </p:nvSpPr>
        <p:spPr>
          <a:xfrm>
            <a:off x="9000" y="1332000"/>
            <a:ext cx="8647200" cy="374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Des différences entre agrégation simple et agrégation avec imputation au niveau des statistiques descriptives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Au sein de la méthode d’agrégation avec imputation :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Effet du mode de référence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Matching sans remise semble corriger plus de l’effet de mesure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Pas d’effet de la méthode d’imputation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Arial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Dans la modélisation : pas d’impact fort de la méthode d’agrégation si on tient compte du mode de collecte</a:t>
            </a: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77" dur="indefinite" restart="never" nodeType="tmRoot">
          <p:childTnLst>
            <p:seq>
              <p:cTn id="7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Des expérimentations multimode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2987640" y="97128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245160" y="1282680"/>
            <a:ext cx="8647200" cy="344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 expérimentations de collecte internet/téléphone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Enjeu :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Tester l’efficacité de différents protocoles multimode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Enseignements précédents : 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Inefficacité d’un protocole 100% Internet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Importance de l’ergonomie du questionnaire web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Présence d’effets de mode sur les réponses</a:t>
            </a:r>
            <a:endParaRPr b="0" lang="fr-FR" sz="2000" spc="-1" strike="noStrike">
              <a:latin typeface="Arial"/>
            </a:endParaRPr>
          </a:p>
          <a:p>
            <a:pPr marL="9144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Différentes méthodes d’agrégation des données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60" name="CustomShape 3"/>
          <p:cNvSpPr/>
          <p:nvPr/>
        </p:nvSpPr>
        <p:spPr>
          <a:xfrm>
            <a:off x="245160" y="1282680"/>
            <a:ext cx="8647200" cy="405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Différentes méthodes d’agrégation des données pour corriger les effets de mesure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Impact sur les estimations des statistiques simples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Quel impact sur une modélisation ?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Retrouve-t-on les mêmes résultats avec différentes méthodes d’agrégation des données ?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Enjeu : Définir les modalités de livraison des données aux chargés d’études</a:t>
            </a:r>
            <a:endParaRPr b="0" lang="fr-FR" sz="2000" spc="-1" strike="noStrike"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Agrégation simple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63" name="CustomShape 3"/>
          <p:cNvSpPr/>
          <p:nvPr/>
        </p:nvSpPr>
        <p:spPr>
          <a:xfrm>
            <a:off x="245160" y="1282680"/>
            <a:ext cx="8647200" cy="405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Superposer les jeux de données issus des différents modes</a:t>
            </a: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Ne rien mettre en œuvre pour corriger les effets de mode</a:t>
            </a: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Hypothèse : effets de mesure se compensent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Avantages :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Facile à mettre en œuvre en production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Utilisation de l’ensemble des réponses données par les répondants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Inconvénients :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Dépendant de la structure selon le mode  des répondants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Pas de comparaison possible entre les enquêtes répétées</a:t>
            </a: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Agrégation avec imputation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233280" y="1282680"/>
            <a:ext cx="8647200" cy="344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Corriger les effets de mesure par imputation d’une partie des réponses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Méthode en 3 étapes :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Appariement des individus sur score de propension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Repérage des paires qui diffèrent selon la variable de réponse</a:t>
            </a: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Imputation de tout ou partie des individus de ces paires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Annule l’effet de mesure sur les individus appariés</a:t>
            </a: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Effet de mesure résiduel sur les individus non-appariés ?</a:t>
            </a: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Agrégation avec imputation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69" name="CustomShape 3"/>
          <p:cNvSpPr/>
          <p:nvPr/>
        </p:nvSpPr>
        <p:spPr>
          <a:xfrm>
            <a:off x="233280" y="1282680"/>
            <a:ext cx="8647200" cy="22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Faire varier cette méthode selon trois paramètres :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Choix du mode de référence : Téléphone ou Internet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Choix de la méthode de matching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Choix de la méthode d’imputation</a:t>
            </a: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Score de propension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72" name="CustomShape 3"/>
          <p:cNvSpPr/>
          <p:nvPr/>
        </p:nvSpPr>
        <p:spPr>
          <a:xfrm>
            <a:off x="233280" y="1282680"/>
            <a:ext cx="8647200" cy="313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Modélisation logistique de la probabilité de répondre sur Internet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Les femmes répondent plus sur Internet que les Hommes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Niveau de diplôme élevé : score plus élevé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1" marL="8002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Effet de l’âge dépend du niveau de sortie :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Post-bac : Internet diminue avec l’âge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Infra-bac : Internet augmente avec l’âge</a:t>
            </a:r>
            <a:endParaRPr b="0" lang="fr-FR" sz="20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245160" y="240840"/>
            <a:ext cx="7488720" cy="457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9cb9"/>
                </a:solidFill>
                <a:latin typeface="Calibri"/>
                <a:ea typeface="Times New Roman"/>
              </a:rPr>
              <a:t>Méthode de matching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2979720" y="1036440"/>
            <a:ext cx="532836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000" spc="-1" strike="noStrike">
                <a:solidFill>
                  <a:srgbClr val="ffffff"/>
                </a:solidFill>
                <a:latin typeface="Arial"/>
              </a:rPr>
              <a:t>BASE BPF CEREQ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233280" y="1282680"/>
            <a:ext cx="8647200" cy="313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Matching d’un individu du mode de référence par un individu du mode alternatif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Matching exact sur :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Situation professionnelle à la date d’enquête</a:t>
            </a:r>
            <a:endParaRPr b="0" lang="fr-FR" sz="2000" spc="-1" strike="noStrike">
              <a:latin typeface="Arial"/>
            </a:endParaRPr>
          </a:p>
          <a:p>
            <a:pPr lvl="2" marL="12574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Niveau de sortie des études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Appariement sur le plus proche voisin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9cb9"/>
              </a:buClr>
              <a:buFont typeface="Calibri"/>
              <a:buChar char="•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Avec ou sans remise ?</a:t>
            </a:r>
            <a:endParaRPr b="0" lang="fr-FR" sz="2000" spc="-1" strike="noStrike">
              <a:latin typeface="Arial"/>
            </a:endParaRPr>
          </a:p>
        </p:txBody>
      </p:sp>
      <p:pic>
        <p:nvPicPr>
          <p:cNvPr id="76" name="Image 4" descr=""/>
          <p:cNvPicPr/>
          <p:nvPr/>
        </p:nvPicPr>
        <p:blipFill>
          <a:blip r:embed="rId1"/>
          <a:stretch/>
        </p:blipFill>
        <p:spPr>
          <a:xfrm>
            <a:off x="2015640" y="4365000"/>
            <a:ext cx="5328360" cy="1223640"/>
          </a:xfrm>
          <a:prstGeom prst="rect">
            <a:avLst/>
          </a:prstGeom>
          <a:ln>
            <a:noFill/>
          </a:ln>
        </p:spPr>
      </p:pic>
      <p:sp>
        <p:nvSpPr>
          <p:cNvPr id="77" name="CustomShape 4"/>
          <p:cNvSpPr/>
          <p:nvPr/>
        </p:nvSpPr>
        <p:spPr>
          <a:xfrm>
            <a:off x="755640" y="5733360"/>
            <a:ext cx="78487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Nombre d’individus appariés selon la méthode de matching</a:t>
            </a:r>
            <a:endParaRPr b="0" lang="fr-FR" sz="18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3583</TotalTime>
  <Application>LibreOffice/5.4.6.2$Windows_X86_64 LibreOffice_project/4014ce260a04f1026ba855d3b8d91541c224eab8</Application>
  <Words>874</Words>
  <Paragraphs>182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2011-01-28T14:23:30Z</dcterms:created>
  <dc:creator>Cereq</dc:creator>
  <dc:description/>
  <dc:language>fr-FR</dc:language>
  <cp:lastModifiedBy>CISSE Mady</cp:lastModifiedBy>
  <dcterms:modified xsi:type="dcterms:W3CDTF">2018-06-13T20:47:59Z</dcterms:modified>
  <cp:revision>613</cp:revision>
  <dc:subject/>
  <dc:title>Diapositive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22</vt:i4>
  </property>
</Properties>
</file>