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9.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0.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1.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73" r:id="rId1"/>
    <p:sldMasterId id="2147484425" r:id="rId2"/>
  </p:sldMasterIdLst>
  <p:notesMasterIdLst>
    <p:notesMasterId r:id="rId23"/>
  </p:notesMasterIdLst>
  <p:handoutMasterIdLst>
    <p:handoutMasterId r:id="rId24"/>
  </p:handoutMasterIdLst>
  <p:sldIdLst>
    <p:sldId id="298" r:id="rId3"/>
    <p:sldId id="261" r:id="rId4"/>
    <p:sldId id="264" r:id="rId5"/>
    <p:sldId id="266" r:id="rId6"/>
    <p:sldId id="269" r:id="rId7"/>
    <p:sldId id="270" r:id="rId8"/>
    <p:sldId id="299" r:id="rId9"/>
    <p:sldId id="278" r:id="rId10"/>
    <p:sldId id="279" r:id="rId11"/>
    <p:sldId id="280" r:id="rId12"/>
    <p:sldId id="281" r:id="rId13"/>
    <p:sldId id="284" r:id="rId14"/>
    <p:sldId id="285" r:id="rId15"/>
    <p:sldId id="293" r:id="rId16"/>
    <p:sldId id="294" r:id="rId17"/>
    <p:sldId id="296" r:id="rId18"/>
    <p:sldId id="295" r:id="rId19"/>
    <p:sldId id="301" r:id="rId20"/>
    <p:sldId id="302" r:id="rId21"/>
    <p:sldId id="262" r:id="rId22"/>
  </p:sldIdLst>
  <p:sldSz cx="9144000" cy="6858000" type="screen4x3"/>
  <p:notesSz cx="7010400" cy="9296400"/>
  <p:defaultTextStyle>
    <a:defPPr>
      <a:defRPr lang="en-CA"/>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euta, Matei - BSMD/DMEE" initials="MM-B" lastIdx="21" clrIdx="0">
    <p:extLst>
      <p:ext uri="{19B8F6BF-5375-455C-9EA6-DF929625EA0E}">
        <p15:presenceInfo xmlns:p15="http://schemas.microsoft.com/office/powerpoint/2012/main" userId="Mireuta, Matei - BSMD/DMEE" providerId="None"/>
      </p:ext>
    </p:extLst>
  </p:cmAuthor>
  <p:cmAuthor id="2" name="Jessica Andrews" initials="JMA" lastIdx="4" clrIdx="1">
    <p:extLst>
      <p:ext uri="{19B8F6BF-5375-455C-9EA6-DF929625EA0E}">
        <p15:presenceInfo xmlns:p15="http://schemas.microsoft.com/office/powerpoint/2012/main" userId="Jessica Andrews" providerId="None"/>
      </p:ext>
    </p:extLst>
  </p:cmAuthor>
  <p:cmAuthor id="3" name="Daoust, Pierre - BSMD/DMEE" initials="DP-B" lastIdx="12" clrIdx="2">
    <p:extLst>
      <p:ext uri="{19B8F6BF-5375-455C-9EA6-DF929625EA0E}">
        <p15:presenceInfo xmlns:p15="http://schemas.microsoft.com/office/powerpoint/2012/main" userId="Daoust, Pierre - BSMD/DMEE" providerId="None"/>
      </p:ext>
    </p:extLst>
  </p:cmAuthor>
  <p:cmAuthor id="4" name="Turmelle, Claude - BSMD/DMEE" initials="TC-B" lastIdx="6" clrIdx="3">
    <p:extLst>
      <p:ext uri="{19B8F6BF-5375-455C-9EA6-DF929625EA0E}">
        <p15:presenceInfo xmlns:p15="http://schemas.microsoft.com/office/powerpoint/2012/main" userId="Turmelle, Claude - BSMD/DME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F324F"/>
    <a:srgbClr val="B6954C"/>
    <a:srgbClr val="414140"/>
    <a:srgbClr val="31708D"/>
    <a:srgbClr val="4D4D4C"/>
    <a:srgbClr val="6A9BDE"/>
    <a:srgbClr val="003366"/>
    <a:srgbClr val="3677D3"/>
    <a:srgbClr val="FFFFFF"/>
    <a:srgbClr val="DFE9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93223" autoAdjust="0"/>
  </p:normalViewPr>
  <p:slideViewPr>
    <p:cSldViewPr>
      <p:cViewPr varScale="1">
        <p:scale>
          <a:sx n="85" d="100"/>
          <a:sy n="85" d="100"/>
        </p:scale>
        <p:origin x="870" y="84"/>
      </p:cViewPr>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233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pPr>
              <a:defRPr/>
            </a:pPr>
            <a:fld id="{2B613122-041A-B643-BF17-0B5187D6A49D}" type="datetimeFigureOut">
              <a:rPr lang="en-US"/>
              <a:pPr>
                <a:defRPr/>
              </a:pPr>
              <a:t>6/13/2018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pPr>
              <a:defRPr/>
            </a:pPr>
            <a:fld id="{86316607-DDA9-A74E-810C-8ADF1EDED44C}" type="slidenum">
              <a:rPr lang="en-US"/>
              <a:pPr>
                <a:defRPr/>
              </a:pPr>
              <a:t>‹N°›</a:t>
            </a:fld>
            <a:endParaRPr lang="en-US"/>
          </a:p>
        </p:txBody>
      </p:sp>
    </p:spTree>
    <p:extLst>
      <p:ext uri="{BB962C8B-B14F-4D97-AF65-F5344CB8AC3E}">
        <p14:creationId xmlns:p14="http://schemas.microsoft.com/office/powerpoint/2010/main" val="1369306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688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lvl1pPr defTabSz="931863" eaLnBrk="1" hangingPunct="1">
              <a:defRPr sz="1200">
                <a:latin typeface="Arial" panose="020B0604020202020204" pitchFamily="34" charset="0"/>
              </a:defRPr>
            </a:lvl1pPr>
          </a:lstStyle>
          <a:p>
            <a:pPr>
              <a:defRPr/>
            </a:pPr>
            <a:endParaRPr lang="en-CA" altLang="en-US"/>
          </a:p>
        </p:txBody>
      </p:sp>
      <p:sp>
        <p:nvSpPr>
          <p:cNvPr id="3075" name="Rectangle 3"/>
          <p:cNvSpPr>
            <a:spLocks noGrp="1" noChangeArrowheads="1"/>
          </p:cNvSpPr>
          <p:nvPr>
            <p:ph type="dt" idx="1"/>
          </p:nvPr>
        </p:nvSpPr>
        <p:spPr bwMode="auto">
          <a:xfrm>
            <a:off x="3971925" y="0"/>
            <a:ext cx="303688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lvl1pPr algn="r" defTabSz="931863" eaLnBrk="1" hangingPunct="1">
              <a:defRPr sz="1200">
                <a:latin typeface="Arial" panose="020B0604020202020204" pitchFamily="34" charset="0"/>
              </a:defRPr>
            </a:lvl1pPr>
          </a:lstStyle>
          <a:p>
            <a:pPr>
              <a:defRPr/>
            </a:pPr>
            <a:endParaRPr lang="en-CA" altLang="en-US"/>
          </a:p>
        </p:txBody>
      </p:sp>
      <p:sp>
        <p:nvSpPr>
          <p:cNvPr id="2052"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700088" y="4416425"/>
            <a:ext cx="5610225"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p>
            <a:pPr lvl="0"/>
            <a:r>
              <a:rPr lang="en-CA" altLang="en-US" noProof="0"/>
              <a:t>Click to edit Master text styles</a:t>
            </a:r>
          </a:p>
          <a:p>
            <a:pPr lvl="1"/>
            <a:r>
              <a:rPr lang="en-CA" altLang="en-US" noProof="0"/>
              <a:t>Second level</a:t>
            </a:r>
          </a:p>
          <a:p>
            <a:pPr lvl="2"/>
            <a:r>
              <a:rPr lang="en-CA" altLang="en-US" noProof="0"/>
              <a:t>Third level</a:t>
            </a:r>
          </a:p>
          <a:p>
            <a:pPr lvl="3"/>
            <a:r>
              <a:rPr lang="en-CA" altLang="en-US" noProof="0"/>
              <a:t>Fourth level</a:t>
            </a:r>
          </a:p>
          <a:p>
            <a:pPr lvl="4"/>
            <a:r>
              <a:rPr lang="en-CA" altLang="en-US" noProof="0"/>
              <a:t>Fifth level</a:t>
            </a:r>
          </a:p>
        </p:txBody>
      </p:sp>
      <p:sp>
        <p:nvSpPr>
          <p:cNvPr id="3078" name="Rectangle 6"/>
          <p:cNvSpPr>
            <a:spLocks noGrp="1" noChangeArrowheads="1"/>
          </p:cNvSpPr>
          <p:nvPr>
            <p:ph type="ftr" sz="quarter" idx="4"/>
          </p:nvPr>
        </p:nvSpPr>
        <p:spPr bwMode="auto">
          <a:xfrm>
            <a:off x="0" y="8831263"/>
            <a:ext cx="303688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b" anchorCtr="0" compatLnSpc="1">
            <a:prstTxWarp prst="textNoShape">
              <a:avLst/>
            </a:prstTxWarp>
          </a:bodyPr>
          <a:lstStyle>
            <a:lvl1pPr defTabSz="931863" eaLnBrk="1" hangingPunct="1">
              <a:defRPr sz="1200">
                <a:latin typeface="Arial" panose="020B0604020202020204" pitchFamily="34" charset="0"/>
              </a:defRPr>
            </a:lvl1pPr>
          </a:lstStyle>
          <a:p>
            <a:pPr>
              <a:defRPr/>
            </a:pPr>
            <a:endParaRPr lang="en-CA" altLang="en-US"/>
          </a:p>
        </p:txBody>
      </p:sp>
      <p:sp>
        <p:nvSpPr>
          <p:cNvPr id="3079" name="Rectangle 7"/>
          <p:cNvSpPr>
            <a:spLocks noGrp="1" noChangeArrowheads="1"/>
          </p:cNvSpPr>
          <p:nvPr>
            <p:ph type="sldNum" sz="quarter" idx="5"/>
          </p:nvPr>
        </p:nvSpPr>
        <p:spPr bwMode="auto">
          <a:xfrm>
            <a:off x="3971925" y="8831263"/>
            <a:ext cx="303688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b" anchorCtr="0" compatLnSpc="1">
            <a:prstTxWarp prst="textNoShape">
              <a:avLst/>
            </a:prstTxWarp>
          </a:bodyPr>
          <a:lstStyle>
            <a:lvl1pPr algn="r" defTabSz="931863" eaLnBrk="1" hangingPunct="1">
              <a:defRPr sz="1200">
                <a:latin typeface="Arial" panose="020B0604020202020204" pitchFamily="34" charset="0"/>
              </a:defRPr>
            </a:lvl1pPr>
          </a:lstStyle>
          <a:p>
            <a:pPr>
              <a:defRPr/>
            </a:pPr>
            <a:fld id="{883FC74E-2FAA-8548-A87C-C61EEADAA61E}" type="slidenum">
              <a:rPr lang="en-CA" altLang="en-US"/>
              <a:pPr>
                <a:defRPr/>
              </a:pPr>
              <a:t>‹N°›</a:t>
            </a:fld>
            <a:endParaRPr lang="en-CA" altLang="en-US"/>
          </a:p>
        </p:txBody>
      </p:sp>
    </p:spTree>
    <p:extLst>
      <p:ext uri="{BB962C8B-B14F-4D97-AF65-F5344CB8AC3E}">
        <p14:creationId xmlns:p14="http://schemas.microsoft.com/office/powerpoint/2010/main" val="17633512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dirty="0"/>
              <a:t>Le PISE a six grands objectifs :</a:t>
            </a:r>
          </a:p>
          <a:p>
            <a:r>
              <a:rPr lang="fr-FR" sz="1000" dirty="0"/>
              <a:t>–Améliorer la qualité des données</a:t>
            </a:r>
          </a:p>
          <a:p>
            <a:pPr lvl="1"/>
            <a:r>
              <a:rPr lang="fr-FR" sz="1000" dirty="0"/>
              <a:t>•En appliquant des méthodologies et des processus normalisés;</a:t>
            </a:r>
          </a:p>
          <a:p>
            <a:pPr lvl="1"/>
            <a:r>
              <a:rPr lang="fr-FR" sz="1000" dirty="0"/>
              <a:t>•En instaurant un contenu harmonisé;</a:t>
            </a:r>
          </a:p>
          <a:p>
            <a:pPr lvl="1"/>
            <a:r>
              <a:rPr lang="fr-FR" sz="1000" dirty="0"/>
              <a:t>•En facilitant l’analyse de cohérence.</a:t>
            </a:r>
          </a:p>
          <a:p>
            <a:r>
              <a:rPr lang="fr-FR" sz="1000" dirty="0"/>
              <a:t>–Intégrer les enquêtes</a:t>
            </a:r>
          </a:p>
          <a:p>
            <a:pPr lvl="1"/>
            <a:r>
              <a:rPr lang="fr-FR" sz="1000" dirty="0"/>
              <a:t>•La plupart des enquêtes économiques seront intégrées dans le nouveau modèle.</a:t>
            </a:r>
          </a:p>
          <a:p>
            <a:pPr lvl="1"/>
            <a:r>
              <a:rPr lang="fr-FR" sz="1000" dirty="0"/>
              <a:t>•Le PISE s’appuie sur des services génériques et se conforme à l’AOB.</a:t>
            </a:r>
          </a:p>
          <a:p>
            <a:r>
              <a:rPr lang="fr-FR" sz="1000" dirty="0"/>
              <a:t>–Réduire le fardeau de réponse</a:t>
            </a:r>
          </a:p>
          <a:p>
            <a:pPr lvl="1"/>
            <a:r>
              <a:rPr lang="fr-FR" sz="1000" dirty="0"/>
              <a:t>•En maximisant le recours aux données administratives;</a:t>
            </a:r>
          </a:p>
          <a:p>
            <a:pPr lvl="1"/>
            <a:r>
              <a:rPr lang="fr-FR" sz="1000" dirty="0"/>
              <a:t>•En accordant la priorité à la collecte active fondée sur des indicateurs de qualité et des mesures d’impact.</a:t>
            </a:r>
          </a:p>
          <a:p>
            <a:r>
              <a:rPr lang="fr-FR" sz="1000" dirty="0"/>
              <a:t>–Moderniser l’infrastructure de traitement des données</a:t>
            </a:r>
          </a:p>
          <a:p>
            <a:pPr lvl="1"/>
            <a:r>
              <a:rPr lang="fr-FR" sz="1000" dirty="0"/>
              <a:t>•Par le recours à un modèle fondé sur les métadonnées;</a:t>
            </a:r>
          </a:p>
          <a:p>
            <a:pPr lvl="1"/>
            <a:r>
              <a:rPr lang="fr-FR" sz="1000" dirty="0"/>
              <a:t>•Par l’élaboration de nouveaux outils et de nouveaux processus.</a:t>
            </a:r>
          </a:p>
          <a:p>
            <a:r>
              <a:rPr lang="fr-FR" sz="1000" dirty="0"/>
              <a:t>–Simplifier et normaliser les processus</a:t>
            </a:r>
          </a:p>
          <a:p>
            <a:pPr lvl="1"/>
            <a:r>
              <a:rPr lang="fr-FR" sz="1000" dirty="0"/>
              <a:t>•Pour réduire les courbes d’apprentissage et raccourcir les délais;</a:t>
            </a:r>
          </a:p>
          <a:p>
            <a:pPr lvl="1"/>
            <a:r>
              <a:rPr lang="fr-FR" sz="1000" dirty="0"/>
              <a:t>•Pour accroître la capacité de répondre aux nouveaux besoins statistiques.</a:t>
            </a:r>
          </a:p>
          <a:p>
            <a:r>
              <a:rPr lang="fr-FR" sz="1000" dirty="0"/>
              <a:t>–Réduire les coûts</a:t>
            </a:r>
          </a:p>
          <a:p>
            <a:pPr lvl="1"/>
            <a:r>
              <a:rPr lang="fr-FR" sz="1000" dirty="0"/>
              <a:t>•En réduisant les coûts récurrents liés aux aspects opérationnels des enquêtes afin de réaliser des économies</a:t>
            </a:r>
            <a:r>
              <a:rPr lang="fr-FR" sz="1000" dirty="0" smtClean="0"/>
              <a:t>.</a:t>
            </a:r>
            <a:endParaRPr lang="fr-FR" sz="1000" dirty="0"/>
          </a:p>
        </p:txBody>
      </p:sp>
      <p:sp>
        <p:nvSpPr>
          <p:cNvPr id="4" name="Espace réservé du numéro de diapositive 3"/>
          <p:cNvSpPr>
            <a:spLocks noGrp="1"/>
          </p:cNvSpPr>
          <p:nvPr>
            <p:ph type="sldNum" sz="quarter" idx="10"/>
          </p:nvPr>
        </p:nvSpPr>
        <p:spPr/>
        <p:txBody>
          <a:bodyPr/>
          <a:lstStyle/>
          <a:p>
            <a:pPr>
              <a:defRPr/>
            </a:pPr>
            <a:fld id="{883FC74E-2FAA-8548-A87C-C61EEADAA61E}" type="slidenum">
              <a:rPr lang="en-CA" altLang="en-US" smtClean="0"/>
              <a:pPr>
                <a:defRPr/>
              </a:pPr>
              <a:t>3</a:t>
            </a:fld>
            <a:endParaRPr lang="en-CA" altLang="en-US"/>
          </a:p>
        </p:txBody>
      </p:sp>
    </p:spTree>
    <p:extLst>
      <p:ext uri="{BB962C8B-B14F-4D97-AF65-F5344CB8AC3E}">
        <p14:creationId xmlns:p14="http://schemas.microsoft.com/office/powerpoint/2010/main" val="3682511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F4E07624-8C0D-488B-92A0-87BC05B7D96C}" type="slidenum">
              <a:rPr lang="fr-CA" smtClean="0"/>
              <a:pPr/>
              <a:t>18</a:t>
            </a:fld>
            <a:endParaRPr lang="fr-CA"/>
          </a:p>
        </p:txBody>
      </p:sp>
      <p:sp>
        <p:nvSpPr>
          <p:cNvPr id="5" name="Notes Placeholder 4"/>
          <p:cNvSpPr>
            <a:spLocks noGrp="1"/>
          </p:cNvSpPr>
          <p:nvPr>
            <p:ph type="body" sz="quarter" idx="11"/>
          </p:nvPr>
        </p:nvSpPr>
        <p:spPr/>
        <p:txBody>
          <a:bodyPr>
            <a:normAutofit/>
          </a:bodyPr>
          <a:lstStyle/>
          <a:p>
            <a:r>
              <a:rPr lang="en-CA" noProof="0" dirty="0" smtClean="0"/>
              <a:t>Key points:</a:t>
            </a:r>
          </a:p>
        </p:txBody>
      </p:sp>
    </p:spTree>
    <p:extLst>
      <p:ext uri="{BB962C8B-B14F-4D97-AF65-F5344CB8AC3E}">
        <p14:creationId xmlns:p14="http://schemas.microsoft.com/office/powerpoint/2010/main" val="727559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F4E07624-8C0D-488B-92A0-87BC05B7D96C}" type="slidenum">
              <a:rPr lang="fr-CA" smtClean="0"/>
              <a:pPr/>
              <a:t>19</a:t>
            </a:fld>
            <a:endParaRPr lang="fr-CA"/>
          </a:p>
        </p:txBody>
      </p:sp>
      <p:sp>
        <p:nvSpPr>
          <p:cNvPr id="5" name="Notes Placeholder 4"/>
          <p:cNvSpPr>
            <a:spLocks noGrp="1"/>
          </p:cNvSpPr>
          <p:nvPr>
            <p:ph type="body" sz="quarter" idx="11"/>
          </p:nvPr>
        </p:nvSpPr>
        <p:spPr/>
        <p:txBody>
          <a:bodyPr>
            <a:normAutofit/>
          </a:bodyPr>
          <a:lstStyle/>
          <a:p>
            <a:r>
              <a:rPr lang="en-CA" noProof="0" dirty="0" smtClean="0"/>
              <a:t>For size weighted the increase in expected response rate were</a:t>
            </a:r>
            <a:r>
              <a:rPr lang="en-CA" baseline="0" noProof="0" dirty="0" smtClean="0"/>
              <a:t> it to be collected.   For relative deviation from predicted value  the decrease in average difference from predicted value.</a:t>
            </a:r>
            <a:endParaRPr lang="en-CA" noProof="0" dirty="0" smtClean="0"/>
          </a:p>
        </p:txBody>
      </p:sp>
    </p:spTree>
    <p:extLst>
      <p:ext uri="{BB962C8B-B14F-4D97-AF65-F5344CB8AC3E}">
        <p14:creationId xmlns:p14="http://schemas.microsoft.com/office/powerpoint/2010/main" val="174268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F4E07624-8C0D-488B-92A0-87BC05B7D96C}" type="slidenum">
              <a:rPr lang="fr-CA" smtClean="0"/>
              <a:pPr/>
              <a:t>5</a:t>
            </a:fld>
            <a:endParaRPr lang="fr-CA"/>
          </a:p>
        </p:txBody>
      </p:sp>
      <p:sp>
        <p:nvSpPr>
          <p:cNvPr id="5" name="Notes Placeholder 4"/>
          <p:cNvSpPr>
            <a:spLocks noGrp="1"/>
          </p:cNvSpPr>
          <p:nvPr>
            <p:ph type="body" sz="quarter" idx="11"/>
          </p:nvPr>
        </p:nvSpPr>
        <p:spPr/>
        <p:txBody>
          <a:bodyPr>
            <a:normAutofit/>
          </a:bodyPr>
          <a:lstStyle/>
          <a:p>
            <a:r>
              <a:rPr lang="en-CA" noProof="0" dirty="0" smtClean="0"/>
              <a:t>Key points:</a:t>
            </a:r>
          </a:p>
        </p:txBody>
      </p:sp>
    </p:spTree>
    <p:extLst>
      <p:ext uri="{BB962C8B-B14F-4D97-AF65-F5344CB8AC3E}">
        <p14:creationId xmlns:p14="http://schemas.microsoft.com/office/powerpoint/2010/main" val="901201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F4E07624-8C0D-488B-92A0-87BC05B7D96C}" type="slidenum">
              <a:rPr lang="fr-CA" smtClean="0"/>
              <a:pPr/>
              <a:t>6</a:t>
            </a:fld>
            <a:endParaRPr lang="fr-CA"/>
          </a:p>
        </p:txBody>
      </p:sp>
      <p:sp>
        <p:nvSpPr>
          <p:cNvPr id="5" name="Notes Placeholder 4"/>
          <p:cNvSpPr>
            <a:spLocks noGrp="1"/>
          </p:cNvSpPr>
          <p:nvPr>
            <p:ph type="body" sz="quarter" idx="11"/>
          </p:nvPr>
        </p:nvSpPr>
        <p:spPr/>
        <p:txBody>
          <a:bodyPr>
            <a:normAutofit/>
          </a:bodyPr>
          <a:lstStyle/>
          <a:p>
            <a:r>
              <a:rPr lang="en-CA" noProof="0" dirty="0" smtClean="0"/>
              <a:t>Key points:  Extreme value replacement added for cases where business report in dollars instead of thousands</a:t>
            </a:r>
            <a:r>
              <a:rPr lang="en-CA" baseline="0" noProof="0" dirty="0" smtClean="0"/>
              <a:t> of dollars or similar large scale errors</a:t>
            </a:r>
            <a:endParaRPr lang="en-CA" noProof="0" dirty="0" smtClean="0"/>
          </a:p>
        </p:txBody>
      </p:sp>
    </p:spTree>
    <p:extLst>
      <p:ext uri="{BB962C8B-B14F-4D97-AF65-F5344CB8AC3E}">
        <p14:creationId xmlns:p14="http://schemas.microsoft.com/office/powerpoint/2010/main" val="3297470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F4E07624-8C0D-488B-92A0-87BC05B7D96C}" type="slidenum">
              <a:rPr lang="fr-CA" smtClean="0"/>
              <a:pPr/>
              <a:t>7</a:t>
            </a:fld>
            <a:endParaRPr lang="fr-CA"/>
          </a:p>
        </p:txBody>
      </p:sp>
      <p:sp>
        <p:nvSpPr>
          <p:cNvPr id="5" name="Notes Placeholder 4"/>
          <p:cNvSpPr>
            <a:spLocks noGrp="1"/>
          </p:cNvSpPr>
          <p:nvPr>
            <p:ph type="body" sz="quarter" idx="11"/>
          </p:nvPr>
        </p:nvSpPr>
        <p:spPr/>
        <p:txBody>
          <a:bodyPr>
            <a:normAutofit/>
          </a:bodyPr>
          <a:lstStyle/>
          <a:p>
            <a:r>
              <a:rPr lang="en-CA" noProof="0" dirty="0" smtClean="0"/>
              <a:t>Key points:</a:t>
            </a:r>
          </a:p>
        </p:txBody>
      </p:sp>
    </p:spTree>
    <p:extLst>
      <p:ext uri="{BB962C8B-B14F-4D97-AF65-F5344CB8AC3E}">
        <p14:creationId xmlns:p14="http://schemas.microsoft.com/office/powerpoint/2010/main" val="2705180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F4E07624-8C0D-488B-92A0-87BC05B7D96C}" type="slidenum">
              <a:rPr lang="fr-CA" smtClean="0"/>
              <a:pPr/>
              <a:t>8</a:t>
            </a:fld>
            <a:endParaRPr lang="fr-CA"/>
          </a:p>
        </p:txBody>
      </p:sp>
      <p:sp>
        <p:nvSpPr>
          <p:cNvPr id="5" name="Notes Placeholder 4"/>
          <p:cNvSpPr>
            <a:spLocks noGrp="1"/>
          </p:cNvSpPr>
          <p:nvPr>
            <p:ph type="body" sz="quarter" idx="11"/>
          </p:nvPr>
        </p:nvSpPr>
        <p:spPr/>
        <p:txBody>
          <a:bodyPr>
            <a:normAutofit/>
          </a:bodyPr>
          <a:lstStyle/>
          <a:p>
            <a:r>
              <a:rPr lang="en-CA" noProof="0" dirty="0" smtClean="0"/>
              <a:t>For size weighted the increase in expected response rate were</a:t>
            </a:r>
            <a:r>
              <a:rPr lang="en-CA" baseline="0" noProof="0" dirty="0" smtClean="0"/>
              <a:t> it to be collected.   For relative deviation from predicted value  the decrease in average difference from predicted value.</a:t>
            </a:r>
            <a:endParaRPr lang="en-CA" noProof="0" dirty="0" smtClean="0"/>
          </a:p>
        </p:txBody>
      </p:sp>
    </p:spTree>
    <p:extLst>
      <p:ext uri="{BB962C8B-B14F-4D97-AF65-F5344CB8AC3E}">
        <p14:creationId xmlns:p14="http://schemas.microsoft.com/office/powerpoint/2010/main" val="3673317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F4E07624-8C0D-488B-92A0-87BC05B7D96C}" type="slidenum">
              <a:rPr lang="fr-CA" smtClean="0"/>
              <a:pPr/>
              <a:t>9</a:t>
            </a:fld>
            <a:endParaRPr lang="fr-CA"/>
          </a:p>
        </p:txBody>
      </p:sp>
      <p:sp>
        <p:nvSpPr>
          <p:cNvPr id="5" name="Notes Placeholder 4"/>
          <p:cNvSpPr>
            <a:spLocks noGrp="1"/>
          </p:cNvSpPr>
          <p:nvPr>
            <p:ph type="body" sz="quarter" idx="11"/>
          </p:nvPr>
        </p:nvSpPr>
        <p:spPr/>
        <p:txBody>
          <a:bodyPr>
            <a:normAutofit/>
          </a:bodyPr>
          <a:lstStyle/>
          <a:p>
            <a:r>
              <a:rPr lang="en-CA" noProof="0" dirty="0" smtClean="0"/>
              <a:t>Available in the datamart</a:t>
            </a:r>
          </a:p>
          <a:p>
            <a:pPr lvl="1">
              <a:buFont typeface="Arial" pitchFamily="34" charset="0"/>
              <a:buChar char="•"/>
            </a:pPr>
            <a:endParaRPr lang="en-CA" noProof="0" dirty="0" smtClean="0"/>
          </a:p>
        </p:txBody>
      </p:sp>
    </p:spTree>
    <p:extLst>
      <p:ext uri="{BB962C8B-B14F-4D97-AF65-F5344CB8AC3E}">
        <p14:creationId xmlns:p14="http://schemas.microsoft.com/office/powerpoint/2010/main" val="2367785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F4E07624-8C0D-488B-92A0-87BC05B7D96C}" type="slidenum">
              <a:rPr lang="fr-CA" smtClean="0"/>
              <a:pPr/>
              <a:t>10</a:t>
            </a:fld>
            <a:endParaRPr lang="fr-CA"/>
          </a:p>
        </p:txBody>
      </p:sp>
      <p:sp>
        <p:nvSpPr>
          <p:cNvPr id="5" name="Notes Placeholder 4"/>
          <p:cNvSpPr>
            <a:spLocks noGrp="1"/>
          </p:cNvSpPr>
          <p:nvPr>
            <p:ph type="body" sz="quarter" idx="11"/>
          </p:nvPr>
        </p:nvSpPr>
        <p:spPr/>
        <p:txBody>
          <a:bodyPr>
            <a:normAutofit/>
          </a:bodyPr>
          <a:lstStyle/>
          <a:p>
            <a:r>
              <a:rPr lang="en-CA" noProof="0" dirty="0" smtClean="0"/>
              <a:t>MI Global  is calculated</a:t>
            </a:r>
            <a:r>
              <a:rPr lang="en-CA" baseline="0" noProof="0" dirty="0" smtClean="0"/>
              <a:t> using the FI, distance and MI Local. </a:t>
            </a:r>
          </a:p>
          <a:p>
            <a:r>
              <a:rPr lang="en-CA" noProof="0" dirty="0" smtClean="0"/>
              <a:t>Early in collection- no quality targets met.   Unit A clearly has most impact.  Unit C has more than unit B thanks to </a:t>
            </a:r>
            <a:r>
              <a:rPr lang="en-CA" baseline="0" noProof="0" dirty="0" smtClean="0"/>
              <a:t> PQ wages being further from target than Ontario</a:t>
            </a:r>
            <a:endParaRPr lang="en-CA" noProof="0" dirty="0"/>
          </a:p>
          <a:p>
            <a:pPr lvl="1">
              <a:buFont typeface="Arial" pitchFamily="34" charset="0"/>
              <a:buChar char="•"/>
            </a:pPr>
            <a:endParaRPr lang="en-CA" noProof="0" dirty="0"/>
          </a:p>
        </p:txBody>
      </p:sp>
    </p:spTree>
    <p:extLst>
      <p:ext uri="{BB962C8B-B14F-4D97-AF65-F5344CB8AC3E}">
        <p14:creationId xmlns:p14="http://schemas.microsoft.com/office/powerpoint/2010/main" val="1521389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F4E07624-8C0D-488B-92A0-87BC05B7D96C}" type="slidenum">
              <a:rPr lang="fr-CA" smtClean="0"/>
              <a:pPr/>
              <a:t>11</a:t>
            </a:fld>
            <a:endParaRPr lang="fr-CA"/>
          </a:p>
        </p:txBody>
      </p:sp>
      <p:sp>
        <p:nvSpPr>
          <p:cNvPr id="5" name="Notes Placeholder 4"/>
          <p:cNvSpPr>
            <a:spLocks noGrp="1"/>
          </p:cNvSpPr>
          <p:nvPr>
            <p:ph type="body" sz="quarter" idx="11"/>
          </p:nvPr>
        </p:nvSpPr>
        <p:spPr/>
        <p:txBody>
          <a:bodyPr>
            <a:normAutofit/>
          </a:bodyPr>
          <a:lstStyle/>
          <a:p>
            <a:r>
              <a:rPr lang="en-CA" baseline="0" noProof="0" dirty="0" smtClean="0"/>
              <a:t>NOW the</a:t>
            </a:r>
            <a:r>
              <a:rPr lang="en-CA" noProof="0" dirty="0" smtClean="0"/>
              <a:t> FI that are highest have had their quality target met as the distance is 0.   Even though </a:t>
            </a:r>
            <a:r>
              <a:rPr lang="en-CA" noProof="0" smtClean="0"/>
              <a:t>unit A </a:t>
            </a:r>
            <a:r>
              <a:rPr lang="en-CA" baseline="0" noProof="0" dirty="0" smtClean="0"/>
              <a:t>would have had the most impact on the survey previously, as ON and PQ have met quality targets the second unit is now more important to collect.  It is more important to collect than unit C due to AB having a higher factor of importance than NB, both of which have equal quality distance.</a:t>
            </a:r>
            <a:endParaRPr lang="en-CA" noProof="0" dirty="0"/>
          </a:p>
          <a:p>
            <a:pPr lvl="1">
              <a:buFont typeface="Arial" pitchFamily="34" charset="0"/>
              <a:buChar char="•"/>
            </a:pPr>
            <a:endParaRPr lang="en-CA" noProof="0" dirty="0"/>
          </a:p>
        </p:txBody>
      </p:sp>
    </p:spTree>
    <p:extLst>
      <p:ext uri="{BB962C8B-B14F-4D97-AF65-F5344CB8AC3E}">
        <p14:creationId xmlns:p14="http://schemas.microsoft.com/office/powerpoint/2010/main" val="2366282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F4E07624-8C0D-488B-92A0-87BC05B7D96C}" type="slidenum">
              <a:rPr lang="fr-CA" smtClean="0"/>
              <a:pPr/>
              <a:t>12</a:t>
            </a:fld>
            <a:endParaRPr lang="fr-CA"/>
          </a:p>
        </p:txBody>
      </p:sp>
      <p:sp>
        <p:nvSpPr>
          <p:cNvPr id="5" name="Notes Placeholder 4"/>
          <p:cNvSpPr>
            <a:spLocks noGrp="1"/>
          </p:cNvSpPr>
          <p:nvPr>
            <p:ph type="body" sz="quarter" idx="11"/>
          </p:nvPr>
        </p:nvSpPr>
        <p:spPr/>
        <p:txBody>
          <a:bodyPr>
            <a:normAutofit/>
          </a:bodyPr>
          <a:lstStyle/>
          <a:p>
            <a:pPr lvl="1">
              <a:buFont typeface="Arial" pitchFamily="34" charset="0"/>
              <a:buChar char="•"/>
            </a:pPr>
            <a:endParaRPr lang="en-CA" noProof="0" dirty="0" smtClean="0"/>
          </a:p>
        </p:txBody>
      </p:sp>
    </p:spTree>
    <p:extLst>
      <p:ext uri="{BB962C8B-B14F-4D97-AF65-F5344CB8AC3E}">
        <p14:creationId xmlns:p14="http://schemas.microsoft.com/office/powerpoint/2010/main" val="2447414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395288" y="2343951"/>
            <a:ext cx="3177499" cy="873775"/>
          </a:xfrm>
          <a:prstGeom prst="rect">
            <a:avLst/>
          </a:prstGeom>
        </p:spPr>
        <p:txBody>
          <a:bodyPr/>
          <a:lstStyle>
            <a:lvl1pPr>
              <a:defRPr lang="en-US" sz="2400" b="1" baseline="0" dirty="0">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24" name="Text Placeholder 22"/>
          <p:cNvSpPr>
            <a:spLocks noGrp="1"/>
          </p:cNvSpPr>
          <p:nvPr>
            <p:ph type="body" sz="quarter" idx="10"/>
          </p:nvPr>
        </p:nvSpPr>
        <p:spPr>
          <a:xfrm>
            <a:off x="395288" y="3409278"/>
            <a:ext cx="2736552" cy="395548"/>
          </a:xfrm>
          <a:prstGeom prst="rect">
            <a:avLst/>
          </a:prstGeom>
        </p:spPr>
        <p:txBody>
          <a:bodyPr/>
          <a:lstStyle>
            <a:lvl1pPr marL="0" indent="0">
              <a:buNone/>
              <a:defRPr sz="1400">
                <a:solidFill>
                  <a:schemeClr val="bg1"/>
                </a:solidFill>
                <a:latin typeface="Century Gothic" charset="0"/>
                <a:ea typeface="Century Gothic" charset="0"/>
                <a:cs typeface="Century Gothic" charset="0"/>
              </a:defRPr>
            </a:lvl1pPr>
          </a:lstStyle>
          <a:p>
            <a:pPr lvl="0"/>
            <a:r>
              <a:rPr lang="en-US" dirty="0"/>
              <a:t>Edit Master text styles</a:t>
            </a:r>
          </a:p>
        </p:txBody>
      </p:sp>
      <p:sp>
        <p:nvSpPr>
          <p:cNvPr id="30" name="Text Placeholder 22"/>
          <p:cNvSpPr>
            <a:spLocks noGrp="1"/>
          </p:cNvSpPr>
          <p:nvPr>
            <p:ph type="body" sz="quarter" idx="12"/>
          </p:nvPr>
        </p:nvSpPr>
        <p:spPr>
          <a:xfrm>
            <a:off x="431912" y="5301495"/>
            <a:ext cx="2736552" cy="287745"/>
          </a:xfrm>
          <a:prstGeom prst="rect">
            <a:avLst/>
          </a:prstGeom>
        </p:spPr>
        <p:txBody>
          <a:bodyPr/>
          <a:lstStyle>
            <a:lvl1pPr marL="0" indent="0">
              <a:buNone/>
              <a:defRPr sz="1200" b="0" baseline="0">
                <a:solidFill>
                  <a:schemeClr val="tx1">
                    <a:lumMod val="85000"/>
                    <a:lumOff val="15000"/>
                  </a:schemeClr>
                </a:solidFill>
                <a:latin typeface="Century Gothic" charset="0"/>
                <a:ea typeface="Century Gothic" charset="0"/>
                <a:cs typeface="Century Gothic" charset="0"/>
              </a:defRPr>
            </a:lvl1pPr>
          </a:lstStyle>
          <a:p>
            <a:pPr lvl="0"/>
            <a:r>
              <a:rPr lang="en-US" altLang="en-US" dirty="0"/>
              <a:t>Edit Master text styles</a:t>
            </a:r>
          </a:p>
        </p:txBody>
      </p:sp>
    </p:spTree>
    <p:extLst>
      <p:ext uri="{BB962C8B-B14F-4D97-AF65-F5344CB8AC3E}">
        <p14:creationId xmlns:p14="http://schemas.microsoft.com/office/powerpoint/2010/main" val="1501382597"/>
      </p:ext>
    </p:extLst>
  </p:cSld>
  <p:clrMapOvr>
    <a:masterClrMapping/>
  </p:clrMapOvr>
  <p:transition>
    <p:fade/>
  </p:transition>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3983511"/>
            <a:ext cx="6247606" cy="567729"/>
          </a:xfrm>
          <a:prstGeom prst="rect">
            <a:avLst/>
          </a:prstGeom>
        </p:spPr>
        <p:txBody>
          <a:bodyPr/>
          <a:lstStyle>
            <a:lvl1pPr marL="0" indent="0">
              <a:buNone/>
              <a:defRPr sz="2400">
                <a:solidFill>
                  <a:schemeClr val="accent4">
                    <a:lumMod val="75000"/>
                  </a:schemeClr>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
        <p:nvSpPr>
          <p:cNvPr id="8" name="Title 7"/>
          <p:cNvSpPr>
            <a:spLocks noGrp="1"/>
          </p:cNvSpPr>
          <p:nvPr>
            <p:ph type="title"/>
          </p:nvPr>
        </p:nvSpPr>
        <p:spPr>
          <a:xfrm>
            <a:off x="628650" y="1844824"/>
            <a:ext cx="6247606" cy="1922663"/>
          </a:xfrm>
          <a:prstGeom prst="rect">
            <a:avLst/>
          </a:prstGeom>
        </p:spPr>
        <p:txBody>
          <a:bodyPr/>
          <a:lstStyle>
            <a:lvl1pPr>
              <a:defRPr sz="6000" b="1">
                <a:solidFill>
                  <a:srgbClr val="1F324F"/>
                </a:solidFill>
                <a:latin typeface="Century Gothic" charset="0"/>
                <a:ea typeface="Century Gothic" charset="0"/>
                <a:cs typeface="Century Gothic" charset="0"/>
              </a:defRPr>
            </a:lvl1pPr>
          </a:lstStyle>
          <a:p>
            <a:r>
              <a:rPr lang="en-US" dirty="0"/>
              <a:t>Click to edit Master title style</a:t>
            </a:r>
          </a:p>
        </p:txBody>
      </p:sp>
      <p:sp>
        <p:nvSpPr>
          <p:cNvPr id="7" name="Slide Number Placeholder 6">
            <a:extLst>
              <a:ext uri="{FF2B5EF4-FFF2-40B4-BE49-F238E27FC236}">
                <a16:creationId xmlns:a16="http://schemas.microsoft.com/office/drawing/2014/main" id="{1FD49E52-E8EF-DA4A-8F32-7C6036728766}"/>
              </a:ext>
            </a:extLst>
          </p:cNvPr>
          <p:cNvSpPr>
            <a:spLocks noGrp="1" noChangeArrowheads="1"/>
          </p:cNvSpPr>
          <p:nvPr>
            <p:ph type="sldNum" sz="quarter" idx="14"/>
          </p:nvPr>
        </p:nvSpPr>
        <p:spPr>
          <a:xfrm>
            <a:off x="8172400" y="5257006"/>
            <a:ext cx="576064" cy="476250"/>
          </a:xfrm>
          <a:prstGeom prst="rect">
            <a:avLst/>
          </a:prstGeom>
        </p:spPr>
        <p:txBody>
          <a:bodyPr/>
          <a:lstStyle>
            <a:lvl1pPr algn="r">
              <a:defRPr sz="1400"/>
            </a:lvl1pPr>
          </a:lstStyle>
          <a:p>
            <a:pPr>
              <a:defRPr/>
            </a:pPr>
            <a:fld id="{D7BCBCE4-348C-FE43-9E32-9F16AF4F4295}" type="slidenum">
              <a:rPr lang="en-US">
                <a:solidFill>
                  <a:srgbClr val="000000"/>
                </a:solidFill>
              </a:rPr>
              <a:pPr>
                <a:defRPr/>
              </a:pPr>
              <a:t>‹N°›</a:t>
            </a:fld>
            <a:endParaRPr lang="en-US" dirty="0">
              <a:solidFill>
                <a:srgbClr val="000000"/>
              </a:solidFill>
            </a:endParaRPr>
          </a:p>
        </p:txBody>
      </p:sp>
    </p:spTree>
    <p:extLst>
      <p:ext uri="{BB962C8B-B14F-4D97-AF65-F5344CB8AC3E}">
        <p14:creationId xmlns:p14="http://schemas.microsoft.com/office/powerpoint/2010/main" val="2906249939"/>
      </p:ext>
    </p:extLst>
  </p:cSld>
  <p:clrMapOvr>
    <a:masterClrMapping/>
  </p:clrMapOvr>
  <p:transition>
    <p:fade/>
  </p:transition>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0038" y="1700213"/>
            <a:ext cx="7224289" cy="4105051"/>
          </a:xfrm>
          <a:prstGeom prst="rect">
            <a:avLst/>
          </a:prstGeom>
        </p:spPr>
        <p:txBody>
          <a:bodyPr/>
          <a:lstStyle>
            <a:lvl1pPr marL="0" indent="0">
              <a:buFontTx/>
              <a:buNone/>
              <a:defRPr>
                <a:solidFill>
                  <a:schemeClr val="tx1">
                    <a:lumMod val="85000"/>
                    <a:lumOff val="1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9" name="Title 8"/>
          <p:cNvSpPr>
            <a:spLocks noGrp="1"/>
          </p:cNvSpPr>
          <p:nvPr>
            <p:ph type="title"/>
          </p:nvPr>
        </p:nvSpPr>
        <p:spPr>
          <a:xfrm>
            <a:off x="300038" y="980728"/>
            <a:ext cx="6720234" cy="575469"/>
          </a:xfrm>
          <a:prstGeom prst="rect">
            <a:avLst/>
          </a:prstGeom>
        </p:spPr>
        <p:txBody>
          <a:bodyPr/>
          <a:lstStyle>
            <a:lvl1pPr>
              <a:defRPr b="1">
                <a:solidFill>
                  <a:srgbClr val="1F324F"/>
                </a:solidFill>
                <a:latin typeface="Century Gothic" charset="0"/>
                <a:ea typeface="Century Gothic" charset="0"/>
                <a:cs typeface="Century Gothic" charset="0"/>
              </a:defRPr>
            </a:lvl1pPr>
          </a:lstStyle>
          <a:p>
            <a:r>
              <a:rPr lang="en-US" dirty="0"/>
              <a:t>Click to edit Master title style</a:t>
            </a:r>
          </a:p>
        </p:txBody>
      </p:sp>
      <p:sp>
        <p:nvSpPr>
          <p:cNvPr id="8" name="Rectangle 6">
            <a:extLst>
              <a:ext uri="{FF2B5EF4-FFF2-40B4-BE49-F238E27FC236}">
                <a16:creationId xmlns:a16="http://schemas.microsoft.com/office/drawing/2014/main" id="{1035CCF7-F785-B244-8BA7-6E3786CD22B3}"/>
              </a:ext>
            </a:extLst>
          </p:cNvPr>
          <p:cNvSpPr>
            <a:spLocks noGrp="1" noChangeArrowheads="1"/>
          </p:cNvSpPr>
          <p:nvPr>
            <p:ph type="sldNum" sz="quarter" idx="14"/>
          </p:nvPr>
        </p:nvSpPr>
        <p:spPr>
          <a:xfrm>
            <a:off x="8172400" y="5257006"/>
            <a:ext cx="576064" cy="476250"/>
          </a:xfrm>
          <a:prstGeom prst="rect">
            <a:avLst/>
          </a:prstGeom>
        </p:spPr>
        <p:txBody>
          <a:bodyPr/>
          <a:lstStyle>
            <a:lvl1pPr algn="r">
              <a:defRPr sz="1400"/>
            </a:lvl1pPr>
          </a:lstStyle>
          <a:p>
            <a:pPr>
              <a:defRPr/>
            </a:pPr>
            <a:fld id="{D7BCBCE4-348C-FE43-9E32-9F16AF4F4295}" type="slidenum">
              <a:rPr lang="en-US">
                <a:solidFill>
                  <a:srgbClr val="000000"/>
                </a:solidFill>
              </a:rPr>
              <a:pPr>
                <a:defRPr/>
              </a:pPr>
              <a:t>‹N°›</a:t>
            </a:fld>
            <a:endParaRPr lang="en-US" dirty="0">
              <a:solidFill>
                <a:srgbClr val="000000"/>
              </a:solidFill>
            </a:endParaRPr>
          </a:p>
        </p:txBody>
      </p:sp>
    </p:spTree>
    <p:extLst>
      <p:ext uri="{BB962C8B-B14F-4D97-AF65-F5344CB8AC3E}">
        <p14:creationId xmlns:p14="http://schemas.microsoft.com/office/powerpoint/2010/main" val="445148813"/>
      </p:ext>
    </p:extLst>
  </p:cSld>
  <p:clrMapOvr>
    <a:masterClrMapping/>
  </p:clrMapOvr>
  <p:transition>
    <p:fade/>
  </p:transition>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mp; Bullet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300038" y="1773238"/>
            <a:ext cx="7224290" cy="3960018"/>
          </a:xfrm>
          <a:prstGeom prst="rect">
            <a:avLst/>
          </a:prstGeom>
        </p:spPr>
        <p:txBody>
          <a:bodyPr/>
          <a:lstStyle>
            <a:lvl1pPr marL="342900" indent="-342900">
              <a:buClr>
                <a:srgbClr val="31708D"/>
              </a:buClr>
              <a:buFont typeface="Arial" charset="0"/>
              <a:buChar cha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2"/>
          <p:cNvSpPr>
            <a:spLocks noGrp="1"/>
          </p:cNvSpPr>
          <p:nvPr>
            <p:ph type="title"/>
          </p:nvPr>
        </p:nvSpPr>
        <p:spPr>
          <a:xfrm>
            <a:off x="300037" y="1037431"/>
            <a:ext cx="6648227" cy="591369"/>
          </a:xfrm>
          <a:prstGeom prst="rect">
            <a:avLst/>
          </a:prstGeom>
        </p:spPr>
        <p:txBody>
          <a:bodyPr/>
          <a:lstStyle>
            <a:lvl1pPr>
              <a:defRPr b="1">
                <a:solidFill>
                  <a:srgbClr val="1F324F"/>
                </a:solidFill>
                <a:latin typeface="Century Gothic" charset="0"/>
                <a:ea typeface="Century Gothic" charset="0"/>
                <a:cs typeface="Century Gothic" charset="0"/>
              </a:defRPr>
            </a:lvl1pPr>
          </a:lstStyle>
          <a:p>
            <a:r>
              <a:rPr lang="en-US" dirty="0"/>
              <a:t>Click to edit Master title style</a:t>
            </a:r>
          </a:p>
        </p:txBody>
      </p:sp>
      <p:sp>
        <p:nvSpPr>
          <p:cNvPr id="4" name="Rectangle 6"/>
          <p:cNvSpPr>
            <a:spLocks noGrp="1" noChangeArrowheads="1"/>
          </p:cNvSpPr>
          <p:nvPr>
            <p:ph type="sldNum" sz="quarter" idx="14"/>
          </p:nvPr>
        </p:nvSpPr>
        <p:spPr>
          <a:xfrm>
            <a:off x="8172400" y="5257006"/>
            <a:ext cx="576064" cy="476250"/>
          </a:xfrm>
          <a:prstGeom prst="rect">
            <a:avLst/>
          </a:prstGeom>
        </p:spPr>
        <p:txBody>
          <a:bodyPr/>
          <a:lstStyle>
            <a:lvl1pPr algn="r">
              <a:defRPr sz="1400"/>
            </a:lvl1pPr>
          </a:lstStyle>
          <a:p>
            <a:pPr>
              <a:defRPr/>
            </a:pPr>
            <a:fld id="{D7BCBCE4-348C-FE43-9E32-9F16AF4F4295}" type="slidenum">
              <a:rPr lang="en-US">
                <a:solidFill>
                  <a:srgbClr val="000000"/>
                </a:solidFill>
              </a:rPr>
              <a:pPr>
                <a:defRPr/>
              </a:pPr>
              <a:t>‹N°›</a:t>
            </a:fld>
            <a:endParaRPr lang="en-US" dirty="0">
              <a:solidFill>
                <a:srgbClr val="000000"/>
              </a:solidFill>
            </a:endParaRPr>
          </a:p>
        </p:txBody>
      </p:sp>
    </p:spTree>
    <p:extLst>
      <p:ext uri="{BB962C8B-B14F-4D97-AF65-F5344CB8AC3E}">
        <p14:creationId xmlns:p14="http://schemas.microsoft.com/office/powerpoint/2010/main" val="3200105476"/>
      </p:ext>
    </p:extLst>
  </p:cSld>
  <p:clrMapOvr>
    <a:masterClrMapping/>
  </p:clrMapOvr>
  <p:transition>
    <p:fade/>
  </p:transition>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6783" y="1825625"/>
            <a:ext cx="3679153" cy="3907631"/>
          </a:xfrm>
          <a:prstGeom prst="rect">
            <a:avLst/>
          </a:prstGeom>
        </p:spPr>
        <p:txBody>
          <a:bodyPr/>
          <a:lstStyle>
            <a:lvl1pPr marL="342900" indent="-342900">
              <a:buClr>
                <a:srgbClr val="31708D"/>
              </a:buClr>
              <a:buFont typeface="Arial" charset="0"/>
              <a:buChar cha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211960" y="1825625"/>
            <a:ext cx="3528392" cy="3907631"/>
          </a:xfrm>
          <a:prstGeom prst="rect">
            <a:avLst/>
          </a:prstGeom>
        </p:spPr>
        <p:txBody>
          <a:bodyPr/>
          <a:lstStyle>
            <a:lvl1pPr marL="342900" indent="-342900">
              <a:buClr>
                <a:srgbClr val="31708D"/>
              </a:buClr>
              <a:buFont typeface="Arial" charset="0"/>
              <a:buChar cha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Title 2"/>
          <p:cNvSpPr>
            <a:spLocks noGrp="1"/>
          </p:cNvSpPr>
          <p:nvPr>
            <p:ph type="title"/>
          </p:nvPr>
        </p:nvSpPr>
        <p:spPr>
          <a:xfrm>
            <a:off x="300037" y="1037431"/>
            <a:ext cx="6432203" cy="591369"/>
          </a:xfrm>
          <a:prstGeom prst="rect">
            <a:avLst/>
          </a:prstGeom>
        </p:spPr>
        <p:txBody>
          <a:bodyPr/>
          <a:lstStyle>
            <a:lvl1pPr>
              <a:defRPr b="1">
                <a:solidFill>
                  <a:srgbClr val="1F324F"/>
                </a:solidFill>
                <a:latin typeface="Century Gothic" charset="0"/>
                <a:ea typeface="Century Gothic" charset="0"/>
                <a:cs typeface="Century Gothic" charset="0"/>
              </a:defRPr>
            </a:lvl1pPr>
          </a:lstStyle>
          <a:p>
            <a:r>
              <a:rPr lang="en-US" dirty="0"/>
              <a:t>Click to edit Master title style</a:t>
            </a:r>
          </a:p>
        </p:txBody>
      </p:sp>
      <p:sp>
        <p:nvSpPr>
          <p:cNvPr id="8" name="Rectangle 6">
            <a:extLst>
              <a:ext uri="{FF2B5EF4-FFF2-40B4-BE49-F238E27FC236}">
                <a16:creationId xmlns:a16="http://schemas.microsoft.com/office/drawing/2014/main" id="{7CFA41A2-4FDC-C24E-98D5-D993FFD46137}"/>
              </a:ext>
            </a:extLst>
          </p:cNvPr>
          <p:cNvSpPr>
            <a:spLocks noGrp="1" noChangeArrowheads="1"/>
          </p:cNvSpPr>
          <p:nvPr>
            <p:ph type="sldNum" sz="quarter" idx="14"/>
          </p:nvPr>
        </p:nvSpPr>
        <p:spPr>
          <a:xfrm>
            <a:off x="8172400" y="5257006"/>
            <a:ext cx="576064" cy="476250"/>
          </a:xfrm>
          <a:prstGeom prst="rect">
            <a:avLst/>
          </a:prstGeom>
        </p:spPr>
        <p:txBody>
          <a:bodyPr/>
          <a:lstStyle>
            <a:lvl1pPr algn="r">
              <a:defRPr sz="1400"/>
            </a:lvl1pPr>
          </a:lstStyle>
          <a:p>
            <a:pPr>
              <a:defRPr/>
            </a:pPr>
            <a:fld id="{D7BCBCE4-348C-FE43-9E32-9F16AF4F4295}" type="slidenum">
              <a:rPr lang="en-US">
                <a:solidFill>
                  <a:srgbClr val="000000"/>
                </a:solidFill>
              </a:rPr>
              <a:pPr>
                <a:defRPr/>
              </a:pPr>
              <a:t>‹N°›</a:t>
            </a:fld>
            <a:endParaRPr lang="en-US" dirty="0">
              <a:solidFill>
                <a:srgbClr val="000000"/>
              </a:solidFill>
            </a:endParaRPr>
          </a:p>
        </p:txBody>
      </p:sp>
    </p:spTree>
    <p:extLst>
      <p:ext uri="{BB962C8B-B14F-4D97-AF65-F5344CB8AC3E}">
        <p14:creationId xmlns:p14="http://schemas.microsoft.com/office/powerpoint/2010/main" val="46311455"/>
      </p:ext>
    </p:extLst>
  </p:cSld>
  <p:clrMapOvr>
    <a:masterClrMapping/>
  </p:clrMapOvr>
  <p:transition>
    <p:fade/>
  </p:transition>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omparis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38" y="1681163"/>
            <a:ext cx="3382577" cy="823912"/>
          </a:xfrm>
          <a:prstGeom prst="rect">
            <a:avLst/>
          </a:prstGeom>
        </p:spPr>
        <p:txBody>
          <a:bodyPr anchor="b"/>
          <a:lstStyle>
            <a:lvl1pPr marL="0" indent="0">
              <a:buNone/>
              <a:defRPr sz="2400" b="1">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30238" y="2505075"/>
            <a:ext cx="3382577" cy="3228181"/>
          </a:xfrm>
          <a:prstGeom prst="rect">
            <a:avLst/>
          </a:prstGeom>
        </p:spPr>
        <p:txBody>
          <a:bodyPr/>
          <a:lstStyle>
            <a:lvl1pPr marL="342900" indent="-342900">
              <a:buClr>
                <a:srgbClr val="31708D"/>
              </a:buClr>
              <a:buFont typeface="Arial" charset="0"/>
              <a:buChar cha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4629150" y="1681163"/>
            <a:ext cx="3399234" cy="823912"/>
          </a:xfrm>
          <a:prstGeom prst="rect">
            <a:avLst/>
          </a:prstGeom>
        </p:spPr>
        <p:txBody>
          <a:bodyPr anchor="b"/>
          <a:lstStyle>
            <a:lvl1pPr marL="0" indent="0">
              <a:buNone/>
              <a:defRPr sz="2400" b="1">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2505075"/>
            <a:ext cx="3399234" cy="3228181"/>
          </a:xfrm>
          <a:prstGeom prst="rect">
            <a:avLst/>
          </a:prstGeom>
        </p:spPr>
        <p:txBody>
          <a:bodyPr/>
          <a:lstStyle>
            <a:lvl1pPr marL="342900" indent="-342900">
              <a:buClr>
                <a:srgbClr val="31708D"/>
              </a:buClr>
              <a:buFont typeface="Arial" charset="0"/>
              <a:buChar cha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1" name="Title 2"/>
          <p:cNvSpPr>
            <a:spLocks noGrp="1"/>
          </p:cNvSpPr>
          <p:nvPr>
            <p:ph type="title"/>
          </p:nvPr>
        </p:nvSpPr>
        <p:spPr>
          <a:xfrm>
            <a:off x="300037" y="1037431"/>
            <a:ext cx="6648227" cy="591369"/>
          </a:xfrm>
          <a:prstGeom prst="rect">
            <a:avLst/>
          </a:prstGeom>
        </p:spPr>
        <p:txBody>
          <a:bodyPr/>
          <a:lstStyle>
            <a:lvl1pPr>
              <a:defRPr b="1">
                <a:solidFill>
                  <a:srgbClr val="1F324F"/>
                </a:solidFill>
                <a:latin typeface="Century Gothic" charset="0"/>
                <a:ea typeface="Century Gothic" charset="0"/>
                <a:cs typeface="Century Gothic" charset="0"/>
              </a:defRPr>
            </a:lvl1pPr>
          </a:lstStyle>
          <a:p>
            <a:r>
              <a:rPr lang="en-US" dirty="0"/>
              <a:t>Click to edit Master title style</a:t>
            </a:r>
          </a:p>
        </p:txBody>
      </p:sp>
      <p:sp>
        <p:nvSpPr>
          <p:cNvPr id="10" name="Rectangle 6">
            <a:extLst>
              <a:ext uri="{FF2B5EF4-FFF2-40B4-BE49-F238E27FC236}">
                <a16:creationId xmlns:a16="http://schemas.microsoft.com/office/drawing/2014/main" id="{5469BB81-0033-064E-AF3C-694049946936}"/>
              </a:ext>
            </a:extLst>
          </p:cNvPr>
          <p:cNvSpPr>
            <a:spLocks noGrp="1" noChangeArrowheads="1"/>
          </p:cNvSpPr>
          <p:nvPr>
            <p:ph type="sldNum" sz="quarter" idx="14"/>
          </p:nvPr>
        </p:nvSpPr>
        <p:spPr>
          <a:xfrm>
            <a:off x="8172400" y="5257006"/>
            <a:ext cx="576064" cy="476250"/>
          </a:xfrm>
          <a:prstGeom prst="rect">
            <a:avLst/>
          </a:prstGeom>
        </p:spPr>
        <p:txBody>
          <a:bodyPr/>
          <a:lstStyle>
            <a:lvl1pPr algn="r">
              <a:defRPr sz="1400"/>
            </a:lvl1pPr>
          </a:lstStyle>
          <a:p>
            <a:pPr>
              <a:defRPr/>
            </a:pPr>
            <a:fld id="{D7BCBCE4-348C-FE43-9E32-9F16AF4F4295}" type="slidenum">
              <a:rPr lang="en-US">
                <a:solidFill>
                  <a:srgbClr val="000000"/>
                </a:solidFill>
              </a:rPr>
              <a:pPr>
                <a:defRPr/>
              </a:pPr>
              <a:t>‹N°›</a:t>
            </a:fld>
            <a:endParaRPr lang="en-US" dirty="0">
              <a:solidFill>
                <a:srgbClr val="000000"/>
              </a:solidFill>
            </a:endParaRPr>
          </a:p>
        </p:txBody>
      </p:sp>
    </p:spTree>
    <p:extLst>
      <p:ext uri="{BB962C8B-B14F-4D97-AF65-F5344CB8AC3E}">
        <p14:creationId xmlns:p14="http://schemas.microsoft.com/office/powerpoint/2010/main" val="3852154107"/>
      </p:ext>
    </p:extLst>
  </p:cSld>
  <p:clrMapOvr>
    <a:masterClrMapping/>
  </p:clrMapOvr>
  <p:transition>
    <p:fade/>
  </p:transition>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Picture with Cap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788" y="2276872"/>
            <a:ext cx="4140596" cy="3456384"/>
          </a:xfrm>
          <a:prstGeom prst="rect">
            <a:avLst/>
          </a:prstGeo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CA" noProof="0" dirty="0"/>
          </a:p>
        </p:txBody>
      </p:sp>
      <p:sp>
        <p:nvSpPr>
          <p:cNvPr id="4" name="Text Placeholder 3"/>
          <p:cNvSpPr>
            <a:spLocks noGrp="1"/>
          </p:cNvSpPr>
          <p:nvPr>
            <p:ph type="body" sz="half" idx="2"/>
          </p:nvPr>
        </p:nvSpPr>
        <p:spPr>
          <a:xfrm>
            <a:off x="630238" y="1700808"/>
            <a:ext cx="2949575" cy="4032448"/>
          </a:xfrm>
          <a:prstGeom prst="rect">
            <a:avLst/>
          </a:prstGeom>
        </p:spPr>
        <p:txBody>
          <a:bodyPr/>
          <a:lstStyle>
            <a:lvl1pPr marL="0" indent="0">
              <a:buNone/>
              <a:defRPr sz="16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Title 7"/>
          <p:cNvSpPr>
            <a:spLocks noGrp="1"/>
          </p:cNvSpPr>
          <p:nvPr>
            <p:ph type="title"/>
          </p:nvPr>
        </p:nvSpPr>
        <p:spPr>
          <a:xfrm>
            <a:off x="628650" y="987425"/>
            <a:ext cx="6247606" cy="569367"/>
          </a:xfrm>
          <a:prstGeom prst="rect">
            <a:avLst/>
          </a:prstGeom>
        </p:spPr>
        <p:txBody>
          <a:bodyPr/>
          <a:lstStyle>
            <a:lvl1pPr>
              <a:defRPr b="1">
                <a:solidFill>
                  <a:srgbClr val="1F324F"/>
                </a:solidFill>
                <a:latin typeface="Century Gothic" charset="0"/>
                <a:ea typeface="Century Gothic" charset="0"/>
                <a:cs typeface="Century Gothic" charset="0"/>
              </a:defRPr>
            </a:lvl1pPr>
          </a:lstStyle>
          <a:p>
            <a:r>
              <a:rPr lang="en-US" dirty="0"/>
              <a:t>Click to edit Master title style</a:t>
            </a:r>
          </a:p>
        </p:txBody>
      </p:sp>
      <p:sp>
        <p:nvSpPr>
          <p:cNvPr id="9" name="Rectangle 6">
            <a:extLst>
              <a:ext uri="{FF2B5EF4-FFF2-40B4-BE49-F238E27FC236}">
                <a16:creationId xmlns:a16="http://schemas.microsoft.com/office/drawing/2014/main" id="{E8E2B60D-FD75-7146-999F-80B942CDE5F3}"/>
              </a:ext>
            </a:extLst>
          </p:cNvPr>
          <p:cNvSpPr>
            <a:spLocks noGrp="1" noChangeArrowheads="1"/>
          </p:cNvSpPr>
          <p:nvPr>
            <p:ph type="sldNum" sz="quarter" idx="14"/>
          </p:nvPr>
        </p:nvSpPr>
        <p:spPr>
          <a:xfrm>
            <a:off x="8172400" y="5257006"/>
            <a:ext cx="576064" cy="476250"/>
          </a:xfrm>
          <a:prstGeom prst="rect">
            <a:avLst/>
          </a:prstGeom>
        </p:spPr>
        <p:txBody>
          <a:bodyPr/>
          <a:lstStyle>
            <a:lvl1pPr algn="r">
              <a:defRPr sz="1400"/>
            </a:lvl1pPr>
          </a:lstStyle>
          <a:p>
            <a:pPr>
              <a:defRPr/>
            </a:pPr>
            <a:fld id="{D7BCBCE4-348C-FE43-9E32-9F16AF4F4295}" type="slidenum">
              <a:rPr lang="en-US">
                <a:solidFill>
                  <a:srgbClr val="000000"/>
                </a:solidFill>
              </a:rPr>
              <a:pPr>
                <a:defRPr/>
              </a:pPr>
              <a:t>‹N°›</a:t>
            </a:fld>
            <a:endParaRPr lang="en-US" dirty="0">
              <a:solidFill>
                <a:srgbClr val="000000"/>
              </a:solidFill>
            </a:endParaRPr>
          </a:p>
        </p:txBody>
      </p:sp>
    </p:spTree>
    <p:extLst>
      <p:ext uri="{BB962C8B-B14F-4D97-AF65-F5344CB8AC3E}">
        <p14:creationId xmlns:p14="http://schemas.microsoft.com/office/powerpoint/2010/main" val="4110285322"/>
      </p:ext>
    </p:extLst>
  </p:cSld>
  <p:clrMapOvr>
    <a:masterClrMapping/>
  </p:clrMapOvr>
  <p:transition>
    <p:fade/>
  </p:transition>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3983511"/>
            <a:ext cx="6247606" cy="567729"/>
          </a:xfrm>
          <a:prstGeom prst="rect">
            <a:avLst/>
          </a:prstGeom>
        </p:spPr>
        <p:txBody>
          <a:bodyPr/>
          <a:lstStyle>
            <a:lvl1pPr marL="0" indent="0">
              <a:buNone/>
              <a:defRPr sz="2400">
                <a:solidFill>
                  <a:schemeClr val="accent4">
                    <a:lumMod val="75000"/>
                  </a:schemeClr>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
        <p:nvSpPr>
          <p:cNvPr id="8" name="Title 7"/>
          <p:cNvSpPr>
            <a:spLocks noGrp="1"/>
          </p:cNvSpPr>
          <p:nvPr>
            <p:ph type="title"/>
          </p:nvPr>
        </p:nvSpPr>
        <p:spPr>
          <a:xfrm>
            <a:off x="628650" y="1844824"/>
            <a:ext cx="6247606" cy="1922663"/>
          </a:xfrm>
          <a:prstGeom prst="rect">
            <a:avLst/>
          </a:prstGeom>
        </p:spPr>
        <p:txBody>
          <a:bodyPr/>
          <a:lstStyle>
            <a:lvl1pPr>
              <a:defRPr sz="6000" b="1">
                <a:solidFill>
                  <a:srgbClr val="1F324F"/>
                </a:solidFill>
                <a:latin typeface="Century Gothic" charset="0"/>
                <a:ea typeface="Century Gothic" charset="0"/>
                <a:cs typeface="Century Gothic" charset="0"/>
              </a:defRPr>
            </a:lvl1pPr>
          </a:lstStyle>
          <a:p>
            <a:r>
              <a:rPr lang="en-US" dirty="0"/>
              <a:t>Click to edit Master title style</a:t>
            </a:r>
          </a:p>
        </p:txBody>
      </p:sp>
      <p:sp>
        <p:nvSpPr>
          <p:cNvPr id="7" name="Slide Number Placeholder 6">
            <a:extLst>
              <a:ext uri="{FF2B5EF4-FFF2-40B4-BE49-F238E27FC236}">
                <a16:creationId xmlns:a16="http://schemas.microsoft.com/office/drawing/2014/main" id="{1FD49E52-E8EF-DA4A-8F32-7C6036728766}"/>
              </a:ext>
            </a:extLst>
          </p:cNvPr>
          <p:cNvSpPr>
            <a:spLocks noGrp="1" noChangeArrowheads="1"/>
          </p:cNvSpPr>
          <p:nvPr>
            <p:ph type="sldNum" sz="quarter" idx="14"/>
          </p:nvPr>
        </p:nvSpPr>
        <p:spPr>
          <a:xfrm>
            <a:off x="8172400" y="5257006"/>
            <a:ext cx="576064" cy="476250"/>
          </a:xfrm>
          <a:prstGeom prst="rect">
            <a:avLst/>
          </a:prstGeom>
        </p:spPr>
        <p:txBody>
          <a:bodyPr/>
          <a:lstStyle>
            <a:lvl1pPr algn="r">
              <a:defRPr sz="1400"/>
            </a:lvl1pPr>
          </a:lstStyle>
          <a:p>
            <a:pPr>
              <a:defRPr/>
            </a:pPr>
            <a:fld id="{D7BCBCE4-348C-FE43-9E32-9F16AF4F4295}" type="slidenum">
              <a:rPr lang="en-US"/>
              <a:pPr>
                <a:defRPr/>
              </a:pPr>
              <a:t>‹N°›</a:t>
            </a:fld>
            <a:endParaRPr lang="en-US" dirty="0"/>
          </a:p>
        </p:txBody>
      </p:sp>
    </p:spTree>
    <p:extLst>
      <p:ext uri="{BB962C8B-B14F-4D97-AF65-F5344CB8AC3E}">
        <p14:creationId xmlns:p14="http://schemas.microsoft.com/office/powerpoint/2010/main" val="418075357"/>
      </p:ext>
    </p:extLst>
  </p:cSld>
  <p:clrMapOvr>
    <a:masterClrMapping/>
  </p:clrMapOvr>
  <p:transition>
    <p:fade/>
  </p:transition>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0038" y="1700213"/>
            <a:ext cx="7224289" cy="4105051"/>
          </a:xfrm>
          <a:prstGeom prst="rect">
            <a:avLst/>
          </a:prstGeom>
        </p:spPr>
        <p:txBody>
          <a:bodyPr/>
          <a:lstStyle>
            <a:lvl1pPr marL="0" indent="0">
              <a:buFontTx/>
              <a:buNone/>
              <a:defRPr>
                <a:solidFill>
                  <a:schemeClr val="tx1">
                    <a:lumMod val="85000"/>
                    <a:lumOff val="1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9" name="Title 8"/>
          <p:cNvSpPr>
            <a:spLocks noGrp="1"/>
          </p:cNvSpPr>
          <p:nvPr>
            <p:ph type="title"/>
          </p:nvPr>
        </p:nvSpPr>
        <p:spPr>
          <a:xfrm>
            <a:off x="300038" y="980728"/>
            <a:ext cx="6720234" cy="575469"/>
          </a:xfrm>
          <a:prstGeom prst="rect">
            <a:avLst/>
          </a:prstGeom>
        </p:spPr>
        <p:txBody>
          <a:bodyPr/>
          <a:lstStyle>
            <a:lvl1pPr>
              <a:defRPr b="1">
                <a:solidFill>
                  <a:srgbClr val="1F324F"/>
                </a:solidFill>
                <a:latin typeface="Century Gothic" charset="0"/>
                <a:ea typeface="Century Gothic" charset="0"/>
                <a:cs typeface="Century Gothic" charset="0"/>
              </a:defRPr>
            </a:lvl1pPr>
          </a:lstStyle>
          <a:p>
            <a:r>
              <a:rPr lang="en-US" dirty="0"/>
              <a:t>Click to edit Master title style</a:t>
            </a:r>
          </a:p>
        </p:txBody>
      </p:sp>
      <p:sp>
        <p:nvSpPr>
          <p:cNvPr id="8" name="Rectangle 6">
            <a:extLst>
              <a:ext uri="{FF2B5EF4-FFF2-40B4-BE49-F238E27FC236}">
                <a16:creationId xmlns:a16="http://schemas.microsoft.com/office/drawing/2014/main" id="{1035CCF7-F785-B244-8BA7-6E3786CD22B3}"/>
              </a:ext>
            </a:extLst>
          </p:cNvPr>
          <p:cNvSpPr>
            <a:spLocks noGrp="1" noChangeArrowheads="1"/>
          </p:cNvSpPr>
          <p:nvPr>
            <p:ph type="sldNum" sz="quarter" idx="14"/>
          </p:nvPr>
        </p:nvSpPr>
        <p:spPr>
          <a:xfrm>
            <a:off x="8172400" y="5257006"/>
            <a:ext cx="576064" cy="476250"/>
          </a:xfrm>
          <a:prstGeom prst="rect">
            <a:avLst/>
          </a:prstGeom>
        </p:spPr>
        <p:txBody>
          <a:bodyPr/>
          <a:lstStyle>
            <a:lvl1pPr algn="r">
              <a:defRPr sz="1400"/>
            </a:lvl1pPr>
          </a:lstStyle>
          <a:p>
            <a:pPr>
              <a:defRPr/>
            </a:pPr>
            <a:fld id="{D7BCBCE4-348C-FE43-9E32-9F16AF4F4295}" type="slidenum">
              <a:rPr lang="en-US"/>
              <a:pPr>
                <a:defRPr/>
              </a:pPr>
              <a:t>‹N°›</a:t>
            </a:fld>
            <a:endParaRPr lang="en-US" dirty="0"/>
          </a:p>
        </p:txBody>
      </p:sp>
    </p:spTree>
    <p:extLst>
      <p:ext uri="{BB962C8B-B14F-4D97-AF65-F5344CB8AC3E}">
        <p14:creationId xmlns:p14="http://schemas.microsoft.com/office/powerpoint/2010/main" val="2027655621"/>
      </p:ext>
    </p:extLst>
  </p:cSld>
  <p:clrMapOvr>
    <a:masterClrMapping/>
  </p:clrMapOvr>
  <p:transition>
    <p:fade/>
  </p:transition>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mp; Bullet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300038" y="1773238"/>
            <a:ext cx="7224290" cy="3960018"/>
          </a:xfrm>
          <a:prstGeom prst="rect">
            <a:avLst/>
          </a:prstGeom>
        </p:spPr>
        <p:txBody>
          <a:bodyPr/>
          <a:lstStyle>
            <a:lvl1pPr marL="342900" indent="-342900">
              <a:buClr>
                <a:srgbClr val="31708D"/>
              </a:buClr>
              <a:buFont typeface="Arial" charset="0"/>
              <a:buChar cha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2"/>
          <p:cNvSpPr>
            <a:spLocks noGrp="1"/>
          </p:cNvSpPr>
          <p:nvPr>
            <p:ph type="title"/>
          </p:nvPr>
        </p:nvSpPr>
        <p:spPr>
          <a:xfrm>
            <a:off x="300037" y="1037431"/>
            <a:ext cx="6648227" cy="591369"/>
          </a:xfrm>
          <a:prstGeom prst="rect">
            <a:avLst/>
          </a:prstGeom>
        </p:spPr>
        <p:txBody>
          <a:bodyPr/>
          <a:lstStyle>
            <a:lvl1pPr>
              <a:defRPr b="1">
                <a:solidFill>
                  <a:srgbClr val="1F324F"/>
                </a:solidFill>
                <a:latin typeface="Century Gothic" charset="0"/>
                <a:ea typeface="Century Gothic" charset="0"/>
                <a:cs typeface="Century Gothic" charset="0"/>
              </a:defRPr>
            </a:lvl1pPr>
          </a:lstStyle>
          <a:p>
            <a:r>
              <a:rPr lang="en-US" dirty="0"/>
              <a:t>Click to edit Master title style</a:t>
            </a:r>
          </a:p>
        </p:txBody>
      </p:sp>
      <p:sp>
        <p:nvSpPr>
          <p:cNvPr id="4" name="Rectangle 6"/>
          <p:cNvSpPr>
            <a:spLocks noGrp="1" noChangeArrowheads="1"/>
          </p:cNvSpPr>
          <p:nvPr>
            <p:ph type="sldNum" sz="quarter" idx="14"/>
          </p:nvPr>
        </p:nvSpPr>
        <p:spPr>
          <a:xfrm>
            <a:off x="8172400" y="5257006"/>
            <a:ext cx="576064" cy="476250"/>
          </a:xfrm>
          <a:prstGeom prst="rect">
            <a:avLst/>
          </a:prstGeom>
        </p:spPr>
        <p:txBody>
          <a:bodyPr/>
          <a:lstStyle>
            <a:lvl1pPr algn="r">
              <a:defRPr sz="1400"/>
            </a:lvl1pPr>
          </a:lstStyle>
          <a:p>
            <a:pPr>
              <a:defRPr/>
            </a:pPr>
            <a:fld id="{D7BCBCE4-348C-FE43-9E32-9F16AF4F4295}" type="slidenum">
              <a:rPr lang="en-US"/>
              <a:pPr>
                <a:defRPr/>
              </a:pPr>
              <a:t>‹N°›</a:t>
            </a:fld>
            <a:endParaRPr lang="en-US" dirty="0"/>
          </a:p>
        </p:txBody>
      </p:sp>
    </p:spTree>
    <p:extLst>
      <p:ext uri="{BB962C8B-B14F-4D97-AF65-F5344CB8AC3E}">
        <p14:creationId xmlns:p14="http://schemas.microsoft.com/office/powerpoint/2010/main" val="1078891884"/>
      </p:ext>
    </p:extLst>
  </p:cSld>
  <p:clrMapOvr>
    <a:masterClrMapping/>
  </p:clrMapOvr>
  <p:transition>
    <p:fade/>
  </p:transition>
  <p:hf hdr="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6783" y="1825625"/>
            <a:ext cx="3679153" cy="3907631"/>
          </a:xfrm>
          <a:prstGeom prst="rect">
            <a:avLst/>
          </a:prstGeom>
        </p:spPr>
        <p:txBody>
          <a:bodyPr/>
          <a:lstStyle>
            <a:lvl1pPr marL="342900" indent="-342900">
              <a:buClr>
                <a:srgbClr val="31708D"/>
              </a:buClr>
              <a:buFont typeface="Arial" charset="0"/>
              <a:buChar cha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211960" y="1825625"/>
            <a:ext cx="3528392" cy="3907631"/>
          </a:xfrm>
          <a:prstGeom prst="rect">
            <a:avLst/>
          </a:prstGeom>
        </p:spPr>
        <p:txBody>
          <a:bodyPr/>
          <a:lstStyle>
            <a:lvl1pPr marL="342900" indent="-342900">
              <a:buClr>
                <a:srgbClr val="31708D"/>
              </a:buClr>
              <a:buFont typeface="Arial" charset="0"/>
              <a:buChar cha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Title 2"/>
          <p:cNvSpPr>
            <a:spLocks noGrp="1"/>
          </p:cNvSpPr>
          <p:nvPr>
            <p:ph type="title"/>
          </p:nvPr>
        </p:nvSpPr>
        <p:spPr>
          <a:xfrm>
            <a:off x="300037" y="1037431"/>
            <a:ext cx="6432203" cy="591369"/>
          </a:xfrm>
          <a:prstGeom prst="rect">
            <a:avLst/>
          </a:prstGeom>
        </p:spPr>
        <p:txBody>
          <a:bodyPr/>
          <a:lstStyle>
            <a:lvl1pPr>
              <a:defRPr b="1">
                <a:solidFill>
                  <a:srgbClr val="1F324F"/>
                </a:solidFill>
                <a:latin typeface="Century Gothic" charset="0"/>
                <a:ea typeface="Century Gothic" charset="0"/>
                <a:cs typeface="Century Gothic" charset="0"/>
              </a:defRPr>
            </a:lvl1pPr>
          </a:lstStyle>
          <a:p>
            <a:r>
              <a:rPr lang="en-US" dirty="0"/>
              <a:t>Click to edit Master title style</a:t>
            </a:r>
          </a:p>
        </p:txBody>
      </p:sp>
      <p:sp>
        <p:nvSpPr>
          <p:cNvPr id="8" name="Rectangle 6">
            <a:extLst>
              <a:ext uri="{FF2B5EF4-FFF2-40B4-BE49-F238E27FC236}">
                <a16:creationId xmlns:a16="http://schemas.microsoft.com/office/drawing/2014/main" id="{7CFA41A2-4FDC-C24E-98D5-D993FFD46137}"/>
              </a:ext>
            </a:extLst>
          </p:cNvPr>
          <p:cNvSpPr>
            <a:spLocks noGrp="1" noChangeArrowheads="1"/>
          </p:cNvSpPr>
          <p:nvPr>
            <p:ph type="sldNum" sz="quarter" idx="14"/>
          </p:nvPr>
        </p:nvSpPr>
        <p:spPr>
          <a:xfrm>
            <a:off x="8172400" y="5257006"/>
            <a:ext cx="576064" cy="476250"/>
          </a:xfrm>
          <a:prstGeom prst="rect">
            <a:avLst/>
          </a:prstGeom>
        </p:spPr>
        <p:txBody>
          <a:bodyPr/>
          <a:lstStyle>
            <a:lvl1pPr algn="r">
              <a:defRPr sz="1400"/>
            </a:lvl1pPr>
          </a:lstStyle>
          <a:p>
            <a:pPr>
              <a:defRPr/>
            </a:pPr>
            <a:fld id="{D7BCBCE4-348C-FE43-9E32-9F16AF4F4295}" type="slidenum">
              <a:rPr lang="en-US"/>
              <a:pPr>
                <a:defRPr/>
              </a:pPr>
              <a:t>‹N°›</a:t>
            </a:fld>
            <a:endParaRPr lang="en-US" dirty="0"/>
          </a:p>
        </p:txBody>
      </p:sp>
    </p:spTree>
    <p:extLst>
      <p:ext uri="{BB962C8B-B14F-4D97-AF65-F5344CB8AC3E}">
        <p14:creationId xmlns:p14="http://schemas.microsoft.com/office/powerpoint/2010/main" val="804455529"/>
      </p:ext>
    </p:extLst>
  </p:cSld>
  <p:clrMapOvr>
    <a:masterClrMapping/>
  </p:clrMapOvr>
  <p:transition>
    <p:fade/>
  </p:transition>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38" y="1681163"/>
            <a:ext cx="3382577" cy="823912"/>
          </a:xfrm>
          <a:prstGeom prst="rect">
            <a:avLst/>
          </a:prstGeom>
        </p:spPr>
        <p:txBody>
          <a:bodyPr anchor="b"/>
          <a:lstStyle>
            <a:lvl1pPr marL="0" indent="0">
              <a:buNone/>
              <a:defRPr sz="2400" b="1">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30238" y="2505075"/>
            <a:ext cx="3382577" cy="3228181"/>
          </a:xfrm>
          <a:prstGeom prst="rect">
            <a:avLst/>
          </a:prstGeom>
        </p:spPr>
        <p:txBody>
          <a:bodyPr/>
          <a:lstStyle>
            <a:lvl1pPr marL="342900" indent="-342900">
              <a:buClr>
                <a:srgbClr val="31708D"/>
              </a:buClr>
              <a:buFont typeface="Arial" charset="0"/>
              <a:buChar cha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4629150" y="1681163"/>
            <a:ext cx="3399234" cy="823912"/>
          </a:xfrm>
          <a:prstGeom prst="rect">
            <a:avLst/>
          </a:prstGeom>
        </p:spPr>
        <p:txBody>
          <a:bodyPr anchor="b"/>
          <a:lstStyle>
            <a:lvl1pPr marL="0" indent="0">
              <a:buNone/>
              <a:defRPr sz="2400" b="1">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2505075"/>
            <a:ext cx="3399234" cy="3228181"/>
          </a:xfrm>
          <a:prstGeom prst="rect">
            <a:avLst/>
          </a:prstGeom>
        </p:spPr>
        <p:txBody>
          <a:bodyPr/>
          <a:lstStyle>
            <a:lvl1pPr marL="342900" indent="-342900">
              <a:buClr>
                <a:srgbClr val="31708D"/>
              </a:buClr>
              <a:buFont typeface="Arial" charset="0"/>
              <a:buChar cha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1" name="Title 2"/>
          <p:cNvSpPr>
            <a:spLocks noGrp="1"/>
          </p:cNvSpPr>
          <p:nvPr>
            <p:ph type="title"/>
          </p:nvPr>
        </p:nvSpPr>
        <p:spPr>
          <a:xfrm>
            <a:off x="300037" y="1037431"/>
            <a:ext cx="6648227" cy="591369"/>
          </a:xfrm>
          <a:prstGeom prst="rect">
            <a:avLst/>
          </a:prstGeom>
        </p:spPr>
        <p:txBody>
          <a:bodyPr/>
          <a:lstStyle>
            <a:lvl1pPr>
              <a:defRPr b="1">
                <a:solidFill>
                  <a:srgbClr val="1F324F"/>
                </a:solidFill>
                <a:latin typeface="Century Gothic" charset="0"/>
                <a:ea typeface="Century Gothic" charset="0"/>
                <a:cs typeface="Century Gothic" charset="0"/>
              </a:defRPr>
            </a:lvl1pPr>
          </a:lstStyle>
          <a:p>
            <a:r>
              <a:rPr lang="en-US" dirty="0"/>
              <a:t>Click to edit Master title style</a:t>
            </a:r>
          </a:p>
        </p:txBody>
      </p:sp>
      <p:sp>
        <p:nvSpPr>
          <p:cNvPr id="10" name="Rectangle 6">
            <a:extLst>
              <a:ext uri="{FF2B5EF4-FFF2-40B4-BE49-F238E27FC236}">
                <a16:creationId xmlns:a16="http://schemas.microsoft.com/office/drawing/2014/main" id="{5469BB81-0033-064E-AF3C-694049946936}"/>
              </a:ext>
            </a:extLst>
          </p:cNvPr>
          <p:cNvSpPr>
            <a:spLocks noGrp="1" noChangeArrowheads="1"/>
          </p:cNvSpPr>
          <p:nvPr>
            <p:ph type="sldNum" sz="quarter" idx="14"/>
          </p:nvPr>
        </p:nvSpPr>
        <p:spPr>
          <a:xfrm>
            <a:off x="8172400" y="5257006"/>
            <a:ext cx="576064" cy="476250"/>
          </a:xfrm>
          <a:prstGeom prst="rect">
            <a:avLst/>
          </a:prstGeom>
        </p:spPr>
        <p:txBody>
          <a:bodyPr/>
          <a:lstStyle>
            <a:lvl1pPr algn="r">
              <a:defRPr sz="1400"/>
            </a:lvl1pPr>
          </a:lstStyle>
          <a:p>
            <a:pPr>
              <a:defRPr/>
            </a:pPr>
            <a:fld id="{D7BCBCE4-348C-FE43-9E32-9F16AF4F4295}" type="slidenum">
              <a:rPr lang="en-US"/>
              <a:pPr>
                <a:defRPr/>
              </a:pPr>
              <a:t>‹N°›</a:t>
            </a:fld>
            <a:endParaRPr lang="en-US" dirty="0"/>
          </a:p>
        </p:txBody>
      </p:sp>
    </p:spTree>
    <p:extLst>
      <p:ext uri="{BB962C8B-B14F-4D97-AF65-F5344CB8AC3E}">
        <p14:creationId xmlns:p14="http://schemas.microsoft.com/office/powerpoint/2010/main" val="1338798029"/>
      </p:ext>
    </p:extLst>
  </p:cSld>
  <p:clrMapOvr>
    <a:masterClrMapping/>
  </p:clrMapOvr>
  <p:transition>
    <p:fade/>
  </p:transition>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Picture with Cap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788" y="2276872"/>
            <a:ext cx="4140596" cy="3456384"/>
          </a:xfrm>
          <a:prstGeom prst="rect">
            <a:avLst/>
          </a:prstGeo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CA" noProof="0" dirty="0"/>
          </a:p>
        </p:txBody>
      </p:sp>
      <p:sp>
        <p:nvSpPr>
          <p:cNvPr id="4" name="Text Placeholder 3"/>
          <p:cNvSpPr>
            <a:spLocks noGrp="1"/>
          </p:cNvSpPr>
          <p:nvPr>
            <p:ph type="body" sz="half" idx="2"/>
          </p:nvPr>
        </p:nvSpPr>
        <p:spPr>
          <a:xfrm>
            <a:off x="630238" y="1700808"/>
            <a:ext cx="2949575" cy="4032448"/>
          </a:xfrm>
          <a:prstGeom prst="rect">
            <a:avLst/>
          </a:prstGeom>
        </p:spPr>
        <p:txBody>
          <a:bodyPr/>
          <a:lstStyle>
            <a:lvl1pPr marL="0" indent="0">
              <a:buNone/>
              <a:defRPr sz="16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Title 7"/>
          <p:cNvSpPr>
            <a:spLocks noGrp="1"/>
          </p:cNvSpPr>
          <p:nvPr>
            <p:ph type="title"/>
          </p:nvPr>
        </p:nvSpPr>
        <p:spPr>
          <a:xfrm>
            <a:off x="628650" y="987425"/>
            <a:ext cx="6247606" cy="569367"/>
          </a:xfrm>
          <a:prstGeom prst="rect">
            <a:avLst/>
          </a:prstGeom>
        </p:spPr>
        <p:txBody>
          <a:bodyPr/>
          <a:lstStyle>
            <a:lvl1pPr>
              <a:defRPr b="1">
                <a:solidFill>
                  <a:srgbClr val="1F324F"/>
                </a:solidFill>
                <a:latin typeface="Century Gothic" charset="0"/>
                <a:ea typeface="Century Gothic" charset="0"/>
                <a:cs typeface="Century Gothic" charset="0"/>
              </a:defRPr>
            </a:lvl1pPr>
          </a:lstStyle>
          <a:p>
            <a:r>
              <a:rPr lang="en-US" dirty="0"/>
              <a:t>Click to edit Master title style</a:t>
            </a:r>
          </a:p>
        </p:txBody>
      </p:sp>
      <p:sp>
        <p:nvSpPr>
          <p:cNvPr id="9" name="Rectangle 6">
            <a:extLst>
              <a:ext uri="{FF2B5EF4-FFF2-40B4-BE49-F238E27FC236}">
                <a16:creationId xmlns:a16="http://schemas.microsoft.com/office/drawing/2014/main" id="{E8E2B60D-FD75-7146-999F-80B942CDE5F3}"/>
              </a:ext>
            </a:extLst>
          </p:cNvPr>
          <p:cNvSpPr>
            <a:spLocks noGrp="1" noChangeArrowheads="1"/>
          </p:cNvSpPr>
          <p:nvPr>
            <p:ph type="sldNum" sz="quarter" idx="14"/>
          </p:nvPr>
        </p:nvSpPr>
        <p:spPr>
          <a:xfrm>
            <a:off x="8172400" y="5257006"/>
            <a:ext cx="576064" cy="476250"/>
          </a:xfrm>
          <a:prstGeom prst="rect">
            <a:avLst/>
          </a:prstGeom>
        </p:spPr>
        <p:txBody>
          <a:bodyPr/>
          <a:lstStyle>
            <a:lvl1pPr algn="r">
              <a:defRPr sz="1400"/>
            </a:lvl1pPr>
          </a:lstStyle>
          <a:p>
            <a:pPr>
              <a:defRPr/>
            </a:pPr>
            <a:fld id="{D7BCBCE4-348C-FE43-9E32-9F16AF4F4295}" type="slidenum">
              <a:rPr lang="en-US"/>
              <a:pPr>
                <a:defRPr/>
              </a:pPr>
              <a:t>‹N°›</a:t>
            </a:fld>
            <a:endParaRPr lang="en-US" dirty="0"/>
          </a:p>
        </p:txBody>
      </p:sp>
    </p:spTree>
    <p:extLst>
      <p:ext uri="{BB962C8B-B14F-4D97-AF65-F5344CB8AC3E}">
        <p14:creationId xmlns:p14="http://schemas.microsoft.com/office/powerpoint/2010/main" val="1992303784"/>
      </p:ext>
    </p:extLst>
  </p:cSld>
  <p:clrMapOvr>
    <a:masterClrMapping/>
  </p:clrMapOvr>
  <p:transition>
    <p:fade/>
  </p:transition>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7451725" y="6380163"/>
            <a:ext cx="1270000" cy="476250"/>
          </a:xfrm>
          <a:prstGeom prst="rect">
            <a:avLst/>
          </a:prstGeom>
        </p:spPr>
        <p:txBody>
          <a:bodyPr/>
          <a:lstStyle>
            <a:lvl1pPr>
              <a:defRPr/>
            </a:lvl1pPr>
          </a:lstStyle>
          <a:p>
            <a:r>
              <a:rPr lang="en-US" smtClean="0"/>
              <a:t>13/06/2017</a:t>
            </a:r>
            <a:endParaRPr lang="en-CA" dirty="0"/>
          </a:p>
        </p:txBody>
      </p:sp>
      <p:sp>
        <p:nvSpPr>
          <p:cNvPr id="5" name="Footer Placeholder 4"/>
          <p:cNvSpPr>
            <a:spLocks noGrp="1"/>
          </p:cNvSpPr>
          <p:nvPr>
            <p:ph type="ftr" sz="quarter" idx="11"/>
          </p:nvPr>
        </p:nvSpPr>
        <p:spPr>
          <a:xfrm>
            <a:off x="2700338" y="6388100"/>
            <a:ext cx="3889375" cy="476250"/>
          </a:xfrm>
          <a:prstGeom prst="rect">
            <a:avLst/>
          </a:prstGeom>
        </p:spPr>
        <p:txBody>
          <a:bodyPr/>
          <a:lstStyle>
            <a:lvl1pPr>
              <a:defRPr/>
            </a:lvl1pPr>
          </a:lstStyle>
          <a:p>
            <a:r>
              <a:rPr lang="en-CA" dirty="0"/>
              <a:t>Statistics Canada • Statistique Canada</a:t>
            </a:r>
          </a:p>
        </p:txBody>
      </p:sp>
      <p:sp>
        <p:nvSpPr>
          <p:cNvPr id="6" name="Slide Number Placeholder 5"/>
          <p:cNvSpPr>
            <a:spLocks noGrp="1"/>
          </p:cNvSpPr>
          <p:nvPr>
            <p:ph type="sldNum" sz="quarter" idx="12"/>
          </p:nvPr>
        </p:nvSpPr>
        <p:spPr>
          <a:xfrm>
            <a:off x="395288" y="6408738"/>
            <a:ext cx="1522412" cy="476250"/>
          </a:xfrm>
          <a:prstGeom prst="rect">
            <a:avLst/>
          </a:prstGeom>
        </p:spPr>
        <p:txBody>
          <a:bodyPr/>
          <a:lstStyle>
            <a:lvl1pPr>
              <a:defRPr/>
            </a:lvl1pPr>
          </a:lstStyle>
          <a:p>
            <a:fld id="{2E389C3A-B153-460B-B4A1-985B82369F78}" type="slidenum">
              <a:rPr lang="en-CA"/>
              <a:pPr/>
              <a:t>‹N°›</a:t>
            </a:fld>
            <a:endParaRPr lang="en-CA" dirty="0"/>
          </a:p>
        </p:txBody>
      </p:sp>
    </p:spTree>
    <p:extLst>
      <p:ext uri="{BB962C8B-B14F-4D97-AF65-F5344CB8AC3E}">
        <p14:creationId xmlns:p14="http://schemas.microsoft.com/office/powerpoint/2010/main" val="138161757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395288" y="2343951"/>
            <a:ext cx="3177499" cy="873775"/>
          </a:xfrm>
          <a:prstGeom prst="rect">
            <a:avLst/>
          </a:prstGeom>
        </p:spPr>
        <p:txBody>
          <a:bodyPr/>
          <a:lstStyle>
            <a:lvl1pPr>
              <a:defRPr lang="en-US" sz="2400" b="1" baseline="0" dirty="0">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24" name="Text Placeholder 22"/>
          <p:cNvSpPr>
            <a:spLocks noGrp="1"/>
          </p:cNvSpPr>
          <p:nvPr>
            <p:ph type="body" sz="quarter" idx="10"/>
          </p:nvPr>
        </p:nvSpPr>
        <p:spPr>
          <a:xfrm>
            <a:off x="395288" y="3409278"/>
            <a:ext cx="2736552" cy="395548"/>
          </a:xfrm>
          <a:prstGeom prst="rect">
            <a:avLst/>
          </a:prstGeom>
        </p:spPr>
        <p:txBody>
          <a:bodyPr/>
          <a:lstStyle>
            <a:lvl1pPr marL="0" indent="0">
              <a:buNone/>
              <a:defRPr sz="1400">
                <a:solidFill>
                  <a:schemeClr val="bg1"/>
                </a:solidFill>
                <a:latin typeface="Century Gothic" charset="0"/>
                <a:ea typeface="Century Gothic" charset="0"/>
                <a:cs typeface="Century Gothic" charset="0"/>
              </a:defRPr>
            </a:lvl1pPr>
          </a:lstStyle>
          <a:p>
            <a:pPr lvl="0"/>
            <a:r>
              <a:rPr lang="en-US" dirty="0"/>
              <a:t>Edit Master text styles</a:t>
            </a:r>
          </a:p>
        </p:txBody>
      </p:sp>
      <p:sp>
        <p:nvSpPr>
          <p:cNvPr id="30" name="Text Placeholder 22"/>
          <p:cNvSpPr>
            <a:spLocks noGrp="1"/>
          </p:cNvSpPr>
          <p:nvPr>
            <p:ph type="body" sz="quarter" idx="12"/>
          </p:nvPr>
        </p:nvSpPr>
        <p:spPr>
          <a:xfrm>
            <a:off x="431912" y="5301495"/>
            <a:ext cx="2736552" cy="287745"/>
          </a:xfrm>
          <a:prstGeom prst="rect">
            <a:avLst/>
          </a:prstGeom>
        </p:spPr>
        <p:txBody>
          <a:bodyPr/>
          <a:lstStyle>
            <a:lvl1pPr marL="0" indent="0">
              <a:buNone/>
              <a:defRPr sz="1200" b="0" baseline="0">
                <a:solidFill>
                  <a:schemeClr val="tx1">
                    <a:lumMod val="85000"/>
                    <a:lumOff val="15000"/>
                  </a:schemeClr>
                </a:solidFill>
                <a:latin typeface="Century Gothic" charset="0"/>
                <a:ea typeface="Century Gothic" charset="0"/>
                <a:cs typeface="Century Gothic" charset="0"/>
              </a:defRPr>
            </a:lvl1pPr>
          </a:lstStyle>
          <a:p>
            <a:pPr lvl="0"/>
            <a:r>
              <a:rPr lang="en-US" altLang="en-US" dirty="0"/>
              <a:t>Edit Master text styles</a:t>
            </a:r>
          </a:p>
        </p:txBody>
      </p:sp>
    </p:spTree>
    <p:extLst>
      <p:ext uri="{BB962C8B-B14F-4D97-AF65-F5344CB8AC3E}">
        <p14:creationId xmlns:p14="http://schemas.microsoft.com/office/powerpoint/2010/main" val="1769158554"/>
      </p:ext>
    </p:extLst>
  </p:cSld>
  <p:clrMapOvr>
    <a:masterClrMapping/>
  </p:clrMapOvr>
  <p:transition>
    <p:fade/>
  </p:transition>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403" r:id="rId1"/>
    <p:sldLayoutId id="2147484422" r:id="rId2"/>
    <p:sldLayoutId id="2147484406" r:id="rId3"/>
    <p:sldLayoutId id="2147484408" r:id="rId4"/>
    <p:sldLayoutId id="2147484404" r:id="rId5"/>
    <p:sldLayoutId id="2147484411" r:id="rId6"/>
    <p:sldLayoutId id="2147484412" r:id="rId7"/>
    <p:sldLayoutId id="2147484424" r:id="rId8"/>
  </p:sldLayoutIdLst>
  <p:transition>
    <p:fade/>
  </p:transition>
  <p:hf hdr="0"/>
  <p:txStyles>
    <p:titleStyle>
      <a:lvl1pPr algn="l" rtl="0" eaLnBrk="1" fontAlgn="base" hangingPunct="1">
        <a:spcBef>
          <a:spcPct val="0"/>
        </a:spcBef>
        <a:spcAft>
          <a:spcPct val="0"/>
        </a:spcAft>
        <a:defRPr sz="3200" kern="1200">
          <a:solidFill>
            <a:schemeClr val="accent2"/>
          </a:solidFill>
          <a:latin typeface="+mj-lt"/>
          <a:ea typeface="+mj-ea"/>
          <a:cs typeface="+mj-cs"/>
        </a:defRPr>
      </a:lvl1pPr>
      <a:lvl2pPr algn="l" rtl="0" eaLnBrk="1" fontAlgn="base" hangingPunct="1">
        <a:spcBef>
          <a:spcPct val="0"/>
        </a:spcBef>
        <a:spcAft>
          <a:spcPct val="0"/>
        </a:spcAft>
        <a:defRPr sz="3200">
          <a:solidFill>
            <a:schemeClr val="accent2"/>
          </a:solidFill>
          <a:latin typeface="Arial Black" panose="020B0A04020102020204" pitchFamily="34" charset="0"/>
        </a:defRPr>
      </a:lvl2pPr>
      <a:lvl3pPr algn="l" rtl="0" eaLnBrk="1" fontAlgn="base" hangingPunct="1">
        <a:spcBef>
          <a:spcPct val="0"/>
        </a:spcBef>
        <a:spcAft>
          <a:spcPct val="0"/>
        </a:spcAft>
        <a:defRPr sz="3200">
          <a:solidFill>
            <a:schemeClr val="accent2"/>
          </a:solidFill>
          <a:latin typeface="Arial Black" panose="020B0A04020102020204" pitchFamily="34" charset="0"/>
        </a:defRPr>
      </a:lvl3pPr>
      <a:lvl4pPr algn="l" rtl="0" eaLnBrk="1" fontAlgn="base" hangingPunct="1">
        <a:spcBef>
          <a:spcPct val="0"/>
        </a:spcBef>
        <a:spcAft>
          <a:spcPct val="0"/>
        </a:spcAft>
        <a:defRPr sz="3200">
          <a:solidFill>
            <a:schemeClr val="accent2"/>
          </a:solidFill>
          <a:latin typeface="Arial Black" panose="020B0A04020102020204" pitchFamily="34" charset="0"/>
        </a:defRPr>
      </a:lvl4pPr>
      <a:lvl5pPr algn="l" rtl="0" eaLnBrk="1" fontAlgn="base" hangingPunct="1">
        <a:spcBef>
          <a:spcPct val="0"/>
        </a:spcBef>
        <a:spcAft>
          <a:spcPct val="0"/>
        </a:spcAft>
        <a:defRPr sz="3200">
          <a:solidFill>
            <a:schemeClr val="accent2"/>
          </a:solidFill>
          <a:latin typeface="Arial Black" panose="020B0A04020102020204" pitchFamily="34" charset="0"/>
        </a:defRPr>
      </a:lvl5pPr>
      <a:lvl6pPr marL="457200" algn="l" rtl="0" eaLnBrk="1" fontAlgn="base" hangingPunct="1">
        <a:spcBef>
          <a:spcPct val="0"/>
        </a:spcBef>
        <a:spcAft>
          <a:spcPct val="0"/>
        </a:spcAft>
        <a:defRPr sz="3200">
          <a:solidFill>
            <a:schemeClr val="accent2"/>
          </a:solidFill>
          <a:latin typeface="Arial Black" panose="020B0A04020102020204" pitchFamily="34" charset="0"/>
        </a:defRPr>
      </a:lvl6pPr>
      <a:lvl7pPr marL="914400" algn="l" rtl="0" eaLnBrk="1" fontAlgn="base" hangingPunct="1">
        <a:spcBef>
          <a:spcPct val="0"/>
        </a:spcBef>
        <a:spcAft>
          <a:spcPct val="0"/>
        </a:spcAft>
        <a:defRPr sz="3200">
          <a:solidFill>
            <a:schemeClr val="accent2"/>
          </a:solidFill>
          <a:latin typeface="Arial Black" panose="020B0A04020102020204" pitchFamily="34" charset="0"/>
        </a:defRPr>
      </a:lvl7pPr>
      <a:lvl8pPr marL="1371600" algn="l" rtl="0" eaLnBrk="1" fontAlgn="base" hangingPunct="1">
        <a:spcBef>
          <a:spcPct val="0"/>
        </a:spcBef>
        <a:spcAft>
          <a:spcPct val="0"/>
        </a:spcAft>
        <a:defRPr sz="3200">
          <a:solidFill>
            <a:schemeClr val="accent2"/>
          </a:solidFill>
          <a:latin typeface="Arial Black" panose="020B0A04020102020204" pitchFamily="34" charset="0"/>
        </a:defRPr>
      </a:lvl8pPr>
      <a:lvl9pPr marL="1828800" algn="l" rtl="0" eaLnBrk="1" fontAlgn="base" hangingPunct="1">
        <a:spcBef>
          <a:spcPct val="0"/>
        </a:spcBef>
        <a:spcAft>
          <a:spcPct val="0"/>
        </a:spcAft>
        <a:defRPr sz="3200">
          <a:solidFill>
            <a:schemeClr val="accent2"/>
          </a:solidFill>
          <a:latin typeface="Arial Black" panose="020B0A04020102020204" pitchFamily="34" charset="0"/>
        </a:defRPr>
      </a:lvl9pPr>
    </p:titleStyle>
    <p:bodyStyle>
      <a:lvl1pPr marL="342900" indent="-342900" algn="l" rtl="0" eaLnBrk="1" fontAlgn="base" hangingPunct="1">
        <a:spcBef>
          <a:spcPct val="20000"/>
        </a:spcBef>
        <a:spcAft>
          <a:spcPct val="0"/>
        </a:spcAft>
        <a:buClr>
          <a:schemeClr val="accent2"/>
        </a:buClr>
        <a:buFont typeface="Wingdings" charset="2"/>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Wingdings" charset="2"/>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8116115"/>
      </p:ext>
    </p:extLst>
  </p:cSld>
  <p:clrMap bg1="lt1" tx1="dk1" bg2="lt2" tx2="dk2" accent1="accent1" accent2="accent2" accent3="accent3" accent4="accent4" accent5="accent5" accent6="accent6" hlink="hlink" folHlink="folHlink"/>
  <p:sldLayoutIdLst>
    <p:sldLayoutId id="2147484426" r:id="rId1"/>
    <p:sldLayoutId id="2147484427" r:id="rId2"/>
    <p:sldLayoutId id="2147484428" r:id="rId3"/>
    <p:sldLayoutId id="2147484429" r:id="rId4"/>
    <p:sldLayoutId id="2147484430" r:id="rId5"/>
    <p:sldLayoutId id="2147484431" r:id="rId6"/>
    <p:sldLayoutId id="2147484432" r:id="rId7"/>
  </p:sldLayoutIdLst>
  <p:transition>
    <p:fade/>
  </p:transition>
  <p:hf hdr="0"/>
  <p:txStyles>
    <p:titleStyle>
      <a:lvl1pPr algn="l" rtl="0" eaLnBrk="1" fontAlgn="base" hangingPunct="1">
        <a:spcBef>
          <a:spcPct val="0"/>
        </a:spcBef>
        <a:spcAft>
          <a:spcPct val="0"/>
        </a:spcAft>
        <a:defRPr sz="3200" kern="1200">
          <a:solidFill>
            <a:schemeClr val="accent2"/>
          </a:solidFill>
          <a:latin typeface="+mj-lt"/>
          <a:ea typeface="+mj-ea"/>
          <a:cs typeface="+mj-cs"/>
        </a:defRPr>
      </a:lvl1pPr>
      <a:lvl2pPr algn="l" rtl="0" eaLnBrk="1" fontAlgn="base" hangingPunct="1">
        <a:spcBef>
          <a:spcPct val="0"/>
        </a:spcBef>
        <a:spcAft>
          <a:spcPct val="0"/>
        </a:spcAft>
        <a:defRPr sz="3200">
          <a:solidFill>
            <a:schemeClr val="accent2"/>
          </a:solidFill>
          <a:latin typeface="Arial Black" panose="020B0A04020102020204" pitchFamily="34" charset="0"/>
        </a:defRPr>
      </a:lvl2pPr>
      <a:lvl3pPr algn="l" rtl="0" eaLnBrk="1" fontAlgn="base" hangingPunct="1">
        <a:spcBef>
          <a:spcPct val="0"/>
        </a:spcBef>
        <a:spcAft>
          <a:spcPct val="0"/>
        </a:spcAft>
        <a:defRPr sz="3200">
          <a:solidFill>
            <a:schemeClr val="accent2"/>
          </a:solidFill>
          <a:latin typeface="Arial Black" panose="020B0A04020102020204" pitchFamily="34" charset="0"/>
        </a:defRPr>
      </a:lvl3pPr>
      <a:lvl4pPr algn="l" rtl="0" eaLnBrk="1" fontAlgn="base" hangingPunct="1">
        <a:spcBef>
          <a:spcPct val="0"/>
        </a:spcBef>
        <a:spcAft>
          <a:spcPct val="0"/>
        </a:spcAft>
        <a:defRPr sz="3200">
          <a:solidFill>
            <a:schemeClr val="accent2"/>
          </a:solidFill>
          <a:latin typeface="Arial Black" panose="020B0A04020102020204" pitchFamily="34" charset="0"/>
        </a:defRPr>
      </a:lvl4pPr>
      <a:lvl5pPr algn="l" rtl="0" eaLnBrk="1" fontAlgn="base" hangingPunct="1">
        <a:spcBef>
          <a:spcPct val="0"/>
        </a:spcBef>
        <a:spcAft>
          <a:spcPct val="0"/>
        </a:spcAft>
        <a:defRPr sz="3200">
          <a:solidFill>
            <a:schemeClr val="accent2"/>
          </a:solidFill>
          <a:latin typeface="Arial Black" panose="020B0A04020102020204" pitchFamily="34" charset="0"/>
        </a:defRPr>
      </a:lvl5pPr>
      <a:lvl6pPr marL="457200" algn="l" rtl="0" eaLnBrk="1" fontAlgn="base" hangingPunct="1">
        <a:spcBef>
          <a:spcPct val="0"/>
        </a:spcBef>
        <a:spcAft>
          <a:spcPct val="0"/>
        </a:spcAft>
        <a:defRPr sz="3200">
          <a:solidFill>
            <a:schemeClr val="accent2"/>
          </a:solidFill>
          <a:latin typeface="Arial Black" panose="020B0A04020102020204" pitchFamily="34" charset="0"/>
        </a:defRPr>
      </a:lvl6pPr>
      <a:lvl7pPr marL="914400" algn="l" rtl="0" eaLnBrk="1" fontAlgn="base" hangingPunct="1">
        <a:spcBef>
          <a:spcPct val="0"/>
        </a:spcBef>
        <a:spcAft>
          <a:spcPct val="0"/>
        </a:spcAft>
        <a:defRPr sz="3200">
          <a:solidFill>
            <a:schemeClr val="accent2"/>
          </a:solidFill>
          <a:latin typeface="Arial Black" panose="020B0A04020102020204" pitchFamily="34" charset="0"/>
        </a:defRPr>
      </a:lvl7pPr>
      <a:lvl8pPr marL="1371600" algn="l" rtl="0" eaLnBrk="1" fontAlgn="base" hangingPunct="1">
        <a:spcBef>
          <a:spcPct val="0"/>
        </a:spcBef>
        <a:spcAft>
          <a:spcPct val="0"/>
        </a:spcAft>
        <a:defRPr sz="3200">
          <a:solidFill>
            <a:schemeClr val="accent2"/>
          </a:solidFill>
          <a:latin typeface="Arial Black" panose="020B0A04020102020204" pitchFamily="34" charset="0"/>
        </a:defRPr>
      </a:lvl8pPr>
      <a:lvl9pPr marL="1828800" algn="l" rtl="0" eaLnBrk="1" fontAlgn="base" hangingPunct="1">
        <a:spcBef>
          <a:spcPct val="0"/>
        </a:spcBef>
        <a:spcAft>
          <a:spcPct val="0"/>
        </a:spcAft>
        <a:defRPr sz="3200">
          <a:solidFill>
            <a:schemeClr val="accent2"/>
          </a:solidFill>
          <a:latin typeface="Arial Black" panose="020B0A04020102020204" pitchFamily="34" charset="0"/>
        </a:defRPr>
      </a:lvl9pPr>
    </p:titleStyle>
    <p:bodyStyle>
      <a:lvl1pPr marL="342900" indent="-342900" algn="l" rtl="0" eaLnBrk="1" fontAlgn="base" hangingPunct="1">
        <a:spcBef>
          <a:spcPct val="20000"/>
        </a:spcBef>
        <a:spcAft>
          <a:spcPct val="0"/>
        </a:spcAft>
        <a:buClr>
          <a:schemeClr val="accent2"/>
        </a:buClr>
        <a:buFont typeface="Wingdings" charset="2"/>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Wingdings" charset="2"/>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notesSlide" Target="../notesSlides/notesSlide8.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Layout" Target="../slideLayouts/slideLayout3.xml"/><Relationship Id="rId5" Type="http://schemas.openxmlformats.org/officeDocument/2006/relationships/tags" Target="../tags/tag38.xml"/><Relationship Id="rId4" Type="http://schemas.openxmlformats.org/officeDocument/2006/relationships/tags" Target="../tags/tag37.xml"/></Relationships>
</file>

<file path=ppt/slides/_rels/slide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11.png"/><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12.png"/><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13.png"/><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4.png"/><Relationship Id="rId5" Type="http://schemas.openxmlformats.org/officeDocument/2006/relationships/slideLayout" Target="../slideLayouts/slideLayout3.xml"/><Relationship Id="rId4" Type="http://schemas.openxmlformats.org/officeDocument/2006/relationships/tags" Target="../tags/tag57.xml"/></Relationships>
</file>

<file path=ppt/slides/_rels/slide1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15.png"/><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16.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3.xml"/><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8" Type="http://schemas.openxmlformats.org/officeDocument/2006/relationships/hyperlink" Target="mailto:Jessica.Andrews@Canada.ca" TargetMode="External"/><Relationship Id="rId3" Type="http://schemas.openxmlformats.org/officeDocument/2006/relationships/tags" Target="../tags/tag66.xml"/><Relationship Id="rId7" Type="http://schemas.openxmlformats.org/officeDocument/2006/relationships/hyperlink" Target="mailto:Pierre.Daoust@canada.ca" TargetMode="Externa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Layout" Target="../slideLayouts/slideLayout4.xml"/><Relationship Id="rId11" Type="http://schemas.openxmlformats.org/officeDocument/2006/relationships/image" Target="../media/image18.jpeg"/><Relationship Id="rId5" Type="http://schemas.openxmlformats.org/officeDocument/2006/relationships/tags" Target="../tags/tag68.xml"/><Relationship Id="rId10" Type="http://schemas.openxmlformats.org/officeDocument/2006/relationships/image" Target="../media/image17.jpeg"/><Relationship Id="rId4" Type="http://schemas.openxmlformats.org/officeDocument/2006/relationships/tags" Target="../tags/tag67.xml"/><Relationship Id="rId9"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6.xml"/><Relationship Id="rId7" Type="http://schemas.openxmlformats.org/officeDocument/2006/relationships/tags" Target="../tags/tag14.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3.xml"/><Relationship Id="rId5" Type="http://schemas.openxmlformats.org/officeDocument/2006/relationships/slideLayout" Target="../slideLayouts/slideLayout3.xml"/><Relationship Id="rId10" Type="http://schemas.openxmlformats.org/officeDocument/2006/relationships/image" Target="../media/image7.png"/><Relationship Id="rId4" Type="http://schemas.openxmlformats.org/officeDocument/2006/relationships/tags" Target="../tags/tag17.xml"/><Relationship Id="rId9" Type="http://schemas.openxmlformats.org/officeDocument/2006/relationships/tags" Target="../tags/tag17.xml"/></Relationships>
</file>

<file path=ppt/slides/_rels/slide7.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8.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18.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9.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3.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0.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6.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63F2-2BFC-944A-9567-B8BE14CC491C}"/>
              </a:ext>
            </a:extLst>
          </p:cNvPr>
          <p:cNvSpPr>
            <a:spLocks noGrp="1"/>
          </p:cNvSpPr>
          <p:nvPr>
            <p:ph type="title"/>
            <p:custDataLst>
              <p:tags r:id="rId1"/>
            </p:custDataLst>
          </p:nvPr>
        </p:nvSpPr>
        <p:spPr>
          <a:xfrm>
            <a:off x="395536" y="2104455"/>
            <a:ext cx="4608760" cy="873775"/>
          </a:xfrm>
        </p:spPr>
        <p:txBody>
          <a:bodyPr/>
          <a:lstStyle/>
          <a:p>
            <a:r>
              <a:rPr lang="fr-FR" sz="1800" dirty="0"/>
              <a:t>UNE MISE À JOUR SUR L’UTILISATION D’UNE MÉTHODOLOGIE DE COLLECTE DYNAMIQUE POUR LES ENQUÊTES AUPRÈS DES ENTREPRISES</a:t>
            </a:r>
            <a:endParaRPr lang="en-CA" sz="1800" dirty="0"/>
          </a:p>
        </p:txBody>
      </p:sp>
      <p:sp>
        <p:nvSpPr>
          <p:cNvPr id="3" name="Text Placeholder 2">
            <a:extLst>
              <a:ext uri="{FF2B5EF4-FFF2-40B4-BE49-F238E27FC236}">
                <a16:creationId xmlns:a16="http://schemas.microsoft.com/office/drawing/2014/main" id="{AAD437CA-7EB0-B542-862A-DE919922B48B}"/>
              </a:ext>
            </a:extLst>
          </p:cNvPr>
          <p:cNvSpPr>
            <a:spLocks noGrp="1"/>
          </p:cNvSpPr>
          <p:nvPr>
            <p:ph type="body" sz="quarter" idx="10"/>
            <p:custDataLst>
              <p:tags r:id="rId2"/>
            </p:custDataLst>
          </p:nvPr>
        </p:nvSpPr>
        <p:spPr>
          <a:xfrm>
            <a:off x="431912" y="3356992"/>
            <a:ext cx="3456632" cy="1531890"/>
          </a:xfrm>
        </p:spPr>
        <p:txBody>
          <a:bodyPr/>
          <a:lstStyle/>
          <a:p>
            <a:r>
              <a:rPr lang="en-CA" dirty="0"/>
              <a:t>Pierre Daoust, Jessica Andrews, Matei </a:t>
            </a:r>
            <a:r>
              <a:rPr lang="en-CA" dirty="0" smtClean="0"/>
              <a:t>Mireuta, </a:t>
            </a:r>
            <a:r>
              <a:rPr lang="en-CA" dirty="0" err="1" smtClean="0"/>
              <a:t>Loïc</a:t>
            </a:r>
            <a:r>
              <a:rPr lang="en-CA" dirty="0" smtClean="0"/>
              <a:t> Muhirwa</a:t>
            </a:r>
          </a:p>
          <a:p>
            <a:r>
              <a:rPr lang="fr-CA" dirty="0" smtClean="0"/>
              <a:t>Statistique Canada</a:t>
            </a:r>
            <a:endParaRPr lang="en-CA" dirty="0"/>
          </a:p>
          <a:p>
            <a:endParaRPr lang="en-CA" dirty="0"/>
          </a:p>
        </p:txBody>
      </p:sp>
      <p:sp>
        <p:nvSpPr>
          <p:cNvPr id="4" name="Text Placeholder 3">
            <a:extLst>
              <a:ext uri="{FF2B5EF4-FFF2-40B4-BE49-F238E27FC236}">
                <a16:creationId xmlns:a16="http://schemas.microsoft.com/office/drawing/2014/main" id="{632C1C60-BF04-C347-87DF-490858E5A920}"/>
              </a:ext>
            </a:extLst>
          </p:cNvPr>
          <p:cNvSpPr>
            <a:spLocks noGrp="1"/>
          </p:cNvSpPr>
          <p:nvPr>
            <p:ph type="body" sz="quarter" idx="12"/>
            <p:custDataLst>
              <p:tags r:id="rId3"/>
            </p:custDataLst>
          </p:nvPr>
        </p:nvSpPr>
        <p:spPr/>
        <p:txBody>
          <a:bodyPr/>
          <a:lstStyle/>
          <a:p>
            <a:r>
              <a:rPr lang="fr-CA" dirty="0" smtClean="0"/>
              <a:t>JMS 2018, le 13 juin 2018</a:t>
            </a:r>
            <a:endParaRPr lang="en-CA" dirty="0"/>
          </a:p>
        </p:txBody>
      </p:sp>
    </p:spTree>
    <p:extLst>
      <p:ext uri="{BB962C8B-B14F-4D97-AF65-F5344CB8AC3E}">
        <p14:creationId xmlns:p14="http://schemas.microsoft.com/office/powerpoint/2010/main" val="402403354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4"/>
            <p:custDataLst>
              <p:tags r:id="rId1"/>
            </p:custDataLst>
          </p:nvPr>
        </p:nvSpPr>
        <p:spPr/>
        <p:txBody>
          <a:bodyPr/>
          <a:lstStyle/>
          <a:p>
            <a:fld id="{11D5333D-DD74-45AE-9719-595B141BCE61}" type="slidenum">
              <a:rPr lang="fr-CA" smtClean="0"/>
              <a:pPr/>
              <a:t>10</a:t>
            </a:fld>
            <a:endParaRPr lang="fr-CA"/>
          </a:p>
        </p:txBody>
      </p:sp>
      <p:graphicFrame>
        <p:nvGraphicFramePr>
          <p:cNvPr id="3" name="Table 2"/>
          <p:cNvGraphicFramePr>
            <a:graphicFrameLocks noGrp="1"/>
          </p:cNvGraphicFramePr>
          <p:nvPr>
            <p:custDataLst>
              <p:tags r:id="rId2"/>
            </p:custDataLst>
            <p:extLst>
              <p:ext uri="{D42A27DB-BD31-4B8C-83A1-F6EECF244321}">
                <p14:modId xmlns:p14="http://schemas.microsoft.com/office/powerpoint/2010/main" val="507073867"/>
              </p:ext>
            </p:extLst>
          </p:nvPr>
        </p:nvGraphicFramePr>
        <p:xfrm>
          <a:off x="467544" y="746453"/>
          <a:ext cx="7776863" cy="2763520"/>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2415332610"/>
                    </a:ext>
                  </a:extLst>
                </a:gridCol>
                <a:gridCol w="1296144">
                  <a:extLst>
                    <a:ext uri="{9D8B030D-6E8A-4147-A177-3AD203B41FA5}">
                      <a16:colId xmlns:a16="http://schemas.microsoft.com/office/drawing/2014/main" val="2071384039"/>
                    </a:ext>
                  </a:extLst>
                </a:gridCol>
                <a:gridCol w="1224136">
                  <a:extLst>
                    <a:ext uri="{9D8B030D-6E8A-4147-A177-3AD203B41FA5}">
                      <a16:colId xmlns:a16="http://schemas.microsoft.com/office/drawing/2014/main" val="1956104010"/>
                    </a:ext>
                  </a:extLst>
                </a:gridCol>
                <a:gridCol w="1224136">
                  <a:extLst>
                    <a:ext uri="{9D8B030D-6E8A-4147-A177-3AD203B41FA5}">
                      <a16:colId xmlns:a16="http://schemas.microsoft.com/office/drawing/2014/main" val="1892948110"/>
                    </a:ext>
                  </a:extLst>
                </a:gridCol>
                <a:gridCol w="1152127">
                  <a:extLst>
                    <a:ext uri="{9D8B030D-6E8A-4147-A177-3AD203B41FA5}">
                      <a16:colId xmlns:a16="http://schemas.microsoft.com/office/drawing/2014/main" val="1245318242"/>
                    </a:ext>
                  </a:extLst>
                </a:gridCol>
              </a:tblGrid>
              <a:tr h="370840">
                <a:tc>
                  <a:txBody>
                    <a:bodyPr/>
                    <a:lstStyle/>
                    <a:p>
                      <a:r>
                        <a:rPr lang="en-CA" dirty="0" smtClean="0"/>
                        <a:t>Estimation</a:t>
                      </a:r>
                      <a:endParaRPr lang="en-CA" dirty="0"/>
                    </a:p>
                  </a:txBody>
                  <a:tcPr/>
                </a:tc>
                <a:tc>
                  <a:txBody>
                    <a:bodyPr/>
                    <a:lstStyle/>
                    <a:p>
                      <a:r>
                        <a:rPr lang="en-CA" dirty="0" err="1" smtClean="0"/>
                        <a:t>Région</a:t>
                      </a:r>
                      <a:r>
                        <a:rPr lang="en-CA" dirty="0" smtClean="0"/>
                        <a:t> 1</a:t>
                      </a:r>
                    </a:p>
                    <a:p>
                      <a:r>
                        <a:rPr lang="fr-CA" dirty="0" smtClean="0"/>
                        <a:t>salaire</a:t>
                      </a:r>
                      <a:endParaRPr lang="en-CA" dirty="0"/>
                    </a:p>
                  </a:txBody>
                  <a:tcPr/>
                </a:tc>
                <a:tc>
                  <a:txBody>
                    <a:bodyPr/>
                    <a:lstStyle/>
                    <a:p>
                      <a:r>
                        <a:rPr lang="en-CA" dirty="0" err="1" smtClean="0"/>
                        <a:t>Région</a:t>
                      </a:r>
                      <a:r>
                        <a:rPr lang="en-CA" dirty="0" smtClean="0"/>
                        <a:t> 2</a:t>
                      </a:r>
                      <a:r>
                        <a:rPr lang="en-CA" baseline="0" dirty="0" smtClean="0"/>
                        <a:t> </a:t>
                      </a:r>
                      <a:r>
                        <a:rPr lang="en-CA" baseline="0" dirty="0" err="1" smtClean="0"/>
                        <a:t>salaire</a:t>
                      </a:r>
                      <a:endParaRPr lang="en-CA" dirty="0"/>
                    </a:p>
                  </a:txBody>
                  <a:tcPr/>
                </a:tc>
                <a:tc>
                  <a:txBody>
                    <a:bodyPr/>
                    <a:lstStyle/>
                    <a:p>
                      <a:r>
                        <a:rPr lang="en-CA" dirty="0" err="1" smtClean="0"/>
                        <a:t>Région</a:t>
                      </a:r>
                      <a:r>
                        <a:rPr lang="en-CA" baseline="0" dirty="0" smtClean="0"/>
                        <a:t> 3</a:t>
                      </a:r>
                      <a:r>
                        <a:rPr lang="en-CA" dirty="0" smtClean="0"/>
                        <a:t> </a:t>
                      </a:r>
                      <a:r>
                        <a:rPr lang="en-CA" dirty="0" err="1" smtClean="0"/>
                        <a:t>salaire</a:t>
                      </a:r>
                      <a:endParaRPr lang="en-CA" dirty="0"/>
                    </a:p>
                  </a:txBody>
                  <a:tcPr/>
                </a:tc>
                <a:tc>
                  <a:txBody>
                    <a:bodyPr/>
                    <a:lstStyle/>
                    <a:p>
                      <a:r>
                        <a:rPr lang="en-CA" dirty="0" err="1" smtClean="0"/>
                        <a:t>Région</a:t>
                      </a:r>
                      <a:r>
                        <a:rPr lang="en-CA" dirty="0" smtClean="0"/>
                        <a:t> 4 </a:t>
                      </a:r>
                      <a:r>
                        <a:rPr lang="en-CA" dirty="0" err="1" smtClean="0"/>
                        <a:t>salaire</a:t>
                      </a:r>
                      <a:endParaRPr lang="en-CA" dirty="0"/>
                    </a:p>
                  </a:txBody>
                  <a:tcPr/>
                </a:tc>
                <a:extLst>
                  <a:ext uri="{0D108BD9-81ED-4DB2-BD59-A6C34878D82A}">
                    <a16:rowId xmlns:a16="http://schemas.microsoft.com/office/drawing/2014/main" val="2696177157"/>
                  </a:ext>
                </a:extLst>
              </a:tr>
              <a:tr h="370840">
                <a:tc>
                  <a:txBody>
                    <a:bodyPr/>
                    <a:lstStyle/>
                    <a:p>
                      <a:r>
                        <a:rPr lang="fr-CA" sz="1800" dirty="0" smtClean="0"/>
                        <a:t>Facteur d’importance </a:t>
                      </a:r>
                      <a:endParaRPr lang="en-CA" dirty="0"/>
                    </a:p>
                  </a:txBody>
                  <a:tcPr/>
                </a:tc>
                <a:tc>
                  <a:txBody>
                    <a:bodyPr/>
                    <a:lstStyle/>
                    <a:p>
                      <a:pPr algn="ctr"/>
                      <a:r>
                        <a:rPr lang="en-CA" dirty="0" smtClean="0"/>
                        <a:t>1</a:t>
                      </a:r>
                      <a:endParaRPr lang="en-CA" dirty="0"/>
                    </a:p>
                  </a:txBody>
                  <a:tcPr/>
                </a:tc>
                <a:tc>
                  <a:txBody>
                    <a:bodyPr/>
                    <a:lstStyle/>
                    <a:p>
                      <a:pPr algn="ctr"/>
                      <a:r>
                        <a:rPr lang="en-CA" dirty="0" smtClean="0"/>
                        <a:t>3</a:t>
                      </a:r>
                      <a:endParaRPr lang="en-CA" dirty="0"/>
                    </a:p>
                  </a:txBody>
                  <a:tcPr/>
                </a:tc>
                <a:tc>
                  <a:txBody>
                    <a:bodyPr/>
                    <a:lstStyle/>
                    <a:p>
                      <a:pPr algn="ctr"/>
                      <a:r>
                        <a:rPr lang="en-CA" dirty="0" smtClean="0"/>
                        <a:t>3</a:t>
                      </a:r>
                      <a:endParaRPr lang="en-CA" dirty="0"/>
                    </a:p>
                  </a:txBody>
                  <a:tcPr/>
                </a:tc>
                <a:tc>
                  <a:txBody>
                    <a:bodyPr/>
                    <a:lstStyle/>
                    <a:p>
                      <a:pPr algn="ctr"/>
                      <a:r>
                        <a:rPr lang="en-CA" dirty="0" smtClean="0"/>
                        <a:t>2</a:t>
                      </a:r>
                      <a:endParaRPr lang="en-CA" dirty="0"/>
                    </a:p>
                  </a:txBody>
                  <a:tcPr/>
                </a:tc>
                <a:extLst>
                  <a:ext uri="{0D108BD9-81ED-4DB2-BD59-A6C34878D82A}">
                    <a16:rowId xmlns:a16="http://schemas.microsoft.com/office/drawing/2014/main" val="2553760049"/>
                  </a:ext>
                </a:extLst>
              </a:tr>
              <a:tr h="370840">
                <a:tc>
                  <a:txBody>
                    <a:bodyPr/>
                    <a:lstStyle/>
                    <a:p>
                      <a:r>
                        <a:rPr lang="fr-FR" noProof="0" dirty="0" smtClean="0"/>
                        <a:t>Distance entre l’indicateur de qualité et la</a:t>
                      </a:r>
                      <a:r>
                        <a:rPr lang="fr-FR" baseline="0" noProof="0" dirty="0" smtClean="0"/>
                        <a:t> c</a:t>
                      </a:r>
                      <a:r>
                        <a:rPr lang="fr-FR" noProof="0" dirty="0" smtClean="0"/>
                        <a:t>ible</a:t>
                      </a:r>
                      <a:endParaRPr lang="fr-FR" noProof="0" dirty="0"/>
                    </a:p>
                  </a:txBody>
                  <a:tcPr/>
                </a:tc>
                <a:tc>
                  <a:txBody>
                    <a:bodyPr/>
                    <a:lstStyle/>
                    <a:p>
                      <a:pPr algn="ctr"/>
                      <a:r>
                        <a:rPr lang="en-CA" dirty="0" smtClean="0"/>
                        <a:t>0.3</a:t>
                      </a:r>
                      <a:endParaRPr lang="en-CA" dirty="0"/>
                    </a:p>
                  </a:txBody>
                  <a:tcPr/>
                </a:tc>
                <a:tc>
                  <a:txBody>
                    <a:bodyPr/>
                    <a:lstStyle/>
                    <a:p>
                      <a:pPr algn="ctr"/>
                      <a:r>
                        <a:rPr lang="en-CA" dirty="0" smtClean="0"/>
                        <a:t>0.3</a:t>
                      </a:r>
                      <a:endParaRPr lang="en-CA" dirty="0"/>
                    </a:p>
                  </a:txBody>
                  <a:tcPr/>
                </a:tc>
                <a:tc>
                  <a:txBody>
                    <a:bodyPr/>
                    <a:lstStyle/>
                    <a:p>
                      <a:pPr algn="ctr"/>
                      <a:r>
                        <a:rPr lang="en-CA" dirty="0" smtClean="0"/>
                        <a:t>0.4</a:t>
                      </a:r>
                      <a:endParaRPr lang="en-CA" dirty="0"/>
                    </a:p>
                  </a:txBody>
                  <a:tcPr/>
                </a:tc>
                <a:tc>
                  <a:txBody>
                    <a:bodyPr/>
                    <a:lstStyle/>
                    <a:p>
                      <a:pPr algn="ctr"/>
                      <a:r>
                        <a:rPr lang="en-CA" dirty="0"/>
                        <a:t>0.3</a:t>
                      </a:r>
                    </a:p>
                  </a:txBody>
                  <a:tcPr/>
                </a:tc>
                <a:extLst>
                  <a:ext uri="{0D108BD9-81ED-4DB2-BD59-A6C34878D82A}">
                    <a16:rowId xmlns:a16="http://schemas.microsoft.com/office/drawing/2014/main" val="3415724058"/>
                  </a:ext>
                </a:extLst>
              </a:tr>
              <a:tr h="370840">
                <a:tc>
                  <a:txBody>
                    <a:bodyPr/>
                    <a:lstStyle/>
                    <a:p>
                      <a:r>
                        <a:rPr lang="fr-FR" noProof="0" dirty="0" smtClean="0"/>
                        <a:t>MI</a:t>
                      </a:r>
                      <a:r>
                        <a:rPr lang="fr-FR" baseline="0" noProof="0" dirty="0" smtClean="0"/>
                        <a:t> locale u</a:t>
                      </a:r>
                      <a:r>
                        <a:rPr lang="fr-FR" noProof="0" dirty="0" smtClean="0"/>
                        <a:t>nité</a:t>
                      </a:r>
                      <a:r>
                        <a:rPr lang="fr-FR" baseline="0" noProof="0" dirty="0" smtClean="0"/>
                        <a:t> A</a:t>
                      </a:r>
                      <a:endParaRPr lang="fr-FR" noProof="0" dirty="0"/>
                    </a:p>
                  </a:txBody>
                  <a:tcPr/>
                </a:tc>
                <a:tc>
                  <a:txBody>
                    <a:bodyPr/>
                    <a:lstStyle/>
                    <a:p>
                      <a:pPr algn="ctr"/>
                      <a:r>
                        <a:rPr lang="en-CA" dirty="0"/>
                        <a:t>0.2</a:t>
                      </a:r>
                    </a:p>
                  </a:txBody>
                  <a:tcPr/>
                </a:tc>
                <a:tc>
                  <a:txBody>
                    <a:bodyPr/>
                    <a:lstStyle/>
                    <a:p>
                      <a:pPr algn="ctr"/>
                      <a:r>
                        <a:rPr lang="en-CA" dirty="0"/>
                        <a:t>0.4</a:t>
                      </a:r>
                    </a:p>
                  </a:txBody>
                  <a:tcPr/>
                </a:tc>
                <a:tc>
                  <a:txBody>
                    <a:bodyPr/>
                    <a:lstStyle/>
                    <a:p>
                      <a:pPr algn="ctr"/>
                      <a:r>
                        <a:rPr lang="en-CA" dirty="0"/>
                        <a:t>0.3</a:t>
                      </a:r>
                    </a:p>
                  </a:txBody>
                  <a:tcPr/>
                </a:tc>
                <a:tc>
                  <a:txBody>
                    <a:bodyPr/>
                    <a:lstStyle/>
                    <a:p>
                      <a:pPr algn="ctr"/>
                      <a:r>
                        <a:rPr lang="en-CA" dirty="0"/>
                        <a:t>0</a:t>
                      </a:r>
                    </a:p>
                  </a:txBody>
                  <a:tcPr/>
                </a:tc>
                <a:extLst>
                  <a:ext uri="{0D108BD9-81ED-4DB2-BD59-A6C34878D82A}">
                    <a16:rowId xmlns:a16="http://schemas.microsoft.com/office/drawing/2014/main" val="3106139384"/>
                  </a:ext>
                </a:extLst>
              </a:tr>
              <a:tr h="370840">
                <a:tc>
                  <a:txBody>
                    <a:bodyPr/>
                    <a:lstStyle/>
                    <a:p>
                      <a:r>
                        <a:rPr lang="fr-FR" noProof="0" dirty="0" smtClean="0"/>
                        <a:t>MI</a:t>
                      </a:r>
                      <a:r>
                        <a:rPr lang="fr-FR" baseline="0" noProof="0" dirty="0" smtClean="0"/>
                        <a:t> locale u</a:t>
                      </a:r>
                      <a:r>
                        <a:rPr lang="fr-FR" noProof="0" dirty="0" smtClean="0"/>
                        <a:t>nité</a:t>
                      </a:r>
                      <a:r>
                        <a:rPr lang="fr-FR" baseline="0" noProof="0" dirty="0" smtClean="0"/>
                        <a:t> </a:t>
                      </a:r>
                      <a:r>
                        <a:rPr lang="fr-FR" noProof="0" dirty="0" smtClean="0"/>
                        <a:t>B</a:t>
                      </a:r>
                      <a:endParaRPr lang="fr-FR" noProof="0" dirty="0"/>
                    </a:p>
                  </a:txBody>
                  <a:tcPr/>
                </a:tc>
                <a:tc>
                  <a:txBody>
                    <a:bodyPr/>
                    <a:lstStyle/>
                    <a:p>
                      <a:pPr algn="ctr"/>
                      <a:r>
                        <a:rPr lang="en-CA" dirty="0"/>
                        <a:t>0.1</a:t>
                      </a:r>
                    </a:p>
                  </a:txBody>
                  <a:tcPr/>
                </a:tc>
                <a:tc>
                  <a:txBody>
                    <a:bodyPr/>
                    <a:lstStyle/>
                    <a:p>
                      <a:pPr algn="ctr"/>
                      <a:r>
                        <a:rPr lang="en-CA" dirty="0" smtClean="0"/>
                        <a:t>0.2</a:t>
                      </a:r>
                      <a:endParaRPr lang="en-CA" dirty="0"/>
                    </a:p>
                  </a:txBody>
                  <a:tcPr/>
                </a:tc>
                <a:tc>
                  <a:txBody>
                    <a:bodyPr/>
                    <a:lstStyle/>
                    <a:p>
                      <a:pPr algn="ctr"/>
                      <a:r>
                        <a:rPr lang="en-CA" dirty="0"/>
                        <a:t>0</a:t>
                      </a:r>
                    </a:p>
                  </a:txBody>
                  <a:tcPr/>
                </a:tc>
                <a:tc>
                  <a:txBody>
                    <a:bodyPr/>
                    <a:lstStyle/>
                    <a:p>
                      <a:pPr algn="ctr"/>
                      <a:r>
                        <a:rPr lang="en-CA" dirty="0"/>
                        <a:t>0.2</a:t>
                      </a:r>
                    </a:p>
                  </a:txBody>
                  <a:tcPr/>
                </a:tc>
                <a:extLst>
                  <a:ext uri="{0D108BD9-81ED-4DB2-BD59-A6C34878D82A}">
                    <a16:rowId xmlns:a16="http://schemas.microsoft.com/office/drawing/2014/main" val="4112494982"/>
                  </a:ext>
                </a:extLst>
              </a:tr>
              <a:tr h="370840">
                <a:tc>
                  <a:txBody>
                    <a:bodyPr/>
                    <a:lstStyle/>
                    <a:p>
                      <a:r>
                        <a:rPr lang="fr-FR" noProof="0" dirty="0" smtClean="0"/>
                        <a:t>MI</a:t>
                      </a:r>
                      <a:r>
                        <a:rPr lang="fr-FR" baseline="0" noProof="0" dirty="0" smtClean="0"/>
                        <a:t> locale u</a:t>
                      </a:r>
                      <a:r>
                        <a:rPr lang="fr-FR" noProof="0" dirty="0" smtClean="0"/>
                        <a:t>nité</a:t>
                      </a:r>
                      <a:r>
                        <a:rPr lang="fr-FR" baseline="0" noProof="0" dirty="0" smtClean="0"/>
                        <a:t> </a:t>
                      </a:r>
                      <a:r>
                        <a:rPr lang="fr-FR" noProof="0" dirty="0" smtClean="0"/>
                        <a:t>C</a:t>
                      </a:r>
                      <a:endParaRPr lang="fr-FR" noProof="0" dirty="0"/>
                    </a:p>
                  </a:txBody>
                  <a:tcPr/>
                </a:tc>
                <a:tc>
                  <a:txBody>
                    <a:bodyPr/>
                    <a:lstStyle/>
                    <a:p>
                      <a:pPr algn="ctr"/>
                      <a:r>
                        <a:rPr lang="en-CA" dirty="0" smtClean="0"/>
                        <a:t>0.2</a:t>
                      </a:r>
                      <a:endParaRPr lang="en-CA" dirty="0"/>
                    </a:p>
                  </a:txBody>
                  <a:tcPr/>
                </a:tc>
                <a:tc>
                  <a:txBody>
                    <a:bodyPr/>
                    <a:lstStyle/>
                    <a:p>
                      <a:pPr algn="ctr"/>
                      <a:r>
                        <a:rPr lang="en-CA" dirty="0" smtClean="0"/>
                        <a:t>0</a:t>
                      </a:r>
                      <a:endParaRPr lang="en-CA" dirty="0"/>
                    </a:p>
                  </a:txBody>
                  <a:tcPr/>
                </a:tc>
                <a:tc>
                  <a:txBody>
                    <a:bodyPr/>
                    <a:lstStyle/>
                    <a:p>
                      <a:pPr algn="ctr"/>
                      <a:r>
                        <a:rPr lang="en-CA" dirty="0" smtClean="0"/>
                        <a:t>0.2</a:t>
                      </a:r>
                      <a:endParaRPr lang="en-CA" dirty="0"/>
                    </a:p>
                  </a:txBody>
                  <a:tcPr/>
                </a:tc>
                <a:tc>
                  <a:txBody>
                    <a:bodyPr/>
                    <a:lstStyle/>
                    <a:p>
                      <a:pPr algn="ctr"/>
                      <a:r>
                        <a:rPr lang="en-CA" dirty="0" smtClean="0"/>
                        <a:t>0.1</a:t>
                      </a:r>
                      <a:endParaRPr lang="en-CA" dirty="0"/>
                    </a:p>
                  </a:txBody>
                  <a:tcPr/>
                </a:tc>
                <a:extLst>
                  <a:ext uri="{0D108BD9-81ED-4DB2-BD59-A6C34878D82A}">
                    <a16:rowId xmlns:a16="http://schemas.microsoft.com/office/drawing/2014/main" val="10005"/>
                  </a:ext>
                </a:extLst>
              </a:tr>
            </a:tbl>
          </a:graphicData>
        </a:graphic>
      </p:graphicFrame>
      <p:graphicFrame>
        <p:nvGraphicFramePr>
          <p:cNvPr id="5" name="Table 4"/>
          <p:cNvGraphicFramePr>
            <a:graphicFrameLocks noGrp="1"/>
          </p:cNvGraphicFramePr>
          <p:nvPr>
            <p:custDataLst>
              <p:tags r:id="rId3"/>
            </p:custDataLst>
            <p:extLst>
              <p:ext uri="{D42A27DB-BD31-4B8C-83A1-F6EECF244321}">
                <p14:modId xmlns:p14="http://schemas.microsoft.com/office/powerpoint/2010/main" val="3842463134"/>
              </p:ext>
            </p:extLst>
          </p:nvPr>
        </p:nvGraphicFramePr>
        <p:xfrm>
          <a:off x="2218279" y="4293096"/>
          <a:ext cx="4064001" cy="1490448"/>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1034589657"/>
                    </a:ext>
                  </a:extLst>
                </a:gridCol>
                <a:gridCol w="1354667">
                  <a:extLst>
                    <a:ext uri="{9D8B030D-6E8A-4147-A177-3AD203B41FA5}">
                      <a16:colId xmlns:a16="http://schemas.microsoft.com/office/drawing/2014/main" val="3025914354"/>
                    </a:ext>
                  </a:extLst>
                </a:gridCol>
                <a:gridCol w="1354667">
                  <a:extLst>
                    <a:ext uri="{9D8B030D-6E8A-4147-A177-3AD203B41FA5}">
                      <a16:colId xmlns:a16="http://schemas.microsoft.com/office/drawing/2014/main" val="20002"/>
                    </a:ext>
                  </a:extLst>
                </a:gridCol>
              </a:tblGrid>
              <a:tr h="377928">
                <a:tc>
                  <a:txBody>
                    <a:bodyPr/>
                    <a:lstStyle/>
                    <a:p>
                      <a:r>
                        <a:rPr lang="en-CA" dirty="0" err="1" smtClean="0"/>
                        <a:t>Unité</a:t>
                      </a:r>
                      <a:endParaRPr lang="en-CA" dirty="0"/>
                    </a:p>
                  </a:txBody>
                  <a:tcPr/>
                </a:tc>
                <a:tc>
                  <a:txBody>
                    <a:bodyPr/>
                    <a:lstStyle/>
                    <a:p>
                      <a:r>
                        <a:rPr lang="en-CA" dirty="0" smtClean="0"/>
                        <a:t>MI </a:t>
                      </a:r>
                      <a:r>
                        <a:rPr lang="en-CA" dirty="0" err="1" smtClean="0"/>
                        <a:t>globale</a:t>
                      </a:r>
                      <a:endParaRPr lang="en-CA" dirty="0"/>
                    </a:p>
                  </a:txBody>
                  <a:tcPr/>
                </a:tc>
                <a:tc>
                  <a:txBody>
                    <a:bodyPr/>
                    <a:lstStyle/>
                    <a:p>
                      <a:r>
                        <a:rPr lang="en-CA" dirty="0" err="1" smtClean="0"/>
                        <a:t>Priorité</a:t>
                      </a:r>
                      <a:endParaRPr lang="en-CA" dirty="0"/>
                    </a:p>
                  </a:txBody>
                  <a:tcPr/>
                </a:tc>
                <a:extLst>
                  <a:ext uri="{0D108BD9-81ED-4DB2-BD59-A6C34878D82A}">
                    <a16:rowId xmlns:a16="http://schemas.microsoft.com/office/drawing/2014/main" val="3585290186"/>
                  </a:ext>
                </a:extLst>
              </a:tr>
              <a:tr h="370840">
                <a:tc>
                  <a:txBody>
                    <a:bodyPr/>
                    <a:lstStyle/>
                    <a:p>
                      <a:r>
                        <a:rPr lang="en-CA" dirty="0" smtClean="0"/>
                        <a:t>A</a:t>
                      </a:r>
                      <a:endParaRPr lang="en-CA" dirty="0"/>
                    </a:p>
                  </a:txBody>
                  <a:tcPr/>
                </a:tc>
                <a:tc>
                  <a:txBody>
                    <a:bodyPr/>
                    <a:lstStyle/>
                    <a:p>
                      <a:pPr algn="ctr"/>
                      <a:r>
                        <a:rPr lang="en-CA" dirty="0" smtClean="0"/>
                        <a:t>0.2628</a:t>
                      </a:r>
                      <a:endParaRPr lang="en-CA" dirty="0"/>
                    </a:p>
                  </a:txBody>
                  <a:tcPr/>
                </a:tc>
                <a:tc>
                  <a:txBody>
                    <a:bodyPr/>
                    <a:lstStyle/>
                    <a:p>
                      <a:pPr algn="ctr"/>
                      <a:r>
                        <a:rPr lang="en-CA" dirty="0" smtClean="0"/>
                        <a:t>1</a:t>
                      </a:r>
                      <a:endParaRPr lang="en-CA" dirty="0"/>
                    </a:p>
                  </a:txBody>
                  <a:tcPr/>
                </a:tc>
                <a:extLst>
                  <a:ext uri="{0D108BD9-81ED-4DB2-BD59-A6C34878D82A}">
                    <a16:rowId xmlns:a16="http://schemas.microsoft.com/office/drawing/2014/main" val="2860952178"/>
                  </a:ext>
                </a:extLst>
              </a:tr>
              <a:tr h="370840">
                <a:tc>
                  <a:txBody>
                    <a:bodyPr/>
                    <a:lstStyle/>
                    <a:p>
                      <a:r>
                        <a:rPr lang="en-CA" dirty="0" smtClean="0"/>
                        <a:t>B</a:t>
                      </a:r>
                      <a:endParaRPr lang="en-CA" dirty="0"/>
                    </a:p>
                  </a:txBody>
                  <a:tcPr/>
                </a:tc>
                <a:tc>
                  <a:txBody>
                    <a:bodyPr/>
                    <a:lstStyle/>
                    <a:p>
                      <a:pPr algn="ctr"/>
                      <a:r>
                        <a:rPr lang="en-CA" dirty="0" smtClean="0"/>
                        <a:t>0.0477</a:t>
                      </a:r>
                      <a:endParaRPr lang="en-CA" dirty="0"/>
                    </a:p>
                  </a:txBody>
                  <a:tcPr/>
                </a:tc>
                <a:tc>
                  <a:txBody>
                    <a:bodyPr/>
                    <a:lstStyle/>
                    <a:p>
                      <a:pPr algn="ctr"/>
                      <a:r>
                        <a:rPr lang="en-CA" dirty="0" smtClean="0"/>
                        <a:t>3</a:t>
                      </a:r>
                      <a:endParaRPr lang="en-CA" dirty="0"/>
                    </a:p>
                  </a:txBody>
                  <a:tcPr/>
                </a:tc>
                <a:extLst>
                  <a:ext uri="{0D108BD9-81ED-4DB2-BD59-A6C34878D82A}">
                    <a16:rowId xmlns:a16="http://schemas.microsoft.com/office/drawing/2014/main" val="141029322"/>
                  </a:ext>
                </a:extLst>
              </a:tr>
              <a:tr h="370840">
                <a:tc>
                  <a:txBody>
                    <a:bodyPr/>
                    <a:lstStyle/>
                    <a:p>
                      <a:r>
                        <a:rPr lang="en-CA" dirty="0" smtClean="0"/>
                        <a:t>C</a:t>
                      </a:r>
                      <a:endParaRPr lang="en-CA" dirty="0"/>
                    </a:p>
                  </a:txBody>
                  <a:tcPr/>
                </a:tc>
                <a:tc>
                  <a:txBody>
                    <a:bodyPr/>
                    <a:lstStyle/>
                    <a:p>
                      <a:pPr algn="ctr"/>
                      <a:r>
                        <a:rPr lang="en-CA" dirty="0" smtClean="0"/>
                        <a:t>0.0648</a:t>
                      </a:r>
                      <a:endParaRPr lang="en-CA" dirty="0"/>
                    </a:p>
                  </a:txBody>
                  <a:tcPr/>
                </a:tc>
                <a:tc>
                  <a:txBody>
                    <a:bodyPr/>
                    <a:lstStyle/>
                    <a:p>
                      <a:pPr algn="ctr"/>
                      <a:r>
                        <a:rPr lang="en-CA" dirty="0" smtClean="0"/>
                        <a:t>2</a:t>
                      </a:r>
                      <a:endParaRPr lang="en-CA" dirty="0"/>
                    </a:p>
                  </a:txBody>
                  <a:tcPr/>
                </a:tc>
                <a:extLst>
                  <a:ext uri="{0D108BD9-81ED-4DB2-BD59-A6C34878D82A}">
                    <a16:rowId xmlns:a16="http://schemas.microsoft.com/office/drawing/2014/main" val="10003"/>
                  </a:ext>
                </a:extLst>
              </a:tr>
            </a:tbl>
          </a:graphicData>
        </a:graphic>
      </p:graphicFrame>
      <p:sp>
        <p:nvSpPr>
          <p:cNvPr id="7" name="Down Arrow 6"/>
          <p:cNvSpPr/>
          <p:nvPr>
            <p:custDataLst>
              <p:tags r:id="rId4"/>
            </p:custDataLst>
          </p:nvPr>
        </p:nvSpPr>
        <p:spPr>
          <a:xfrm>
            <a:off x="4067942" y="3736931"/>
            <a:ext cx="364677" cy="4854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itre 2"/>
          <p:cNvSpPr>
            <a:spLocks noGrp="1"/>
          </p:cNvSpPr>
          <p:nvPr>
            <p:ph type="title"/>
            <p:custDataLst>
              <p:tags r:id="rId5"/>
            </p:custDataLst>
          </p:nvPr>
        </p:nvSpPr>
        <p:spPr>
          <a:xfrm>
            <a:off x="179512" y="23599"/>
            <a:ext cx="6720234" cy="575469"/>
          </a:xfrm>
        </p:spPr>
        <p:txBody>
          <a:bodyPr/>
          <a:lstStyle/>
          <a:p>
            <a:r>
              <a:rPr lang="fr-FR" dirty="0" smtClean="0"/>
              <a:t>Un exemple</a:t>
            </a:r>
            <a:endParaRPr lang="fr-FR" dirty="0"/>
          </a:p>
        </p:txBody>
      </p:sp>
      <p:sp>
        <p:nvSpPr>
          <p:cNvPr id="2" name="ZoneTexte 1"/>
          <p:cNvSpPr txBox="1"/>
          <p:nvPr>
            <p:custDataLst>
              <p:tags r:id="rId6"/>
            </p:custDataLst>
          </p:nvPr>
        </p:nvSpPr>
        <p:spPr>
          <a:xfrm>
            <a:off x="0" y="0"/>
            <a:ext cx="3810000" cy="1270000"/>
          </a:xfrm>
          <a:prstGeom prst="rect">
            <a:avLst/>
          </a:prstGeom>
          <a:noFill/>
        </p:spPr>
        <p:txBody>
          <a:bodyPr vert="horz" rtlCol="0">
            <a:spAutoFit/>
          </a:bodyPr>
          <a:lstStyle/>
          <a:p>
            <a:endParaRPr lang="en-CA"/>
          </a:p>
        </p:txBody>
      </p:sp>
      <p:sp>
        <p:nvSpPr>
          <p:cNvPr id="4" name="ZoneTexte 3"/>
          <p:cNvSpPr txBox="1"/>
          <p:nvPr>
            <p:custDataLst>
              <p:tags r:id="rId7"/>
            </p:custDataLst>
          </p:nvPr>
        </p:nvSpPr>
        <p:spPr>
          <a:xfrm>
            <a:off x="200536" y="17919"/>
            <a:ext cx="6027647" cy="1270000"/>
          </a:xfrm>
          <a:prstGeom prst="rect">
            <a:avLst/>
          </a:prstGeom>
          <a:noFill/>
        </p:spPr>
        <p:txBody>
          <a:bodyPr vert="horz" wrap="square" rtlCol="0">
            <a:spAutoFit/>
          </a:bodyPr>
          <a:lstStyle/>
          <a:p>
            <a:endParaRPr lang="en-CA"/>
          </a:p>
        </p:txBody>
      </p:sp>
    </p:spTree>
    <p:extLst>
      <p:ext uri="{BB962C8B-B14F-4D97-AF65-F5344CB8AC3E}">
        <p14:creationId xmlns:p14="http://schemas.microsoft.com/office/powerpoint/2010/main" val="2328052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a:xfrm>
            <a:off x="179512" y="23599"/>
            <a:ext cx="6720234" cy="575469"/>
          </a:xfrm>
        </p:spPr>
        <p:txBody>
          <a:bodyPr/>
          <a:lstStyle/>
          <a:p>
            <a:r>
              <a:rPr lang="fr-FR" dirty="0" smtClean="0"/>
              <a:t>Un exemple</a:t>
            </a:r>
            <a:endParaRPr lang="fr-FR" dirty="0"/>
          </a:p>
        </p:txBody>
      </p:sp>
      <p:sp>
        <p:nvSpPr>
          <p:cNvPr id="6" name="Espace réservé du numéro de diapositive 5"/>
          <p:cNvSpPr>
            <a:spLocks noGrp="1"/>
          </p:cNvSpPr>
          <p:nvPr>
            <p:ph type="sldNum" sz="quarter" idx="14"/>
            <p:custDataLst>
              <p:tags r:id="rId2"/>
            </p:custDataLst>
          </p:nvPr>
        </p:nvSpPr>
        <p:spPr/>
        <p:txBody>
          <a:bodyPr/>
          <a:lstStyle/>
          <a:p>
            <a:fld id="{11D5333D-DD74-45AE-9719-595B141BCE61}" type="slidenum">
              <a:rPr lang="fr-CA" smtClean="0"/>
              <a:pPr/>
              <a:t>11</a:t>
            </a:fld>
            <a:endParaRPr lang="fr-CA"/>
          </a:p>
        </p:txBody>
      </p:sp>
      <p:graphicFrame>
        <p:nvGraphicFramePr>
          <p:cNvPr id="5" name="Table 4"/>
          <p:cNvGraphicFramePr>
            <a:graphicFrameLocks noGrp="1"/>
          </p:cNvGraphicFramePr>
          <p:nvPr>
            <p:custDataLst>
              <p:tags r:id="rId3"/>
            </p:custDataLst>
            <p:extLst>
              <p:ext uri="{D42A27DB-BD31-4B8C-83A1-F6EECF244321}">
                <p14:modId xmlns:p14="http://schemas.microsoft.com/office/powerpoint/2010/main" val="1511858394"/>
              </p:ext>
            </p:extLst>
          </p:nvPr>
        </p:nvGraphicFramePr>
        <p:xfrm>
          <a:off x="2528830" y="4365104"/>
          <a:ext cx="4064001" cy="147828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1034589657"/>
                    </a:ext>
                  </a:extLst>
                </a:gridCol>
                <a:gridCol w="1354667">
                  <a:extLst>
                    <a:ext uri="{9D8B030D-6E8A-4147-A177-3AD203B41FA5}">
                      <a16:colId xmlns:a16="http://schemas.microsoft.com/office/drawing/2014/main" val="3025914354"/>
                    </a:ext>
                  </a:extLst>
                </a:gridCol>
                <a:gridCol w="1354667">
                  <a:extLst>
                    <a:ext uri="{9D8B030D-6E8A-4147-A177-3AD203B41FA5}">
                      <a16:colId xmlns:a16="http://schemas.microsoft.com/office/drawing/2014/main" val="20002"/>
                    </a:ext>
                  </a:extLst>
                </a:gridCol>
              </a:tblGrid>
              <a:tr h="322517">
                <a:tc>
                  <a:txBody>
                    <a:bodyPr/>
                    <a:lstStyle/>
                    <a:p>
                      <a:r>
                        <a:rPr lang="en-CA" dirty="0" err="1" smtClean="0"/>
                        <a:t>Unité</a:t>
                      </a:r>
                      <a:endParaRPr lang="en-CA" dirty="0"/>
                    </a:p>
                  </a:txBody>
                  <a:tcPr/>
                </a:tc>
                <a:tc>
                  <a:txBody>
                    <a:bodyPr/>
                    <a:lstStyle/>
                    <a:p>
                      <a:r>
                        <a:rPr lang="en-CA" dirty="0" smtClean="0"/>
                        <a:t>MI </a:t>
                      </a:r>
                      <a:r>
                        <a:rPr lang="en-CA" dirty="0" err="1" smtClean="0"/>
                        <a:t>globale</a:t>
                      </a:r>
                      <a:endParaRPr lang="en-CA" dirty="0"/>
                    </a:p>
                  </a:txBody>
                  <a:tcPr/>
                </a:tc>
                <a:tc>
                  <a:txBody>
                    <a:bodyPr/>
                    <a:lstStyle/>
                    <a:p>
                      <a:r>
                        <a:rPr lang="fr-FR" noProof="0" dirty="0" smtClean="0"/>
                        <a:t>Priorité</a:t>
                      </a:r>
                      <a:endParaRPr lang="fr-FR" noProof="0" dirty="0"/>
                    </a:p>
                  </a:txBody>
                  <a:tcPr/>
                </a:tc>
                <a:extLst>
                  <a:ext uri="{0D108BD9-81ED-4DB2-BD59-A6C34878D82A}">
                    <a16:rowId xmlns:a16="http://schemas.microsoft.com/office/drawing/2014/main" val="3585290186"/>
                  </a:ext>
                </a:extLst>
              </a:tr>
              <a:tr h="370840">
                <a:tc>
                  <a:txBody>
                    <a:bodyPr/>
                    <a:lstStyle/>
                    <a:p>
                      <a:r>
                        <a:rPr lang="en-CA" dirty="0" smtClean="0"/>
                        <a:t>A</a:t>
                      </a:r>
                      <a:endParaRPr lang="en-CA" dirty="0"/>
                    </a:p>
                  </a:txBody>
                  <a:tcPr/>
                </a:tc>
                <a:tc>
                  <a:txBody>
                    <a:bodyPr/>
                    <a:lstStyle/>
                    <a:p>
                      <a:pPr algn="ctr"/>
                      <a:r>
                        <a:rPr lang="en-CA" dirty="0" smtClean="0"/>
                        <a:t>0.0016</a:t>
                      </a:r>
                      <a:endParaRPr lang="en-CA" dirty="0"/>
                    </a:p>
                  </a:txBody>
                  <a:tcPr/>
                </a:tc>
                <a:tc>
                  <a:txBody>
                    <a:bodyPr/>
                    <a:lstStyle/>
                    <a:p>
                      <a:pPr algn="ctr"/>
                      <a:r>
                        <a:rPr lang="en-CA" dirty="0" smtClean="0"/>
                        <a:t>3</a:t>
                      </a:r>
                      <a:endParaRPr lang="en-CA" dirty="0"/>
                    </a:p>
                  </a:txBody>
                  <a:tcPr/>
                </a:tc>
                <a:extLst>
                  <a:ext uri="{0D108BD9-81ED-4DB2-BD59-A6C34878D82A}">
                    <a16:rowId xmlns:a16="http://schemas.microsoft.com/office/drawing/2014/main" val="2860952178"/>
                  </a:ext>
                </a:extLst>
              </a:tr>
              <a:tr h="370840">
                <a:tc>
                  <a:txBody>
                    <a:bodyPr/>
                    <a:lstStyle/>
                    <a:p>
                      <a:r>
                        <a:rPr lang="en-CA" dirty="0"/>
                        <a:t>B</a:t>
                      </a:r>
                    </a:p>
                  </a:txBody>
                  <a:tcPr/>
                </a:tc>
                <a:tc>
                  <a:txBody>
                    <a:bodyPr/>
                    <a:lstStyle/>
                    <a:p>
                      <a:pPr algn="ctr"/>
                      <a:r>
                        <a:rPr lang="en-CA" dirty="0" smtClean="0"/>
                        <a:t>0.0068</a:t>
                      </a:r>
                      <a:endParaRPr lang="en-CA" dirty="0"/>
                    </a:p>
                  </a:txBody>
                  <a:tcPr/>
                </a:tc>
                <a:tc>
                  <a:txBody>
                    <a:bodyPr/>
                    <a:lstStyle/>
                    <a:p>
                      <a:pPr algn="ctr"/>
                      <a:r>
                        <a:rPr lang="en-CA" dirty="0" smtClean="0"/>
                        <a:t>1</a:t>
                      </a:r>
                      <a:endParaRPr lang="en-CA" dirty="0"/>
                    </a:p>
                  </a:txBody>
                  <a:tcPr/>
                </a:tc>
                <a:extLst>
                  <a:ext uri="{0D108BD9-81ED-4DB2-BD59-A6C34878D82A}">
                    <a16:rowId xmlns:a16="http://schemas.microsoft.com/office/drawing/2014/main" val="141029322"/>
                  </a:ext>
                </a:extLst>
              </a:tr>
              <a:tr h="370840">
                <a:tc>
                  <a:txBody>
                    <a:bodyPr/>
                    <a:lstStyle/>
                    <a:p>
                      <a:r>
                        <a:rPr lang="en-CA" dirty="0" smtClean="0"/>
                        <a:t>C</a:t>
                      </a:r>
                      <a:endParaRPr lang="en-CA" dirty="0"/>
                    </a:p>
                  </a:txBody>
                  <a:tcPr/>
                </a:tc>
                <a:tc>
                  <a:txBody>
                    <a:bodyPr/>
                    <a:lstStyle/>
                    <a:p>
                      <a:pPr algn="ctr"/>
                      <a:r>
                        <a:rPr lang="en-CA" dirty="0" smtClean="0"/>
                        <a:t>0.0032</a:t>
                      </a:r>
                      <a:endParaRPr lang="en-CA" dirty="0"/>
                    </a:p>
                  </a:txBody>
                  <a:tcPr/>
                </a:tc>
                <a:tc>
                  <a:txBody>
                    <a:bodyPr/>
                    <a:lstStyle/>
                    <a:p>
                      <a:pPr algn="ctr"/>
                      <a:r>
                        <a:rPr lang="en-CA" dirty="0" smtClean="0"/>
                        <a:t>2</a:t>
                      </a:r>
                      <a:endParaRPr lang="en-CA" dirty="0"/>
                    </a:p>
                  </a:txBody>
                  <a:tcPr/>
                </a:tc>
                <a:extLst>
                  <a:ext uri="{0D108BD9-81ED-4DB2-BD59-A6C34878D82A}">
                    <a16:rowId xmlns:a16="http://schemas.microsoft.com/office/drawing/2014/main" val="10003"/>
                  </a:ext>
                </a:extLst>
              </a:tr>
            </a:tbl>
          </a:graphicData>
        </a:graphic>
      </p:graphicFrame>
      <p:sp>
        <p:nvSpPr>
          <p:cNvPr id="7" name="Down Arrow 6"/>
          <p:cNvSpPr/>
          <p:nvPr>
            <p:custDataLst>
              <p:tags r:id="rId4"/>
            </p:custDataLst>
          </p:nvPr>
        </p:nvSpPr>
        <p:spPr>
          <a:xfrm>
            <a:off x="4378491" y="3797505"/>
            <a:ext cx="364677" cy="4854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2" name="Table 11"/>
          <p:cNvGraphicFramePr>
            <a:graphicFrameLocks noGrp="1"/>
          </p:cNvGraphicFramePr>
          <p:nvPr>
            <p:custDataLst>
              <p:tags r:id="rId5"/>
            </p:custDataLst>
            <p:extLst>
              <p:ext uri="{D42A27DB-BD31-4B8C-83A1-F6EECF244321}">
                <p14:modId xmlns:p14="http://schemas.microsoft.com/office/powerpoint/2010/main" val="1617839253"/>
              </p:ext>
            </p:extLst>
          </p:nvPr>
        </p:nvGraphicFramePr>
        <p:xfrm>
          <a:off x="526064" y="678848"/>
          <a:ext cx="7704853" cy="3030876"/>
        </p:xfrm>
        <a:graphic>
          <a:graphicData uri="http://schemas.openxmlformats.org/drawingml/2006/table">
            <a:tbl>
              <a:tblPr firstRow="1" bandRow="1">
                <a:tableStyleId>{5C22544A-7EE6-4342-B048-85BDC9FD1C3A}</a:tableStyleId>
              </a:tblPr>
              <a:tblGrid>
                <a:gridCol w="2952327">
                  <a:extLst>
                    <a:ext uri="{9D8B030D-6E8A-4147-A177-3AD203B41FA5}">
                      <a16:colId xmlns:a16="http://schemas.microsoft.com/office/drawing/2014/main" val="2415332610"/>
                    </a:ext>
                  </a:extLst>
                </a:gridCol>
                <a:gridCol w="1152128">
                  <a:extLst>
                    <a:ext uri="{9D8B030D-6E8A-4147-A177-3AD203B41FA5}">
                      <a16:colId xmlns:a16="http://schemas.microsoft.com/office/drawing/2014/main" val="2071384039"/>
                    </a:ext>
                  </a:extLst>
                </a:gridCol>
                <a:gridCol w="1296144">
                  <a:extLst>
                    <a:ext uri="{9D8B030D-6E8A-4147-A177-3AD203B41FA5}">
                      <a16:colId xmlns:a16="http://schemas.microsoft.com/office/drawing/2014/main" val="1956104010"/>
                    </a:ext>
                  </a:extLst>
                </a:gridCol>
                <a:gridCol w="1152128">
                  <a:extLst>
                    <a:ext uri="{9D8B030D-6E8A-4147-A177-3AD203B41FA5}">
                      <a16:colId xmlns:a16="http://schemas.microsoft.com/office/drawing/2014/main" val="1892948110"/>
                    </a:ext>
                  </a:extLst>
                </a:gridCol>
                <a:gridCol w="1152126">
                  <a:extLst>
                    <a:ext uri="{9D8B030D-6E8A-4147-A177-3AD203B41FA5}">
                      <a16:colId xmlns:a16="http://schemas.microsoft.com/office/drawing/2014/main" val="1245318242"/>
                    </a:ext>
                  </a:extLst>
                </a:gridCol>
              </a:tblGrid>
              <a:tr h="564609">
                <a:tc>
                  <a:txBody>
                    <a:bodyPr/>
                    <a:lstStyle/>
                    <a:p>
                      <a:r>
                        <a:rPr lang="fr-FR" noProof="0" dirty="0" smtClean="0"/>
                        <a:t>Estimation</a:t>
                      </a:r>
                      <a:endParaRPr lang="fr-FR" noProof="0" dirty="0"/>
                    </a:p>
                  </a:txBody>
                  <a:tcPr/>
                </a:tc>
                <a:tc>
                  <a:txBody>
                    <a:bodyPr/>
                    <a:lstStyle/>
                    <a:p>
                      <a:r>
                        <a:rPr lang="fr-FR" noProof="0" dirty="0" smtClean="0"/>
                        <a:t>Région 1</a:t>
                      </a:r>
                    </a:p>
                    <a:p>
                      <a:r>
                        <a:rPr lang="fr-FR" noProof="0" dirty="0" smtClean="0"/>
                        <a:t>salaire</a:t>
                      </a:r>
                      <a:endParaRPr lang="fr-FR" noProof="0" dirty="0"/>
                    </a:p>
                  </a:txBody>
                  <a:tcPr/>
                </a:tc>
                <a:tc>
                  <a:txBody>
                    <a:bodyPr/>
                    <a:lstStyle/>
                    <a:p>
                      <a:r>
                        <a:rPr lang="fr-FR" noProof="0" dirty="0" smtClean="0"/>
                        <a:t>Région 2</a:t>
                      </a:r>
                      <a:r>
                        <a:rPr lang="fr-FR" baseline="0" noProof="0" dirty="0" smtClean="0"/>
                        <a:t> salaire</a:t>
                      </a:r>
                      <a:endParaRPr lang="fr-FR" noProof="0" dirty="0"/>
                    </a:p>
                  </a:txBody>
                  <a:tcPr/>
                </a:tc>
                <a:tc>
                  <a:txBody>
                    <a:bodyPr/>
                    <a:lstStyle/>
                    <a:p>
                      <a:r>
                        <a:rPr lang="fr-FR" noProof="0" dirty="0" smtClean="0"/>
                        <a:t>Région 3 salaire</a:t>
                      </a:r>
                      <a:endParaRPr lang="fr-FR" noProof="0" dirty="0"/>
                    </a:p>
                  </a:txBody>
                  <a:tcPr/>
                </a:tc>
                <a:tc>
                  <a:txBody>
                    <a:bodyPr/>
                    <a:lstStyle/>
                    <a:p>
                      <a:r>
                        <a:rPr lang="fr-FR" noProof="0" dirty="0" smtClean="0"/>
                        <a:t>Région 4 salaire</a:t>
                      </a:r>
                      <a:endParaRPr lang="fr-FR" noProof="0" dirty="0"/>
                    </a:p>
                  </a:txBody>
                  <a:tcPr/>
                </a:tc>
                <a:extLst>
                  <a:ext uri="{0D108BD9-81ED-4DB2-BD59-A6C34878D82A}">
                    <a16:rowId xmlns:a16="http://schemas.microsoft.com/office/drawing/2014/main" val="2696177157"/>
                  </a:ext>
                </a:extLst>
              </a:tr>
              <a:tr h="369099">
                <a:tc>
                  <a:txBody>
                    <a:bodyPr/>
                    <a:lstStyle/>
                    <a:p>
                      <a:r>
                        <a:rPr lang="fr-CA" sz="1800" dirty="0" smtClean="0"/>
                        <a:t>Facteur d’importance </a:t>
                      </a:r>
                      <a:endParaRPr lang="en-CA" dirty="0"/>
                    </a:p>
                  </a:txBody>
                  <a:tcPr/>
                </a:tc>
                <a:tc>
                  <a:txBody>
                    <a:bodyPr/>
                    <a:lstStyle/>
                    <a:p>
                      <a:pPr algn="ctr"/>
                      <a:r>
                        <a:rPr lang="en-CA" dirty="0" smtClean="0"/>
                        <a:t>1</a:t>
                      </a:r>
                      <a:endParaRPr lang="en-CA" dirty="0"/>
                    </a:p>
                  </a:txBody>
                  <a:tcPr/>
                </a:tc>
                <a:tc>
                  <a:txBody>
                    <a:bodyPr/>
                    <a:lstStyle/>
                    <a:p>
                      <a:pPr algn="ctr"/>
                      <a:r>
                        <a:rPr lang="en-CA" dirty="0" smtClean="0"/>
                        <a:t>3</a:t>
                      </a:r>
                      <a:endParaRPr lang="en-CA" dirty="0"/>
                    </a:p>
                  </a:txBody>
                  <a:tcPr/>
                </a:tc>
                <a:tc>
                  <a:txBody>
                    <a:bodyPr/>
                    <a:lstStyle/>
                    <a:p>
                      <a:pPr algn="ctr"/>
                      <a:r>
                        <a:rPr lang="en-CA" dirty="0" smtClean="0"/>
                        <a:t>3</a:t>
                      </a:r>
                      <a:endParaRPr lang="en-CA" dirty="0"/>
                    </a:p>
                  </a:txBody>
                  <a:tcPr/>
                </a:tc>
                <a:tc>
                  <a:txBody>
                    <a:bodyPr/>
                    <a:lstStyle/>
                    <a:p>
                      <a:pPr algn="ctr"/>
                      <a:r>
                        <a:rPr lang="en-CA" dirty="0" smtClean="0"/>
                        <a:t>2</a:t>
                      </a:r>
                      <a:endParaRPr lang="en-CA" dirty="0"/>
                    </a:p>
                  </a:txBody>
                  <a:tcPr/>
                </a:tc>
                <a:extLst>
                  <a:ext uri="{0D108BD9-81ED-4DB2-BD59-A6C34878D82A}">
                    <a16:rowId xmlns:a16="http://schemas.microsoft.com/office/drawing/2014/main" val="2553760049"/>
                  </a:ext>
                </a:extLst>
              </a:tr>
              <a:tr h="637075">
                <a:tc>
                  <a:txBody>
                    <a:bodyPr/>
                    <a:lstStyle/>
                    <a:p>
                      <a:r>
                        <a:rPr lang="fr-FR" noProof="0" dirty="0" smtClean="0"/>
                        <a:t>Distance entre l’indicateur</a:t>
                      </a:r>
                      <a:r>
                        <a:rPr lang="fr-FR" baseline="0" noProof="0" dirty="0" smtClean="0"/>
                        <a:t> de la qualité</a:t>
                      </a:r>
                      <a:r>
                        <a:rPr lang="fr-FR" noProof="0" dirty="0" smtClean="0"/>
                        <a:t> et la</a:t>
                      </a:r>
                      <a:r>
                        <a:rPr lang="fr-FR" baseline="0" noProof="0" dirty="0" smtClean="0"/>
                        <a:t> </a:t>
                      </a:r>
                      <a:r>
                        <a:rPr lang="fr-FR" noProof="0" dirty="0" smtClean="0"/>
                        <a:t>cible</a:t>
                      </a:r>
                      <a:endParaRPr lang="fr-FR" noProof="0" dirty="0"/>
                    </a:p>
                  </a:txBody>
                  <a:tcPr/>
                </a:tc>
                <a:tc>
                  <a:txBody>
                    <a:bodyPr/>
                    <a:lstStyle/>
                    <a:p>
                      <a:pPr algn="ctr"/>
                      <a:r>
                        <a:rPr lang="en-CA" dirty="0">
                          <a:solidFill>
                            <a:srgbClr val="FF0000"/>
                          </a:solidFill>
                        </a:rPr>
                        <a:t>0.2</a:t>
                      </a:r>
                    </a:p>
                  </a:txBody>
                  <a:tcPr/>
                </a:tc>
                <a:tc>
                  <a:txBody>
                    <a:bodyPr/>
                    <a:lstStyle/>
                    <a:p>
                      <a:pPr algn="ctr"/>
                      <a:r>
                        <a:rPr lang="en-CA" dirty="0" smtClean="0">
                          <a:solidFill>
                            <a:srgbClr val="FF0000"/>
                          </a:solidFill>
                        </a:rPr>
                        <a:t>0 </a:t>
                      </a:r>
                    </a:p>
                    <a:p>
                      <a:pPr algn="ctr"/>
                      <a:r>
                        <a:rPr lang="fr-FR" noProof="0" dirty="0" smtClean="0">
                          <a:solidFill>
                            <a:srgbClr val="FF0000"/>
                          </a:solidFill>
                        </a:rPr>
                        <a:t>Cible atteinte</a:t>
                      </a:r>
                      <a:endParaRPr lang="fr-FR" noProof="0" dirty="0">
                        <a:solidFill>
                          <a:srgbClr val="FF0000"/>
                        </a:solidFill>
                      </a:endParaRPr>
                    </a:p>
                  </a:txBody>
                  <a:tcPr/>
                </a:tc>
                <a:tc>
                  <a:txBody>
                    <a:bodyPr/>
                    <a:lstStyle/>
                    <a:p>
                      <a:pPr algn="ctr"/>
                      <a:r>
                        <a:rPr lang="en-CA" dirty="0" smtClean="0">
                          <a:solidFill>
                            <a:srgbClr val="FF0000"/>
                          </a:solidFill>
                        </a:rPr>
                        <a:t>0</a:t>
                      </a:r>
                    </a:p>
                    <a:p>
                      <a:pPr algn="ctr"/>
                      <a:r>
                        <a:rPr lang="fr-FR" noProof="0" dirty="0" smtClean="0">
                          <a:solidFill>
                            <a:srgbClr val="FF0000"/>
                          </a:solidFill>
                        </a:rPr>
                        <a:t>Cible atteinte</a:t>
                      </a:r>
                      <a:endParaRPr lang="fr-FR" noProof="0" dirty="0">
                        <a:solidFill>
                          <a:srgbClr val="FF0000"/>
                        </a:solidFill>
                      </a:endParaRPr>
                    </a:p>
                  </a:txBody>
                  <a:tcPr/>
                </a:tc>
                <a:tc>
                  <a:txBody>
                    <a:bodyPr/>
                    <a:lstStyle/>
                    <a:p>
                      <a:pPr algn="ctr"/>
                      <a:r>
                        <a:rPr lang="en-CA" dirty="0" smtClean="0">
                          <a:solidFill>
                            <a:srgbClr val="FF0000"/>
                          </a:solidFill>
                        </a:rPr>
                        <a:t>0.2</a:t>
                      </a:r>
                      <a:endParaRPr lang="en-CA" dirty="0">
                        <a:solidFill>
                          <a:srgbClr val="FF0000"/>
                        </a:solidFill>
                      </a:endParaRPr>
                    </a:p>
                  </a:txBody>
                  <a:tcPr/>
                </a:tc>
                <a:extLst>
                  <a:ext uri="{0D108BD9-81ED-4DB2-BD59-A6C34878D82A}">
                    <a16:rowId xmlns:a16="http://schemas.microsoft.com/office/drawing/2014/main" val="3415724058"/>
                  </a:ext>
                </a:extLst>
              </a:tr>
              <a:tr h="369099">
                <a:tc>
                  <a:txBody>
                    <a:bodyPr/>
                    <a:lstStyle/>
                    <a:p>
                      <a:r>
                        <a:rPr lang="fr-FR" noProof="0" dirty="0" smtClean="0"/>
                        <a:t>MI</a:t>
                      </a:r>
                      <a:r>
                        <a:rPr lang="fr-FR" baseline="0" noProof="0" dirty="0" smtClean="0"/>
                        <a:t> locale </a:t>
                      </a:r>
                      <a:r>
                        <a:rPr lang="fr-FR" noProof="0" dirty="0" smtClean="0"/>
                        <a:t>unité</a:t>
                      </a:r>
                      <a:r>
                        <a:rPr lang="fr-FR" baseline="0" noProof="0" dirty="0" smtClean="0"/>
                        <a:t> A</a:t>
                      </a:r>
                      <a:endParaRPr lang="fr-FR" noProof="0" dirty="0"/>
                    </a:p>
                  </a:txBody>
                  <a:tcPr/>
                </a:tc>
                <a:tc>
                  <a:txBody>
                    <a:bodyPr/>
                    <a:lstStyle/>
                    <a:p>
                      <a:pPr algn="ctr"/>
                      <a:r>
                        <a:rPr lang="en-CA" dirty="0"/>
                        <a:t>0.2</a:t>
                      </a:r>
                    </a:p>
                  </a:txBody>
                  <a:tcPr/>
                </a:tc>
                <a:tc>
                  <a:txBody>
                    <a:bodyPr/>
                    <a:lstStyle/>
                    <a:p>
                      <a:pPr algn="ctr"/>
                      <a:r>
                        <a:rPr lang="en-CA" dirty="0"/>
                        <a:t>0.4</a:t>
                      </a:r>
                    </a:p>
                  </a:txBody>
                  <a:tcPr/>
                </a:tc>
                <a:tc>
                  <a:txBody>
                    <a:bodyPr/>
                    <a:lstStyle/>
                    <a:p>
                      <a:pPr algn="ctr"/>
                      <a:r>
                        <a:rPr lang="en-CA" dirty="0"/>
                        <a:t>0.3</a:t>
                      </a:r>
                    </a:p>
                  </a:txBody>
                  <a:tcPr/>
                </a:tc>
                <a:tc>
                  <a:txBody>
                    <a:bodyPr/>
                    <a:lstStyle/>
                    <a:p>
                      <a:pPr algn="ctr"/>
                      <a:r>
                        <a:rPr lang="en-CA" dirty="0"/>
                        <a:t>0</a:t>
                      </a:r>
                    </a:p>
                  </a:txBody>
                  <a:tcPr/>
                </a:tc>
                <a:extLst>
                  <a:ext uri="{0D108BD9-81ED-4DB2-BD59-A6C34878D82A}">
                    <a16:rowId xmlns:a16="http://schemas.microsoft.com/office/drawing/2014/main" val="3106139384"/>
                  </a:ext>
                </a:extLst>
              </a:tr>
              <a:tr h="369099">
                <a:tc>
                  <a:txBody>
                    <a:bodyPr/>
                    <a:lstStyle/>
                    <a:p>
                      <a:r>
                        <a:rPr lang="fr-FR" noProof="0" dirty="0" smtClean="0"/>
                        <a:t>MI</a:t>
                      </a:r>
                      <a:r>
                        <a:rPr lang="fr-FR" baseline="0" noProof="0" dirty="0" smtClean="0"/>
                        <a:t> locale </a:t>
                      </a:r>
                      <a:r>
                        <a:rPr lang="fr-FR" noProof="0" dirty="0" smtClean="0"/>
                        <a:t>unité</a:t>
                      </a:r>
                      <a:r>
                        <a:rPr lang="fr-FR" baseline="0" noProof="0" dirty="0" smtClean="0"/>
                        <a:t> </a:t>
                      </a:r>
                      <a:r>
                        <a:rPr lang="fr-FR" noProof="0" dirty="0" smtClean="0"/>
                        <a:t>B</a:t>
                      </a:r>
                      <a:endParaRPr lang="fr-FR" noProof="0" dirty="0"/>
                    </a:p>
                  </a:txBody>
                  <a:tcPr/>
                </a:tc>
                <a:tc>
                  <a:txBody>
                    <a:bodyPr/>
                    <a:lstStyle/>
                    <a:p>
                      <a:pPr algn="ctr"/>
                      <a:r>
                        <a:rPr lang="en-CA" dirty="0"/>
                        <a:t>0.1</a:t>
                      </a:r>
                    </a:p>
                  </a:txBody>
                  <a:tcPr/>
                </a:tc>
                <a:tc>
                  <a:txBody>
                    <a:bodyPr/>
                    <a:lstStyle/>
                    <a:p>
                      <a:pPr algn="ctr"/>
                      <a:r>
                        <a:rPr lang="en-CA" dirty="0" smtClean="0"/>
                        <a:t>0.2</a:t>
                      </a:r>
                      <a:endParaRPr lang="en-CA" dirty="0"/>
                    </a:p>
                  </a:txBody>
                  <a:tcPr/>
                </a:tc>
                <a:tc>
                  <a:txBody>
                    <a:bodyPr/>
                    <a:lstStyle/>
                    <a:p>
                      <a:pPr algn="ctr"/>
                      <a:r>
                        <a:rPr lang="en-CA" dirty="0"/>
                        <a:t>0</a:t>
                      </a:r>
                    </a:p>
                  </a:txBody>
                  <a:tcPr/>
                </a:tc>
                <a:tc>
                  <a:txBody>
                    <a:bodyPr/>
                    <a:lstStyle/>
                    <a:p>
                      <a:pPr algn="ctr"/>
                      <a:r>
                        <a:rPr lang="en-CA" dirty="0"/>
                        <a:t>0.2</a:t>
                      </a:r>
                    </a:p>
                  </a:txBody>
                  <a:tcPr/>
                </a:tc>
                <a:extLst>
                  <a:ext uri="{0D108BD9-81ED-4DB2-BD59-A6C34878D82A}">
                    <a16:rowId xmlns:a16="http://schemas.microsoft.com/office/drawing/2014/main" val="4112494982"/>
                  </a:ext>
                </a:extLst>
              </a:tr>
              <a:tr h="369099">
                <a:tc>
                  <a:txBody>
                    <a:bodyPr/>
                    <a:lstStyle/>
                    <a:p>
                      <a:r>
                        <a:rPr lang="fr-FR" noProof="0" dirty="0" smtClean="0"/>
                        <a:t>MI</a:t>
                      </a:r>
                      <a:r>
                        <a:rPr lang="fr-FR" baseline="0" noProof="0" dirty="0" smtClean="0"/>
                        <a:t> locale </a:t>
                      </a:r>
                      <a:r>
                        <a:rPr lang="fr-FR" noProof="0" dirty="0" smtClean="0"/>
                        <a:t>unité</a:t>
                      </a:r>
                      <a:r>
                        <a:rPr lang="fr-FR" baseline="0" noProof="0" dirty="0" smtClean="0"/>
                        <a:t> </a:t>
                      </a:r>
                      <a:r>
                        <a:rPr lang="fr-FR" noProof="0" dirty="0" smtClean="0"/>
                        <a:t>C</a:t>
                      </a:r>
                      <a:endParaRPr lang="fr-FR" noProof="0" dirty="0"/>
                    </a:p>
                  </a:txBody>
                  <a:tcPr/>
                </a:tc>
                <a:tc>
                  <a:txBody>
                    <a:bodyPr/>
                    <a:lstStyle/>
                    <a:p>
                      <a:pPr algn="ctr"/>
                      <a:r>
                        <a:rPr lang="en-CA" dirty="0" smtClean="0"/>
                        <a:t>0.2</a:t>
                      </a:r>
                      <a:endParaRPr lang="en-CA" dirty="0"/>
                    </a:p>
                  </a:txBody>
                  <a:tcPr/>
                </a:tc>
                <a:tc>
                  <a:txBody>
                    <a:bodyPr/>
                    <a:lstStyle/>
                    <a:p>
                      <a:pPr algn="ctr"/>
                      <a:r>
                        <a:rPr lang="en-CA" dirty="0" smtClean="0"/>
                        <a:t>0</a:t>
                      </a:r>
                      <a:endParaRPr lang="en-CA" dirty="0"/>
                    </a:p>
                  </a:txBody>
                  <a:tcPr/>
                </a:tc>
                <a:tc>
                  <a:txBody>
                    <a:bodyPr/>
                    <a:lstStyle/>
                    <a:p>
                      <a:pPr algn="ctr"/>
                      <a:r>
                        <a:rPr lang="en-CA" dirty="0" smtClean="0"/>
                        <a:t>0.2</a:t>
                      </a:r>
                      <a:endParaRPr lang="en-CA" dirty="0"/>
                    </a:p>
                  </a:txBody>
                  <a:tcPr/>
                </a:tc>
                <a:tc>
                  <a:txBody>
                    <a:bodyPr/>
                    <a:lstStyle/>
                    <a:p>
                      <a:pPr algn="ctr"/>
                      <a:r>
                        <a:rPr lang="en-CA" dirty="0" smtClean="0"/>
                        <a:t>0.1</a:t>
                      </a:r>
                      <a:endParaRPr lang="en-CA"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634987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10"/>
            <p:custDataLst>
              <p:tags r:id="rId1"/>
            </p:custDataLst>
          </p:nvPr>
        </p:nvSpPr>
        <p:spPr>
          <a:xfrm>
            <a:off x="179512" y="980728"/>
            <a:ext cx="7344816" cy="5256584"/>
          </a:xfrm>
        </p:spPr>
        <p:txBody>
          <a:bodyPr>
            <a:normAutofit fontScale="40000" lnSpcReduction="20000"/>
          </a:bodyPr>
          <a:lstStyle/>
          <a:p>
            <a:pPr>
              <a:buClr>
                <a:schemeClr val="accent1"/>
              </a:buClr>
            </a:pPr>
            <a:r>
              <a:rPr lang="fr-CA" sz="4500" dirty="0" smtClean="0"/>
              <a:t>2015</a:t>
            </a:r>
          </a:p>
          <a:p>
            <a:pPr marL="914400" lvl="1" indent="-457200">
              <a:buClr>
                <a:schemeClr val="accent1"/>
              </a:buClr>
              <a:buFont typeface="Arial" panose="020B0604020202020204" pitchFamily="34" charset="0"/>
              <a:buChar char="•"/>
            </a:pPr>
            <a:r>
              <a:rPr lang="fr-CA" sz="4500" dirty="0" smtClean="0"/>
              <a:t>Pour 3 enquêtes, seulement pour les 6 dernières semaines de collecte active.</a:t>
            </a:r>
          </a:p>
          <a:p>
            <a:pPr marL="914400" lvl="1" indent="-457200">
              <a:buClr>
                <a:schemeClr val="accent1"/>
              </a:buClr>
              <a:buFont typeface="Arial" panose="020B0604020202020204" pitchFamily="34" charset="0"/>
              <a:buChar char="•"/>
            </a:pPr>
            <a:r>
              <a:rPr lang="fr-CA" sz="4500" dirty="0" smtClean="0"/>
              <a:t>Testé après la collecte pour 20 autres enquêtes.</a:t>
            </a:r>
          </a:p>
          <a:p>
            <a:pPr marL="914400" lvl="1" indent="-457200">
              <a:buClr>
                <a:schemeClr val="accent1"/>
              </a:buClr>
              <a:buFont typeface="Arial" panose="020B0604020202020204" pitchFamily="34" charset="0"/>
              <a:buChar char="•"/>
            </a:pPr>
            <a:r>
              <a:rPr lang="fr-CA" sz="4500" dirty="0" smtClean="0"/>
              <a:t>Selon le taux de réponse pondéré </a:t>
            </a:r>
            <a:r>
              <a:rPr lang="fr-FR" sz="4500" dirty="0"/>
              <a:t>de la variable </a:t>
            </a:r>
            <a:r>
              <a:rPr lang="fr-FR" sz="4500" dirty="0" smtClean="0"/>
              <a:t>clé.</a:t>
            </a:r>
            <a:endParaRPr lang="fr-CA" sz="4500" dirty="0" smtClean="0"/>
          </a:p>
          <a:p>
            <a:pPr>
              <a:buClr>
                <a:schemeClr val="accent1"/>
              </a:buClr>
            </a:pPr>
            <a:r>
              <a:rPr lang="fr-CA" sz="4500" dirty="0" smtClean="0"/>
              <a:t>2016</a:t>
            </a:r>
          </a:p>
          <a:p>
            <a:pPr marL="914400" lvl="1" indent="-457200">
              <a:buClr>
                <a:schemeClr val="accent1"/>
              </a:buClr>
              <a:buFont typeface="Arial" panose="020B0604020202020204" pitchFamily="34" charset="0"/>
              <a:buChar char="•"/>
            </a:pPr>
            <a:r>
              <a:rPr lang="fr-CA" sz="4500" dirty="0" smtClean="0"/>
              <a:t>Pour environ 30 enquêtes annuelles et une enquête mensuelle, a débuté 3 mois après le début de la collecte.</a:t>
            </a:r>
          </a:p>
          <a:p>
            <a:pPr marL="914400" lvl="1" indent="-457200">
              <a:buClr>
                <a:schemeClr val="accent1"/>
              </a:buClr>
              <a:buFont typeface="Arial" panose="020B0604020202020204" pitchFamily="34" charset="0"/>
              <a:buChar char="•"/>
            </a:pPr>
            <a:r>
              <a:rPr lang="fr-CA" sz="4500" dirty="0" smtClean="0"/>
              <a:t>Selon les deux mesures de qualité.</a:t>
            </a:r>
          </a:p>
          <a:p>
            <a:pPr>
              <a:buClr>
                <a:schemeClr val="accent1"/>
              </a:buClr>
            </a:pPr>
            <a:r>
              <a:rPr lang="fr-CA" sz="4500" dirty="0" smtClean="0"/>
              <a:t>2017</a:t>
            </a:r>
          </a:p>
          <a:p>
            <a:pPr marL="914400" lvl="1" indent="-457200">
              <a:buClr>
                <a:schemeClr val="accent1"/>
              </a:buClr>
              <a:buFont typeface="Arial" panose="020B0604020202020204" pitchFamily="34" charset="0"/>
              <a:buChar char="•"/>
            </a:pPr>
            <a:r>
              <a:rPr lang="fr-CA" sz="4500" dirty="0" smtClean="0"/>
              <a:t>Pour environ 45 enquêtes, dès le début de la collecte active.</a:t>
            </a:r>
          </a:p>
          <a:p>
            <a:pPr marL="914400" lvl="1" indent="-457200">
              <a:buClr>
                <a:schemeClr val="accent1"/>
              </a:buClr>
              <a:buFont typeface="Arial" panose="020B0604020202020204" pitchFamily="34" charset="0"/>
              <a:buChar char="•"/>
            </a:pPr>
            <a:r>
              <a:rPr lang="fr-CA" sz="4500" dirty="0" smtClean="0"/>
              <a:t>Selon les deux mesures de qualité (mais version améliorée pour l’</a:t>
            </a:r>
            <a:r>
              <a:rPr lang="fr-FR" sz="4500" dirty="0" smtClean="0"/>
              <a:t>Écart </a:t>
            </a:r>
            <a:r>
              <a:rPr lang="fr-FR" sz="4500" dirty="0"/>
              <a:t>relatif par rapport aux valeurs prédites </a:t>
            </a:r>
            <a:r>
              <a:rPr lang="fr-FR" sz="4500" dirty="0" smtClean="0"/>
              <a:t>)</a:t>
            </a:r>
            <a:r>
              <a:rPr lang="fr-CA" sz="4500" dirty="0" smtClean="0"/>
              <a:t> </a:t>
            </a:r>
          </a:p>
          <a:p>
            <a:pPr>
              <a:buClr>
                <a:schemeClr val="accent1"/>
              </a:buClr>
            </a:pPr>
            <a:r>
              <a:rPr lang="fr-CA" sz="4500" dirty="0" smtClean="0"/>
              <a:t>2018</a:t>
            </a:r>
          </a:p>
          <a:p>
            <a:pPr marL="914400" lvl="1" indent="-457200">
              <a:buClr>
                <a:schemeClr val="accent1"/>
              </a:buClr>
              <a:buFont typeface="Arial" panose="020B0604020202020204" pitchFamily="34" charset="0"/>
              <a:buChar char="•"/>
            </a:pPr>
            <a:r>
              <a:rPr lang="fr-CA" sz="4500" dirty="0" smtClean="0"/>
              <a:t>Il est prévu d'utiliser IQMI pour environ 65 enquêtes, selon les deux mesures de qualité.</a:t>
            </a:r>
          </a:p>
        </p:txBody>
      </p:sp>
      <p:sp>
        <p:nvSpPr>
          <p:cNvPr id="2" name="Titre 1"/>
          <p:cNvSpPr>
            <a:spLocks noGrp="1"/>
          </p:cNvSpPr>
          <p:nvPr>
            <p:ph type="title"/>
            <p:custDataLst>
              <p:tags r:id="rId2"/>
            </p:custDataLst>
          </p:nvPr>
        </p:nvSpPr>
        <p:spPr>
          <a:xfrm>
            <a:off x="323528" y="188640"/>
            <a:ext cx="6720234" cy="575469"/>
          </a:xfrm>
        </p:spPr>
        <p:txBody>
          <a:bodyPr>
            <a:normAutofit fontScale="90000"/>
          </a:bodyPr>
          <a:lstStyle/>
          <a:p>
            <a:r>
              <a:rPr lang="fr-FR" sz="4000" dirty="0" smtClean="0"/>
              <a:t>IQMI dans le PISE</a:t>
            </a:r>
            <a:endParaRPr lang="fr-FR" sz="4000" dirty="0"/>
          </a:p>
        </p:txBody>
      </p:sp>
      <p:sp>
        <p:nvSpPr>
          <p:cNvPr id="6" name="Espace réservé du numéro de diapositive 5"/>
          <p:cNvSpPr>
            <a:spLocks noGrp="1"/>
          </p:cNvSpPr>
          <p:nvPr>
            <p:ph type="sldNum" sz="quarter" idx="14"/>
            <p:custDataLst>
              <p:tags r:id="rId3"/>
            </p:custDataLst>
          </p:nvPr>
        </p:nvSpPr>
        <p:spPr/>
        <p:txBody>
          <a:bodyPr/>
          <a:lstStyle/>
          <a:p>
            <a:fld id="{11D5333D-DD74-45AE-9719-595B141BCE61}" type="slidenum">
              <a:rPr lang="fr-CA" smtClean="0"/>
              <a:pPr/>
              <a:t>12</a:t>
            </a:fld>
            <a:endParaRPr lang="fr-CA"/>
          </a:p>
        </p:txBody>
      </p:sp>
    </p:spTree>
    <p:extLst>
      <p:ext uri="{BB962C8B-B14F-4D97-AF65-F5344CB8AC3E}">
        <p14:creationId xmlns:p14="http://schemas.microsoft.com/office/powerpoint/2010/main" val="244830184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custDataLst>
              <p:tags r:id="rId1"/>
            </p:custDataLst>
          </p:nvPr>
        </p:nvSpPr>
        <p:spPr>
          <a:xfrm>
            <a:off x="179512" y="1154821"/>
            <a:ext cx="7224289" cy="4105051"/>
          </a:xfrm>
        </p:spPr>
        <p:txBody>
          <a:bodyPr>
            <a:normAutofit fontScale="92500" lnSpcReduction="20000"/>
          </a:bodyPr>
          <a:lstStyle/>
          <a:p>
            <a:pPr marL="457200" indent="-457200">
              <a:buFont typeface="Arial" panose="020B0604020202020204" pitchFamily="34" charset="0"/>
              <a:buChar char="•"/>
            </a:pPr>
            <a:r>
              <a:rPr lang="fr-CA" sz="2600" dirty="0" smtClean="0"/>
              <a:t>Certaines enquêtes ont atteint toutes leurs cibles de qualité avant la date prévue pour la fin de la collecte.</a:t>
            </a:r>
          </a:p>
          <a:p>
            <a:pPr marL="914400" lvl="1" indent="-457200">
              <a:buFont typeface="Arial" panose="020B0604020202020204" pitchFamily="34" charset="0"/>
              <a:buChar char="•"/>
            </a:pPr>
            <a:r>
              <a:rPr lang="fr-CA" dirty="0" smtClean="0"/>
              <a:t>On a préféré augmenter les cibles de qualité et poursuivre la collecte considérant que ceci était nouveau pour les analystes. </a:t>
            </a:r>
          </a:p>
          <a:p>
            <a:pPr marL="457200" indent="-457200">
              <a:buFont typeface="Arial" panose="020B0604020202020204" pitchFamily="34" charset="0"/>
              <a:buChar char="•"/>
            </a:pPr>
            <a:r>
              <a:rPr lang="fr-CA" sz="2600" dirty="0" smtClean="0"/>
              <a:t>Pour la majorité des enquêtes qui ont utilisé IQMI des améliorations aux taux de réponse des estimations clés ont été obtenues. </a:t>
            </a:r>
          </a:p>
          <a:p>
            <a:pPr marL="457200" indent="-457200">
              <a:buFont typeface="Arial" panose="020B0604020202020204" pitchFamily="34" charset="0"/>
              <a:buChar char="•"/>
            </a:pPr>
            <a:r>
              <a:rPr lang="fr-CA" sz="2600" dirty="0" smtClean="0"/>
              <a:t>Pour plusieurs des enquêtes intégrées en 2014 la période de collecte a pu être écourtée en 2017.</a:t>
            </a:r>
            <a:endParaRPr lang="fr-CA" sz="2600" dirty="0"/>
          </a:p>
        </p:txBody>
      </p:sp>
      <p:sp>
        <p:nvSpPr>
          <p:cNvPr id="2" name="Title 1"/>
          <p:cNvSpPr>
            <a:spLocks noGrp="1"/>
          </p:cNvSpPr>
          <p:nvPr>
            <p:ph type="title"/>
            <p:custDataLst>
              <p:tags r:id="rId2"/>
            </p:custDataLst>
          </p:nvPr>
        </p:nvSpPr>
        <p:spPr>
          <a:xfrm>
            <a:off x="251520" y="404664"/>
            <a:ext cx="6720234" cy="575469"/>
          </a:xfrm>
        </p:spPr>
        <p:txBody>
          <a:bodyPr/>
          <a:lstStyle/>
          <a:p>
            <a:r>
              <a:rPr lang="fr-FR" sz="2400" dirty="0" smtClean="0"/>
              <a:t>Impact d’IQMI sur les enquêtes du PISE</a:t>
            </a:r>
            <a:endParaRPr lang="fr-FR" sz="2400" dirty="0"/>
          </a:p>
        </p:txBody>
      </p:sp>
      <p:sp>
        <p:nvSpPr>
          <p:cNvPr id="5" name="Slide Number Placeholder 4"/>
          <p:cNvSpPr>
            <a:spLocks noGrp="1"/>
          </p:cNvSpPr>
          <p:nvPr>
            <p:ph type="sldNum" sz="quarter" idx="14"/>
            <p:custDataLst>
              <p:tags r:id="rId3"/>
            </p:custDataLst>
          </p:nvPr>
        </p:nvSpPr>
        <p:spPr/>
        <p:txBody>
          <a:bodyPr/>
          <a:lstStyle/>
          <a:p>
            <a:fld id="{9C0CB5C2-8550-4F23-9573-B263FE850F91}" type="slidenum">
              <a:rPr lang="fr-CA" smtClean="0"/>
              <a:pPr/>
              <a:t>13</a:t>
            </a:fld>
            <a:endParaRPr lang="fr-CA"/>
          </a:p>
        </p:txBody>
      </p:sp>
    </p:spTree>
    <p:extLst>
      <p:ext uri="{BB962C8B-B14F-4D97-AF65-F5344CB8AC3E}">
        <p14:creationId xmlns:p14="http://schemas.microsoft.com/office/powerpoint/2010/main" val="75943252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512" y="260648"/>
            <a:ext cx="6408712" cy="575469"/>
          </a:xfrm>
        </p:spPr>
        <p:txBody>
          <a:bodyPr>
            <a:normAutofit fontScale="90000"/>
          </a:bodyPr>
          <a:lstStyle/>
          <a:p>
            <a:r>
              <a:rPr lang="en-CA" sz="2700" dirty="0" err="1" smtClean="0"/>
              <a:t>Améliorations</a:t>
            </a:r>
            <a:r>
              <a:rPr lang="en-CA" sz="2700" dirty="0" smtClean="0"/>
              <a:t> de la qualité (</a:t>
            </a:r>
            <a:r>
              <a:rPr lang="en-CA" sz="2700" dirty="0" err="1" smtClean="0"/>
              <a:t>taux</a:t>
            </a:r>
            <a:r>
              <a:rPr lang="en-CA" sz="2700" dirty="0" smtClean="0"/>
              <a:t> de </a:t>
            </a:r>
            <a:r>
              <a:rPr lang="en-CA" sz="2700" dirty="0" err="1" smtClean="0"/>
              <a:t>réponse</a:t>
            </a:r>
            <a:r>
              <a:rPr lang="en-CA" sz="2700" dirty="0" smtClean="0"/>
              <a:t> </a:t>
            </a:r>
            <a:r>
              <a:rPr lang="en-CA" sz="2700" dirty="0" err="1" smtClean="0"/>
              <a:t>pondérés</a:t>
            </a:r>
            <a:r>
              <a:rPr lang="en-CA" sz="2700" dirty="0" smtClean="0"/>
              <a:t> </a:t>
            </a:r>
            <a:r>
              <a:rPr lang="en-CA" sz="2700" dirty="0" err="1" smtClean="0"/>
              <a:t>selon</a:t>
            </a:r>
            <a:r>
              <a:rPr lang="en-CA" sz="2700" dirty="0" smtClean="0"/>
              <a:t> le </a:t>
            </a:r>
            <a:r>
              <a:rPr lang="en-CA" sz="2700" dirty="0" err="1" smtClean="0"/>
              <a:t>revenu</a:t>
            </a:r>
            <a:r>
              <a:rPr lang="en-CA" sz="2700" dirty="0" smtClean="0"/>
              <a:t>)</a:t>
            </a:r>
            <a:r>
              <a:rPr lang="en-CA" dirty="0" smtClean="0"/>
              <a:t/>
            </a:r>
            <a:br>
              <a:rPr lang="en-CA" dirty="0" smtClean="0"/>
            </a:br>
            <a:endParaRPr lang="en-CA" dirty="0"/>
          </a:p>
        </p:txBody>
      </p:sp>
      <p:sp>
        <p:nvSpPr>
          <p:cNvPr id="5" name="Slide Number Placeholder 4"/>
          <p:cNvSpPr>
            <a:spLocks noGrp="1"/>
          </p:cNvSpPr>
          <p:nvPr>
            <p:ph type="sldNum" sz="quarter" idx="14"/>
            <p:custDataLst>
              <p:tags r:id="rId2"/>
            </p:custDataLst>
          </p:nvPr>
        </p:nvSpPr>
        <p:spPr/>
        <p:txBody>
          <a:bodyPr/>
          <a:lstStyle/>
          <a:p>
            <a:fld id="{9C0CB5C2-8550-4F23-9573-B263FE850F91}" type="slidenum">
              <a:rPr lang="fr-CA" smtClean="0">
                <a:solidFill>
                  <a:srgbClr val="000000"/>
                </a:solidFill>
              </a:rPr>
              <a:pPr/>
              <a:t>14</a:t>
            </a:fld>
            <a:endParaRPr lang="fr-CA">
              <a:solidFill>
                <a:srgbClr val="000000"/>
              </a:solidFill>
            </a:endParaRPr>
          </a:p>
        </p:txBody>
      </p:sp>
      <p:pic>
        <p:nvPicPr>
          <p:cNvPr id="3" name="Image 2"/>
          <p:cNvPicPr>
            <a:picLocks noChangeAspect="1"/>
          </p:cNvPicPr>
          <p:nvPr>
            <p:custDataLst>
              <p:tags r:id="rId3"/>
            </p:custDataLst>
          </p:nvPr>
        </p:nvPicPr>
        <p:blipFill>
          <a:blip r:embed="rId5"/>
          <a:stretch>
            <a:fillRect/>
          </a:stretch>
        </p:blipFill>
        <p:spPr>
          <a:xfrm>
            <a:off x="395536" y="1052736"/>
            <a:ext cx="7974259" cy="4753162"/>
          </a:xfrm>
          <a:prstGeom prst="rect">
            <a:avLst/>
          </a:prstGeom>
        </p:spPr>
      </p:pic>
    </p:spTree>
    <p:extLst>
      <p:ext uri="{BB962C8B-B14F-4D97-AF65-F5344CB8AC3E}">
        <p14:creationId xmlns:p14="http://schemas.microsoft.com/office/powerpoint/2010/main" val="172465952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512" y="260648"/>
            <a:ext cx="6720234" cy="575469"/>
          </a:xfrm>
        </p:spPr>
        <p:txBody>
          <a:bodyPr>
            <a:normAutofit fontScale="90000"/>
          </a:bodyPr>
          <a:lstStyle/>
          <a:p>
            <a:r>
              <a:rPr lang="en-CA" sz="2000" dirty="0" err="1" smtClean="0"/>
              <a:t>Améliorations</a:t>
            </a:r>
            <a:r>
              <a:rPr lang="en-CA" sz="2000" dirty="0" smtClean="0"/>
              <a:t> de la </a:t>
            </a:r>
            <a:r>
              <a:rPr lang="en-CA" sz="2000" dirty="0" err="1" smtClean="0"/>
              <a:t>qualité</a:t>
            </a:r>
            <a:r>
              <a:rPr lang="en-CA" sz="2000" dirty="0" smtClean="0"/>
              <a:t> (% des </a:t>
            </a:r>
            <a:r>
              <a:rPr lang="en-CA" sz="2000" dirty="0" err="1" smtClean="0"/>
              <a:t>cibles</a:t>
            </a:r>
            <a:r>
              <a:rPr lang="en-CA" sz="2000" dirty="0" smtClean="0"/>
              <a:t> de </a:t>
            </a:r>
            <a:r>
              <a:rPr lang="en-CA" sz="2000" dirty="0" err="1" smtClean="0"/>
              <a:t>qualité</a:t>
            </a:r>
            <a:r>
              <a:rPr lang="en-CA" sz="2000" dirty="0" smtClean="0"/>
              <a:t> </a:t>
            </a:r>
            <a:r>
              <a:rPr lang="en-CA" sz="2000" dirty="0" err="1" smtClean="0"/>
              <a:t>atteintes</a:t>
            </a:r>
            <a:r>
              <a:rPr lang="en-CA" sz="2000" dirty="0" smtClean="0"/>
              <a:t>)</a:t>
            </a:r>
            <a:r>
              <a:rPr lang="en-CA" dirty="0" smtClean="0"/>
              <a:t/>
            </a:r>
            <a:br>
              <a:rPr lang="en-CA" dirty="0" smtClean="0"/>
            </a:br>
            <a:endParaRPr lang="en-CA" dirty="0"/>
          </a:p>
        </p:txBody>
      </p:sp>
      <p:sp>
        <p:nvSpPr>
          <p:cNvPr id="5" name="Slide Number Placeholder 4"/>
          <p:cNvSpPr>
            <a:spLocks noGrp="1"/>
          </p:cNvSpPr>
          <p:nvPr>
            <p:ph type="sldNum" sz="quarter" idx="14"/>
            <p:custDataLst>
              <p:tags r:id="rId2"/>
            </p:custDataLst>
          </p:nvPr>
        </p:nvSpPr>
        <p:spPr/>
        <p:txBody>
          <a:bodyPr/>
          <a:lstStyle/>
          <a:p>
            <a:fld id="{9C0CB5C2-8550-4F23-9573-B263FE850F91}" type="slidenum">
              <a:rPr lang="fr-CA" smtClean="0">
                <a:solidFill>
                  <a:srgbClr val="000000"/>
                </a:solidFill>
              </a:rPr>
              <a:pPr/>
              <a:t>15</a:t>
            </a:fld>
            <a:endParaRPr lang="fr-CA">
              <a:solidFill>
                <a:srgbClr val="000000"/>
              </a:solidFill>
            </a:endParaRPr>
          </a:p>
        </p:txBody>
      </p:sp>
      <p:pic>
        <p:nvPicPr>
          <p:cNvPr id="3" name="Image 2"/>
          <p:cNvPicPr>
            <a:picLocks noChangeAspect="1"/>
          </p:cNvPicPr>
          <p:nvPr>
            <p:custDataLst>
              <p:tags r:id="rId3"/>
            </p:custDataLst>
          </p:nvPr>
        </p:nvPicPr>
        <p:blipFill>
          <a:blip r:embed="rId5"/>
          <a:stretch>
            <a:fillRect/>
          </a:stretch>
        </p:blipFill>
        <p:spPr>
          <a:xfrm>
            <a:off x="566581" y="980727"/>
            <a:ext cx="7749835" cy="4968553"/>
          </a:xfrm>
          <a:prstGeom prst="rect">
            <a:avLst/>
          </a:prstGeom>
        </p:spPr>
      </p:pic>
    </p:spTree>
    <p:extLst>
      <p:ext uri="{BB962C8B-B14F-4D97-AF65-F5344CB8AC3E}">
        <p14:creationId xmlns:p14="http://schemas.microsoft.com/office/powerpoint/2010/main" val="237444680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51520" y="260648"/>
            <a:ext cx="6720234" cy="575469"/>
          </a:xfrm>
        </p:spPr>
        <p:txBody>
          <a:bodyPr/>
          <a:lstStyle/>
          <a:p>
            <a:r>
              <a:rPr lang="en-CA" dirty="0" smtClean="0"/>
              <a:t>Efforts de </a:t>
            </a:r>
            <a:r>
              <a:rPr lang="en-CA" dirty="0" err="1" smtClean="0"/>
              <a:t>collecte</a:t>
            </a:r>
            <a:endParaRPr lang="en-CA" dirty="0"/>
          </a:p>
        </p:txBody>
      </p:sp>
      <p:sp>
        <p:nvSpPr>
          <p:cNvPr id="5" name="Slide Number Placeholder 4"/>
          <p:cNvSpPr>
            <a:spLocks noGrp="1"/>
          </p:cNvSpPr>
          <p:nvPr>
            <p:ph type="sldNum" sz="quarter" idx="14"/>
            <p:custDataLst>
              <p:tags r:id="rId2"/>
            </p:custDataLst>
          </p:nvPr>
        </p:nvSpPr>
        <p:spPr/>
        <p:txBody>
          <a:bodyPr/>
          <a:lstStyle/>
          <a:p>
            <a:fld id="{9C0CB5C2-8550-4F23-9573-B263FE850F91}" type="slidenum">
              <a:rPr lang="fr-CA" smtClean="0">
                <a:solidFill>
                  <a:srgbClr val="000000"/>
                </a:solidFill>
              </a:rPr>
              <a:pPr/>
              <a:t>16</a:t>
            </a:fld>
            <a:endParaRPr lang="fr-CA">
              <a:solidFill>
                <a:srgbClr val="000000"/>
              </a:solidFill>
            </a:endParaRPr>
          </a:p>
        </p:txBody>
      </p:sp>
      <p:pic>
        <p:nvPicPr>
          <p:cNvPr id="4" name="Picture 3"/>
          <p:cNvPicPr>
            <a:picLocks noChangeAspect="1"/>
          </p:cNvPicPr>
          <p:nvPr>
            <p:custDataLst>
              <p:tags r:id="rId3"/>
            </p:custDataLst>
          </p:nvPr>
        </p:nvPicPr>
        <p:blipFill>
          <a:blip r:embed="rId5"/>
          <a:stretch>
            <a:fillRect/>
          </a:stretch>
        </p:blipFill>
        <p:spPr>
          <a:xfrm>
            <a:off x="539552" y="953217"/>
            <a:ext cx="7434658" cy="4923396"/>
          </a:xfrm>
          <a:prstGeom prst="rect">
            <a:avLst/>
          </a:prstGeom>
        </p:spPr>
      </p:pic>
    </p:spTree>
    <p:extLst>
      <p:ext uri="{BB962C8B-B14F-4D97-AF65-F5344CB8AC3E}">
        <p14:creationId xmlns:p14="http://schemas.microsoft.com/office/powerpoint/2010/main" val="164995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4"/>
            <p:custDataLst>
              <p:tags r:id="rId1"/>
            </p:custDataLst>
          </p:nvPr>
        </p:nvSpPr>
        <p:spPr/>
        <p:txBody>
          <a:bodyPr/>
          <a:lstStyle/>
          <a:p>
            <a:pPr>
              <a:defRPr/>
            </a:pPr>
            <a:fld id="{D7BCBCE4-348C-FE43-9E32-9F16AF4F4295}" type="slidenum">
              <a:rPr lang="en-US" smtClean="0">
                <a:solidFill>
                  <a:srgbClr val="000000"/>
                </a:solidFill>
              </a:rPr>
              <a:pPr>
                <a:defRPr/>
              </a:pPr>
              <a:t>17</a:t>
            </a:fld>
            <a:endParaRPr lang="en-US" dirty="0">
              <a:solidFill>
                <a:srgbClr val="000000"/>
              </a:solidFill>
            </a:endParaRPr>
          </a:p>
        </p:txBody>
      </p:sp>
      <p:sp>
        <p:nvSpPr>
          <p:cNvPr id="7" name="ZoneTexte 6"/>
          <p:cNvSpPr txBox="1"/>
          <p:nvPr>
            <p:custDataLst>
              <p:tags r:id="rId2"/>
            </p:custDataLst>
          </p:nvPr>
        </p:nvSpPr>
        <p:spPr>
          <a:xfrm>
            <a:off x="827584" y="5373216"/>
            <a:ext cx="6408712" cy="369332"/>
          </a:xfrm>
          <a:prstGeom prst="rect">
            <a:avLst/>
          </a:prstGeom>
          <a:noFill/>
        </p:spPr>
        <p:txBody>
          <a:bodyPr wrap="square" rtlCol="0">
            <a:spAutoFit/>
          </a:bodyPr>
          <a:lstStyle/>
          <a:p>
            <a:pPr marL="285750" indent="-285750">
              <a:buFont typeface="Arial" panose="020B0604020202020204" pitchFamily="34" charset="0"/>
              <a:buChar char="•"/>
            </a:pPr>
            <a:r>
              <a:rPr lang="en-CA" dirty="0" err="1" smtClean="0">
                <a:solidFill>
                  <a:srgbClr val="000000"/>
                </a:solidFill>
              </a:rPr>
              <a:t>Graphique</a:t>
            </a:r>
            <a:r>
              <a:rPr lang="en-CA" dirty="0" smtClean="0">
                <a:solidFill>
                  <a:srgbClr val="000000"/>
                </a:solidFill>
              </a:rPr>
              <a:t> </a:t>
            </a:r>
            <a:r>
              <a:rPr lang="en-CA" dirty="0" err="1" smtClean="0">
                <a:solidFill>
                  <a:srgbClr val="000000"/>
                </a:solidFill>
              </a:rPr>
              <a:t>selon</a:t>
            </a:r>
            <a:r>
              <a:rPr lang="en-CA" dirty="0" smtClean="0">
                <a:solidFill>
                  <a:srgbClr val="000000"/>
                </a:solidFill>
              </a:rPr>
              <a:t> 25 des </a:t>
            </a:r>
            <a:r>
              <a:rPr lang="en-CA" dirty="0" err="1" smtClean="0">
                <a:solidFill>
                  <a:srgbClr val="000000"/>
                </a:solidFill>
              </a:rPr>
              <a:t>enquêtes</a:t>
            </a:r>
            <a:r>
              <a:rPr lang="en-CA" dirty="0" smtClean="0">
                <a:solidFill>
                  <a:srgbClr val="000000"/>
                </a:solidFill>
              </a:rPr>
              <a:t> </a:t>
            </a:r>
            <a:r>
              <a:rPr lang="en-CA" dirty="0" err="1" smtClean="0">
                <a:solidFill>
                  <a:srgbClr val="000000"/>
                </a:solidFill>
              </a:rPr>
              <a:t>intégrées</a:t>
            </a:r>
            <a:r>
              <a:rPr lang="en-CA" dirty="0" smtClean="0">
                <a:solidFill>
                  <a:srgbClr val="000000"/>
                </a:solidFill>
              </a:rPr>
              <a:t> </a:t>
            </a:r>
            <a:r>
              <a:rPr lang="en-CA" dirty="0" err="1" smtClean="0">
                <a:solidFill>
                  <a:srgbClr val="000000"/>
                </a:solidFill>
              </a:rPr>
              <a:t>en</a:t>
            </a:r>
            <a:r>
              <a:rPr lang="en-CA" dirty="0" smtClean="0">
                <a:solidFill>
                  <a:srgbClr val="000000"/>
                </a:solidFill>
              </a:rPr>
              <a:t> 2014</a:t>
            </a:r>
            <a:endParaRPr lang="en-CA" dirty="0">
              <a:solidFill>
                <a:srgbClr val="000000"/>
              </a:solidFill>
            </a:endParaRPr>
          </a:p>
        </p:txBody>
      </p:sp>
      <p:sp>
        <p:nvSpPr>
          <p:cNvPr id="5" name="Title 1"/>
          <p:cNvSpPr>
            <a:spLocks noGrp="1"/>
          </p:cNvSpPr>
          <p:nvPr>
            <p:ph type="title"/>
            <p:custDataLst>
              <p:tags r:id="rId3"/>
            </p:custDataLst>
          </p:nvPr>
        </p:nvSpPr>
        <p:spPr>
          <a:xfrm>
            <a:off x="251520" y="116632"/>
            <a:ext cx="6192688" cy="575469"/>
          </a:xfrm>
        </p:spPr>
        <p:txBody>
          <a:bodyPr>
            <a:normAutofit fontScale="90000"/>
          </a:bodyPr>
          <a:lstStyle/>
          <a:p>
            <a:r>
              <a:rPr lang="en-CA" sz="2200" dirty="0" err="1" smtClean="0"/>
              <a:t>Améliorations</a:t>
            </a:r>
            <a:r>
              <a:rPr lang="en-CA" sz="2200" dirty="0" smtClean="0"/>
              <a:t> de la </a:t>
            </a:r>
            <a:r>
              <a:rPr lang="en-CA" sz="2200" dirty="0" err="1" smtClean="0"/>
              <a:t>qualité</a:t>
            </a:r>
            <a:r>
              <a:rPr lang="en-CA" sz="2200" dirty="0" smtClean="0"/>
              <a:t> (distance des </a:t>
            </a:r>
            <a:r>
              <a:rPr lang="en-CA" sz="2200" dirty="0" err="1" smtClean="0"/>
              <a:t>cibles</a:t>
            </a:r>
            <a:r>
              <a:rPr lang="en-CA" sz="2200" dirty="0" smtClean="0"/>
              <a:t> de </a:t>
            </a:r>
            <a:r>
              <a:rPr lang="en-CA" sz="2200" dirty="0" err="1" smtClean="0"/>
              <a:t>qualité</a:t>
            </a:r>
            <a:r>
              <a:rPr lang="en-CA" sz="2200" dirty="0" smtClean="0"/>
              <a:t>)</a:t>
            </a:r>
            <a:r>
              <a:rPr lang="en-CA" dirty="0" smtClean="0"/>
              <a:t/>
            </a:r>
            <a:br>
              <a:rPr lang="en-CA" dirty="0" smtClean="0"/>
            </a:br>
            <a:endParaRPr lang="en-CA" dirty="0"/>
          </a:p>
        </p:txBody>
      </p:sp>
      <p:pic>
        <p:nvPicPr>
          <p:cNvPr id="6" name="Picture 5"/>
          <p:cNvPicPr>
            <a:picLocks noChangeAspect="1"/>
          </p:cNvPicPr>
          <p:nvPr>
            <p:custDataLst>
              <p:tags r:id="rId4"/>
            </p:custDataLst>
          </p:nvPr>
        </p:nvPicPr>
        <p:blipFill>
          <a:blip r:embed="rId6"/>
          <a:stretch>
            <a:fillRect/>
          </a:stretch>
        </p:blipFill>
        <p:spPr>
          <a:xfrm>
            <a:off x="683568" y="808118"/>
            <a:ext cx="7488831" cy="4487045"/>
          </a:xfrm>
          <a:prstGeom prst="rect">
            <a:avLst/>
          </a:prstGeom>
        </p:spPr>
      </p:pic>
    </p:spTree>
    <p:extLst>
      <p:ext uri="{BB962C8B-B14F-4D97-AF65-F5344CB8AC3E}">
        <p14:creationId xmlns:p14="http://schemas.microsoft.com/office/powerpoint/2010/main" val="165636882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7" name="Content Placeholder 2"/>
              <p:cNvSpPr>
                <a:spLocks noGrp="1"/>
              </p:cNvSpPr>
              <p:nvPr>
                <p:ph sz="quarter" idx="10"/>
                <p:custDataLst>
                  <p:tags r:id="rId1"/>
                </p:custDataLst>
              </p:nvPr>
            </p:nvSpPr>
            <p:spPr>
              <a:xfrm>
                <a:off x="251521" y="764704"/>
                <a:ext cx="7128792" cy="4968552"/>
              </a:xfrm>
            </p:spPr>
            <p:txBody>
              <a:bodyPr>
                <a:normAutofit fontScale="85000" lnSpcReduction="20000"/>
              </a:bodyPr>
              <a:lstStyle/>
              <a:p>
                <a:pPr>
                  <a:buClr>
                    <a:srgbClr val="0070C0"/>
                  </a:buClr>
                </a:pPr>
                <a:r>
                  <a:rPr lang="fr-CA" sz="2400" dirty="0" smtClean="0"/>
                  <a:t>Ajout de mesures de qualité:</a:t>
                </a:r>
              </a:p>
              <a:p>
                <a:pPr marL="342900" indent="-342900">
                  <a:buClr>
                    <a:srgbClr val="0070C0"/>
                  </a:buClr>
                  <a:buFont typeface="Arial" panose="020B0604020202020204" pitchFamily="34" charset="0"/>
                  <a:buChar char="•"/>
                </a:pPr>
                <a:r>
                  <a:rPr lang="fr-CA" sz="2400" dirty="0" smtClean="0"/>
                  <a:t>Coefficient de variation</a:t>
                </a:r>
              </a:p>
              <a:p>
                <a:pPr marL="800100" lvl="1" indent="-342900">
                  <a:buClr>
                    <a:srgbClr val="0070C0"/>
                  </a:buClr>
                  <a:buFont typeface="Arial" panose="020B0604020202020204" pitchFamily="34" charset="0"/>
                  <a:buChar char="•"/>
                </a:pPr>
                <a:r>
                  <a:rPr lang="fr-CA" sz="2000" dirty="0"/>
                  <a:t>L</a:t>
                </a:r>
                <a:r>
                  <a:rPr lang="fr-CA" sz="2000" dirty="0" smtClean="0"/>
                  <a:t>orsque le calcul automatisé de la variance totale (variabilité due à l’échantillonnage et l’imputation) sera disponible dans le PISE. </a:t>
                </a:r>
              </a:p>
              <a:p>
                <a:pPr marL="971550" lvl="1" indent="-514350">
                  <a:buClr>
                    <a:srgbClr val="0070C0"/>
                  </a:buClr>
                  <a:buFont typeface="Wingdings" pitchFamily="2" charset="2"/>
                  <a:buChar char="§"/>
                </a:pPr>
                <a14:m>
                  <m:oMath xmlns:m="http://schemas.openxmlformats.org/officeDocument/2006/math">
                    <m:sSub>
                      <m:sSubPr>
                        <m:ctrlPr>
                          <a:rPr lang="fr-CA" sz="2000" i="1">
                            <a:latin typeface="Cambria Math" panose="02040503050406030204" pitchFamily="18" charset="0"/>
                          </a:rPr>
                        </m:ctrlPr>
                      </m:sSubPr>
                      <m:e>
                        <m:r>
                          <a:rPr lang="fr-CA" sz="2000" i="1">
                            <a:latin typeface="Cambria Math" panose="02040503050406030204" pitchFamily="18" charset="0"/>
                          </a:rPr>
                          <m:t>𝐼𝑄</m:t>
                        </m:r>
                      </m:e>
                      <m:sub>
                        <m:r>
                          <a:rPr lang="fr-CA" sz="2000" b="0" i="1" smtClean="0">
                            <a:latin typeface="Cambria Math" panose="02040503050406030204" pitchFamily="18" charset="0"/>
                          </a:rPr>
                          <m:t>𝐶𝑉</m:t>
                        </m:r>
                      </m:sub>
                    </m:sSub>
                    <m:r>
                      <a:rPr lang="fr-CA" sz="2000" i="1">
                        <a:latin typeface="Cambria Math" panose="02040503050406030204" pitchFamily="18" charset="0"/>
                      </a:rPr>
                      <m:t>=</m:t>
                    </m:r>
                    <m:f>
                      <m:fPr>
                        <m:ctrlPr>
                          <a:rPr lang="fr-CA" sz="2000" i="1">
                            <a:latin typeface="Cambria Math" panose="02040503050406030204" pitchFamily="18" charset="0"/>
                            <a:cs typeface="Arial" panose="020B0604020202020204" pitchFamily="34" charset="0"/>
                          </a:rPr>
                        </m:ctrlPr>
                      </m:fPr>
                      <m:num>
                        <m:rad>
                          <m:radPr>
                            <m:degHide m:val="on"/>
                            <m:ctrlPr>
                              <a:rPr lang="fr-CA" sz="2000" i="1" smtClean="0">
                                <a:latin typeface="Cambria Math" panose="02040503050406030204" pitchFamily="18" charset="0"/>
                                <a:cs typeface="Arial" panose="020B0604020202020204" pitchFamily="34" charset="0"/>
                              </a:rPr>
                            </m:ctrlPr>
                          </m:radPr>
                          <m:deg/>
                          <m:e>
                            <m:sSub>
                              <m:sSubPr>
                                <m:ctrlPr>
                                  <a:rPr lang="fr-CA" sz="2000" i="1">
                                    <a:latin typeface="Cambria Math" panose="02040503050406030204" pitchFamily="18" charset="0"/>
                                  </a:rPr>
                                </m:ctrlPr>
                              </m:sSubPr>
                              <m:e>
                                <m:acc>
                                  <m:accPr>
                                    <m:chr m:val="̂"/>
                                    <m:ctrlPr>
                                      <a:rPr lang="fr-CA" sz="2000" i="1">
                                        <a:latin typeface="Cambria Math" panose="02040503050406030204" pitchFamily="18" charset="0"/>
                                      </a:rPr>
                                    </m:ctrlPr>
                                  </m:accPr>
                                  <m:e>
                                    <m:r>
                                      <a:rPr lang="fr-CA" sz="2000" i="1">
                                        <a:latin typeface="Cambria Math" panose="02040503050406030204" pitchFamily="18" charset="0"/>
                                      </a:rPr>
                                      <m:t>𝑉</m:t>
                                    </m:r>
                                  </m:e>
                                </m:acc>
                              </m:e>
                              <m:sub>
                                <m:r>
                                  <a:rPr lang="fr-CA" sz="2000" i="1">
                                    <a:latin typeface="Cambria Math" panose="02040503050406030204" pitchFamily="18" charset="0"/>
                                  </a:rPr>
                                  <m:t>𝑇𝑂𝑇</m:t>
                                </m:r>
                              </m:sub>
                            </m:sSub>
                          </m:e>
                        </m:rad>
                      </m:num>
                      <m:den>
                        <m:nary>
                          <m:naryPr>
                            <m:chr m:val="∑"/>
                            <m:ctrlPr>
                              <a:rPr lang="fr-CA" sz="2000" i="1">
                                <a:latin typeface="Cambria Math" panose="02040503050406030204" pitchFamily="18" charset="0"/>
                              </a:rPr>
                            </m:ctrlPr>
                          </m:naryPr>
                          <m:sub>
                            <m:r>
                              <m:rPr>
                                <m:brk m:alnAt="23"/>
                              </m:rPr>
                              <a:rPr lang="fr-CA" sz="2000" i="1">
                                <a:latin typeface="Cambria Math" panose="02040503050406030204" pitchFamily="18" charset="0"/>
                              </a:rPr>
                              <m:t>𝑖</m:t>
                            </m:r>
                            <m:r>
                              <a:rPr lang="fr-CA" sz="2000" i="1">
                                <a:latin typeface="Cambria Math" panose="02040503050406030204" pitchFamily="18" charset="0"/>
                              </a:rPr>
                              <m:t>=1</m:t>
                            </m:r>
                          </m:sub>
                          <m:sup>
                            <m:r>
                              <a:rPr lang="fr-CA" sz="2000" i="1">
                                <a:latin typeface="Cambria Math" panose="02040503050406030204" pitchFamily="18" charset="0"/>
                              </a:rPr>
                              <m:t>𝑛</m:t>
                            </m:r>
                          </m:sup>
                          <m:e>
                            <m:sSubSup>
                              <m:sSubSupPr>
                                <m:ctrlPr>
                                  <a:rPr lang="fr-CA" sz="2000" i="1">
                                    <a:latin typeface="Cambria Math" panose="02040503050406030204" pitchFamily="18" charset="0"/>
                                  </a:rPr>
                                </m:ctrlPr>
                              </m:sSubSupPr>
                              <m:e>
                                <m:sSub>
                                  <m:sSubPr>
                                    <m:ctrlPr>
                                      <a:rPr lang="fr-CA" sz="2000" i="1">
                                        <a:latin typeface="Cambria Math" panose="02040503050406030204" pitchFamily="18" charset="0"/>
                                      </a:rPr>
                                    </m:ctrlPr>
                                  </m:sSubPr>
                                  <m:e>
                                    <m:r>
                                      <a:rPr lang="fr-CA" sz="2000" i="1">
                                        <a:latin typeface="Cambria Math" panose="02040503050406030204" pitchFamily="18" charset="0"/>
                                      </a:rPr>
                                      <m:t>𝑤</m:t>
                                    </m:r>
                                  </m:e>
                                  <m:sub>
                                    <m:r>
                                      <a:rPr lang="fr-CA" sz="2000" i="1">
                                        <a:latin typeface="Cambria Math" panose="02040503050406030204" pitchFamily="18" charset="0"/>
                                      </a:rPr>
                                      <m:t>𝑖</m:t>
                                    </m:r>
                                  </m:sub>
                                </m:sSub>
                                <m:r>
                                  <a:rPr lang="fr-CA" sz="2000" i="1">
                                    <a:latin typeface="Cambria Math" panose="02040503050406030204" pitchFamily="18" charset="0"/>
                                  </a:rPr>
                                  <m:t>𝑦</m:t>
                                </m:r>
                              </m:e>
                              <m:sub>
                                <m:r>
                                  <a:rPr lang="fr-CA" sz="2000" i="1">
                                    <a:latin typeface="Cambria Math" panose="02040503050406030204" pitchFamily="18" charset="0"/>
                                  </a:rPr>
                                  <m:t>𝑖</m:t>
                                </m:r>
                              </m:sub>
                              <m:sup>
                                <m:r>
                                  <a:rPr lang="fr-CA" sz="2000" i="1">
                                    <a:latin typeface="Cambria Math" panose="02040503050406030204" pitchFamily="18" charset="0"/>
                                  </a:rPr>
                                  <m:t>∗</m:t>
                                </m:r>
                              </m:sup>
                            </m:sSubSup>
                          </m:e>
                        </m:nary>
                      </m:den>
                    </m:f>
                  </m:oMath>
                </a14:m>
                <a:r>
                  <a:rPr lang="fr-CA" sz="2000" dirty="0" smtClean="0"/>
                  <a:t> , </a:t>
                </a:r>
                <a14:m>
                  <m:oMath xmlns:m="http://schemas.openxmlformats.org/officeDocument/2006/math">
                    <m:sSub>
                      <m:sSubPr>
                        <m:ctrlPr>
                          <a:rPr lang="fr-CA" sz="2000" i="1">
                            <a:latin typeface="Cambria Math" panose="02040503050406030204" pitchFamily="18" charset="0"/>
                          </a:rPr>
                        </m:ctrlPr>
                      </m:sSubPr>
                      <m:e>
                        <m:acc>
                          <m:accPr>
                            <m:chr m:val="̂"/>
                            <m:ctrlPr>
                              <a:rPr lang="fr-CA" sz="2000" i="1">
                                <a:latin typeface="Cambria Math" panose="02040503050406030204" pitchFamily="18" charset="0"/>
                              </a:rPr>
                            </m:ctrlPr>
                          </m:accPr>
                          <m:e>
                            <m:r>
                              <a:rPr lang="fr-CA" sz="2000" i="1">
                                <a:latin typeface="Cambria Math" panose="02040503050406030204" pitchFamily="18" charset="0"/>
                              </a:rPr>
                              <m:t>𝑉</m:t>
                            </m:r>
                          </m:e>
                        </m:acc>
                      </m:e>
                      <m:sub>
                        <m:r>
                          <a:rPr lang="fr-CA" sz="2000" i="1">
                            <a:latin typeface="Cambria Math" panose="02040503050406030204" pitchFamily="18" charset="0"/>
                          </a:rPr>
                          <m:t>𝑇𝑂𝑇</m:t>
                        </m:r>
                      </m:sub>
                    </m:sSub>
                    <m:r>
                      <a:rPr lang="fr-CA" sz="2000" i="1">
                        <a:latin typeface="Cambria Math" panose="02040503050406030204" pitchFamily="18" charset="0"/>
                      </a:rPr>
                      <m:t>= </m:t>
                    </m:r>
                    <m:sSub>
                      <m:sSubPr>
                        <m:ctrlPr>
                          <a:rPr lang="fr-CA" sz="2000" i="1">
                            <a:latin typeface="Cambria Math" panose="02040503050406030204" pitchFamily="18" charset="0"/>
                          </a:rPr>
                        </m:ctrlPr>
                      </m:sSubPr>
                      <m:e>
                        <m:acc>
                          <m:accPr>
                            <m:chr m:val="̂"/>
                            <m:ctrlPr>
                              <a:rPr lang="fr-CA" sz="2000" i="1">
                                <a:latin typeface="Cambria Math" panose="02040503050406030204" pitchFamily="18" charset="0"/>
                              </a:rPr>
                            </m:ctrlPr>
                          </m:accPr>
                          <m:e>
                            <m:r>
                              <a:rPr lang="fr-CA" sz="2000" i="1">
                                <a:latin typeface="Cambria Math" panose="02040503050406030204" pitchFamily="18" charset="0"/>
                              </a:rPr>
                              <m:t>𝑉</m:t>
                            </m:r>
                          </m:e>
                        </m:acc>
                      </m:e>
                      <m:sub>
                        <m:r>
                          <a:rPr lang="en-CA" sz="2000" b="0" i="1" smtClean="0">
                            <a:latin typeface="Cambria Math" panose="02040503050406030204" pitchFamily="18" charset="0"/>
                          </a:rPr>
                          <m:t>É</m:t>
                        </m:r>
                        <m:r>
                          <a:rPr lang="en-CA" sz="2000" b="0" i="1" smtClean="0">
                            <a:latin typeface="Cambria Math" panose="02040503050406030204" pitchFamily="18" charset="0"/>
                          </a:rPr>
                          <m:t>𝐶𝐻</m:t>
                        </m:r>
                      </m:sub>
                    </m:sSub>
                    <m:r>
                      <a:rPr lang="fr-CA" sz="2000" i="1">
                        <a:latin typeface="Cambria Math" panose="02040503050406030204" pitchFamily="18" charset="0"/>
                      </a:rPr>
                      <m:t>+ </m:t>
                    </m:r>
                    <m:sSub>
                      <m:sSubPr>
                        <m:ctrlPr>
                          <a:rPr lang="fr-CA" sz="2000" i="1">
                            <a:latin typeface="Cambria Math" panose="02040503050406030204" pitchFamily="18" charset="0"/>
                          </a:rPr>
                        </m:ctrlPr>
                      </m:sSubPr>
                      <m:e>
                        <m:acc>
                          <m:accPr>
                            <m:chr m:val="̂"/>
                            <m:ctrlPr>
                              <a:rPr lang="fr-CA" sz="2000" i="1">
                                <a:latin typeface="Cambria Math" panose="02040503050406030204" pitchFamily="18" charset="0"/>
                              </a:rPr>
                            </m:ctrlPr>
                          </m:accPr>
                          <m:e>
                            <m:r>
                              <a:rPr lang="fr-CA" sz="2000" i="1">
                                <a:latin typeface="Cambria Math" panose="02040503050406030204" pitchFamily="18" charset="0"/>
                              </a:rPr>
                              <m:t>𝑉</m:t>
                            </m:r>
                          </m:e>
                        </m:acc>
                      </m:e>
                      <m:sub>
                        <m:r>
                          <a:rPr lang="fr-CA" sz="2000" i="1">
                            <a:latin typeface="Cambria Math" panose="02040503050406030204" pitchFamily="18" charset="0"/>
                          </a:rPr>
                          <m:t>𝑁𝑅</m:t>
                        </m:r>
                      </m:sub>
                    </m:sSub>
                  </m:oMath>
                </a14:m>
                <a:r>
                  <a:rPr lang="fr-CA" sz="2000" dirty="0"/>
                  <a:t> + </a:t>
                </a:r>
                <a14:m>
                  <m:oMath xmlns:m="http://schemas.openxmlformats.org/officeDocument/2006/math">
                    <m:sSub>
                      <m:sSubPr>
                        <m:ctrlPr>
                          <a:rPr lang="fr-CA" sz="2000" i="1">
                            <a:latin typeface="Cambria Math" panose="02040503050406030204" pitchFamily="18" charset="0"/>
                          </a:rPr>
                        </m:ctrlPr>
                      </m:sSubPr>
                      <m:e>
                        <m:acc>
                          <m:accPr>
                            <m:chr m:val="̂"/>
                            <m:ctrlPr>
                              <a:rPr lang="fr-CA" sz="2000" i="1">
                                <a:latin typeface="Cambria Math" panose="02040503050406030204" pitchFamily="18" charset="0"/>
                              </a:rPr>
                            </m:ctrlPr>
                          </m:accPr>
                          <m:e>
                            <m:r>
                              <a:rPr lang="fr-CA" sz="2000" i="1">
                                <a:latin typeface="Cambria Math" panose="02040503050406030204" pitchFamily="18" charset="0"/>
                              </a:rPr>
                              <m:t>𝑉</m:t>
                            </m:r>
                          </m:e>
                        </m:acc>
                      </m:e>
                      <m:sub>
                        <m:r>
                          <a:rPr lang="fr-CA" sz="2000" i="1">
                            <a:latin typeface="Cambria Math" panose="02040503050406030204" pitchFamily="18" charset="0"/>
                          </a:rPr>
                          <m:t>𝑀𝐼𝑋</m:t>
                        </m:r>
                        <m:r>
                          <a:rPr lang="en-CA" sz="2000" b="0" i="1" smtClean="0">
                            <a:latin typeface="Cambria Math" panose="02040503050406030204" pitchFamily="18" charset="0"/>
                          </a:rPr>
                          <m:t>𝐸</m:t>
                        </m:r>
                      </m:sub>
                    </m:sSub>
                  </m:oMath>
                </a14:m>
                <a:endParaRPr lang="fr-CA" sz="2000" dirty="0" smtClean="0"/>
              </a:p>
              <a:p>
                <a:pPr marL="971550" lvl="1" indent="-514350">
                  <a:buClr>
                    <a:srgbClr val="0070C0"/>
                  </a:buClr>
                  <a:buFont typeface="Wingdings" pitchFamily="2" charset="2"/>
                  <a:buChar char="§"/>
                </a:pPr>
                <a:endParaRPr lang="fr-CA" sz="2000" dirty="0" smtClean="0"/>
              </a:p>
              <a:p>
                <a:pPr marL="971550" lvl="1" indent="-514350">
                  <a:buClr>
                    <a:srgbClr val="0070C0"/>
                  </a:buClr>
                  <a:buFont typeface="Wingdings" pitchFamily="2" charset="2"/>
                  <a:buChar char="§"/>
                </a:pPr>
                <a14:m>
                  <m:oMath xmlns:m="http://schemas.openxmlformats.org/officeDocument/2006/math">
                    <m:sSub>
                      <m:sSubPr>
                        <m:ctrlPr>
                          <a:rPr lang="fr-CA" sz="2000" i="1">
                            <a:latin typeface="Cambria Math" panose="02040503050406030204" pitchFamily="18" charset="0"/>
                          </a:rPr>
                        </m:ctrlPr>
                      </m:sSubPr>
                      <m:e>
                        <m:r>
                          <a:rPr lang="en-CA" sz="2000" b="0" i="1" smtClean="0">
                            <a:latin typeface="Cambria Math" panose="02040503050406030204" pitchFamily="18" charset="0"/>
                          </a:rPr>
                          <m:t>𝑀𝐼</m:t>
                        </m:r>
                      </m:e>
                      <m:sub>
                        <m:r>
                          <a:rPr lang="fr-CA" sz="2000" i="1">
                            <a:latin typeface="Cambria Math" panose="02040503050406030204" pitchFamily="18" charset="0"/>
                          </a:rPr>
                          <m:t>𝐶𝑉</m:t>
                        </m:r>
                        <m:r>
                          <a:rPr lang="en-CA" sz="2000" b="0" i="1" smtClean="0">
                            <a:latin typeface="Cambria Math" panose="02040503050406030204" pitchFamily="18" charset="0"/>
                          </a:rPr>
                          <m:t>,</m:t>
                        </m:r>
                        <m:r>
                          <a:rPr lang="en-CA" sz="2000" b="0" i="1" smtClean="0">
                            <a:latin typeface="Cambria Math" panose="02040503050406030204" pitchFamily="18" charset="0"/>
                          </a:rPr>
                          <m:t>𝑘</m:t>
                        </m:r>
                      </m:sub>
                    </m:sSub>
                  </m:oMath>
                </a14:m>
                <a:r>
                  <a:rPr lang="fr-FR" sz="2000" dirty="0" smtClean="0">
                    <a:cs typeface="Arial" panose="020B0604020202020204" pitchFamily="34" charset="0"/>
                  </a:rPr>
                  <a:t> = </a:t>
                </a:r>
                <a14:m>
                  <m:oMath xmlns:m="http://schemas.openxmlformats.org/officeDocument/2006/math">
                    <m:f>
                      <m:fPr>
                        <m:ctrlPr>
                          <a:rPr lang="fr-FR" sz="2000" i="1">
                            <a:latin typeface="Cambria Math" panose="02040503050406030204" pitchFamily="18" charset="0"/>
                            <a:cs typeface="Arial" panose="020B0604020202020204" pitchFamily="34" charset="0"/>
                          </a:rPr>
                        </m:ctrlPr>
                      </m:fPr>
                      <m:num>
                        <m:rad>
                          <m:radPr>
                            <m:degHide m:val="on"/>
                            <m:ctrlPr>
                              <a:rPr lang="fr-FR" sz="2000" i="1">
                                <a:latin typeface="Cambria Math" panose="02040503050406030204" pitchFamily="18" charset="0"/>
                                <a:cs typeface="Arial" panose="020B0604020202020204" pitchFamily="34" charset="0"/>
                              </a:rPr>
                            </m:ctrlPr>
                          </m:radPr>
                          <m:deg/>
                          <m:e>
                            <m:sSub>
                              <m:sSubPr>
                                <m:ctrlPr>
                                  <a:rPr lang="fr-FR" sz="2000" i="1">
                                    <a:latin typeface="Cambria Math" panose="02040503050406030204" pitchFamily="18" charset="0"/>
                                  </a:rPr>
                                </m:ctrlPr>
                              </m:sSubPr>
                              <m:e>
                                <m:acc>
                                  <m:accPr>
                                    <m:chr m:val="̂"/>
                                    <m:ctrlPr>
                                      <a:rPr lang="fr-FR" sz="2000" i="1">
                                        <a:latin typeface="Cambria Math" panose="02040503050406030204" pitchFamily="18" charset="0"/>
                                      </a:rPr>
                                    </m:ctrlPr>
                                  </m:accPr>
                                  <m:e>
                                    <m:r>
                                      <a:rPr lang="fr-FR" sz="2000" i="1">
                                        <a:latin typeface="Cambria Math" panose="02040503050406030204" pitchFamily="18" charset="0"/>
                                      </a:rPr>
                                      <m:t>𝑉</m:t>
                                    </m:r>
                                  </m:e>
                                </m:acc>
                              </m:e>
                              <m:sub>
                                <m:r>
                                  <a:rPr lang="fr-FR" sz="2000" i="1">
                                    <a:latin typeface="Cambria Math" panose="02040503050406030204" pitchFamily="18" charset="0"/>
                                  </a:rPr>
                                  <m:t>𝑇𝑂𝑇</m:t>
                                </m:r>
                              </m:sub>
                            </m:sSub>
                          </m:e>
                        </m:rad>
                      </m:num>
                      <m:den>
                        <m:nary>
                          <m:naryPr>
                            <m:chr m:val="∑"/>
                            <m:ctrlPr>
                              <a:rPr lang="fr-FR" sz="2000" i="1">
                                <a:latin typeface="Cambria Math" panose="02040503050406030204" pitchFamily="18" charset="0"/>
                              </a:rPr>
                            </m:ctrlPr>
                          </m:naryPr>
                          <m:sub>
                            <m:r>
                              <m:rPr>
                                <m:brk m:alnAt="23"/>
                              </m:rPr>
                              <a:rPr lang="fr-FR" sz="2000" i="1">
                                <a:latin typeface="Cambria Math" panose="02040503050406030204" pitchFamily="18" charset="0"/>
                              </a:rPr>
                              <m:t>𝑖</m:t>
                            </m:r>
                            <m:r>
                              <a:rPr lang="fr-FR" sz="2000" i="1">
                                <a:latin typeface="Cambria Math" panose="02040503050406030204" pitchFamily="18" charset="0"/>
                              </a:rPr>
                              <m:t>=1</m:t>
                            </m:r>
                          </m:sub>
                          <m:sup>
                            <m:r>
                              <a:rPr lang="fr-FR" sz="2000" i="1">
                                <a:latin typeface="Cambria Math" panose="02040503050406030204" pitchFamily="18" charset="0"/>
                              </a:rPr>
                              <m:t>𝑛</m:t>
                            </m:r>
                          </m:sup>
                          <m:e>
                            <m:sSubSup>
                              <m:sSubSupPr>
                                <m:ctrlPr>
                                  <a:rPr lang="fr-FR" sz="2000" i="1">
                                    <a:latin typeface="Cambria Math" panose="02040503050406030204" pitchFamily="18" charset="0"/>
                                  </a:rPr>
                                </m:ctrlPr>
                              </m:sSubSupPr>
                              <m:e>
                                <m:sSub>
                                  <m:sSubPr>
                                    <m:ctrlPr>
                                      <a:rPr lang="fr-FR" sz="2000" i="1">
                                        <a:latin typeface="Cambria Math" panose="02040503050406030204" pitchFamily="18" charset="0"/>
                                      </a:rPr>
                                    </m:ctrlPr>
                                  </m:sSubPr>
                                  <m:e>
                                    <m:r>
                                      <a:rPr lang="fr-FR" sz="2000" i="1">
                                        <a:latin typeface="Cambria Math" panose="02040503050406030204" pitchFamily="18" charset="0"/>
                                      </a:rPr>
                                      <m:t>𝑤</m:t>
                                    </m:r>
                                  </m:e>
                                  <m:sub>
                                    <m:r>
                                      <a:rPr lang="fr-FR" sz="2000" i="1">
                                        <a:latin typeface="Cambria Math" panose="02040503050406030204" pitchFamily="18" charset="0"/>
                                      </a:rPr>
                                      <m:t>𝑖</m:t>
                                    </m:r>
                                  </m:sub>
                                </m:sSub>
                                <m:r>
                                  <a:rPr lang="fr-FR" sz="2000" i="1">
                                    <a:latin typeface="Cambria Math" panose="02040503050406030204" pitchFamily="18" charset="0"/>
                                  </a:rPr>
                                  <m:t>𝑦</m:t>
                                </m:r>
                              </m:e>
                              <m:sub>
                                <m:r>
                                  <a:rPr lang="fr-FR" sz="2000" i="1">
                                    <a:latin typeface="Cambria Math" panose="02040503050406030204" pitchFamily="18" charset="0"/>
                                  </a:rPr>
                                  <m:t>𝑖</m:t>
                                </m:r>
                              </m:sub>
                              <m:sup>
                                <m:r>
                                  <a:rPr lang="fr-FR" sz="2000" i="1">
                                    <a:latin typeface="Cambria Math" panose="02040503050406030204" pitchFamily="18" charset="0"/>
                                  </a:rPr>
                                  <m:t>∗</m:t>
                                </m:r>
                              </m:sup>
                            </m:sSubSup>
                          </m:e>
                        </m:nary>
                      </m:den>
                    </m:f>
                    <m:r>
                      <a:rPr lang="fr-FR" sz="2000" i="1">
                        <a:latin typeface="Cambria Math" panose="02040503050406030204" pitchFamily="18" charset="0"/>
                      </a:rPr>
                      <m:t>−</m:t>
                    </m:r>
                    <m:f>
                      <m:fPr>
                        <m:ctrlPr>
                          <a:rPr lang="fr-FR" sz="2000" i="1">
                            <a:latin typeface="Cambria Math" panose="02040503050406030204" pitchFamily="18" charset="0"/>
                            <a:cs typeface="Arial" panose="020B0604020202020204" pitchFamily="34" charset="0"/>
                          </a:rPr>
                        </m:ctrlPr>
                      </m:fPr>
                      <m:num>
                        <m:rad>
                          <m:radPr>
                            <m:degHide m:val="on"/>
                            <m:ctrlPr>
                              <a:rPr lang="fr-FR" sz="2000" i="1">
                                <a:latin typeface="Cambria Math" panose="02040503050406030204" pitchFamily="18" charset="0"/>
                                <a:cs typeface="Arial" panose="020B0604020202020204" pitchFamily="34" charset="0"/>
                              </a:rPr>
                            </m:ctrlPr>
                          </m:radPr>
                          <m:deg/>
                          <m:e>
                            <m:sSup>
                              <m:sSupPr>
                                <m:ctrlPr>
                                  <a:rPr lang="fr-FR" sz="2000" i="1" smtClean="0">
                                    <a:latin typeface="Cambria Math" panose="02040503050406030204" pitchFamily="18" charset="0"/>
                                  </a:rPr>
                                </m:ctrlPr>
                              </m:sSupPr>
                              <m:e>
                                <m:sSub>
                                  <m:sSubPr>
                                    <m:ctrlPr>
                                      <a:rPr lang="fr-FR" sz="2000" i="1">
                                        <a:latin typeface="Cambria Math" panose="02040503050406030204" pitchFamily="18" charset="0"/>
                                      </a:rPr>
                                    </m:ctrlPr>
                                  </m:sSubPr>
                                  <m:e>
                                    <m:acc>
                                      <m:accPr>
                                        <m:chr m:val="̂"/>
                                        <m:ctrlPr>
                                          <a:rPr lang="fr-FR" sz="2000" i="1">
                                            <a:latin typeface="Cambria Math" panose="02040503050406030204" pitchFamily="18" charset="0"/>
                                          </a:rPr>
                                        </m:ctrlPr>
                                      </m:accPr>
                                      <m:e>
                                        <m:r>
                                          <a:rPr lang="fr-FR" sz="2000" i="1">
                                            <a:latin typeface="Cambria Math" panose="02040503050406030204" pitchFamily="18" charset="0"/>
                                          </a:rPr>
                                          <m:t>𝑉</m:t>
                                        </m:r>
                                      </m:e>
                                    </m:acc>
                                  </m:e>
                                  <m:sub>
                                    <m:r>
                                      <a:rPr lang="fr-FR" sz="2000" i="1">
                                        <a:latin typeface="Cambria Math" panose="02040503050406030204" pitchFamily="18" charset="0"/>
                                      </a:rPr>
                                      <m:t>𝑇𝑂𝑇</m:t>
                                    </m:r>
                                  </m:sub>
                                </m:sSub>
                              </m:e>
                              <m:sup>
                                <m:r>
                                  <a:rPr lang="fr-CA" sz="2000" b="0" i="1" smtClean="0">
                                    <a:latin typeface="Cambria Math" panose="02040503050406030204" pitchFamily="18" charset="0"/>
                                  </a:rPr>
                                  <m:t>(</m:t>
                                </m:r>
                                <m:r>
                                  <a:rPr lang="fr-CA" sz="2000" b="0" i="1" smtClean="0">
                                    <a:latin typeface="Cambria Math" panose="02040503050406030204" pitchFamily="18" charset="0"/>
                                  </a:rPr>
                                  <m:t>𝑘</m:t>
                                </m:r>
                                <m:r>
                                  <a:rPr lang="fr-CA" sz="2000" b="0" i="1" smtClean="0">
                                    <a:latin typeface="Cambria Math" panose="02040503050406030204" pitchFamily="18" charset="0"/>
                                  </a:rPr>
                                  <m:t>)</m:t>
                                </m:r>
                              </m:sup>
                            </m:sSup>
                          </m:e>
                        </m:rad>
                      </m:num>
                      <m:den>
                        <m:nary>
                          <m:naryPr>
                            <m:chr m:val="∑"/>
                            <m:ctrlPr>
                              <a:rPr lang="fr-FR" sz="2000" i="1">
                                <a:latin typeface="Cambria Math" panose="02040503050406030204" pitchFamily="18" charset="0"/>
                              </a:rPr>
                            </m:ctrlPr>
                          </m:naryPr>
                          <m:sub>
                            <m:r>
                              <m:rPr>
                                <m:brk m:alnAt="23"/>
                              </m:rPr>
                              <a:rPr lang="fr-FR" sz="2000" i="1">
                                <a:latin typeface="Cambria Math" panose="02040503050406030204" pitchFamily="18" charset="0"/>
                              </a:rPr>
                              <m:t>𝑖</m:t>
                            </m:r>
                            <m:r>
                              <a:rPr lang="fr-FR" sz="2000" i="1">
                                <a:latin typeface="Cambria Math" panose="02040503050406030204" pitchFamily="18" charset="0"/>
                              </a:rPr>
                              <m:t>=1</m:t>
                            </m:r>
                          </m:sub>
                          <m:sup>
                            <m:r>
                              <a:rPr lang="fr-FR" sz="2000" i="1">
                                <a:latin typeface="Cambria Math" panose="02040503050406030204" pitchFamily="18" charset="0"/>
                              </a:rPr>
                              <m:t>𝑛</m:t>
                            </m:r>
                          </m:sup>
                          <m:e>
                            <m:sSubSup>
                              <m:sSubSupPr>
                                <m:ctrlPr>
                                  <a:rPr lang="fr-FR" sz="2000" i="1">
                                    <a:latin typeface="Cambria Math" panose="02040503050406030204" pitchFamily="18" charset="0"/>
                                  </a:rPr>
                                </m:ctrlPr>
                              </m:sSubSupPr>
                              <m:e>
                                <m:sSub>
                                  <m:sSubPr>
                                    <m:ctrlPr>
                                      <a:rPr lang="fr-FR" sz="2000" i="1">
                                        <a:latin typeface="Cambria Math" panose="02040503050406030204" pitchFamily="18" charset="0"/>
                                      </a:rPr>
                                    </m:ctrlPr>
                                  </m:sSubPr>
                                  <m:e>
                                    <m:r>
                                      <a:rPr lang="fr-FR" sz="2000" i="1">
                                        <a:latin typeface="Cambria Math" panose="02040503050406030204" pitchFamily="18" charset="0"/>
                                      </a:rPr>
                                      <m:t>𝑤</m:t>
                                    </m:r>
                                  </m:e>
                                  <m:sub>
                                    <m:r>
                                      <a:rPr lang="fr-FR" sz="2000" i="1">
                                        <a:latin typeface="Cambria Math" panose="02040503050406030204" pitchFamily="18" charset="0"/>
                                      </a:rPr>
                                      <m:t>𝑖</m:t>
                                    </m:r>
                                  </m:sub>
                                </m:sSub>
                                <m:r>
                                  <a:rPr lang="fr-FR" sz="2000" i="1">
                                    <a:latin typeface="Cambria Math" panose="02040503050406030204" pitchFamily="18" charset="0"/>
                                  </a:rPr>
                                  <m:t>𝑦</m:t>
                                </m:r>
                              </m:e>
                              <m:sub>
                                <m:r>
                                  <a:rPr lang="fr-FR" sz="2000" i="1">
                                    <a:latin typeface="Cambria Math" panose="02040503050406030204" pitchFamily="18" charset="0"/>
                                  </a:rPr>
                                  <m:t>𝑖</m:t>
                                </m:r>
                              </m:sub>
                              <m:sup>
                                <m:r>
                                  <a:rPr lang="fr-FR" sz="2000" i="1">
                                    <a:latin typeface="Cambria Math" panose="02040503050406030204" pitchFamily="18" charset="0"/>
                                  </a:rPr>
                                  <m:t>∗</m:t>
                                </m:r>
                              </m:sup>
                            </m:sSubSup>
                          </m:e>
                        </m:nary>
                      </m:den>
                    </m:f>
                  </m:oMath>
                </a14:m>
                <a:endParaRPr lang="fr-CA" sz="2000" dirty="0" smtClean="0"/>
              </a:p>
              <a:p>
                <a:pPr marL="1428750" lvl="2" indent="-514350">
                  <a:buClr>
                    <a:srgbClr val="0070C0"/>
                  </a:buClr>
                  <a:buFont typeface="Wingdings" pitchFamily="2" charset="2"/>
                  <a:buChar char="§"/>
                </a:pPr>
                <a:endParaRPr lang="fr-FR" sz="1600" i="1" dirty="0" smtClean="0">
                  <a:latin typeface="Cambria Math" panose="02040503050406030204" pitchFamily="18" charset="0"/>
                </a:endParaRPr>
              </a:p>
              <a:p>
                <a:pPr marL="1428750" lvl="2" indent="-514350">
                  <a:buClr>
                    <a:srgbClr val="0070C0"/>
                  </a:buClr>
                  <a:buFont typeface="Wingdings" pitchFamily="2" charset="2"/>
                  <a:buChar char="§"/>
                </a:pPr>
                <a14:m>
                  <m:oMath xmlns:m="http://schemas.openxmlformats.org/officeDocument/2006/math">
                    <m:sSup>
                      <m:sSupPr>
                        <m:ctrlPr>
                          <a:rPr lang="fr-FR" sz="1600" i="1">
                            <a:latin typeface="Cambria Math" panose="02040503050406030204" pitchFamily="18" charset="0"/>
                          </a:rPr>
                        </m:ctrlPr>
                      </m:sSupPr>
                      <m:e>
                        <m:sSub>
                          <m:sSubPr>
                            <m:ctrlPr>
                              <a:rPr lang="fr-FR" sz="1600" i="1">
                                <a:latin typeface="Cambria Math" panose="02040503050406030204" pitchFamily="18" charset="0"/>
                              </a:rPr>
                            </m:ctrlPr>
                          </m:sSubPr>
                          <m:e>
                            <m:acc>
                              <m:accPr>
                                <m:chr m:val="̂"/>
                                <m:ctrlPr>
                                  <a:rPr lang="fr-FR" sz="1600" i="1">
                                    <a:latin typeface="Cambria Math" panose="02040503050406030204" pitchFamily="18" charset="0"/>
                                  </a:rPr>
                                </m:ctrlPr>
                              </m:accPr>
                              <m:e>
                                <m:r>
                                  <a:rPr lang="fr-FR" sz="1600" i="1">
                                    <a:latin typeface="Cambria Math" panose="02040503050406030204" pitchFamily="18" charset="0"/>
                                  </a:rPr>
                                  <m:t>𝑉</m:t>
                                </m:r>
                              </m:e>
                            </m:acc>
                          </m:e>
                          <m:sub>
                            <m:r>
                              <a:rPr lang="fr-FR" sz="1600" i="1">
                                <a:latin typeface="Cambria Math" panose="02040503050406030204" pitchFamily="18" charset="0"/>
                              </a:rPr>
                              <m:t>𝑇𝑂𝑇</m:t>
                            </m:r>
                          </m:sub>
                        </m:sSub>
                      </m:e>
                      <m:sup>
                        <m:r>
                          <a:rPr lang="fr-CA" sz="1600" i="1">
                            <a:latin typeface="Cambria Math" panose="02040503050406030204" pitchFamily="18" charset="0"/>
                          </a:rPr>
                          <m:t>(</m:t>
                        </m:r>
                        <m:r>
                          <a:rPr lang="fr-CA" sz="1600" i="1">
                            <a:latin typeface="Cambria Math" panose="02040503050406030204" pitchFamily="18" charset="0"/>
                          </a:rPr>
                          <m:t>𝑘</m:t>
                        </m:r>
                        <m:r>
                          <a:rPr lang="fr-CA" sz="1600" i="1">
                            <a:latin typeface="Cambria Math" panose="02040503050406030204" pitchFamily="18" charset="0"/>
                          </a:rPr>
                          <m:t>)</m:t>
                        </m:r>
                      </m:sup>
                    </m:sSup>
                  </m:oMath>
                </a14:m>
                <a:r>
                  <a:rPr lang="fr-FR" sz="1600" kern="0" dirty="0" smtClean="0">
                    <a:solidFill>
                      <a:srgbClr val="000000"/>
                    </a:solidFill>
                    <a:latin typeface="Arial" pitchFamily="34" charset="0"/>
                    <a:cs typeface="Arial" pitchFamily="34" charset="0"/>
                  </a:rPr>
                  <a:t>=  la </a:t>
                </a:r>
                <a:r>
                  <a:rPr lang="fr-FR" sz="1600" kern="0" dirty="0">
                    <a:solidFill>
                      <a:srgbClr val="000000"/>
                    </a:solidFill>
                    <a:latin typeface="Arial" pitchFamily="34" charset="0"/>
                    <a:cs typeface="Arial" pitchFamily="34" charset="0"/>
                  </a:rPr>
                  <a:t>variance totale </a:t>
                </a:r>
                <a:r>
                  <a:rPr lang="fr-FR" sz="1600" kern="0" dirty="0" smtClean="0">
                    <a:solidFill>
                      <a:srgbClr val="000000"/>
                    </a:solidFill>
                    <a:latin typeface="Arial" pitchFamily="34" charset="0"/>
                    <a:cs typeface="Arial" pitchFamily="34" charset="0"/>
                  </a:rPr>
                  <a:t>si le suivi est un succès </a:t>
                </a:r>
                <a:r>
                  <a:rPr lang="fr-FR" sz="1600" kern="0" dirty="0">
                    <a:solidFill>
                      <a:srgbClr val="000000"/>
                    </a:solidFill>
                    <a:latin typeface="Arial" pitchFamily="34" charset="0"/>
                    <a:cs typeface="Arial" pitchFamily="34" charset="0"/>
                  </a:rPr>
                  <a:t>pour l’unité </a:t>
                </a:r>
                <a:r>
                  <a:rPr lang="fr-FR" sz="1600" kern="0" dirty="0" smtClean="0">
                    <a:solidFill>
                      <a:srgbClr val="000000"/>
                    </a:solidFill>
                    <a:latin typeface="Arial" pitchFamily="34" charset="0"/>
                    <a:cs typeface="Arial" pitchFamily="34" charset="0"/>
                  </a:rPr>
                  <a:t>k, </a:t>
                </a:r>
                <a:r>
                  <a:rPr lang="fr-FR" sz="1600" kern="0" dirty="0">
                    <a:solidFill>
                      <a:srgbClr val="000000"/>
                    </a:solidFill>
                    <a:latin typeface="Arial" pitchFamily="34" charset="0"/>
                    <a:cs typeface="Arial" pitchFamily="34" charset="0"/>
                  </a:rPr>
                  <a:t>et sous certaines </a:t>
                </a:r>
                <a:r>
                  <a:rPr lang="fr-FR" sz="1600" kern="0" dirty="0" smtClean="0">
                    <a:solidFill>
                      <a:srgbClr val="000000"/>
                    </a:solidFill>
                    <a:latin typeface="Arial" pitchFamily="34" charset="0"/>
                    <a:cs typeface="Arial" pitchFamily="34" charset="0"/>
                  </a:rPr>
                  <a:t>hypothèses. </a:t>
                </a:r>
              </a:p>
              <a:p>
                <a:pPr marL="1428750" lvl="2" indent="-514350">
                  <a:buClr>
                    <a:srgbClr val="0070C0"/>
                  </a:buClr>
                  <a:buFont typeface="Wingdings" pitchFamily="2" charset="2"/>
                  <a:buChar char="§"/>
                </a:pPr>
                <a:endParaRPr lang="fr-FR" sz="1600" kern="0" dirty="0" smtClean="0">
                  <a:solidFill>
                    <a:srgbClr val="000000"/>
                  </a:solidFill>
                  <a:latin typeface="Arial" pitchFamily="34" charset="0"/>
                  <a:cs typeface="Arial" pitchFamily="34" charset="0"/>
                </a:endParaRPr>
              </a:p>
              <a:p>
                <a:pPr marL="971550" lvl="1" indent="-514350">
                  <a:buClr>
                    <a:srgbClr val="0070C0"/>
                  </a:buClr>
                  <a:buFont typeface="Wingdings" pitchFamily="2" charset="2"/>
                  <a:buChar char="§"/>
                </a:pPr>
                <a:r>
                  <a:rPr lang="fr-CA" sz="2000" dirty="0" smtClean="0"/>
                  <a:t>Pour des méthodes linéaires d’imputation et selon un modèle d’imputation (SEVANI: </a:t>
                </a:r>
                <a:r>
                  <a:rPr lang="en-CA" sz="2000" dirty="0" smtClean="0"/>
                  <a:t>Beaumont</a:t>
                </a:r>
                <a:r>
                  <a:rPr lang="en-CA" sz="2000" dirty="0"/>
                  <a:t>, </a:t>
                </a:r>
                <a:r>
                  <a:rPr lang="en-CA" sz="2000" dirty="0" smtClean="0"/>
                  <a:t>Bissonnette, </a:t>
                </a:r>
                <a:r>
                  <a:rPr lang="en-CA" sz="2000" dirty="0" err="1" smtClean="0"/>
                  <a:t>Bocci</a:t>
                </a:r>
                <a:r>
                  <a:rPr lang="en-CA" sz="2000" dirty="0" smtClean="0"/>
                  <a:t>) </a:t>
                </a:r>
              </a:p>
              <a:p>
                <a:pPr marL="971550" lvl="1" indent="-514350">
                  <a:buClr>
                    <a:srgbClr val="0070C0"/>
                  </a:buClr>
                  <a:buFont typeface="Wingdings" pitchFamily="2" charset="2"/>
                  <a:buChar char="§"/>
                </a:pPr>
                <a:endParaRPr lang="fr-CA" sz="2000" dirty="0" smtClean="0"/>
              </a:p>
              <a:p>
                <a:pPr marL="457200" indent="-457200">
                  <a:buClr>
                    <a:srgbClr val="0070C0"/>
                  </a:buClr>
                  <a:buFont typeface="Arial" panose="020B0604020202020204" pitchFamily="34" charset="0"/>
                  <a:buChar char="•"/>
                </a:pPr>
                <a:r>
                  <a:rPr lang="fr-CA" sz="2400" dirty="0" smtClean="0"/>
                  <a:t>Taux de réponse non pondérés, ou pondérés uniquement selon les poids finaux d’estimation</a:t>
                </a:r>
              </a:p>
            </p:txBody>
          </p:sp>
        </mc:Choice>
        <mc:Fallback>
          <p:sp>
            <p:nvSpPr>
              <p:cNvPr id="17" name="Content Placeholder 2"/>
              <p:cNvSpPr>
                <a:spLocks noGrp="1" noRot="1" noChangeAspect="1" noMove="1" noResize="1" noEditPoints="1" noAdjustHandles="1" noChangeArrowheads="1" noChangeShapeType="1" noTextEdit="1"/>
              </p:cNvSpPr>
              <p:nvPr>
                <p:ph sz="quarter" idx="10"/>
                <p:custDataLst>
                  <p:tags r:id="rId1"/>
                </p:custDataLst>
              </p:nvPr>
            </p:nvSpPr>
            <p:spPr>
              <a:xfrm>
                <a:off x="251521" y="764704"/>
                <a:ext cx="7128792" cy="4968552"/>
              </a:xfrm>
              <a:blipFill>
                <a:blip r:embed="rId6"/>
                <a:stretch>
                  <a:fillRect l="-855" t="-1718" r="-1282"/>
                </a:stretch>
              </a:blipFill>
            </p:spPr>
            <p:txBody>
              <a:bodyPr/>
              <a:lstStyle/>
              <a:p>
                <a:r>
                  <a:rPr lang="fr-FR">
                    <a:noFill/>
                  </a:rPr>
                  <a:t> </a:t>
                </a:r>
              </a:p>
            </p:txBody>
          </p:sp>
        </mc:Fallback>
      </mc:AlternateContent>
      <p:sp>
        <p:nvSpPr>
          <p:cNvPr id="2" name="Titre 1"/>
          <p:cNvSpPr>
            <a:spLocks noGrp="1"/>
          </p:cNvSpPr>
          <p:nvPr>
            <p:ph type="title"/>
            <p:custDataLst>
              <p:tags r:id="rId2"/>
            </p:custDataLst>
          </p:nvPr>
        </p:nvSpPr>
        <p:spPr>
          <a:xfrm>
            <a:off x="179512" y="260648"/>
            <a:ext cx="6720234" cy="575469"/>
          </a:xfrm>
        </p:spPr>
        <p:txBody>
          <a:bodyPr>
            <a:noAutofit/>
          </a:bodyPr>
          <a:lstStyle/>
          <a:p>
            <a:r>
              <a:rPr lang="fr-FR" sz="2800" dirty="0" smtClean="0"/>
              <a:t>Plans futures</a:t>
            </a:r>
            <a:endParaRPr lang="fr-FR" sz="2800" dirty="0"/>
          </a:p>
        </p:txBody>
      </p:sp>
      <p:sp>
        <p:nvSpPr>
          <p:cNvPr id="6" name="Espace réservé du numéro de diapositive 5"/>
          <p:cNvSpPr>
            <a:spLocks noGrp="1"/>
          </p:cNvSpPr>
          <p:nvPr>
            <p:ph type="sldNum" sz="quarter" idx="14"/>
            <p:custDataLst>
              <p:tags r:id="rId3"/>
            </p:custDataLst>
          </p:nvPr>
        </p:nvSpPr>
        <p:spPr/>
        <p:txBody>
          <a:bodyPr/>
          <a:lstStyle/>
          <a:p>
            <a:fld id="{11D5333D-DD74-45AE-9719-595B141BCE61}" type="slidenum">
              <a:rPr lang="fr-CA" smtClean="0"/>
              <a:pPr/>
              <a:t>18</a:t>
            </a:fld>
            <a:endParaRPr lang="fr-CA"/>
          </a:p>
        </p:txBody>
      </p:sp>
    </p:spTree>
    <p:extLst>
      <p:ext uri="{BB962C8B-B14F-4D97-AF65-F5344CB8AC3E}">
        <p14:creationId xmlns:p14="http://schemas.microsoft.com/office/powerpoint/2010/main" val="138974314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79512" y="260648"/>
            <a:ext cx="6696744" cy="575469"/>
          </a:xfrm>
        </p:spPr>
        <p:txBody>
          <a:bodyPr>
            <a:noAutofit/>
          </a:bodyPr>
          <a:lstStyle/>
          <a:p>
            <a:r>
              <a:rPr lang="fr-FR" sz="2800" dirty="0"/>
              <a:t>Plans futures</a:t>
            </a:r>
          </a:p>
        </p:txBody>
      </p:sp>
      <p:sp>
        <p:nvSpPr>
          <p:cNvPr id="6" name="Espace réservé du numéro de diapositive 5"/>
          <p:cNvSpPr>
            <a:spLocks noGrp="1"/>
          </p:cNvSpPr>
          <p:nvPr>
            <p:ph type="sldNum" sz="quarter" idx="14"/>
            <p:custDataLst>
              <p:tags r:id="rId2"/>
            </p:custDataLst>
          </p:nvPr>
        </p:nvSpPr>
        <p:spPr/>
        <p:txBody>
          <a:bodyPr/>
          <a:lstStyle/>
          <a:p>
            <a:fld id="{11D5333D-DD74-45AE-9719-595B141BCE61}" type="slidenum">
              <a:rPr lang="fr-CA" smtClean="0"/>
              <a:pPr/>
              <a:t>19</a:t>
            </a:fld>
            <a:endParaRPr lang="fr-CA"/>
          </a:p>
        </p:txBody>
      </p:sp>
      <mc:AlternateContent xmlns:mc="http://schemas.openxmlformats.org/markup-compatibility/2006" xmlns:a14="http://schemas.microsoft.com/office/drawing/2010/main">
        <mc:Choice Requires="a14">
          <p:sp>
            <p:nvSpPr>
              <p:cNvPr id="11" name="Espace réservé du contenu 2"/>
              <p:cNvSpPr txBox="1">
                <a:spLocks/>
              </p:cNvSpPr>
              <p:nvPr>
                <p:custDataLst>
                  <p:tags r:id="rId3"/>
                </p:custDataLst>
              </p:nvPr>
            </p:nvSpPr>
            <p:spPr bwMode="auto">
              <a:xfrm>
                <a:off x="179512" y="899398"/>
                <a:ext cx="8172399" cy="48239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68900" lvl="1" indent="-342900">
                  <a:spcBef>
                    <a:spcPts val="0"/>
                  </a:spcBef>
                  <a:spcAft>
                    <a:spcPts val="600"/>
                  </a:spcAft>
                  <a:buClr>
                    <a:schemeClr val="accent1"/>
                  </a:buClr>
                  <a:buFont typeface="Arial" panose="020B0604020202020204" pitchFamily="34" charset="0"/>
                  <a:buChar char="•"/>
                </a:pPr>
                <a:r>
                  <a:rPr kumimoji="0" lang="fr-CA" sz="2000" b="0" i="0" u="none" strike="noStrike" kern="0" cap="none" spc="0" normalizeH="0" noProof="0" dirty="0" smtClean="0">
                    <a:ln>
                      <a:noFill/>
                    </a:ln>
                    <a:solidFill>
                      <a:srgbClr val="000000"/>
                    </a:solidFill>
                    <a:effectLst/>
                    <a:uLnTx/>
                    <a:uFillTx/>
                    <a:latin typeface="Arial" pitchFamily="34" charset="0"/>
                    <a:cs typeface="Arial" pitchFamily="34" charset="0"/>
                  </a:rPr>
                  <a:t>Amélioration des </a:t>
                </a:r>
                <a:r>
                  <a:rPr kumimoji="0" lang="fr-CA" sz="2000" b="0" i="0" u="none" strike="noStrike" kern="0" cap="none" spc="0" normalizeH="0" noProof="0" dirty="0" err="1" smtClean="0">
                    <a:ln>
                      <a:noFill/>
                    </a:ln>
                    <a:solidFill>
                      <a:srgbClr val="000000"/>
                    </a:solidFill>
                    <a:effectLst/>
                    <a:uLnTx/>
                    <a:uFillTx/>
                    <a:latin typeface="Arial" pitchFamily="34" charset="0"/>
                    <a:cs typeface="Arial" pitchFamily="34" charset="0"/>
                  </a:rPr>
                  <a:t>MIs</a:t>
                </a:r>
                <a:endParaRPr kumimoji="0" lang="fr-CA" sz="2000" b="0" i="0" u="none" strike="noStrike" kern="0" cap="none" spc="0" normalizeH="0" noProof="0" dirty="0" smtClean="0">
                  <a:ln>
                    <a:noFill/>
                  </a:ln>
                  <a:solidFill>
                    <a:srgbClr val="000000"/>
                  </a:solidFill>
                  <a:effectLst/>
                  <a:uLnTx/>
                  <a:uFillTx/>
                  <a:latin typeface="Arial" pitchFamily="34" charset="0"/>
                  <a:cs typeface="Arial" pitchFamily="34" charset="0"/>
                </a:endParaRPr>
              </a:p>
              <a:p>
                <a:pPr marL="926100" lvl="2" indent="-342900">
                  <a:spcBef>
                    <a:spcPts val="0"/>
                  </a:spcBef>
                  <a:spcAft>
                    <a:spcPts val="600"/>
                  </a:spcAft>
                  <a:buClr>
                    <a:schemeClr val="accent1"/>
                  </a:buClr>
                  <a:buFont typeface="Arial" panose="020B0604020202020204" pitchFamily="34" charset="0"/>
                  <a:buChar char="•"/>
                </a:pPr>
                <a:r>
                  <a:rPr lang="fr-CA" sz="2000" kern="0" dirty="0">
                    <a:solidFill>
                      <a:srgbClr val="000000"/>
                    </a:solidFill>
                    <a:latin typeface="Arial" pitchFamily="34" charset="0"/>
                    <a:cs typeface="Arial" pitchFamily="34" charset="0"/>
                  </a:rPr>
                  <a:t>Un projet en cours considère</a:t>
                </a:r>
              </a:p>
              <a:p>
                <a:pPr marL="1040400" lvl="3">
                  <a:spcBef>
                    <a:spcPts val="0"/>
                  </a:spcBef>
                  <a:spcAft>
                    <a:spcPts val="600"/>
                  </a:spcAft>
                  <a:buClr>
                    <a:schemeClr val="accent1"/>
                  </a:buClr>
                </a:pPr>
                <a:r>
                  <a:rPr lang="fr-CA" sz="2000" kern="0" noProof="0" dirty="0" smtClean="0">
                    <a:solidFill>
                      <a:srgbClr val="000000"/>
                    </a:solidFill>
                    <a:latin typeface="Arial" pitchFamily="34" charset="0"/>
                    <a:cs typeface="Arial" pitchFamily="34" charset="0"/>
                  </a:rPr>
                  <a:t> </a:t>
                </a:r>
                <a14:m>
                  <m:oMath xmlns:m="http://schemas.openxmlformats.org/officeDocument/2006/math">
                    <m:sSub>
                      <m:sSubPr>
                        <m:ctrlPr>
                          <a:rPr lang="en-CA" sz="2000" i="1" kern="0" smtClean="0">
                            <a:solidFill>
                              <a:srgbClr val="000000"/>
                            </a:solidFill>
                            <a:latin typeface="Cambria Math" panose="02040503050406030204" pitchFamily="18" charset="0"/>
                            <a:cs typeface="Arial" pitchFamily="34" charset="0"/>
                          </a:rPr>
                        </m:ctrlPr>
                      </m:sSubPr>
                      <m:e>
                        <m:r>
                          <a:rPr lang="en-CA" sz="2000" b="0" i="1" kern="0" smtClean="0">
                            <a:solidFill>
                              <a:srgbClr val="000000"/>
                            </a:solidFill>
                            <a:latin typeface="Cambria Math" panose="02040503050406030204" pitchFamily="18" charset="0"/>
                            <a:cs typeface="Arial" pitchFamily="34" charset="0"/>
                          </a:rPr>
                          <m:t>𝑀𝐼</m:t>
                        </m:r>
                      </m:e>
                      <m:sub>
                        <m:r>
                          <a:rPr lang="en-CA" sz="2000" b="0" i="1" kern="0" smtClean="0">
                            <a:solidFill>
                              <a:srgbClr val="000000"/>
                            </a:solidFill>
                            <a:latin typeface="Cambria Math" panose="02040503050406030204" pitchFamily="18" charset="0"/>
                            <a:cs typeface="Arial" pitchFamily="34" charset="0"/>
                          </a:rPr>
                          <m:t>𝑘</m:t>
                        </m:r>
                      </m:sub>
                    </m:sSub>
                    <m:r>
                      <a:rPr lang="fr-CA" sz="2000" b="0" i="1" kern="0" smtClean="0">
                        <a:solidFill>
                          <a:srgbClr val="000000"/>
                        </a:solidFill>
                        <a:latin typeface="Cambria Math" panose="02040503050406030204" pitchFamily="18" charset="0"/>
                        <a:cs typeface="Arial" pitchFamily="34" charset="0"/>
                      </a:rPr>
                      <m:t>=</m:t>
                    </m:r>
                    <m:d>
                      <m:dPr>
                        <m:ctrlPr>
                          <a:rPr lang="fr-CA" sz="2000" i="1" kern="0">
                            <a:solidFill>
                              <a:srgbClr val="000000"/>
                            </a:solidFill>
                            <a:latin typeface="Cambria Math" panose="02040503050406030204" pitchFamily="18" charset="0"/>
                            <a:cs typeface="Arial" pitchFamily="34" charset="0"/>
                          </a:rPr>
                        </m:ctrlPr>
                      </m:dPr>
                      <m:e>
                        <m:sSub>
                          <m:sSubPr>
                            <m:ctrlPr>
                              <a:rPr lang="fr-CA" sz="2000" i="1" kern="0">
                                <a:solidFill>
                                  <a:srgbClr val="000000"/>
                                </a:solidFill>
                                <a:latin typeface="Cambria Math" panose="02040503050406030204" pitchFamily="18" charset="0"/>
                                <a:cs typeface="Arial" pitchFamily="34" charset="0"/>
                              </a:rPr>
                            </m:ctrlPr>
                          </m:sSubPr>
                          <m:e>
                            <m:r>
                              <a:rPr lang="en-CA" sz="2000" i="1" kern="0">
                                <a:solidFill>
                                  <a:srgbClr val="000000"/>
                                </a:solidFill>
                                <a:latin typeface="Cambria Math" panose="02040503050406030204" pitchFamily="18" charset="0"/>
                                <a:cs typeface="Arial" pitchFamily="34" charset="0"/>
                              </a:rPr>
                              <m:t>𝑃</m:t>
                            </m:r>
                          </m:e>
                          <m:sub>
                            <m:r>
                              <a:rPr lang="en-CA" sz="2000" i="1" kern="0">
                                <a:solidFill>
                                  <a:srgbClr val="000000"/>
                                </a:solidFill>
                                <a:latin typeface="Cambria Math" panose="02040503050406030204" pitchFamily="18" charset="0"/>
                                <a:cs typeface="Arial" pitchFamily="34" charset="0"/>
                              </a:rPr>
                              <m:t>𝑘</m:t>
                            </m:r>
                          </m:sub>
                        </m:sSub>
                        <m:r>
                          <a:rPr lang="fr-CA" sz="2000" i="1" kern="0">
                            <a:solidFill>
                              <a:srgbClr val="000000"/>
                            </a:solidFill>
                            <a:latin typeface="Cambria Math" panose="02040503050406030204" pitchFamily="18" charset="0"/>
                            <a:cs typeface="Arial" pitchFamily="34" charset="0"/>
                          </a:rPr>
                          <m:t>−</m:t>
                        </m:r>
                        <m:sSub>
                          <m:sSubPr>
                            <m:ctrlPr>
                              <a:rPr lang="fr-CA" sz="2000" i="1" kern="0">
                                <a:solidFill>
                                  <a:srgbClr val="000000"/>
                                </a:solidFill>
                                <a:latin typeface="Cambria Math" panose="02040503050406030204" pitchFamily="18" charset="0"/>
                                <a:cs typeface="Arial" pitchFamily="34" charset="0"/>
                              </a:rPr>
                            </m:ctrlPr>
                          </m:sSubPr>
                          <m:e>
                            <m:r>
                              <a:rPr lang="en-CA" sz="2000" i="1" kern="0">
                                <a:solidFill>
                                  <a:srgbClr val="000000"/>
                                </a:solidFill>
                                <a:latin typeface="Cambria Math" panose="02040503050406030204" pitchFamily="18" charset="0"/>
                                <a:cs typeface="Arial" pitchFamily="34" charset="0"/>
                              </a:rPr>
                              <m:t>𝑃</m:t>
                            </m:r>
                          </m:e>
                          <m:sub>
                            <m:r>
                              <a:rPr lang="fr-CA" sz="2000" b="0" i="1" kern="0" smtClean="0">
                                <a:solidFill>
                                  <a:srgbClr val="000000"/>
                                </a:solidFill>
                                <a:latin typeface="Cambria Math" panose="02040503050406030204" pitchFamily="18" charset="0"/>
                                <a:cs typeface="Arial" pitchFamily="34" charset="0"/>
                              </a:rPr>
                              <m:t>∗,</m:t>
                            </m:r>
                            <m:r>
                              <a:rPr lang="en-CA" sz="2000" i="1" kern="0">
                                <a:solidFill>
                                  <a:srgbClr val="000000"/>
                                </a:solidFill>
                                <a:latin typeface="Cambria Math" panose="02040503050406030204" pitchFamily="18" charset="0"/>
                                <a:cs typeface="Arial" pitchFamily="34" charset="0"/>
                              </a:rPr>
                              <m:t>𝑘</m:t>
                            </m:r>
                          </m:sub>
                        </m:sSub>
                      </m:e>
                    </m:d>
                    <m:d>
                      <m:dPr>
                        <m:ctrlPr>
                          <a:rPr lang="fr-CA" sz="2000" b="0" i="1" kern="0" smtClean="0">
                            <a:solidFill>
                              <a:srgbClr val="000000"/>
                            </a:solidFill>
                            <a:latin typeface="Cambria Math" panose="02040503050406030204" pitchFamily="18" charset="0"/>
                            <a:cs typeface="Arial" pitchFamily="34" charset="0"/>
                          </a:rPr>
                        </m:ctrlPr>
                      </m:dPr>
                      <m:e>
                        <m:r>
                          <a:rPr lang="fr-CA" sz="2000" i="1" kern="0">
                            <a:solidFill>
                              <a:srgbClr val="000000"/>
                            </a:solidFill>
                            <a:latin typeface="Cambria Math" panose="02040503050406030204" pitchFamily="18" charset="0"/>
                            <a:cs typeface="Arial" pitchFamily="34" charset="0"/>
                          </a:rPr>
                          <m:t>𝐼𝑄</m:t>
                        </m:r>
                        <m:r>
                          <m:rPr>
                            <m:nor/>
                          </m:rPr>
                          <a:rPr lang="fr-CA" sz="2000" dirty="0"/>
                          <m:t>(</m:t>
                        </m:r>
                        <m:sSub>
                          <m:sSubPr>
                            <m:ctrlPr>
                              <a:rPr lang="fr-CA" sz="2000" i="1">
                                <a:latin typeface="Cambria Math" panose="02040503050406030204" pitchFamily="18" charset="0"/>
                              </a:rPr>
                            </m:ctrlPr>
                          </m:sSubPr>
                          <m:e>
                            <m:acc>
                              <m:accPr>
                                <m:chr m:val="̂"/>
                                <m:ctrlPr>
                                  <a:rPr lang="fr-CA" sz="2000" i="1">
                                    <a:latin typeface="Cambria Math" panose="02040503050406030204" pitchFamily="18" charset="0"/>
                                  </a:rPr>
                                </m:ctrlPr>
                              </m:accPr>
                              <m:e>
                                <m:r>
                                  <a:rPr lang="az-Cyrl-AZ" sz="2000" i="1">
                                    <a:latin typeface="Cambria Math" panose="02040503050406030204" pitchFamily="18" charset="0"/>
                                  </a:rPr>
                                  <m:t>Ѳ</m:t>
                                </m:r>
                              </m:e>
                            </m:acc>
                          </m:e>
                          <m:sub>
                            <m:sSub>
                              <m:sSubPr>
                                <m:ctrlPr>
                                  <a:rPr lang="az-Cyrl-AZ" sz="2000" i="1">
                                    <a:latin typeface="Cambria Math" panose="02040503050406030204" pitchFamily="18" charset="0"/>
                                  </a:rPr>
                                </m:ctrlPr>
                              </m:sSubPr>
                              <m:e>
                                <m:r>
                                  <a:rPr lang="fr-CA" sz="2000" i="1">
                                    <a:latin typeface="Cambria Math" panose="02040503050406030204" pitchFamily="18" charset="0"/>
                                  </a:rPr>
                                  <m:t>𝑦</m:t>
                                </m:r>
                              </m:e>
                              <m:sub>
                                <m:r>
                                  <a:rPr lang="fr-CA" sz="2000" i="1">
                                    <a:latin typeface="Cambria Math" panose="02040503050406030204" pitchFamily="18" charset="0"/>
                                  </a:rPr>
                                  <m:t>𝑣</m:t>
                                </m:r>
                              </m:sub>
                            </m:sSub>
                            <m:r>
                              <a:rPr lang="fr-CA" sz="2000" i="1">
                                <a:latin typeface="Cambria Math" panose="02040503050406030204" pitchFamily="18" charset="0"/>
                              </a:rPr>
                              <m:t>,</m:t>
                            </m:r>
                            <m:r>
                              <a:rPr lang="fr-CA" sz="2000" i="1">
                                <a:latin typeface="Cambria Math" panose="02040503050406030204" pitchFamily="18" charset="0"/>
                              </a:rPr>
                              <m:t>𝑑</m:t>
                            </m:r>
                          </m:sub>
                        </m:sSub>
                        <m:r>
                          <m:rPr>
                            <m:nor/>
                          </m:rPr>
                          <a:rPr lang="fr-CA" sz="2000" dirty="0"/>
                          <m:t>)</m:t>
                        </m:r>
                        <m:r>
                          <a:rPr lang="fr-CA" sz="2000" i="1" kern="0">
                            <a:solidFill>
                              <a:srgbClr val="000000"/>
                            </a:solidFill>
                            <a:latin typeface="Cambria Math" panose="02040503050406030204" pitchFamily="18" charset="0"/>
                            <a:cs typeface="Arial" pitchFamily="34" charset="0"/>
                          </a:rPr>
                          <m:t>−</m:t>
                        </m:r>
                        <m:sSup>
                          <m:sSupPr>
                            <m:ctrlPr>
                              <a:rPr lang="fr-CA" sz="2000" i="1" kern="0" smtClean="0">
                                <a:solidFill>
                                  <a:srgbClr val="000000"/>
                                </a:solidFill>
                                <a:latin typeface="Cambria Math" panose="02040503050406030204" pitchFamily="18" charset="0"/>
                                <a:cs typeface="Arial" pitchFamily="34" charset="0"/>
                              </a:rPr>
                            </m:ctrlPr>
                          </m:sSupPr>
                          <m:e>
                            <m:r>
                              <a:rPr lang="fr-CA" sz="2000" i="1" kern="0">
                                <a:solidFill>
                                  <a:srgbClr val="000000"/>
                                </a:solidFill>
                                <a:latin typeface="Cambria Math" panose="02040503050406030204" pitchFamily="18" charset="0"/>
                                <a:cs typeface="Arial" pitchFamily="34" charset="0"/>
                              </a:rPr>
                              <m:t>𝐼𝑄</m:t>
                            </m:r>
                            <m:r>
                              <m:rPr>
                                <m:nor/>
                              </m:rPr>
                              <a:rPr lang="fr-CA" sz="2000" dirty="0"/>
                              <m:t>(</m:t>
                            </m:r>
                            <m:sSub>
                              <m:sSubPr>
                                <m:ctrlPr>
                                  <a:rPr lang="fr-CA" sz="2000" i="1">
                                    <a:latin typeface="Cambria Math" panose="02040503050406030204" pitchFamily="18" charset="0"/>
                                  </a:rPr>
                                </m:ctrlPr>
                              </m:sSubPr>
                              <m:e>
                                <m:acc>
                                  <m:accPr>
                                    <m:chr m:val="̂"/>
                                    <m:ctrlPr>
                                      <a:rPr lang="fr-CA" sz="2000" i="1">
                                        <a:latin typeface="Cambria Math" panose="02040503050406030204" pitchFamily="18" charset="0"/>
                                      </a:rPr>
                                    </m:ctrlPr>
                                  </m:accPr>
                                  <m:e>
                                    <m:r>
                                      <a:rPr lang="az-Cyrl-AZ" sz="2000" i="1">
                                        <a:latin typeface="Cambria Math" panose="02040503050406030204" pitchFamily="18" charset="0"/>
                                      </a:rPr>
                                      <m:t>Ѳ</m:t>
                                    </m:r>
                                  </m:e>
                                </m:acc>
                              </m:e>
                              <m:sub>
                                <m:sSub>
                                  <m:sSubPr>
                                    <m:ctrlPr>
                                      <a:rPr lang="az-Cyrl-AZ" sz="2000" i="1">
                                        <a:latin typeface="Cambria Math" panose="02040503050406030204" pitchFamily="18" charset="0"/>
                                      </a:rPr>
                                    </m:ctrlPr>
                                  </m:sSubPr>
                                  <m:e>
                                    <m:r>
                                      <a:rPr lang="fr-CA" sz="2000" i="1">
                                        <a:latin typeface="Cambria Math" panose="02040503050406030204" pitchFamily="18" charset="0"/>
                                      </a:rPr>
                                      <m:t>𝑦</m:t>
                                    </m:r>
                                  </m:e>
                                  <m:sub>
                                    <m:r>
                                      <a:rPr lang="fr-CA" sz="2000" i="1">
                                        <a:latin typeface="Cambria Math" panose="02040503050406030204" pitchFamily="18" charset="0"/>
                                      </a:rPr>
                                      <m:t>𝑣</m:t>
                                    </m:r>
                                  </m:sub>
                                </m:sSub>
                                <m:r>
                                  <a:rPr lang="fr-CA" sz="2000" i="1">
                                    <a:latin typeface="Cambria Math" panose="02040503050406030204" pitchFamily="18" charset="0"/>
                                  </a:rPr>
                                  <m:t>,</m:t>
                                </m:r>
                                <m:r>
                                  <a:rPr lang="fr-CA" sz="2000" i="1">
                                    <a:latin typeface="Cambria Math" panose="02040503050406030204" pitchFamily="18" charset="0"/>
                                  </a:rPr>
                                  <m:t>𝑑</m:t>
                                </m:r>
                              </m:sub>
                            </m:sSub>
                            <m:r>
                              <m:rPr>
                                <m:nor/>
                              </m:rPr>
                              <a:rPr lang="fr-CA" sz="2000" dirty="0"/>
                              <m:t>)</m:t>
                            </m:r>
                          </m:e>
                          <m:sup>
                            <m:r>
                              <a:rPr lang="en-CA" sz="2000" b="0" i="1" kern="0" smtClean="0">
                                <a:solidFill>
                                  <a:srgbClr val="000000"/>
                                </a:solidFill>
                                <a:latin typeface="Cambria Math" panose="02040503050406030204" pitchFamily="18" charset="0"/>
                                <a:cs typeface="Arial" pitchFamily="34" charset="0"/>
                              </a:rPr>
                              <m:t>(</m:t>
                            </m:r>
                            <m:r>
                              <a:rPr lang="en-CA" sz="2000" b="0" i="1" kern="0" smtClean="0">
                                <a:solidFill>
                                  <a:srgbClr val="000000"/>
                                </a:solidFill>
                                <a:latin typeface="Cambria Math" panose="02040503050406030204" pitchFamily="18" charset="0"/>
                                <a:cs typeface="Arial" pitchFamily="34" charset="0"/>
                              </a:rPr>
                              <m:t>𝑘</m:t>
                            </m:r>
                            <m:r>
                              <a:rPr lang="en-CA" sz="2000" b="0" i="1" kern="0" smtClean="0">
                                <a:solidFill>
                                  <a:srgbClr val="000000"/>
                                </a:solidFill>
                                <a:latin typeface="Cambria Math" panose="02040503050406030204" pitchFamily="18" charset="0"/>
                                <a:cs typeface="Arial" pitchFamily="34" charset="0"/>
                              </a:rPr>
                              <m:t>)</m:t>
                            </m:r>
                          </m:sup>
                        </m:sSup>
                      </m:e>
                    </m:d>
                  </m:oMath>
                </a14:m>
                <a:endParaRPr lang="fr-CA" sz="2000" kern="0" noProof="0" dirty="0" smtClean="0">
                  <a:solidFill>
                    <a:srgbClr val="000000"/>
                  </a:solidFill>
                  <a:latin typeface="Arial" pitchFamily="34" charset="0"/>
                  <a:cs typeface="Arial" pitchFamily="34" charset="0"/>
                </a:endParaRPr>
              </a:p>
              <a:p>
                <a:pPr marL="1040400" lvl="3">
                  <a:spcBef>
                    <a:spcPts val="0"/>
                  </a:spcBef>
                  <a:spcAft>
                    <a:spcPts val="600"/>
                  </a:spcAft>
                  <a:buClr>
                    <a:schemeClr val="accent1"/>
                  </a:buClr>
                </a:pPr>
                <a:r>
                  <a:rPr lang="fr-CA" sz="2000" kern="0" noProof="0" dirty="0" smtClean="0">
                    <a:solidFill>
                      <a:srgbClr val="000000"/>
                    </a:solidFill>
                    <a:latin typeface="Arial" pitchFamily="34" charset="0"/>
                    <a:cs typeface="Arial" pitchFamily="34" charset="0"/>
                  </a:rPr>
                  <a:t>Où</a:t>
                </a:r>
              </a:p>
              <a:p>
                <a:pPr marL="1040400" lvl="3">
                  <a:spcBef>
                    <a:spcPts val="0"/>
                  </a:spcBef>
                  <a:spcAft>
                    <a:spcPts val="600"/>
                  </a:spcAft>
                  <a:buClr>
                    <a:schemeClr val="accent1"/>
                  </a:buClr>
                </a:pPr>
                <a:r>
                  <a:rPr lang="fr-CA" sz="2000" b="0" kern="0" dirty="0" smtClean="0">
                    <a:solidFill>
                      <a:srgbClr val="000000"/>
                    </a:solidFill>
                    <a:latin typeface="Arial" pitchFamily="34" charset="0"/>
                    <a:cs typeface="Arial" pitchFamily="34" charset="0"/>
                  </a:rPr>
                  <a:t> </a:t>
                </a:r>
                <a14:m>
                  <m:oMath xmlns:m="http://schemas.openxmlformats.org/officeDocument/2006/math">
                    <m:r>
                      <a:rPr lang="en-CA" sz="2000" b="0" i="0" kern="0" smtClean="0">
                        <a:solidFill>
                          <a:srgbClr val="000000"/>
                        </a:solidFill>
                        <a:latin typeface="Cambria Math" panose="02040503050406030204" pitchFamily="18" charset="0"/>
                        <a:cs typeface="Arial" pitchFamily="34" charset="0"/>
                      </a:rPr>
                      <m:t> </m:t>
                    </m:r>
                    <m:sSub>
                      <m:sSubPr>
                        <m:ctrlPr>
                          <a:rPr lang="fr-CA" sz="2000" i="1" kern="0">
                            <a:solidFill>
                              <a:srgbClr val="000000"/>
                            </a:solidFill>
                            <a:latin typeface="Cambria Math" panose="02040503050406030204" pitchFamily="18" charset="0"/>
                            <a:cs typeface="Arial" pitchFamily="34" charset="0"/>
                          </a:rPr>
                        </m:ctrlPr>
                      </m:sSubPr>
                      <m:e>
                        <m:r>
                          <a:rPr lang="en-CA" sz="2000" i="1" kern="0">
                            <a:solidFill>
                              <a:srgbClr val="000000"/>
                            </a:solidFill>
                            <a:latin typeface="Cambria Math" panose="02040503050406030204" pitchFamily="18" charset="0"/>
                            <a:cs typeface="Arial" pitchFamily="34" charset="0"/>
                          </a:rPr>
                          <m:t>𝑃</m:t>
                        </m:r>
                      </m:e>
                      <m:sub>
                        <m:r>
                          <a:rPr lang="en-CA" sz="2000" i="1" kern="0">
                            <a:solidFill>
                              <a:srgbClr val="000000"/>
                            </a:solidFill>
                            <a:latin typeface="Cambria Math" panose="02040503050406030204" pitchFamily="18" charset="0"/>
                            <a:cs typeface="Arial" pitchFamily="34" charset="0"/>
                          </a:rPr>
                          <m:t>𝑘</m:t>
                        </m:r>
                      </m:sub>
                    </m:sSub>
                  </m:oMath>
                </a14:m>
                <a:r>
                  <a:rPr lang="fr-CA" sz="2000" kern="0" dirty="0" smtClean="0">
                    <a:solidFill>
                      <a:srgbClr val="000000"/>
                    </a:solidFill>
                    <a:latin typeface="Arial" pitchFamily="34" charset="0"/>
                    <a:cs typeface="Arial" pitchFamily="34" charset="0"/>
                  </a:rPr>
                  <a:t>= probabilité que le suivi soit un succès</a:t>
                </a:r>
              </a:p>
              <a:p>
                <a:pPr marL="1040400" lvl="3">
                  <a:spcBef>
                    <a:spcPts val="0"/>
                  </a:spcBef>
                  <a:spcAft>
                    <a:spcPts val="600"/>
                  </a:spcAft>
                  <a:buClr>
                    <a:schemeClr val="accent1"/>
                  </a:buClr>
                </a:pPr>
                <a:r>
                  <a:rPr lang="fr-CA" sz="2000" kern="0" dirty="0" smtClean="0">
                    <a:solidFill>
                      <a:srgbClr val="000000"/>
                    </a:solidFill>
                    <a:cs typeface="Arial" pitchFamily="34" charset="0"/>
                  </a:rPr>
                  <a:t>  </a:t>
                </a:r>
                <a14:m>
                  <m:oMath xmlns:m="http://schemas.openxmlformats.org/officeDocument/2006/math">
                    <m:sSub>
                      <m:sSubPr>
                        <m:ctrlPr>
                          <a:rPr lang="fr-CA" sz="2000" i="1" kern="0">
                            <a:solidFill>
                              <a:srgbClr val="000000"/>
                            </a:solidFill>
                            <a:latin typeface="Cambria Math" panose="02040503050406030204" pitchFamily="18" charset="0"/>
                            <a:cs typeface="Arial" pitchFamily="34" charset="0"/>
                          </a:rPr>
                        </m:ctrlPr>
                      </m:sSubPr>
                      <m:e>
                        <m:r>
                          <a:rPr lang="en-CA" sz="2000" i="1" kern="0">
                            <a:solidFill>
                              <a:srgbClr val="000000"/>
                            </a:solidFill>
                            <a:latin typeface="Cambria Math" panose="02040503050406030204" pitchFamily="18" charset="0"/>
                            <a:cs typeface="Arial" pitchFamily="34" charset="0"/>
                          </a:rPr>
                          <m:t>𝑃</m:t>
                        </m:r>
                      </m:e>
                      <m:sub>
                        <m:r>
                          <a:rPr lang="fr-CA" sz="2000" b="0" i="1" kern="0" smtClean="0">
                            <a:solidFill>
                              <a:srgbClr val="000000"/>
                            </a:solidFill>
                            <a:latin typeface="Cambria Math" panose="02040503050406030204" pitchFamily="18" charset="0"/>
                            <a:cs typeface="Arial" pitchFamily="34" charset="0"/>
                          </a:rPr>
                          <m:t>∗,</m:t>
                        </m:r>
                        <m:r>
                          <a:rPr lang="en-CA" sz="2000" i="1" kern="0">
                            <a:solidFill>
                              <a:srgbClr val="000000"/>
                            </a:solidFill>
                            <a:latin typeface="Cambria Math" panose="02040503050406030204" pitchFamily="18" charset="0"/>
                            <a:cs typeface="Arial" pitchFamily="34" charset="0"/>
                          </a:rPr>
                          <m:t>𝑘</m:t>
                        </m:r>
                      </m:sub>
                    </m:sSub>
                  </m:oMath>
                </a14:m>
                <a:r>
                  <a:rPr lang="fr-CA" sz="2000" kern="0" dirty="0">
                    <a:solidFill>
                      <a:srgbClr val="000000"/>
                    </a:solidFill>
                    <a:latin typeface="Arial" pitchFamily="34" charset="0"/>
                    <a:cs typeface="Arial" pitchFamily="34" charset="0"/>
                  </a:rPr>
                  <a:t>= probabilité </a:t>
                </a:r>
                <a:r>
                  <a:rPr lang="fr-CA" sz="2000" kern="0" dirty="0" smtClean="0">
                    <a:solidFill>
                      <a:srgbClr val="000000"/>
                    </a:solidFill>
                    <a:latin typeface="Arial" pitchFamily="34" charset="0"/>
                    <a:cs typeface="Arial" pitchFamily="34" charset="0"/>
                  </a:rPr>
                  <a:t>d’obtenir un succès sans faire le suivi</a:t>
                </a:r>
              </a:p>
              <a:p>
                <a:pPr marL="914400" lvl="1" indent="-457200">
                  <a:buFont typeface="Arial" panose="020B0604020202020204" pitchFamily="34" charset="0"/>
                  <a:buChar char="•"/>
                </a:pPr>
                <a:r>
                  <a:rPr lang="fr-CA" sz="2000" dirty="0" smtClean="0"/>
                  <a:t>Recherche </a:t>
                </a:r>
                <a:r>
                  <a:rPr lang="fr-CA" sz="2000" dirty="0"/>
                  <a:t>(contexte de données massives) explore </a:t>
                </a:r>
                <a:r>
                  <a:rPr lang="fr-CA" sz="2000" dirty="0" smtClean="0"/>
                  <a:t>l’utilisation </a:t>
                </a:r>
                <a:r>
                  <a:rPr lang="fr-CA" sz="2000" dirty="0"/>
                  <a:t>de </a:t>
                </a:r>
                <a:r>
                  <a:rPr lang="fr-CA" sz="2000" dirty="0" err="1"/>
                  <a:t>paradonnées</a:t>
                </a:r>
                <a:r>
                  <a:rPr lang="fr-CA" sz="2000" dirty="0"/>
                  <a:t> </a:t>
                </a:r>
                <a:r>
                  <a:rPr lang="fr-CA" sz="2000" dirty="0" smtClean="0"/>
                  <a:t>de collecte et </a:t>
                </a:r>
                <a:r>
                  <a:rPr lang="fr-CA" sz="2000" dirty="0"/>
                  <a:t>autres données </a:t>
                </a:r>
                <a:r>
                  <a:rPr lang="fr-CA" sz="2000" dirty="0" smtClean="0"/>
                  <a:t>auxiliaires pour modéliser ces probabilités</a:t>
                </a:r>
              </a:p>
              <a:p>
                <a:pPr marL="457200" indent="-457200">
                  <a:buFont typeface="Arial" panose="020B0604020202020204" pitchFamily="34" charset="0"/>
                  <a:buChar char="•"/>
                </a:pPr>
                <a:endParaRPr lang="fr-CA" sz="2000" dirty="0" smtClean="0"/>
              </a:p>
              <a:p>
                <a:pPr marL="285750" indent="-285750">
                  <a:buFont typeface="Arial" panose="020B0604020202020204" pitchFamily="34" charset="0"/>
                  <a:buChar char="•"/>
                </a:pPr>
                <a:r>
                  <a:rPr lang="fr-CA" sz="2000" dirty="0" smtClean="0"/>
                  <a:t>Poursuite de l’intégration d’IQMI </a:t>
                </a:r>
                <a:r>
                  <a:rPr lang="fr-CA" sz="2000" dirty="0"/>
                  <a:t>à des enquêtes supplémentaires. </a:t>
                </a:r>
              </a:p>
              <a:p>
                <a:pPr marL="914400" lvl="1" indent="-457200">
                  <a:buFont typeface="Arial" panose="020B0604020202020204" pitchFamily="34" charset="0"/>
                  <a:buChar char="•"/>
                </a:pPr>
                <a:endParaRPr lang="fr-CA" dirty="0"/>
              </a:p>
              <a:p>
                <a:pPr marL="1040400" lvl="3">
                  <a:spcBef>
                    <a:spcPts val="0"/>
                  </a:spcBef>
                  <a:spcAft>
                    <a:spcPts val="600"/>
                  </a:spcAft>
                  <a:buClr>
                    <a:schemeClr val="accent1"/>
                  </a:buClr>
                </a:pPr>
                <a:endParaRPr lang="en-CA" sz="2400" kern="0" dirty="0" smtClean="0">
                  <a:solidFill>
                    <a:srgbClr val="000000"/>
                  </a:solidFill>
                  <a:latin typeface="Arial" pitchFamily="34" charset="0"/>
                  <a:cs typeface="Arial" pitchFamily="34" charset="0"/>
                </a:endParaRPr>
              </a:p>
            </p:txBody>
          </p:sp>
        </mc:Choice>
        <mc:Fallback xmlns="">
          <p:sp>
            <p:nvSpPr>
              <p:cNvPr id="11" name="Espace réservé du contenu 2"/>
              <p:cNvSpPr txBox="1">
                <a:spLocks noRot="1" noChangeAspect="1" noMove="1" noResize="1" noEditPoints="1" noAdjustHandles="1" noChangeArrowheads="1" noChangeShapeType="1" noTextEdit="1"/>
              </p:cNvSpPr>
              <p:nvPr>
                <p:custDataLst>
                  <p:tags r:id="rId6"/>
                </p:custDataLst>
              </p:nvPr>
            </p:nvSpPr>
            <p:spPr bwMode="auto">
              <a:xfrm>
                <a:off x="179512" y="899398"/>
                <a:ext cx="8172399" cy="4823941"/>
              </a:xfrm>
              <a:prstGeom prst="rect">
                <a:avLst/>
              </a:prstGeom>
              <a:blipFill rotWithShape="0">
                <a:blip r:embed="rId7"/>
                <a:stretch>
                  <a:fillRect l="-671" t="-632"/>
                </a:stretch>
              </a:blipFill>
              <a:ln w="9525">
                <a:noFill/>
                <a:miter lim="800000"/>
                <a:headEnd/>
                <a:tailEnd/>
              </a:ln>
              <a:effectLst/>
            </p:spPr>
            <p:txBody>
              <a:bodyPr/>
              <a:lstStyle/>
              <a:p>
                <a:r>
                  <a:rPr lang="en-CA">
                    <a:noFill/>
                  </a:rPr>
                  <a:t> </a:t>
                </a:r>
              </a:p>
            </p:txBody>
          </p:sp>
        </mc:Fallback>
      </mc:AlternateContent>
    </p:spTree>
    <p:extLst>
      <p:ext uri="{BB962C8B-B14F-4D97-AF65-F5344CB8AC3E}">
        <p14:creationId xmlns:p14="http://schemas.microsoft.com/office/powerpoint/2010/main" val="253304011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AECBF2-C91F-F540-A4DC-68479EDEB1DA}"/>
              </a:ext>
            </a:extLst>
          </p:cNvPr>
          <p:cNvSpPr>
            <a:spLocks noGrp="1"/>
          </p:cNvSpPr>
          <p:nvPr>
            <p:ph type="body" idx="1"/>
            <p:custDataLst>
              <p:tags r:id="rId1"/>
            </p:custDataLst>
          </p:nvPr>
        </p:nvSpPr>
        <p:spPr>
          <a:xfrm>
            <a:off x="467544" y="1340768"/>
            <a:ext cx="6247606" cy="3456384"/>
          </a:xfrm>
        </p:spPr>
        <p:txBody>
          <a:bodyPr/>
          <a:lstStyle/>
          <a:p>
            <a:pPr marL="342900" indent="-342900">
              <a:buFont typeface="Arial" panose="020B0604020202020204" pitchFamily="34" charset="0"/>
              <a:buChar char="•"/>
            </a:pPr>
            <a:r>
              <a:rPr lang="fr-CA" dirty="0" smtClean="0">
                <a:solidFill>
                  <a:srgbClr val="1F324F"/>
                </a:solidFill>
              </a:rPr>
              <a:t>Programme intégré de la statistique des entreprises (Pise)</a:t>
            </a:r>
          </a:p>
          <a:p>
            <a:pPr marL="342900" indent="-342900">
              <a:buFont typeface="Arial" panose="020B0604020202020204" pitchFamily="34" charset="0"/>
              <a:buChar char="•"/>
            </a:pPr>
            <a:r>
              <a:rPr lang="fr-CA" dirty="0" smtClean="0">
                <a:solidFill>
                  <a:srgbClr val="1F324F"/>
                </a:solidFill>
              </a:rPr>
              <a:t>Aperçu des indicateurs de qualité et mesures d’impact (IQMI)</a:t>
            </a:r>
          </a:p>
          <a:p>
            <a:pPr marL="342900" indent="-342900">
              <a:buFont typeface="Arial" panose="020B0604020202020204" pitchFamily="34" charset="0"/>
              <a:buChar char="•"/>
            </a:pPr>
            <a:r>
              <a:rPr lang="fr-CA" dirty="0" smtClean="0">
                <a:solidFill>
                  <a:srgbClr val="1F324F"/>
                </a:solidFill>
              </a:rPr>
              <a:t>IQMI dans le Pise</a:t>
            </a:r>
          </a:p>
          <a:p>
            <a:pPr marL="342900" indent="-342900">
              <a:buFont typeface="Arial" panose="020B0604020202020204" pitchFamily="34" charset="0"/>
              <a:buChar char="•"/>
            </a:pPr>
            <a:r>
              <a:rPr lang="fr-CA" dirty="0" smtClean="0">
                <a:solidFill>
                  <a:srgbClr val="1F324F"/>
                </a:solidFill>
              </a:rPr>
              <a:t>Impact d’IQMI sur les enquêtes du Pise</a:t>
            </a:r>
          </a:p>
          <a:p>
            <a:pPr marL="342900" indent="-342900">
              <a:buFont typeface="Arial" panose="020B0604020202020204" pitchFamily="34" charset="0"/>
              <a:buChar char="•"/>
            </a:pPr>
            <a:r>
              <a:rPr lang="fr-CA" dirty="0" smtClean="0">
                <a:solidFill>
                  <a:srgbClr val="1F324F"/>
                </a:solidFill>
              </a:rPr>
              <a:t>Plans futurs</a:t>
            </a:r>
          </a:p>
          <a:p>
            <a:endParaRPr lang="en-CA" dirty="0"/>
          </a:p>
        </p:txBody>
      </p:sp>
      <p:sp>
        <p:nvSpPr>
          <p:cNvPr id="4" name="Title 3">
            <a:extLst>
              <a:ext uri="{FF2B5EF4-FFF2-40B4-BE49-F238E27FC236}">
                <a16:creationId xmlns:a16="http://schemas.microsoft.com/office/drawing/2014/main" id="{C44F077B-5958-804B-ABA9-C931FB5A2EAA}"/>
              </a:ext>
            </a:extLst>
          </p:cNvPr>
          <p:cNvSpPr>
            <a:spLocks noGrp="1"/>
          </p:cNvSpPr>
          <p:nvPr>
            <p:ph type="title"/>
            <p:custDataLst>
              <p:tags r:id="rId2"/>
            </p:custDataLst>
          </p:nvPr>
        </p:nvSpPr>
        <p:spPr>
          <a:xfrm>
            <a:off x="395536" y="116632"/>
            <a:ext cx="6247606" cy="1008112"/>
          </a:xfrm>
        </p:spPr>
        <p:txBody>
          <a:bodyPr/>
          <a:lstStyle/>
          <a:p>
            <a:r>
              <a:rPr lang="fr-FR" sz="4000" dirty="0" smtClean="0"/>
              <a:t>Plan de la présentation</a:t>
            </a:r>
            <a:endParaRPr lang="fr-FR" sz="4000" dirty="0"/>
          </a:p>
        </p:txBody>
      </p:sp>
    </p:spTree>
    <p:extLst>
      <p:ext uri="{BB962C8B-B14F-4D97-AF65-F5344CB8AC3E}">
        <p14:creationId xmlns:p14="http://schemas.microsoft.com/office/powerpoint/2010/main" val="134699719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9BF9-A7BD-6E4A-BE04-D6BE95C74F0D}"/>
              </a:ext>
            </a:extLst>
          </p:cNvPr>
          <p:cNvSpPr>
            <a:spLocks noGrp="1"/>
          </p:cNvSpPr>
          <p:nvPr>
            <p:ph type="title"/>
            <p:custDataLst>
              <p:tags r:id="rId1"/>
            </p:custDataLst>
          </p:nvPr>
        </p:nvSpPr>
        <p:spPr>
          <a:xfrm>
            <a:off x="899592" y="836712"/>
            <a:ext cx="6648227" cy="591369"/>
          </a:xfrm>
        </p:spPr>
        <p:txBody>
          <a:bodyPr/>
          <a:lstStyle/>
          <a:p>
            <a:r>
              <a:rPr lang="en-CA" sz="4000" dirty="0" err="1" smtClean="0"/>
              <a:t>Merci</a:t>
            </a:r>
            <a:r>
              <a:rPr lang="en-CA" sz="4000" dirty="0"/>
              <a:t>! </a:t>
            </a:r>
            <a:r>
              <a:rPr lang="en-CA" sz="4000" dirty="0" smtClean="0"/>
              <a:t>Thank You!</a:t>
            </a:r>
            <a:endParaRPr lang="en-CA" sz="4000" dirty="0"/>
          </a:p>
        </p:txBody>
      </p:sp>
      <p:sp>
        <p:nvSpPr>
          <p:cNvPr id="6" name="Rectangle 5">
            <a:extLst>
              <a:ext uri="{FF2B5EF4-FFF2-40B4-BE49-F238E27FC236}">
                <a16:creationId xmlns:a16="http://schemas.microsoft.com/office/drawing/2014/main" id="{ACBBECDB-590E-DD49-85A9-1A4FCC573D6F}"/>
              </a:ext>
            </a:extLst>
          </p:cNvPr>
          <p:cNvSpPr/>
          <p:nvPr>
            <p:custDataLst>
              <p:tags r:id="rId2"/>
            </p:custDataLst>
          </p:nvPr>
        </p:nvSpPr>
        <p:spPr>
          <a:xfrm>
            <a:off x="901497" y="1484784"/>
            <a:ext cx="6136301" cy="4893647"/>
          </a:xfrm>
          <a:prstGeom prst="rect">
            <a:avLst/>
          </a:prstGeom>
        </p:spPr>
        <p:txBody>
          <a:bodyPr wrap="square">
            <a:spAutoFit/>
          </a:bodyPr>
          <a:lstStyle/>
          <a:p>
            <a:r>
              <a:rPr lang="en-CA" altLang="en-US" sz="2400" b="1" dirty="0">
                <a:solidFill>
                  <a:srgbClr val="1F324F"/>
                </a:solidFill>
                <a:latin typeface="Century Gothic" charset="0"/>
                <a:ea typeface="Century Gothic" charset="0"/>
                <a:cs typeface="Century Gothic" charset="0"/>
              </a:rPr>
              <a:t>Pour de plus </a:t>
            </a:r>
            <a:r>
              <a:rPr lang="en-CA" altLang="en-US" sz="2400" b="1" dirty="0" err="1">
                <a:solidFill>
                  <a:srgbClr val="1F324F"/>
                </a:solidFill>
                <a:latin typeface="Century Gothic" charset="0"/>
                <a:ea typeface="Century Gothic" charset="0"/>
                <a:cs typeface="Century Gothic" charset="0"/>
              </a:rPr>
              <a:t>amples</a:t>
            </a:r>
            <a:r>
              <a:rPr lang="en-CA" altLang="en-US" sz="2400" b="1" dirty="0">
                <a:solidFill>
                  <a:srgbClr val="1F324F"/>
                </a:solidFill>
                <a:latin typeface="Century Gothic" charset="0"/>
                <a:ea typeface="Century Gothic" charset="0"/>
                <a:cs typeface="Century Gothic" charset="0"/>
              </a:rPr>
              <a:t> </a:t>
            </a:r>
            <a:r>
              <a:rPr lang="en-CA" altLang="en-US" sz="2400" b="1" dirty="0" err="1">
                <a:solidFill>
                  <a:srgbClr val="1F324F"/>
                </a:solidFill>
                <a:latin typeface="Century Gothic" charset="0"/>
                <a:ea typeface="Century Gothic" charset="0"/>
                <a:cs typeface="Century Gothic" charset="0"/>
              </a:rPr>
              <a:t>renseignements</a:t>
            </a:r>
            <a:r>
              <a:rPr lang="en-CA" altLang="en-US" sz="2400" b="1" dirty="0">
                <a:solidFill>
                  <a:srgbClr val="1F324F"/>
                </a:solidFill>
                <a:latin typeface="Century Gothic" charset="0"/>
                <a:ea typeface="Century Gothic" charset="0"/>
                <a:cs typeface="Century Gothic" charset="0"/>
              </a:rPr>
              <a:t>, </a:t>
            </a:r>
          </a:p>
          <a:p>
            <a:r>
              <a:rPr lang="en-CA" altLang="en-US" sz="2400" b="1" dirty="0" err="1" smtClean="0">
                <a:solidFill>
                  <a:srgbClr val="1F324F"/>
                </a:solidFill>
                <a:latin typeface="Century Gothic" charset="0"/>
                <a:ea typeface="Century Gothic" charset="0"/>
                <a:cs typeface="Century Gothic" charset="0"/>
              </a:rPr>
              <a:t>Veuillez</a:t>
            </a:r>
            <a:r>
              <a:rPr lang="en-CA" altLang="en-US" sz="2400" b="1" dirty="0" smtClean="0">
                <a:solidFill>
                  <a:srgbClr val="1F324F"/>
                </a:solidFill>
                <a:latin typeface="Century Gothic" charset="0"/>
                <a:ea typeface="Century Gothic" charset="0"/>
                <a:cs typeface="Century Gothic" charset="0"/>
              </a:rPr>
              <a:t> </a:t>
            </a:r>
            <a:r>
              <a:rPr lang="en-CA" altLang="en-US" sz="2400" b="1" dirty="0" err="1" smtClean="0">
                <a:solidFill>
                  <a:srgbClr val="1F324F"/>
                </a:solidFill>
                <a:latin typeface="Century Gothic" charset="0"/>
                <a:ea typeface="Century Gothic" charset="0"/>
                <a:cs typeface="Century Gothic" charset="0"/>
              </a:rPr>
              <a:t>contacter</a:t>
            </a:r>
            <a:endParaRPr lang="en-CA" altLang="en-US" sz="2400" b="1" dirty="0" smtClean="0">
              <a:solidFill>
                <a:srgbClr val="1F324F"/>
              </a:solidFill>
              <a:latin typeface="Century Gothic" charset="0"/>
              <a:ea typeface="Century Gothic" charset="0"/>
              <a:cs typeface="Century Gothic" charset="0"/>
            </a:endParaRPr>
          </a:p>
          <a:p>
            <a:r>
              <a:rPr lang="en-CA" altLang="en-US" sz="2400" b="1" dirty="0">
                <a:solidFill>
                  <a:srgbClr val="1F324F"/>
                </a:solidFill>
                <a:latin typeface="Century Gothic" charset="0"/>
                <a:ea typeface="Century Gothic" charset="0"/>
                <a:cs typeface="Century Gothic" charset="0"/>
              </a:rPr>
              <a:t>For more information, </a:t>
            </a:r>
            <a:br>
              <a:rPr lang="en-CA" altLang="en-US" sz="2400" b="1" dirty="0">
                <a:solidFill>
                  <a:srgbClr val="1F324F"/>
                </a:solidFill>
                <a:latin typeface="Century Gothic" charset="0"/>
                <a:ea typeface="Century Gothic" charset="0"/>
                <a:cs typeface="Century Gothic" charset="0"/>
              </a:rPr>
            </a:br>
            <a:r>
              <a:rPr lang="en-CA" altLang="en-US" sz="2400" b="1" dirty="0">
                <a:solidFill>
                  <a:srgbClr val="1F324F"/>
                </a:solidFill>
                <a:latin typeface="Century Gothic" charset="0"/>
                <a:ea typeface="Century Gothic" charset="0"/>
                <a:cs typeface="Century Gothic" charset="0"/>
              </a:rPr>
              <a:t>please contact</a:t>
            </a:r>
          </a:p>
          <a:p>
            <a:r>
              <a:rPr lang="en-CA" altLang="en-US" sz="2400" b="1" dirty="0" smtClean="0">
                <a:solidFill>
                  <a:srgbClr val="1F324F"/>
                </a:solidFill>
                <a:latin typeface="Century Gothic" charset="0"/>
                <a:ea typeface="Century Gothic" charset="0"/>
                <a:cs typeface="Century Gothic" charset="0"/>
                <a:hlinkClick r:id="rId7"/>
              </a:rPr>
              <a:t>Pierre.Daoust@canada.ca</a:t>
            </a:r>
            <a:endParaRPr lang="en-CA" altLang="en-US" sz="2400" b="1" dirty="0" smtClean="0">
              <a:solidFill>
                <a:srgbClr val="1F324F"/>
              </a:solidFill>
              <a:latin typeface="Century Gothic" charset="0"/>
              <a:ea typeface="Century Gothic" charset="0"/>
              <a:cs typeface="Century Gothic" charset="0"/>
            </a:endParaRPr>
          </a:p>
          <a:p>
            <a:r>
              <a:rPr lang="en-CA" altLang="en-US" sz="2400" b="1" dirty="0" smtClean="0">
                <a:solidFill>
                  <a:srgbClr val="1F324F"/>
                </a:solidFill>
                <a:latin typeface="Century Gothic" charset="0"/>
                <a:ea typeface="Century Gothic" charset="0"/>
                <a:cs typeface="Century Gothic" charset="0"/>
                <a:hlinkClick r:id="rId8"/>
              </a:rPr>
              <a:t>Jessica.Andrews@canada.ca</a:t>
            </a:r>
            <a:endParaRPr lang="en-CA" altLang="en-US" sz="2400" b="1" dirty="0" smtClean="0">
              <a:solidFill>
                <a:srgbClr val="1F324F"/>
              </a:solidFill>
              <a:latin typeface="Century Gothic" charset="0"/>
              <a:ea typeface="Century Gothic" charset="0"/>
              <a:cs typeface="Century Gothic" charset="0"/>
            </a:endParaRPr>
          </a:p>
          <a:p>
            <a:r>
              <a:rPr lang="en-CA" altLang="en-US" sz="2400" b="1" dirty="0" smtClean="0">
                <a:solidFill>
                  <a:srgbClr val="1F324F"/>
                </a:solidFill>
                <a:latin typeface="Century Gothic" charset="0"/>
                <a:ea typeface="Century Gothic" charset="0"/>
                <a:cs typeface="Century Gothic" charset="0"/>
              </a:rPr>
              <a:t> </a:t>
            </a:r>
          </a:p>
          <a:p>
            <a:r>
              <a:rPr lang="en-CA" altLang="en-US" sz="2400" b="1" u="sng" dirty="0" smtClean="0">
                <a:solidFill>
                  <a:schemeClr val="accent4">
                    <a:lumMod val="75000"/>
                  </a:schemeClr>
                </a:solidFill>
                <a:latin typeface="Century Gothic" charset="0"/>
                <a:ea typeface="Century Gothic" charset="0"/>
                <a:cs typeface="Century Gothic" charset="0"/>
              </a:rPr>
              <a:t>www.statcan.gc.ca</a:t>
            </a:r>
            <a:r>
              <a:rPr lang="en-CA" altLang="en-US" sz="2400" b="1" dirty="0">
                <a:solidFill>
                  <a:srgbClr val="1F324F"/>
                </a:solidFill>
                <a:latin typeface="Century Gothic" charset="0"/>
                <a:ea typeface="Century Gothic" charset="0"/>
                <a:cs typeface="Century Gothic" charset="0"/>
              </a:rPr>
              <a:t/>
            </a:r>
            <a:br>
              <a:rPr lang="en-CA" altLang="en-US" sz="2400" b="1" dirty="0">
                <a:solidFill>
                  <a:srgbClr val="1F324F"/>
                </a:solidFill>
                <a:latin typeface="Century Gothic" charset="0"/>
                <a:ea typeface="Century Gothic" charset="0"/>
                <a:cs typeface="Century Gothic" charset="0"/>
              </a:rPr>
            </a:br>
            <a:r>
              <a:rPr lang="en-CA" altLang="en-US" sz="2400" b="1" dirty="0">
                <a:solidFill>
                  <a:srgbClr val="1F324F"/>
                </a:solidFill>
                <a:latin typeface="Century Gothic" charset="0"/>
                <a:ea typeface="Century Gothic" charset="0"/>
                <a:cs typeface="Century Gothic" charset="0"/>
              </a:rPr>
              <a:t/>
            </a:r>
            <a:br>
              <a:rPr lang="en-CA" altLang="en-US" sz="2400" b="1" dirty="0">
                <a:solidFill>
                  <a:srgbClr val="1F324F"/>
                </a:solidFill>
                <a:latin typeface="Century Gothic" charset="0"/>
                <a:ea typeface="Century Gothic" charset="0"/>
                <a:cs typeface="Century Gothic" charset="0"/>
              </a:rPr>
            </a:br>
            <a:r>
              <a:rPr lang="en-CA" altLang="en-US" sz="2400" b="1" dirty="0">
                <a:solidFill>
                  <a:srgbClr val="1F324F"/>
                </a:solidFill>
                <a:latin typeface="Century Gothic" charset="0"/>
                <a:ea typeface="Century Gothic" charset="0"/>
                <a:cs typeface="Century Gothic" charset="0"/>
              </a:rPr>
              <a:t/>
            </a:r>
            <a:br>
              <a:rPr lang="en-CA" altLang="en-US" sz="2400" b="1" dirty="0">
                <a:solidFill>
                  <a:srgbClr val="1F324F"/>
                </a:solidFill>
                <a:latin typeface="Century Gothic" charset="0"/>
                <a:ea typeface="Century Gothic" charset="0"/>
                <a:cs typeface="Century Gothic" charset="0"/>
              </a:rPr>
            </a:br>
            <a:r>
              <a:rPr lang="en-CA" altLang="en-US" sz="2400" b="1" dirty="0" smtClean="0">
                <a:solidFill>
                  <a:srgbClr val="1F324F"/>
                </a:solidFill>
                <a:latin typeface="Century Gothic" charset="0"/>
                <a:ea typeface="Century Gothic" charset="0"/>
                <a:cs typeface="Century Gothic" charset="0"/>
              </a:rPr>
              <a:t/>
            </a:r>
            <a:br>
              <a:rPr lang="en-CA" altLang="en-US" sz="2400" b="1" dirty="0" smtClean="0">
                <a:solidFill>
                  <a:srgbClr val="1F324F"/>
                </a:solidFill>
                <a:latin typeface="Century Gothic" charset="0"/>
                <a:ea typeface="Century Gothic" charset="0"/>
                <a:cs typeface="Century Gothic" charset="0"/>
              </a:rPr>
            </a:br>
            <a:r>
              <a:rPr lang="en-CA" altLang="en-US" sz="2400" b="1" dirty="0" smtClean="0">
                <a:solidFill>
                  <a:srgbClr val="1F324F"/>
                </a:solidFill>
                <a:latin typeface="Century Gothic" charset="0"/>
                <a:ea typeface="Century Gothic" charset="0"/>
                <a:cs typeface="Century Gothic" charset="0"/>
              </a:rPr>
              <a:t>#</a:t>
            </a:r>
            <a:r>
              <a:rPr lang="en-CA" altLang="en-US" sz="2400" b="1" dirty="0">
                <a:solidFill>
                  <a:srgbClr val="1F324F"/>
                </a:solidFill>
                <a:latin typeface="Century Gothic" charset="0"/>
                <a:ea typeface="Century Gothic" charset="0"/>
                <a:cs typeface="Century Gothic" charset="0"/>
              </a:rPr>
              <a:t>StatCan100</a:t>
            </a:r>
            <a:r>
              <a:rPr lang="en-CA" altLang="en-US" sz="2400" b="1" dirty="0">
                <a:solidFill>
                  <a:srgbClr val="31708D"/>
                </a:solidFill>
                <a:latin typeface="Century Gothic" charset="0"/>
                <a:ea typeface="Century Gothic" charset="0"/>
                <a:cs typeface="Century Gothic" charset="0"/>
              </a:rPr>
              <a:t/>
            </a:r>
            <a:br>
              <a:rPr lang="en-CA" altLang="en-US" sz="2400" b="1" dirty="0">
                <a:solidFill>
                  <a:srgbClr val="31708D"/>
                </a:solidFill>
                <a:latin typeface="Century Gothic" charset="0"/>
                <a:ea typeface="Century Gothic" charset="0"/>
                <a:cs typeface="Century Gothic" charset="0"/>
              </a:rPr>
            </a:br>
            <a:endParaRPr lang="en-CA" sz="2400" dirty="0"/>
          </a:p>
        </p:txBody>
      </p:sp>
      <p:pic>
        <p:nvPicPr>
          <p:cNvPr id="12" name="Picture 8">
            <a:extLst>
              <a:ext uri="{FF2B5EF4-FFF2-40B4-BE49-F238E27FC236}">
                <a16:creationId xmlns:a16="http://schemas.microsoft.com/office/drawing/2014/main" id="{C11DA655-5D7C-8141-B7BC-6086A0123B1D}"/>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190579" y="4581128"/>
            <a:ext cx="482678" cy="504056"/>
          </a:xfrm>
          <a:prstGeom prst="rect">
            <a:avLst/>
          </a:prstGeom>
        </p:spPr>
      </p:pic>
      <p:pic>
        <p:nvPicPr>
          <p:cNvPr id="13" name="Picture 6">
            <a:extLst>
              <a:ext uri="{FF2B5EF4-FFF2-40B4-BE49-F238E27FC236}">
                <a16:creationId xmlns:a16="http://schemas.microsoft.com/office/drawing/2014/main" id="{E372351C-BA35-0F4F-9945-5B136BF54B36}"/>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1018228" y="4585153"/>
            <a:ext cx="500031" cy="500031"/>
          </a:xfrm>
          <a:prstGeom prst="rect">
            <a:avLst/>
          </a:prstGeom>
        </p:spPr>
      </p:pic>
      <p:pic>
        <p:nvPicPr>
          <p:cNvPr id="14" name="Picture 7">
            <a:extLst>
              <a:ext uri="{FF2B5EF4-FFF2-40B4-BE49-F238E27FC236}">
                <a16:creationId xmlns:a16="http://schemas.microsoft.com/office/drawing/2014/main" id="{BC4FDDEB-11AD-E540-BC71-D1B76BBE36A7}"/>
              </a:ext>
            </a:extLst>
          </p:cNvPr>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1624913" y="4585153"/>
            <a:ext cx="500031" cy="500031"/>
          </a:xfrm>
          <a:prstGeom prst="rect">
            <a:avLst/>
          </a:prstGeom>
        </p:spPr>
      </p:pic>
    </p:spTree>
    <p:extLst>
      <p:ext uri="{BB962C8B-B14F-4D97-AF65-F5344CB8AC3E}">
        <p14:creationId xmlns:p14="http://schemas.microsoft.com/office/powerpoint/2010/main" val="413390774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AECBF2-C91F-F540-A4DC-68479EDEB1DA}"/>
              </a:ext>
            </a:extLst>
          </p:cNvPr>
          <p:cNvSpPr>
            <a:spLocks noGrp="1"/>
          </p:cNvSpPr>
          <p:nvPr>
            <p:ph type="body" idx="1"/>
            <p:custDataLst>
              <p:tags r:id="rId1"/>
            </p:custDataLst>
          </p:nvPr>
        </p:nvSpPr>
        <p:spPr>
          <a:xfrm>
            <a:off x="395536" y="1052736"/>
            <a:ext cx="7200800" cy="4248472"/>
          </a:xfrm>
        </p:spPr>
        <p:txBody>
          <a:bodyPr/>
          <a:lstStyle/>
          <a:p>
            <a:pPr marL="342900" indent="-342900">
              <a:lnSpc>
                <a:spcPct val="120000"/>
              </a:lnSpc>
              <a:spcBef>
                <a:spcPts val="0"/>
              </a:spcBef>
              <a:spcAft>
                <a:spcPts val="600"/>
              </a:spcAft>
              <a:buFont typeface="Arial" panose="020B0604020202020204" pitchFamily="34" charset="0"/>
              <a:buChar char="•"/>
              <a:defRPr/>
            </a:pPr>
            <a:r>
              <a:rPr lang="fr-FR" sz="2000" dirty="0" smtClean="0">
                <a:solidFill>
                  <a:srgbClr val="1F324F"/>
                </a:solidFill>
              </a:rPr>
              <a:t>Développement a débuté </a:t>
            </a:r>
            <a:r>
              <a:rPr lang="fr-FR" sz="2000" dirty="0">
                <a:solidFill>
                  <a:srgbClr val="1F324F"/>
                </a:solidFill>
              </a:rPr>
              <a:t>en avril </a:t>
            </a:r>
            <a:r>
              <a:rPr lang="fr-FR" sz="2000" dirty="0" smtClean="0">
                <a:solidFill>
                  <a:srgbClr val="1F324F"/>
                </a:solidFill>
              </a:rPr>
              <a:t>2010</a:t>
            </a:r>
          </a:p>
          <a:p>
            <a:pPr marL="342900" indent="-342900">
              <a:lnSpc>
                <a:spcPct val="120000"/>
              </a:lnSpc>
              <a:spcBef>
                <a:spcPts val="0"/>
              </a:spcBef>
              <a:spcAft>
                <a:spcPts val="600"/>
              </a:spcAft>
              <a:buFont typeface="Arial" panose="020B0604020202020204" pitchFamily="34" charset="0"/>
              <a:buChar char="•"/>
              <a:defRPr/>
            </a:pPr>
            <a:r>
              <a:rPr lang="fr-FR" sz="2000" dirty="0">
                <a:solidFill>
                  <a:srgbClr val="1F324F"/>
                </a:solidFill>
              </a:rPr>
              <a:t>S</a:t>
            </a:r>
            <a:r>
              <a:rPr lang="fr-FR" sz="2000" dirty="0" smtClean="0">
                <a:solidFill>
                  <a:srgbClr val="1F324F"/>
                </a:solidFill>
              </a:rPr>
              <a:t>ert de cadre </a:t>
            </a:r>
            <a:r>
              <a:rPr lang="fr-FR" sz="2000" dirty="0">
                <a:solidFill>
                  <a:srgbClr val="1F324F"/>
                </a:solidFill>
              </a:rPr>
              <a:t>normalisé aux enquêtes économiques menées à Statistique </a:t>
            </a:r>
            <a:r>
              <a:rPr lang="fr-FR" sz="2000" dirty="0" smtClean="0">
                <a:solidFill>
                  <a:srgbClr val="1F324F"/>
                </a:solidFill>
              </a:rPr>
              <a:t>Canada</a:t>
            </a:r>
          </a:p>
          <a:p>
            <a:pPr marL="800100" lvl="1" indent="-342900">
              <a:lnSpc>
                <a:spcPct val="120000"/>
              </a:lnSpc>
              <a:spcBef>
                <a:spcPts val="0"/>
              </a:spcBef>
              <a:spcAft>
                <a:spcPts val="600"/>
              </a:spcAft>
              <a:buFont typeface="Arial" panose="020B0604020202020204" pitchFamily="34" charset="0"/>
              <a:buChar char="•"/>
              <a:defRPr/>
            </a:pPr>
            <a:r>
              <a:rPr lang="fr-FR" sz="1600" dirty="0" smtClean="0">
                <a:solidFill>
                  <a:srgbClr val="1F324F"/>
                </a:solidFill>
              </a:rPr>
              <a:t>Environ 100 enquêtes d’intégrées d’ici la fin de l’année fiscale 2018-2019, augmentera à 140 enquêtes d’ici 2022 </a:t>
            </a:r>
          </a:p>
          <a:p>
            <a:pPr marL="342900" indent="-342900">
              <a:lnSpc>
                <a:spcPct val="120000"/>
              </a:lnSpc>
              <a:spcBef>
                <a:spcPts val="0"/>
              </a:spcBef>
              <a:spcAft>
                <a:spcPts val="600"/>
              </a:spcAft>
              <a:buFont typeface="Arial" panose="020B0604020202020204" pitchFamily="34" charset="0"/>
              <a:buChar char="•"/>
              <a:defRPr/>
            </a:pPr>
            <a:r>
              <a:rPr lang="fr-FR" sz="2000" dirty="0" smtClean="0">
                <a:solidFill>
                  <a:srgbClr val="1F324F"/>
                </a:solidFill>
              </a:rPr>
              <a:t>Conception concentrée sur plusieurs objectifs</a:t>
            </a:r>
          </a:p>
          <a:p>
            <a:pPr marL="342900" indent="-342900">
              <a:lnSpc>
                <a:spcPct val="120000"/>
              </a:lnSpc>
              <a:spcBef>
                <a:spcPts val="0"/>
              </a:spcBef>
              <a:spcAft>
                <a:spcPts val="600"/>
              </a:spcAft>
              <a:buFont typeface="Arial" panose="020B0604020202020204" pitchFamily="34" charset="0"/>
              <a:buChar char="•"/>
              <a:defRPr/>
            </a:pPr>
            <a:r>
              <a:rPr lang="fr-FR" sz="2000" dirty="0" smtClean="0">
                <a:solidFill>
                  <a:srgbClr val="1F324F"/>
                </a:solidFill>
              </a:rPr>
              <a:t>Plusieurs caractéristiques communes aux enquêtes ont été développées, en particulier: </a:t>
            </a:r>
            <a:r>
              <a:rPr lang="fr-FR" sz="1600" dirty="0" smtClean="0">
                <a:solidFill>
                  <a:srgbClr val="1F324F"/>
                </a:solidFill>
              </a:rPr>
              <a:t> </a:t>
            </a:r>
          </a:p>
          <a:p>
            <a:pPr marL="800100" lvl="1" indent="-342900">
              <a:lnSpc>
                <a:spcPct val="120000"/>
              </a:lnSpc>
              <a:spcBef>
                <a:spcPts val="0"/>
              </a:spcBef>
              <a:spcAft>
                <a:spcPts val="600"/>
              </a:spcAft>
              <a:buFont typeface="Arial" panose="020B0604020202020204" pitchFamily="34" charset="0"/>
              <a:buChar char="•"/>
              <a:defRPr/>
            </a:pPr>
            <a:r>
              <a:rPr lang="fr-FR" sz="1600" dirty="0" smtClean="0">
                <a:solidFill>
                  <a:srgbClr val="1F324F"/>
                </a:solidFill>
              </a:rPr>
              <a:t>Le processus d’estimations en continu</a:t>
            </a:r>
          </a:p>
          <a:p>
            <a:pPr marL="800100" lvl="1" indent="-342900">
              <a:lnSpc>
                <a:spcPct val="120000"/>
              </a:lnSpc>
              <a:spcBef>
                <a:spcPts val="0"/>
              </a:spcBef>
              <a:spcAft>
                <a:spcPts val="600"/>
              </a:spcAft>
              <a:buFont typeface="Arial" panose="020B0604020202020204" pitchFamily="34" charset="0"/>
              <a:buChar char="•"/>
              <a:defRPr/>
            </a:pPr>
            <a:r>
              <a:rPr lang="fr-FR" sz="1600" dirty="0" smtClean="0">
                <a:solidFill>
                  <a:srgbClr val="1F324F"/>
                </a:solidFill>
              </a:rPr>
              <a:t>La gestion </a:t>
            </a:r>
            <a:r>
              <a:rPr lang="fr-FR" sz="1600" dirty="0">
                <a:solidFill>
                  <a:srgbClr val="1F324F"/>
                </a:solidFill>
              </a:rPr>
              <a:t>active de la collecte </a:t>
            </a:r>
            <a:r>
              <a:rPr lang="fr-FR" sz="1600" dirty="0" smtClean="0">
                <a:solidFill>
                  <a:srgbClr val="1F324F"/>
                </a:solidFill>
              </a:rPr>
              <a:t>et de l’analyse en </a:t>
            </a:r>
            <a:r>
              <a:rPr lang="fr-FR" sz="1600" dirty="0">
                <a:solidFill>
                  <a:srgbClr val="1F324F"/>
                </a:solidFill>
              </a:rPr>
              <a:t>fonction des indicateurs de qualité</a:t>
            </a:r>
            <a:endParaRPr lang="fr-FR" sz="1400" dirty="0" smtClean="0">
              <a:solidFill>
                <a:schemeClr val="tx1"/>
              </a:solidFill>
            </a:endParaRPr>
          </a:p>
        </p:txBody>
      </p:sp>
      <p:sp>
        <p:nvSpPr>
          <p:cNvPr id="4" name="Title 3">
            <a:extLst>
              <a:ext uri="{FF2B5EF4-FFF2-40B4-BE49-F238E27FC236}">
                <a16:creationId xmlns:a16="http://schemas.microsoft.com/office/drawing/2014/main" id="{C44F077B-5958-804B-ABA9-C931FB5A2EAA}"/>
              </a:ext>
            </a:extLst>
          </p:cNvPr>
          <p:cNvSpPr>
            <a:spLocks noGrp="1"/>
          </p:cNvSpPr>
          <p:nvPr>
            <p:ph type="title"/>
            <p:custDataLst>
              <p:tags r:id="rId2"/>
            </p:custDataLst>
          </p:nvPr>
        </p:nvSpPr>
        <p:spPr>
          <a:xfrm>
            <a:off x="395536" y="116632"/>
            <a:ext cx="6048672" cy="1008112"/>
          </a:xfrm>
        </p:spPr>
        <p:txBody>
          <a:bodyPr/>
          <a:lstStyle/>
          <a:p>
            <a:r>
              <a:rPr lang="fr-FR" sz="2400" dirty="0"/>
              <a:t>Programme intégré de la statistique des entreprises (</a:t>
            </a:r>
            <a:r>
              <a:rPr lang="fr-FR" sz="2400" dirty="0" smtClean="0"/>
              <a:t>Pise)</a:t>
            </a:r>
            <a:endParaRPr lang="en-CA" sz="2400" dirty="0"/>
          </a:p>
        </p:txBody>
      </p:sp>
    </p:spTree>
    <p:extLst>
      <p:ext uri="{BB962C8B-B14F-4D97-AF65-F5344CB8AC3E}">
        <p14:creationId xmlns:p14="http://schemas.microsoft.com/office/powerpoint/2010/main" val="129789609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4F077B-5958-804B-ABA9-C931FB5A2EAA}"/>
              </a:ext>
            </a:extLst>
          </p:cNvPr>
          <p:cNvSpPr>
            <a:spLocks noGrp="1"/>
          </p:cNvSpPr>
          <p:nvPr>
            <p:ph type="title"/>
            <p:custDataLst>
              <p:tags r:id="rId1"/>
            </p:custDataLst>
          </p:nvPr>
        </p:nvSpPr>
        <p:spPr>
          <a:xfrm>
            <a:off x="395536" y="116632"/>
            <a:ext cx="5904656" cy="1008112"/>
          </a:xfrm>
        </p:spPr>
        <p:txBody>
          <a:bodyPr/>
          <a:lstStyle/>
          <a:p>
            <a:r>
              <a:rPr lang="fr-FR" sz="2400" dirty="0"/>
              <a:t>Le processus d’estimations en continu du </a:t>
            </a:r>
            <a:r>
              <a:rPr lang="fr-FR" sz="2400" dirty="0" smtClean="0"/>
              <a:t>Pise</a:t>
            </a:r>
            <a:endParaRPr lang="en-CA" sz="2400" dirty="0"/>
          </a:p>
        </p:txBody>
      </p:sp>
      <p:sp>
        <p:nvSpPr>
          <p:cNvPr id="49" name="TextBox 5"/>
          <p:cNvSpPr txBox="1"/>
          <p:nvPr>
            <p:custDataLst>
              <p:tags r:id="rId2"/>
            </p:custDataLst>
          </p:nvPr>
        </p:nvSpPr>
        <p:spPr>
          <a:xfrm>
            <a:off x="827584" y="4585302"/>
            <a:ext cx="6622556" cy="1384995"/>
          </a:xfrm>
          <a:prstGeom prst="rect">
            <a:avLst/>
          </a:prstGeom>
          <a:noFill/>
        </p:spPr>
        <p:txBody>
          <a:bodyPr wrap="square" rtlCol="0">
            <a:spAutoFit/>
          </a:bodyPr>
          <a:lstStyle/>
          <a:p>
            <a:r>
              <a:rPr lang="fr-CA" sz="1400" dirty="0" smtClean="0">
                <a:solidFill>
                  <a:srgbClr val="000000"/>
                </a:solidFill>
              </a:rPr>
              <a:t>Objectifs des Indicateurs de qualité et mesures d’impact (IQMI):</a:t>
            </a:r>
          </a:p>
          <a:p>
            <a:pPr marL="342900" indent="-342900">
              <a:buClr>
                <a:srgbClr val="00B050"/>
              </a:buClr>
              <a:buFont typeface="+mj-lt"/>
              <a:buAutoNum type="arabicPeriod"/>
            </a:pPr>
            <a:r>
              <a:rPr lang="fr-CA" sz="1400" b="1" dirty="0" smtClean="0">
                <a:solidFill>
                  <a:srgbClr val="000000"/>
                </a:solidFill>
              </a:rPr>
              <a:t>Collecte</a:t>
            </a:r>
            <a:r>
              <a:rPr lang="fr-CA" sz="1400" dirty="0" smtClean="0"/>
              <a:t>: </a:t>
            </a:r>
            <a:r>
              <a:rPr lang="fr-FR" sz="1400" dirty="0"/>
              <a:t>Réduire </a:t>
            </a:r>
            <a:r>
              <a:rPr lang="fr-FR" sz="1400" dirty="0" smtClean="0"/>
              <a:t>et mieux prioriser les suivis </a:t>
            </a:r>
            <a:r>
              <a:rPr lang="fr-FR" sz="1400" dirty="0"/>
              <a:t>à la </a:t>
            </a:r>
            <a:r>
              <a:rPr lang="fr-FR" sz="1400" dirty="0" smtClean="0"/>
              <a:t>collecte, en </a:t>
            </a:r>
            <a:r>
              <a:rPr lang="fr-FR" sz="1400" dirty="0"/>
              <a:t>priorisant les unités qui ont le plus d’impact sur </a:t>
            </a:r>
            <a:r>
              <a:rPr lang="fr-FR" sz="1400" dirty="0" smtClean="0"/>
              <a:t>la qualité d’estimations clés. </a:t>
            </a:r>
          </a:p>
          <a:p>
            <a:pPr marL="342900" indent="-342900">
              <a:buClr>
                <a:srgbClr val="00B050"/>
              </a:buClr>
              <a:buFont typeface="+mj-lt"/>
              <a:buAutoNum type="arabicPeriod"/>
            </a:pPr>
            <a:r>
              <a:rPr lang="fr-CA" sz="1400" b="1" dirty="0" smtClean="0">
                <a:solidFill>
                  <a:srgbClr val="000000"/>
                </a:solidFill>
              </a:rPr>
              <a:t>Analyse</a:t>
            </a:r>
            <a:r>
              <a:rPr lang="fr-CA" sz="1400" dirty="0" smtClean="0">
                <a:solidFill>
                  <a:srgbClr val="000000"/>
                </a:solidFill>
              </a:rPr>
              <a:t>: </a:t>
            </a:r>
            <a:r>
              <a:rPr lang="fr-FR" sz="1400" dirty="0">
                <a:solidFill>
                  <a:srgbClr val="000000"/>
                </a:solidFill>
              </a:rPr>
              <a:t>Aider les analystes pour la validation des </a:t>
            </a:r>
            <a:r>
              <a:rPr lang="fr-FR" sz="1400" dirty="0" smtClean="0">
                <a:solidFill>
                  <a:srgbClr val="000000"/>
                </a:solidFill>
              </a:rPr>
              <a:t>données, </a:t>
            </a:r>
            <a:r>
              <a:rPr lang="fr-FR" sz="1400" dirty="0">
                <a:solidFill>
                  <a:srgbClr val="000000"/>
                </a:solidFill>
              </a:rPr>
              <a:t>en identifiant les unités qui ont le plus d’impact sur la </a:t>
            </a:r>
            <a:r>
              <a:rPr lang="fr-FR" sz="1400" dirty="0" smtClean="0">
                <a:solidFill>
                  <a:srgbClr val="000000"/>
                </a:solidFill>
              </a:rPr>
              <a:t>qualité d’estimations clés.</a:t>
            </a:r>
            <a:endParaRPr lang="en-CA" dirty="0"/>
          </a:p>
          <a:p>
            <a:pPr>
              <a:buClr>
                <a:srgbClr val="00B050"/>
              </a:buClr>
            </a:pPr>
            <a:r>
              <a:rPr lang="fr-FR" sz="1400" dirty="0" smtClean="0">
                <a:solidFill>
                  <a:srgbClr val="000000"/>
                </a:solidFill>
              </a:rPr>
              <a:t>Estimation clé: définie selon une variable et un domaine importants pour l’enquête</a:t>
            </a:r>
          </a:p>
        </p:txBody>
      </p:sp>
      <p:pic>
        <p:nvPicPr>
          <p:cNvPr id="3" name="Image 2"/>
          <p:cNvPicPr>
            <a:picLocks noChangeAspect="1"/>
          </p:cNvPicPr>
          <p:nvPr>
            <p:custDataLst>
              <p:tags r:id="rId3"/>
            </p:custDataLst>
          </p:nvPr>
        </p:nvPicPr>
        <p:blipFill>
          <a:blip r:embed="rId5"/>
          <a:stretch>
            <a:fillRect/>
          </a:stretch>
        </p:blipFill>
        <p:spPr>
          <a:xfrm>
            <a:off x="395536" y="908719"/>
            <a:ext cx="7704856" cy="3676583"/>
          </a:xfrm>
          <a:prstGeom prst="rect">
            <a:avLst/>
          </a:prstGeom>
        </p:spPr>
      </p:pic>
    </p:spTree>
    <p:extLst>
      <p:ext uri="{BB962C8B-B14F-4D97-AF65-F5344CB8AC3E}">
        <p14:creationId xmlns:p14="http://schemas.microsoft.com/office/powerpoint/2010/main" val="135513390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a:spLocks noGrp="1"/>
          </p:cNvSpPr>
          <p:nvPr>
            <p:ph sz="quarter" idx="10"/>
            <p:custDataLst>
              <p:tags r:id="rId1"/>
            </p:custDataLst>
          </p:nvPr>
        </p:nvSpPr>
        <p:spPr>
          <a:xfrm>
            <a:off x="251520" y="980728"/>
            <a:ext cx="7224289" cy="4392488"/>
          </a:xfrm>
        </p:spPr>
        <p:txBody>
          <a:bodyPr>
            <a:normAutofit fontScale="92500" lnSpcReduction="10000"/>
          </a:bodyPr>
          <a:lstStyle/>
          <a:p>
            <a:pPr marL="457200" indent="-457200">
              <a:buClr>
                <a:schemeClr val="accent1"/>
              </a:buClr>
              <a:buFont typeface="Arial" panose="020B0604020202020204" pitchFamily="34" charset="0"/>
              <a:buChar char="•"/>
            </a:pPr>
            <a:r>
              <a:rPr lang="fr-FR" dirty="0"/>
              <a:t>L’idée à l’origine des IQMI </a:t>
            </a:r>
          </a:p>
          <a:p>
            <a:pPr marL="800100" lvl="1" indent="-342900">
              <a:buClr>
                <a:schemeClr val="accent1"/>
              </a:buClr>
              <a:buFont typeface="Arial" panose="020B0604020202020204" pitchFamily="34" charset="0"/>
              <a:buChar char="•"/>
            </a:pPr>
            <a:r>
              <a:rPr lang="fr-FR" dirty="0"/>
              <a:t>Se concentrer sur un nombre limité d’estimations </a:t>
            </a:r>
            <a:r>
              <a:rPr lang="fr-FR" dirty="0" smtClean="0"/>
              <a:t>clés et </a:t>
            </a:r>
            <a:r>
              <a:rPr lang="fr-FR" dirty="0"/>
              <a:t>d’indicateurs de </a:t>
            </a:r>
            <a:r>
              <a:rPr lang="fr-FR" dirty="0" smtClean="0"/>
              <a:t>qualité (IQ). </a:t>
            </a:r>
          </a:p>
          <a:p>
            <a:pPr marL="800100" lvl="1" indent="-342900">
              <a:buClr>
                <a:schemeClr val="accent1"/>
              </a:buClr>
              <a:buFont typeface="Arial" panose="020B0604020202020204" pitchFamily="34" charset="0"/>
              <a:buChar char="•"/>
            </a:pPr>
            <a:r>
              <a:rPr lang="fr-FR" dirty="0" smtClean="0"/>
              <a:t>Pour chaque cycle d’estimations en continu:</a:t>
            </a:r>
          </a:p>
          <a:p>
            <a:pPr marL="1257300" lvl="2" indent="-342900">
              <a:buClr>
                <a:schemeClr val="accent1"/>
              </a:buClr>
              <a:buFont typeface="Arial" panose="020B0604020202020204" pitchFamily="34" charset="0"/>
              <a:buChar char="•"/>
            </a:pPr>
            <a:r>
              <a:rPr lang="fr-FR" dirty="0" smtClean="0"/>
              <a:t>Comparer les </a:t>
            </a:r>
            <a:r>
              <a:rPr lang="fr-FR" dirty="0" err="1" smtClean="0"/>
              <a:t>IQs</a:t>
            </a:r>
            <a:r>
              <a:rPr lang="fr-FR" dirty="0" smtClean="0"/>
              <a:t> de </a:t>
            </a:r>
            <a:r>
              <a:rPr lang="fr-FR" dirty="0"/>
              <a:t>ces estimations à </a:t>
            </a:r>
            <a:r>
              <a:rPr lang="fr-FR" dirty="0" smtClean="0"/>
              <a:t>des cibles</a:t>
            </a:r>
            <a:endParaRPr lang="fr-FR" dirty="0"/>
          </a:p>
          <a:p>
            <a:pPr marL="1257300" lvl="2" indent="-342900">
              <a:buClr>
                <a:schemeClr val="accent1"/>
              </a:buClr>
              <a:buFont typeface="Arial" panose="020B0604020202020204" pitchFamily="34" charset="0"/>
              <a:buChar char="•"/>
            </a:pPr>
            <a:r>
              <a:rPr lang="fr-FR" dirty="0" smtClean="0"/>
              <a:t>Cerner </a:t>
            </a:r>
            <a:r>
              <a:rPr lang="fr-FR" dirty="0"/>
              <a:t>les unités </a:t>
            </a:r>
            <a:r>
              <a:rPr lang="fr-FR" dirty="0" smtClean="0"/>
              <a:t>qui ont le plus d’impact pour améliorer les </a:t>
            </a:r>
            <a:r>
              <a:rPr lang="fr-FR" dirty="0" err="1" smtClean="0"/>
              <a:t>IQs</a:t>
            </a:r>
            <a:r>
              <a:rPr lang="fr-FR" dirty="0" smtClean="0"/>
              <a:t> des estimations clés où </a:t>
            </a:r>
            <a:r>
              <a:rPr lang="fr-FR" dirty="0"/>
              <a:t>la qualité n’atteint pas la </a:t>
            </a:r>
            <a:r>
              <a:rPr lang="fr-FR" dirty="0" smtClean="0"/>
              <a:t>cible.</a:t>
            </a:r>
            <a:endParaRPr lang="fr-FR" dirty="0"/>
          </a:p>
          <a:p>
            <a:pPr marL="1257300" lvl="2" indent="-342900">
              <a:buClr>
                <a:schemeClr val="accent1"/>
              </a:buClr>
              <a:buFont typeface="Arial" panose="020B0604020202020204" pitchFamily="34" charset="0"/>
              <a:buChar char="•"/>
            </a:pPr>
            <a:r>
              <a:rPr lang="fr-FR" dirty="0"/>
              <a:t>Transmettre cette information à la collecte et aux analystes</a:t>
            </a:r>
            <a:r>
              <a:rPr lang="fr-FR" dirty="0" smtClean="0"/>
              <a:t>.</a:t>
            </a:r>
          </a:p>
          <a:p>
            <a:pPr marL="800100" lvl="1" indent="-342900">
              <a:buClr>
                <a:schemeClr val="accent1"/>
              </a:buClr>
              <a:buFont typeface="Arial" panose="020B0604020202020204" pitchFamily="34" charset="0"/>
              <a:buChar char="•"/>
            </a:pPr>
            <a:r>
              <a:rPr lang="fr-CA" dirty="0" smtClean="0"/>
              <a:t>Exécuter régulièrement pendant la collecte; pour les enquêtes annuelles toutes les 1-2 semaines, pour les infra-annuelles plus fréquemment. </a:t>
            </a:r>
          </a:p>
          <a:p>
            <a:pPr marL="800100" lvl="1" indent="-342900">
              <a:buClr>
                <a:schemeClr val="accent1"/>
              </a:buClr>
              <a:buFont typeface="Arial" panose="020B0604020202020204" pitchFamily="34" charset="0"/>
              <a:buChar char="•"/>
            </a:pPr>
            <a:endParaRPr lang="en-CA" dirty="0" smtClean="0"/>
          </a:p>
        </p:txBody>
      </p:sp>
      <p:sp>
        <p:nvSpPr>
          <p:cNvPr id="2" name="Titre 1"/>
          <p:cNvSpPr>
            <a:spLocks noGrp="1"/>
          </p:cNvSpPr>
          <p:nvPr>
            <p:ph type="title"/>
            <p:custDataLst>
              <p:tags r:id="rId2"/>
            </p:custDataLst>
          </p:nvPr>
        </p:nvSpPr>
        <p:spPr>
          <a:xfrm>
            <a:off x="179512" y="188640"/>
            <a:ext cx="6720234" cy="575469"/>
          </a:xfrm>
        </p:spPr>
        <p:txBody>
          <a:bodyPr>
            <a:noAutofit/>
          </a:bodyPr>
          <a:lstStyle/>
          <a:p>
            <a:r>
              <a:rPr lang="fr-FR" sz="4000" dirty="0" smtClean="0"/>
              <a:t>Aperçu des IQMI</a:t>
            </a:r>
            <a:endParaRPr lang="fr-FR" sz="4000" dirty="0"/>
          </a:p>
        </p:txBody>
      </p:sp>
      <p:sp>
        <p:nvSpPr>
          <p:cNvPr id="6" name="Espace réservé du numéro de diapositive 5"/>
          <p:cNvSpPr>
            <a:spLocks noGrp="1"/>
          </p:cNvSpPr>
          <p:nvPr>
            <p:ph type="sldNum" sz="quarter" idx="14"/>
            <p:custDataLst>
              <p:tags r:id="rId3"/>
            </p:custDataLst>
          </p:nvPr>
        </p:nvSpPr>
        <p:spPr/>
        <p:txBody>
          <a:bodyPr/>
          <a:lstStyle/>
          <a:p>
            <a:fld id="{11D5333D-DD74-45AE-9719-595B141BCE61}" type="slidenum">
              <a:rPr lang="fr-CA" smtClean="0"/>
              <a:pPr/>
              <a:t>5</a:t>
            </a:fld>
            <a:endParaRPr lang="fr-CA"/>
          </a:p>
        </p:txBody>
      </p:sp>
    </p:spTree>
    <p:extLst>
      <p:ext uri="{BB962C8B-B14F-4D97-AF65-F5344CB8AC3E}">
        <p14:creationId xmlns:p14="http://schemas.microsoft.com/office/powerpoint/2010/main" val="110975428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Content Placeholder 2"/>
              <p:cNvSpPr>
                <a:spLocks noGrp="1"/>
              </p:cNvSpPr>
              <p:nvPr>
                <p:ph sz="quarter" idx="10"/>
                <p:custDataLst>
                  <p:tags r:id="rId1"/>
                </p:custDataLst>
              </p:nvPr>
            </p:nvSpPr>
            <p:spPr>
              <a:xfrm>
                <a:off x="179512" y="908720"/>
                <a:ext cx="7224289" cy="4105051"/>
              </a:xfrm>
            </p:spPr>
            <p:txBody>
              <a:bodyPr>
                <a:normAutofit fontScale="92500" lnSpcReduction="20000"/>
              </a:bodyPr>
              <a:lstStyle/>
              <a:p>
                <a:pPr marL="457200" indent="-457200">
                  <a:buClr>
                    <a:srgbClr val="0070C0"/>
                  </a:buClr>
                  <a:buFont typeface="Arial" panose="020B0604020202020204" pitchFamily="34" charset="0"/>
                  <a:buChar char="•"/>
                </a:pPr>
                <a:r>
                  <a:rPr lang="fr-FR" dirty="0" smtClean="0"/>
                  <a:t>Pour chaque estimation clé </a:t>
                </a:r>
                <a:r>
                  <a:rPr lang="fr-CA" kern="0" dirty="0">
                    <a:solidFill>
                      <a:srgbClr val="000000"/>
                    </a:solidFill>
                    <a:latin typeface="Arial" pitchFamily="34" charset="0"/>
                    <a:cs typeface="Arial" pitchFamily="34" charset="0"/>
                  </a:rPr>
                  <a:t>et chaque mesure de qualité </a:t>
                </a:r>
                <a:endParaRPr lang="fr-CA" kern="0" dirty="0" smtClean="0">
                  <a:solidFill>
                    <a:srgbClr val="000000"/>
                  </a:solidFill>
                  <a:latin typeface="Arial" pitchFamily="34" charset="0"/>
                  <a:cs typeface="Arial" pitchFamily="34" charset="0"/>
                </a:endParaRPr>
              </a:p>
              <a:p>
                <a:pPr marL="457200" indent="-457200">
                  <a:buClr>
                    <a:srgbClr val="0070C0"/>
                  </a:buClr>
                  <a:buFont typeface="Arial" panose="020B0604020202020204" pitchFamily="34" charset="0"/>
                  <a:buChar char="•"/>
                </a:pPr>
                <a:r>
                  <a:rPr lang="fr-FR" dirty="0" smtClean="0"/>
                  <a:t>Indicateurs actuellement utilisés:</a:t>
                </a:r>
              </a:p>
              <a:p>
                <a:pPr marL="742950" lvl="1" indent="-342900">
                  <a:buClr>
                    <a:srgbClr val="0070C0"/>
                  </a:buClr>
                  <a:buFont typeface="Arial" panose="020B0604020202020204" pitchFamily="34" charset="0"/>
                  <a:buChar char="•"/>
                </a:pPr>
                <a:r>
                  <a:rPr lang="fr-FR" dirty="0" smtClean="0"/>
                  <a:t>Écart relatif par rapport aux valeurs prédites </a:t>
                </a:r>
              </a:p>
              <a:p>
                <a:pPr marL="1200150" lvl="2" indent="-342900">
                  <a:buClr>
                    <a:srgbClr val="0070C0"/>
                  </a:buClr>
                  <a:buFont typeface="Arial" panose="020B0604020202020204" pitchFamily="34" charset="0"/>
                  <a:buChar char="•"/>
                </a:pPr>
                <a:r>
                  <a:rPr lang="fr-FR" dirty="0" smtClean="0"/>
                  <a:t>Utilise une valeur prédite préétablie qui est comparée à la valeur déclarée (ou imputée).</a:t>
                </a:r>
              </a:p>
              <a:p>
                <a:pPr marL="1200150" lvl="2" indent="-342900">
                  <a:buClr>
                    <a:srgbClr val="0070C0"/>
                  </a:buClr>
                  <a:buFont typeface="Arial" panose="020B0604020202020204" pitchFamily="34" charset="0"/>
                  <a:buChar char="•"/>
                </a:pPr>
                <a14:m>
                  <m:oMath xmlns:m="http://schemas.openxmlformats.org/officeDocument/2006/math">
                    <m:sSub>
                      <m:sSubPr>
                        <m:ctrlPr>
                          <a:rPr lang="fr-FR" i="1">
                            <a:latin typeface="Cambria Math" panose="02040503050406030204" pitchFamily="18" charset="0"/>
                          </a:rPr>
                        </m:ctrlPr>
                      </m:sSubPr>
                      <m:e>
                        <m:r>
                          <a:rPr lang="fr-FR" b="0" i="1" smtClean="0">
                            <a:latin typeface="Cambria Math" panose="02040503050406030204" pitchFamily="18" charset="0"/>
                          </a:rPr>
                          <m:t>𝐼𝑄</m:t>
                        </m:r>
                      </m:e>
                      <m:sub>
                        <m:r>
                          <a:rPr lang="fr-FR" b="0" i="1" smtClean="0">
                            <a:latin typeface="Cambria Math" panose="02040503050406030204" pitchFamily="18" charset="0"/>
                          </a:rPr>
                          <m:t>𝐸𝑅𝑉𝑃</m:t>
                        </m:r>
                      </m:sub>
                    </m:sSub>
                    <m:r>
                      <a:rPr lang="fr-FR" i="1">
                        <a:latin typeface="Cambria Math" panose="02040503050406030204" pitchFamily="18" charset="0"/>
                      </a:rPr>
                      <m:t>=</m:t>
                    </m:r>
                    <m:f>
                      <m:fPr>
                        <m:ctrlPr>
                          <a:rPr lang="fr-FR" i="1">
                            <a:latin typeface="Cambria Math" panose="02040503050406030204" pitchFamily="18" charset="0"/>
                            <a:cs typeface="Arial" panose="020B0604020202020204" pitchFamily="34" charset="0"/>
                          </a:rPr>
                        </m:ctrlPr>
                      </m:fPr>
                      <m:num>
                        <m:nary>
                          <m:naryPr>
                            <m:chr m:val="∑"/>
                            <m:ctrlPr>
                              <a:rPr lang="fr-FR" i="1">
                                <a:latin typeface="Cambria Math" panose="02040503050406030204" pitchFamily="18" charset="0"/>
                                <a:cs typeface="Arial" panose="020B0604020202020204" pitchFamily="34" charset="0"/>
                              </a:rPr>
                            </m:ctrlPr>
                          </m:naryPr>
                          <m:sub>
                            <m:r>
                              <m:rPr>
                                <m:brk m:alnAt="23"/>
                              </m:rPr>
                              <a:rPr lang="fr-FR" i="1">
                                <a:latin typeface="Cambria Math" panose="02040503050406030204" pitchFamily="18" charset="0"/>
                                <a:cs typeface="Arial" panose="020B0604020202020204" pitchFamily="34" charset="0"/>
                              </a:rPr>
                              <m:t>𝑖</m:t>
                            </m:r>
                            <m:r>
                              <a:rPr lang="fr-FR" i="1">
                                <a:latin typeface="Cambria Math" panose="02040503050406030204" pitchFamily="18" charset="0"/>
                                <a:cs typeface="Arial" panose="020B0604020202020204" pitchFamily="34" charset="0"/>
                              </a:rPr>
                              <m:t>=1</m:t>
                            </m:r>
                          </m:sub>
                          <m:sup>
                            <m:r>
                              <a:rPr lang="fr-FR" i="1">
                                <a:latin typeface="Cambria Math" panose="02040503050406030204" pitchFamily="18" charset="0"/>
                                <a:cs typeface="Arial" panose="020B0604020202020204" pitchFamily="34" charset="0"/>
                              </a:rPr>
                              <m:t>𝑛</m:t>
                            </m:r>
                          </m:sup>
                          <m:e>
                            <m:d>
                              <m:dPr>
                                <m:begChr m:val="|"/>
                                <m:endChr m:val="|"/>
                                <m:ctrlPr>
                                  <a:rPr lang="fr-FR" i="1">
                                    <a:latin typeface="Cambria Math" panose="02040503050406030204" pitchFamily="18" charset="0"/>
                                    <a:cs typeface="Arial" panose="020B0604020202020204" pitchFamily="34" charset="0"/>
                                  </a:rPr>
                                </m:ctrlPr>
                              </m:dPr>
                              <m:e>
                                <m:sSubSup>
                                  <m:sSubSupPr>
                                    <m:ctrlPr>
                                      <a:rPr lang="fr-FR" i="1">
                                        <a:latin typeface="Cambria Math" panose="02040503050406030204" pitchFamily="18" charset="0"/>
                                      </a:rPr>
                                    </m:ctrlPr>
                                  </m:sSubSupPr>
                                  <m:e>
                                    <m:sSub>
                                      <m:sSubPr>
                                        <m:ctrlPr>
                                          <a:rPr lang="fr-FR" i="1">
                                            <a:latin typeface="Cambria Math" panose="02040503050406030204" pitchFamily="18" charset="0"/>
                                          </a:rPr>
                                        </m:ctrlPr>
                                      </m:sSubPr>
                                      <m:e>
                                        <m:r>
                                          <a:rPr lang="fr-FR" i="1" smtClean="0">
                                            <a:latin typeface="Cambria Math" panose="02040503050406030204" pitchFamily="18" charset="0"/>
                                          </a:rPr>
                                          <m:t>𝑤</m:t>
                                        </m:r>
                                      </m:e>
                                      <m:sub>
                                        <m:r>
                                          <a:rPr lang="fr-FR" i="1">
                                            <a:latin typeface="Cambria Math" panose="02040503050406030204" pitchFamily="18" charset="0"/>
                                          </a:rPr>
                                          <m:t>𝑖</m:t>
                                        </m:r>
                                      </m:sub>
                                    </m:sSub>
                                    <m:r>
                                      <a:rPr lang="fr-FR" i="1">
                                        <a:latin typeface="Cambria Math" panose="02040503050406030204" pitchFamily="18" charset="0"/>
                                      </a:rPr>
                                      <m:t>(</m:t>
                                    </m:r>
                                    <m:r>
                                      <a:rPr lang="fr-FR" i="1">
                                        <a:latin typeface="Cambria Math" panose="02040503050406030204" pitchFamily="18" charset="0"/>
                                      </a:rPr>
                                      <m:t>𝑦</m:t>
                                    </m:r>
                                  </m:e>
                                  <m:sub>
                                    <m:r>
                                      <a:rPr lang="fr-FR" i="1">
                                        <a:latin typeface="Cambria Math" panose="02040503050406030204" pitchFamily="18" charset="0"/>
                                      </a:rPr>
                                      <m:t>𝑖</m:t>
                                    </m:r>
                                  </m:sub>
                                  <m:sup>
                                    <m:r>
                                      <a:rPr lang="fr-FR" i="1">
                                        <a:latin typeface="Cambria Math" panose="02040503050406030204" pitchFamily="18" charset="0"/>
                                      </a:rPr>
                                      <m:t>∗</m:t>
                                    </m:r>
                                  </m:sup>
                                </m:sSubSup>
                                <m:r>
                                  <a:rPr lang="fr-FR" i="1">
                                    <a:latin typeface="Cambria Math" panose="02040503050406030204" pitchFamily="18" charset="0"/>
                                  </a:rPr>
                                  <m:t>−</m:t>
                                </m:r>
                                <m:sSubSup>
                                  <m:sSubSupPr>
                                    <m:ctrlPr>
                                      <a:rPr lang="fr-FR" i="1">
                                        <a:latin typeface="Cambria Math" panose="02040503050406030204" pitchFamily="18" charset="0"/>
                                      </a:rPr>
                                    </m:ctrlPr>
                                  </m:sSubSupPr>
                                  <m:e>
                                    <m:r>
                                      <a:rPr lang="fr-FR" i="1">
                                        <a:latin typeface="Cambria Math" panose="02040503050406030204" pitchFamily="18" charset="0"/>
                                      </a:rPr>
                                      <m:t>𝑦</m:t>
                                    </m:r>
                                  </m:e>
                                  <m:sub>
                                    <m:r>
                                      <a:rPr lang="fr-FR" i="1">
                                        <a:latin typeface="Cambria Math" panose="02040503050406030204" pitchFamily="18" charset="0"/>
                                      </a:rPr>
                                      <m:t>𝑖</m:t>
                                    </m:r>
                                  </m:sub>
                                  <m:sup>
                                    <m:r>
                                      <a:rPr lang="fr-FR" i="1">
                                        <a:latin typeface="Cambria Math" panose="02040503050406030204" pitchFamily="18" charset="0"/>
                                      </a:rPr>
                                      <m:t>𝑃</m:t>
                                    </m:r>
                                  </m:sup>
                                </m:sSubSup>
                                <m:r>
                                  <a:rPr lang="fr-FR" i="1">
                                    <a:latin typeface="Cambria Math" panose="02040503050406030204" pitchFamily="18" charset="0"/>
                                  </a:rPr>
                                  <m:t>)</m:t>
                                </m:r>
                              </m:e>
                            </m:d>
                          </m:e>
                        </m:nary>
                      </m:num>
                      <m:den>
                        <m:nary>
                          <m:naryPr>
                            <m:chr m:val="∑"/>
                            <m:ctrlPr>
                              <a:rPr lang="fr-FR" i="1">
                                <a:latin typeface="Cambria Math" panose="02040503050406030204" pitchFamily="18" charset="0"/>
                              </a:rPr>
                            </m:ctrlPr>
                          </m:naryPr>
                          <m:sub>
                            <m:r>
                              <m:rPr>
                                <m:brk m:alnAt="23"/>
                              </m:rPr>
                              <a:rPr lang="fr-FR" i="1">
                                <a:latin typeface="Cambria Math" panose="02040503050406030204" pitchFamily="18" charset="0"/>
                              </a:rPr>
                              <m:t>𝑖</m:t>
                            </m:r>
                            <m:r>
                              <a:rPr lang="fr-FR" i="1">
                                <a:latin typeface="Cambria Math" panose="02040503050406030204" pitchFamily="18" charset="0"/>
                              </a:rPr>
                              <m:t>=1</m:t>
                            </m:r>
                          </m:sub>
                          <m:sup>
                            <m:r>
                              <a:rPr lang="fr-FR" i="1">
                                <a:latin typeface="Cambria Math" panose="02040503050406030204" pitchFamily="18" charset="0"/>
                              </a:rPr>
                              <m:t>𝑛</m:t>
                            </m:r>
                          </m:sup>
                          <m:e>
                            <m:sSubSup>
                              <m:sSubSupPr>
                                <m:ctrlPr>
                                  <a:rPr lang="fr-FR" i="1">
                                    <a:latin typeface="Cambria Math" panose="02040503050406030204" pitchFamily="18" charset="0"/>
                                  </a:rPr>
                                </m:ctrlPr>
                              </m:sSubSupPr>
                              <m:e>
                                <m:sSub>
                                  <m:sSubPr>
                                    <m:ctrlPr>
                                      <a:rPr lang="fr-FR" i="1">
                                        <a:latin typeface="Cambria Math" panose="02040503050406030204" pitchFamily="18" charset="0"/>
                                      </a:rPr>
                                    </m:ctrlPr>
                                  </m:sSubPr>
                                  <m:e>
                                    <m:r>
                                      <a:rPr lang="fr-FR" i="1">
                                        <a:latin typeface="Cambria Math" panose="02040503050406030204" pitchFamily="18" charset="0"/>
                                      </a:rPr>
                                      <m:t>𝑤</m:t>
                                    </m:r>
                                  </m:e>
                                  <m:sub>
                                    <m:r>
                                      <a:rPr lang="fr-FR" i="1">
                                        <a:latin typeface="Cambria Math" panose="02040503050406030204" pitchFamily="18" charset="0"/>
                                      </a:rPr>
                                      <m:t>𝑖</m:t>
                                    </m:r>
                                  </m:sub>
                                </m:sSub>
                                <m:r>
                                  <a:rPr lang="fr-FR" i="1">
                                    <a:latin typeface="Cambria Math" panose="02040503050406030204" pitchFamily="18" charset="0"/>
                                  </a:rPr>
                                  <m:t>𝑦</m:t>
                                </m:r>
                              </m:e>
                              <m:sub>
                                <m:r>
                                  <a:rPr lang="fr-FR" i="1">
                                    <a:latin typeface="Cambria Math" panose="02040503050406030204" pitchFamily="18" charset="0"/>
                                  </a:rPr>
                                  <m:t>𝑖</m:t>
                                </m:r>
                              </m:sub>
                              <m:sup>
                                <m:r>
                                  <a:rPr lang="fr-FR" i="1">
                                    <a:latin typeface="Cambria Math" panose="02040503050406030204" pitchFamily="18" charset="0"/>
                                  </a:rPr>
                                  <m:t>∗</m:t>
                                </m:r>
                              </m:sup>
                            </m:sSubSup>
                          </m:e>
                        </m:nary>
                      </m:den>
                    </m:f>
                  </m:oMath>
                </a14:m>
                <a:r>
                  <a:rPr lang="fr-FR" dirty="0">
                    <a:latin typeface="Arial" panose="020B0604020202020204" pitchFamily="34" charset="0"/>
                    <a:cs typeface="Arial" panose="020B0604020202020204" pitchFamily="34" charset="0"/>
                  </a:rPr>
                  <a:t> </a:t>
                </a:r>
              </a:p>
              <a:p>
                <a:pPr marL="742950" lvl="1" indent="-342900">
                  <a:buClr>
                    <a:srgbClr val="0070C0"/>
                  </a:buClr>
                  <a:buFont typeface="Arial" panose="020B0604020202020204" pitchFamily="34" charset="0"/>
                  <a:buChar char="•"/>
                </a:pPr>
                <a:r>
                  <a:rPr lang="fr-FR" dirty="0" smtClean="0"/>
                  <a:t>Taux </a:t>
                </a:r>
                <a:r>
                  <a:rPr lang="fr-FR" dirty="0"/>
                  <a:t>de réponse pondéré de la variable clé  </a:t>
                </a:r>
                <a:endParaRPr lang="fr-FR" dirty="0" smtClean="0"/>
              </a:p>
              <a:p>
                <a:pPr marL="1200150" lvl="2" indent="-342900">
                  <a:buClr>
                    <a:srgbClr val="0070C0"/>
                  </a:buClr>
                  <a:buFont typeface="Arial" panose="020B0604020202020204" pitchFamily="34" charset="0"/>
                  <a:buChar char="•"/>
                </a:pPr>
                <a:r>
                  <a:rPr lang="fr-FR" dirty="0" smtClean="0"/>
                  <a:t>Les </a:t>
                </a:r>
                <a:r>
                  <a:rPr lang="fr-FR" dirty="0"/>
                  <a:t>variables clés sous la forme d’une mesure de </a:t>
                </a:r>
                <a:r>
                  <a:rPr lang="fr-FR" dirty="0" smtClean="0"/>
                  <a:t>taille</a:t>
                </a:r>
              </a:p>
              <a:p>
                <a:pPr marL="1143000" lvl="2" indent="-342900">
                  <a:buClr>
                    <a:srgbClr val="0070C0"/>
                  </a:buClr>
                  <a:buFont typeface="Arial" panose="020B0604020202020204" pitchFamily="34" charset="0"/>
                  <a:buChar char="•"/>
                </a:pPr>
                <a14:m>
                  <m:oMath xmlns:m="http://schemas.openxmlformats.org/officeDocument/2006/math">
                    <m:sSub>
                      <m:sSubPr>
                        <m:ctrlPr>
                          <a:rPr lang="fr-FR" i="1">
                            <a:latin typeface="Cambria Math" panose="02040503050406030204" pitchFamily="18" charset="0"/>
                          </a:rPr>
                        </m:ctrlPr>
                      </m:sSubPr>
                      <m:e>
                        <m:r>
                          <a:rPr lang="fr-FR" b="0" i="1" smtClean="0">
                            <a:latin typeface="Cambria Math" panose="02040503050406030204" pitchFamily="18" charset="0"/>
                          </a:rPr>
                          <m:t>𝐼𝑄</m:t>
                        </m:r>
                      </m:e>
                      <m:sub>
                        <m:r>
                          <a:rPr lang="fr-FR" b="0" i="1" smtClean="0">
                            <a:latin typeface="Cambria Math" panose="02040503050406030204" pitchFamily="18" charset="0"/>
                          </a:rPr>
                          <m:t>𝑇𝑅𝑃𝑉𝐶</m:t>
                        </m:r>
                      </m:sub>
                    </m:sSub>
                    <m:r>
                      <a:rPr lang="fr-FR" i="1">
                        <a:latin typeface="Cambria Math" panose="02040503050406030204" pitchFamily="18" charset="0"/>
                      </a:rPr>
                      <m:t>=</m:t>
                    </m:r>
                    <m:f>
                      <m:fPr>
                        <m:ctrlPr>
                          <a:rPr lang="fr-FR" i="1">
                            <a:latin typeface="Cambria Math" panose="02040503050406030204" pitchFamily="18" charset="0"/>
                            <a:cs typeface="Arial" panose="020B0604020202020204" pitchFamily="34" charset="0"/>
                          </a:rPr>
                        </m:ctrlPr>
                      </m:fPr>
                      <m:num>
                        <m:nary>
                          <m:naryPr>
                            <m:chr m:val="∑"/>
                            <m:ctrlPr>
                              <a:rPr lang="fr-FR" i="1">
                                <a:latin typeface="Cambria Math" panose="02040503050406030204" pitchFamily="18" charset="0"/>
                                <a:cs typeface="Arial" panose="020B0604020202020204" pitchFamily="34" charset="0"/>
                              </a:rPr>
                            </m:ctrlPr>
                          </m:naryPr>
                          <m:sub>
                            <m:r>
                              <m:rPr>
                                <m:brk m:alnAt="23"/>
                              </m:rPr>
                              <a:rPr lang="fr-FR" i="1">
                                <a:latin typeface="Cambria Math" panose="02040503050406030204" pitchFamily="18" charset="0"/>
                                <a:cs typeface="Arial" panose="020B0604020202020204" pitchFamily="34" charset="0"/>
                              </a:rPr>
                              <m:t>𝑖</m:t>
                            </m:r>
                            <m:r>
                              <a:rPr lang="fr-FR" i="1">
                                <a:latin typeface="Cambria Math" panose="02040503050406030204" pitchFamily="18" charset="0"/>
                                <a:cs typeface="Arial" panose="020B0604020202020204" pitchFamily="34" charset="0"/>
                              </a:rPr>
                              <m:t>=1</m:t>
                            </m:r>
                          </m:sub>
                          <m:sup>
                            <m:r>
                              <a:rPr lang="fr-FR" i="1">
                                <a:latin typeface="Cambria Math" panose="02040503050406030204" pitchFamily="18" charset="0"/>
                                <a:cs typeface="Arial" panose="020B0604020202020204" pitchFamily="34" charset="0"/>
                              </a:rPr>
                              <m:t>𝑛</m:t>
                            </m:r>
                          </m:sup>
                          <m:e>
                            <m:sSub>
                              <m:sSubPr>
                                <m:ctrlPr>
                                  <a:rPr lang="fr-FR" i="1">
                                    <a:latin typeface="Cambria Math" panose="02040503050406030204" pitchFamily="18" charset="0"/>
                                  </a:rPr>
                                </m:ctrlPr>
                              </m:sSubPr>
                              <m:e>
                                <m:r>
                                  <a:rPr lang="fr-FR" i="1">
                                    <a:latin typeface="Cambria Math" panose="02040503050406030204" pitchFamily="18" charset="0"/>
                                  </a:rPr>
                                  <m:t>𝑤</m:t>
                                </m:r>
                              </m:e>
                              <m:sub>
                                <m:r>
                                  <a:rPr lang="fr-FR" i="1">
                                    <a:latin typeface="Cambria Math" panose="02040503050406030204" pitchFamily="18" charset="0"/>
                                  </a:rPr>
                                  <m:t>𝑖</m:t>
                                </m:r>
                              </m:sub>
                            </m:sSub>
                          </m:e>
                        </m:nary>
                        <m:sSubSup>
                          <m:sSubSupPr>
                            <m:ctrlPr>
                              <a:rPr lang="fr-FR" i="1">
                                <a:latin typeface="Cambria Math" panose="02040503050406030204" pitchFamily="18" charset="0"/>
                              </a:rPr>
                            </m:ctrlPr>
                          </m:sSubSupPr>
                          <m:e>
                            <m:sSub>
                              <m:sSubPr>
                                <m:ctrlPr>
                                  <a:rPr lang="fr-FR" i="1">
                                    <a:latin typeface="Cambria Math" panose="02040503050406030204" pitchFamily="18" charset="0"/>
                                  </a:rPr>
                                </m:ctrlPr>
                              </m:sSubPr>
                              <m:e>
                                <m:r>
                                  <a:rPr lang="fr-FR" i="1">
                                    <a:latin typeface="Cambria Math" panose="02040503050406030204" pitchFamily="18" charset="0"/>
                                  </a:rPr>
                                  <m:t>𝑖</m:t>
                                </m:r>
                              </m:e>
                              <m:sub>
                                <m:r>
                                  <a:rPr lang="fr-FR" i="1">
                                    <a:latin typeface="Cambria Math" panose="02040503050406030204" pitchFamily="18" charset="0"/>
                                  </a:rPr>
                                  <m:t>𝑟</m:t>
                                </m:r>
                              </m:sub>
                            </m:sSub>
                            <m:r>
                              <a:rPr lang="fr-FR" i="1">
                                <a:latin typeface="Cambria Math" panose="02040503050406030204" pitchFamily="18" charset="0"/>
                              </a:rPr>
                              <m:t>𝑦</m:t>
                            </m:r>
                          </m:e>
                          <m:sub>
                            <m:r>
                              <a:rPr lang="fr-FR" i="1">
                                <a:latin typeface="Cambria Math" panose="02040503050406030204" pitchFamily="18" charset="0"/>
                              </a:rPr>
                              <m:t>𝑖</m:t>
                            </m:r>
                          </m:sub>
                          <m:sup>
                            <m:r>
                              <a:rPr lang="fr-FR" b="0" i="1" smtClean="0">
                                <a:latin typeface="Cambria Math" panose="02040503050406030204" pitchFamily="18" charset="0"/>
                              </a:rPr>
                              <m:t>∗</m:t>
                            </m:r>
                          </m:sup>
                        </m:sSubSup>
                      </m:num>
                      <m:den>
                        <m:nary>
                          <m:naryPr>
                            <m:chr m:val="∑"/>
                            <m:ctrlPr>
                              <a:rPr lang="fr-FR" i="1">
                                <a:latin typeface="Cambria Math" panose="02040503050406030204" pitchFamily="18" charset="0"/>
                              </a:rPr>
                            </m:ctrlPr>
                          </m:naryPr>
                          <m:sub>
                            <m:r>
                              <m:rPr>
                                <m:brk m:alnAt="23"/>
                              </m:rPr>
                              <a:rPr lang="fr-FR" i="1">
                                <a:latin typeface="Cambria Math" panose="02040503050406030204" pitchFamily="18" charset="0"/>
                              </a:rPr>
                              <m:t>𝑖</m:t>
                            </m:r>
                            <m:r>
                              <a:rPr lang="fr-FR" i="1">
                                <a:latin typeface="Cambria Math" panose="02040503050406030204" pitchFamily="18" charset="0"/>
                              </a:rPr>
                              <m:t>=1</m:t>
                            </m:r>
                          </m:sub>
                          <m:sup>
                            <m:r>
                              <a:rPr lang="fr-FR" i="1">
                                <a:latin typeface="Cambria Math" panose="02040503050406030204" pitchFamily="18" charset="0"/>
                              </a:rPr>
                              <m:t>𝑛</m:t>
                            </m:r>
                          </m:sup>
                          <m:e>
                            <m:sSubSup>
                              <m:sSubSupPr>
                                <m:ctrlPr>
                                  <a:rPr lang="fr-FR" i="1">
                                    <a:latin typeface="Cambria Math" panose="02040503050406030204" pitchFamily="18" charset="0"/>
                                  </a:rPr>
                                </m:ctrlPr>
                              </m:sSubSupPr>
                              <m:e>
                                <m:sSub>
                                  <m:sSubPr>
                                    <m:ctrlPr>
                                      <a:rPr lang="fr-FR" i="1">
                                        <a:latin typeface="Cambria Math" panose="02040503050406030204" pitchFamily="18" charset="0"/>
                                      </a:rPr>
                                    </m:ctrlPr>
                                  </m:sSubPr>
                                  <m:e>
                                    <m:r>
                                      <a:rPr lang="fr-FR" i="1">
                                        <a:latin typeface="Cambria Math" panose="02040503050406030204" pitchFamily="18" charset="0"/>
                                      </a:rPr>
                                      <m:t>𝑤</m:t>
                                    </m:r>
                                  </m:e>
                                  <m:sub>
                                    <m:r>
                                      <a:rPr lang="fr-FR" i="1">
                                        <a:latin typeface="Cambria Math" panose="02040503050406030204" pitchFamily="18" charset="0"/>
                                      </a:rPr>
                                      <m:t>𝑖</m:t>
                                    </m:r>
                                  </m:sub>
                                </m:sSub>
                                <m:r>
                                  <a:rPr lang="fr-FR" i="1">
                                    <a:latin typeface="Cambria Math" panose="02040503050406030204" pitchFamily="18" charset="0"/>
                                  </a:rPr>
                                  <m:t>𝑦</m:t>
                                </m:r>
                              </m:e>
                              <m:sub>
                                <m:r>
                                  <a:rPr lang="fr-FR" i="1">
                                    <a:latin typeface="Cambria Math" panose="02040503050406030204" pitchFamily="18" charset="0"/>
                                  </a:rPr>
                                  <m:t>𝑖</m:t>
                                </m:r>
                              </m:sub>
                              <m:sup>
                                <m:r>
                                  <a:rPr lang="fr-FR" b="0" i="1" smtClean="0">
                                    <a:latin typeface="Cambria Math" panose="02040503050406030204" pitchFamily="18" charset="0"/>
                                  </a:rPr>
                                  <m:t>∗</m:t>
                                </m:r>
                              </m:sup>
                            </m:sSubSup>
                          </m:e>
                        </m:nary>
                      </m:den>
                    </m:f>
                  </m:oMath>
                </a14:m>
                <a:endParaRPr lang="fr-FR" dirty="0" smtClean="0"/>
              </a:p>
            </p:txBody>
          </p:sp>
        </mc:Choice>
        <mc:Fallback xmlns="">
          <p:sp>
            <p:nvSpPr>
              <p:cNvPr id="17" name="Content Placeholder 2"/>
              <p:cNvSpPr>
                <a:spLocks noGrp="1" noRot="1" noChangeAspect="1" noMove="1" noResize="1" noEditPoints="1" noAdjustHandles="1" noChangeArrowheads="1" noChangeShapeType="1" noTextEdit="1"/>
              </p:cNvSpPr>
              <p:nvPr>
                <p:ph sz="quarter" idx="10"/>
                <p:custDataLst>
                  <p:tags r:id="rId7"/>
                </p:custDataLst>
              </p:nvPr>
            </p:nvSpPr>
            <p:spPr>
              <a:xfrm>
                <a:off x="179512" y="908720"/>
                <a:ext cx="7224289" cy="4105051"/>
              </a:xfrm>
              <a:blipFill rotWithShape="0">
                <a:blip r:embed="rId8"/>
                <a:stretch>
                  <a:fillRect l="-1265" t="-3269"/>
                </a:stretch>
              </a:blipFill>
            </p:spPr>
            <p:txBody>
              <a:bodyPr/>
              <a:lstStyle/>
              <a:p>
                <a:r>
                  <a:rPr lang="en-CA">
                    <a:noFill/>
                  </a:rPr>
                  <a:t> </a:t>
                </a:r>
              </a:p>
            </p:txBody>
          </p:sp>
        </mc:Fallback>
      </mc:AlternateContent>
      <p:sp>
        <p:nvSpPr>
          <p:cNvPr id="2" name="Titre 1"/>
          <p:cNvSpPr>
            <a:spLocks noGrp="1"/>
          </p:cNvSpPr>
          <p:nvPr>
            <p:ph type="title"/>
            <p:custDataLst>
              <p:tags r:id="rId2"/>
            </p:custDataLst>
          </p:nvPr>
        </p:nvSpPr>
        <p:spPr>
          <a:xfrm>
            <a:off x="179512" y="188640"/>
            <a:ext cx="6720234" cy="575469"/>
          </a:xfrm>
        </p:spPr>
        <p:txBody>
          <a:bodyPr>
            <a:noAutofit/>
          </a:bodyPr>
          <a:lstStyle/>
          <a:p>
            <a:r>
              <a:rPr lang="fr-FR" sz="2800" dirty="0" smtClean="0"/>
              <a:t>Indicateur de qualité (IQ) local</a:t>
            </a:r>
            <a:endParaRPr lang="fr-FR" sz="2800" dirty="0"/>
          </a:p>
        </p:txBody>
      </p:sp>
      <p:sp>
        <p:nvSpPr>
          <p:cNvPr id="6" name="Espace réservé du numéro de diapositive 5"/>
          <p:cNvSpPr>
            <a:spLocks noGrp="1"/>
          </p:cNvSpPr>
          <p:nvPr>
            <p:ph type="sldNum" sz="quarter" idx="14"/>
            <p:custDataLst>
              <p:tags r:id="rId3"/>
            </p:custDataLst>
          </p:nvPr>
        </p:nvSpPr>
        <p:spPr/>
        <p:txBody>
          <a:bodyPr/>
          <a:lstStyle/>
          <a:p>
            <a:fld id="{11D5333D-DD74-45AE-9719-595B141BCE61}" type="slidenum">
              <a:rPr lang="fr-CA" smtClean="0"/>
              <a:pPr/>
              <a:t>6</a:t>
            </a:fld>
            <a:endParaRPr lang="fr-CA"/>
          </a:p>
        </p:txBody>
      </p:sp>
      <mc:AlternateContent xmlns:mc="http://schemas.openxmlformats.org/markup-compatibility/2006" xmlns:a14="http://schemas.microsoft.com/office/drawing/2010/main">
        <mc:Choice Requires="a14">
          <p:sp>
            <p:nvSpPr>
              <p:cNvPr id="3" name="ZoneTexte 2"/>
              <p:cNvSpPr txBox="1"/>
              <p:nvPr>
                <p:custDataLst>
                  <p:tags r:id="rId4"/>
                </p:custDataLst>
              </p:nvPr>
            </p:nvSpPr>
            <p:spPr>
              <a:xfrm>
                <a:off x="395536" y="5257006"/>
                <a:ext cx="7776864" cy="797591"/>
              </a:xfrm>
              <a:prstGeom prst="rect">
                <a:avLst/>
              </a:prstGeom>
              <a:noFill/>
            </p:spPr>
            <p:txBody>
              <a:bodyPr wrap="square" rtlCol="0">
                <a:spAutoFit/>
              </a:bodyPr>
              <a:lstStyle/>
              <a:p>
                <a:r>
                  <a:rPr lang="fr-CA" sz="1400" dirty="0" smtClean="0"/>
                  <a:t>Définitions: </a:t>
                </a:r>
                <a14:m>
                  <m:oMath xmlns:m="http://schemas.openxmlformats.org/officeDocument/2006/math">
                    <m:sSub>
                      <m:sSubPr>
                        <m:ctrlPr>
                          <a:rPr lang="fr-CA" sz="1400" i="1" smtClean="0">
                            <a:latin typeface="Cambria Math" panose="02040503050406030204" pitchFamily="18" charset="0"/>
                          </a:rPr>
                        </m:ctrlPr>
                      </m:sSubPr>
                      <m:e>
                        <m:r>
                          <a:rPr lang="fr-CA" sz="1400" i="1">
                            <a:latin typeface="Cambria Math" panose="02040503050406030204" pitchFamily="18" charset="0"/>
                          </a:rPr>
                          <m:t>𝑤</m:t>
                        </m:r>
                      </m:e>
                      <m:sub>
                        <m:r>
                          <a:rPr lang="fr-CA" sz="1400" i="1">
                            <a:latin typeface="Cambria Math" panose="02040503050406030204" pitchFamily="18" charset="0"/>
                          </a:rPr>
                          <m:t>𝑖</m:t>
                        </m:r>
                      </m:sub>
                    </m:sSub>
                  </m:oMath>
                </a14:m>
                <a:r>
                  <a:rPr lang="fr-CA" sz="1400" dirty="0" smtClean="0"/>
                  <a:t> poids final d’estimation,</a:t>
                </a:r>
                <a:r>
                  <a:rPr lang="fr-CA" sz="1400" dirty="0"/>
                  <a:t> </a:t>
                </a:r>
                <a14:m>
                  <m:oMath xmlns:m="http://schemas.openxmlformats.org/officeDocument/2006/math">
                    <m:sSub>
                      <m:sSubPr>
                        <m:ctrlPr>
                          <a:rPr lang="fr-CA" sz="1400" i="1">
                            <a:latin typeface="Cambria Math" panose="02040503050406030204" pitchFamily="18" charset="0"/>
                          </a:rPr>
                        </m:ctrlPr>
                      </m:sSubPr>
                      <m:e>
                        <m:r>
                          <a:rPr lang="fr-CA" sz="1400" i="1">
                            <a:latin typeface="Cambria Math" panose="02040503050406030204" pitchFamily="18" charset="0"/>
                          </a:rPr>
                          <m:t>𝑖</m:t>
                        </m:r>
                      </m:e>
                      <m:sub>
                        <m:r>
                          <a:rPr lang="fr-CA" sz="1400" i="1">
                            <a:latin typeface="Cambria Math" panose="02040503050406030204" pitchFamily="18" charset="0"/>
                          </a:rPr>
                          <m:t>𝑟</m:t>
                        </m:r>
                      </m:sub>
                    </m:sSub>
                  </m:oMath>
                </a14:m>
                <a:r>
                  <a:rPr lang="fr-CA" sz="1400" dirty="0" smtClean="0"/>
                  <a:t> indicateur de réponse d’item, </a:t>
                </a:r>
                <a14:m>
                  <m:oMath xmlns:m="http://schemas.openxmlformats.org/officeDocument/2006/math">
                    <m:sSubSup>
                      <m:sSubSupPr>
                        <m:ctrlPr>
                          <a:rPr lang="fr-CA" sz="1400" i="1">
                            <a:latin typeface="Cambria Math" panose="02040503050406030204" pitchFamily="18" charset="0"/>
                          </a:rPr>
                        </m:ctrlPr>
                      </m:sSubSupPr>
                      <m:e>
                        <m:r>
                          <a:rPr lang="fr-CA" sz="1400" i="1">
                            <a:latin typeface="Cambria Math" panose="02040503050406030204" pitchFamily="18" charset="0"/>
                          </a:rPr>
                          <m:t>𝑦</m:t>
                        </m:r>
                      </m:e>
                      <m:sub>
                        <m:r>
                          <a:rPr lang="fr-CA" sz="1400" i="1">
                            <a:latin typeface="Cambria Math" panose="02040503050406030204" pitchFamily="18" charset="0"/>
                          </a:rPr>
                          <m:t>𝑖</m:t>
                        </m:r>
                      </m:sub>
                      <m:sup>
                        <m:r>
                          <a:rPr lang="fr-CA" sz="1400" i="1">
                            <a:latin typeface="Cambria Math" panose="02040503050406030204" pitchFamily="18" charset="0"/>
                          </a:rPr>
                          <m:t>∗</m:t>
                        </m:r>
                      </m:sup>
                    </m:sSubSup>
                  </m:oMath>
                </a14:m>
                <a:r>
                  <a:rPr lang="fr-CA" sz="1400" dirty="0" smtClean="0"/>
                  <a:t> représente la valeur répondu </a:t>
                </a:r>
                <a14:m>
                  <m:oMath xmlns:m="http://schemas.openxmlformats.org/officeDocument/2006/math">
                    <m:sSubSup>
                      <m:sSubSupPr>
                        <m:ctrlPr>
                          <a:rPr lang="fr-CA" sz="1400" i="1">
                            <a:latin typeface="Cambria Math" panose="02040503050406030204" pitchFamily="18" charset="0"/>
                          </a:rPr>
                        </m:ctrlPr>
                      </m:sSubSupPr>
                      <m:e>
                        <m:r>
                          <a:rPr lang="fr-CA" sz="1400" i="1">
                            <a:latin typeface="Cambria Math" panose="02040503050406030204" pitchFamily="18" charset="0"/>
                          </a:rPr>
                          <m:t>𝑦</m:t>
                        </m:r>
                      </m:e>
                      <m:sub>
                        <m:r>
                          <a:rPr lang="fr-CA" sz="1400" i="1">
                            <a:latin typeface="Cambria Math" panose="02040503050406030204" pitchFamily="18" charset="0"/>
                          </a:rPr>
                          <m:t>𝑖</m:t>
                        </m:r>
                      </m:sub>
                      <m:sup>
                        <m:r>
                          <a:rPr lang="fr-CA" sz="1400" i="1">
                            <a:latin typeface="Cambria Math" panose="02040503050406030204" pitchFamily="18" charset="0"/>
                          </a:rPr>
                          <m:t>(</m:t>
                        </m:r>
                        <m:r>
                          <a:rPr lang="fr-CA" sz="1400" i="1">
                            <a:latin typeface="Cambria Math" panose="02040503050406030204" pitchFamily="18" charset="0"/>
                          </a:rPr>
                          <m:t>𝑅</m:t>
                        </m:r>
                        <m:r>
                          <a:rPr lang="fr-CA" sz="1400" i="1">
                            <a:latin typeface="Cambria Math" panose="02040503050406030204" pitchFamily="18" charset="0"/>
                          </a:rPr>
                          <m:t>)</m:t>
                        </m:r>
                      </m:sup>
                    </m:sSubSup>
                  </m:oMath>
                </a14:m>
                <a:r>
                  <a:rPr lang="fr-CA" sz="1400" dirty="0" smtClean="0"/>
                  <a:t> ou imputée </a:t>
                </a:r>
                <a14:m>
                  <m:oMath xmlns:m="http://schemas.openxmlformats.org/officeDocument/2006/math">
                    <m:sSubSup>
                      <m:sSubSupPr>
                        <m:ctrlPr>
                          <a:rPr lang="fr-CA" sz="1400" i="1">
                            <a:latin typeface="Cambria Math" panose="02040503050406030204" pitchFamily="18" charset="0"/>
                          </a:rPr>
                        </m:ctrlPr>
                      </m:sSubSupPr>
                      <m:e>
                        <m:r>
                          <a:rPr lang="fr-CA" sz="1400" i="1">
                            <a:latin typeface="Cambria Math" panose="02040503050406030204" pitchFamily="18" charset="0"/>
                          </a:rPr>
                          <m:t>𝑦</m:t>
                        </m:r>
                      </m:e>
                      <m:sub>
                        <m:r>
                          <a:rPr lang="fr-CA" sz="1400" i="1">
                            <a:latin typeface="Cambria Math" panose="02040503050406030204" pitchFamily="18" charset="0"/>
                          </a:rPr>
                          <m:t>𝑖</m:t>
                        </m:r>
                      </m:sub>
                      <m:sup>
                        <m:r>
                          <a:rPr lang="fr-CA" sz="1400" i="1">
                            <a:latin typeface="Cambria Math" panose="02040503050406030204" pitchFamily="18" charset="0"/>
                          </a:rPr>
                          <m:t>(</m:t>
                        </m:r>
                        <m:r>
                          <a:rPr lang="fr-CA" sz="1400" b="0" i="1" smtClean="0">
                            <a:latin typeface="Cambria Math" panose="02040503050406030204" pitchFamily="18" charset="0"/>
                          </a:rPr>
                          <m:t>𝐼</m:t>
                        </m:r>
                        <m:r>
                          <a:rPr lang="fr-CA" sz="1400" i="1">
                            <a:latin typeface="Cambria Math" panose="02040503050406030204" pitchFamily="18" charset="0"/>
                          </a:rPr>
                          <m:t>)</m:t>
                        </m:r>
                      </m:sup>
                    </m:sSubSup>
                  </m:oMath>
                </a14:m>
                <a:r>
                  <a:rPr lang="fr-CA" sz="1400" dirty="0" smtClean="0"/>
                  <a:t> allouée pour l’estimation, </a:t>
                </a:r>
                <a14:m>
                  <m:oMath xmlns:m="http://schemas.openxmlformats.org/officeDocument/2006/math">
                    <m:sSubSup>
                      <m:sSubSupPr>
                        <m:ctrlPr>
                          <a:rPr lang="fr-CA" sz="1400" i="1">
                            <a:latin typeface="Cambria Math" panose="02040503050406030204" pitchFamily="18" charset="0"/>
                          </a:rPr>
                        </m:ctrlPr>
                      </m:sSubSupPr>
                      <m:e>
                        <m:r>
                          <a:rPr lang="fr-CA" sz="1400" i="1">
                            <a:latin typeface="Cambria Math" panose="02040503050406030204" pitchFamily="18" charset="0"/>
                          </a:rPr>
                          <m:t>𝑦</m:t>
                        </m:r>
                      </m:e>
                      <m:sub>
                        <m:r>
                          <a:rPr lang="fr-CA" sz="1400" i="1">
                            <a:latin typeface="Cambria Math" panose="02040503050406030204" pitchFamily="18" charset="0"/>
                          </a:rPr>
                          <m:t>𝑖</m:t>
                        </m:r>
                      </m:sub>
                      <m:sup>
                        <m:r>
                          <a:rPr lang="fr-CA" sz="1400" i="1">
                            <a:latin typeface="Cambria Math" panose="02040503050406030204" pitchFamily="18" charset="0"/>
                          </a:rPr>
                          <m:t>𝑃</m:t>
                        </m:r>
                      </m:sup>
                    </m:sSubSup>
                  </m:oMath>
                </a14:m>
                <a:r>
                  <a:rPr lang="fr-CA" sz="1400" dirty="0" smtClean="0"/>
                  <a:t> la  valeur prédite allouée pour l’estimation</a:t>
                </a:r>
                <a:endParaRPr lang="fr-CA" sz="1400" dirty="0"/>
              </a:p>
            </p:txBody>
          </p:sp>
        </mc:Choice>
        <mc:Fallback xmlns="">
          <p:sp>
            <p:nvSpPr>
              <p:cNvPr id="3" name="ZoneTexte 2"/>
              <p:cNvSpPr txBox="1">
                <a:spLocks noRot="1" noChangeAspect="1" noMove="1" noResize="1" noEditPoints="1" noAdjustHandles="1" noChangeArrowheads="1" noChangeShapeType="1" noTextEdit="1"/>
              </p:cNvSpPr>
              <p:nvPr>
                <p:custDataLst>
                  <p:tags r:id="rId9"/>
                </p:custDataLst>
              </p:nvPr>
            </p:nvSpPr>
            <p:spPr>
              <a:xfrm>
                <a:off x="395536" y="5257006"/>
                <a:ext cx="7776864" cy="797591"/>
              </a:xfrm>
              <a:prstGeom prst="rect">
                <a:avLst/>
              </a:prstGeom>
              <a:blipFill rotWithShape="0">
                <a:blip r:embed="rId10"/>
                <a:stretch>
                  <a:fillRect l="-235" t="-763" b="-7634"/>
                </a:stretch>
              </a:blipFill>
            </p:spPr>
            <p:txBody>
              <a:bodyPr/>
              <a:lstStyle/>
              <a:p>
                <a:r>
                  <a:rPr lang="en-CA">
                    <a:noFill/>
                  </a:rPr>
                  <a:t> </a:t>
                </a:r>
              </a:p>
            </p:txBody>
          </p:sp>
        </mc:Fallback>
      </mc:AlternateContent>
    </p:spTree>
    <p:extLst>
      <p:ext uri="{BB962C8B-B14F-4D97-AF65-F5344CB8AC3E}">
        <p14:creationId xmlns:p14="http://schemas.microsoft.com/office/powerpoint/2010/main" val="239779411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Content Placeholder 2"/>
              <p:cNvSpPr>
                <a:spLocks noGrp="1"/>
              </p:cNvSpPr>
              <p:nvPr>
                <p:ph sz="quarter" idx="10"/>
                <p:custDataLst>
                  <p:tags r:id="rId1"/>
                </p:custDataLst>
              </p:nvPr>
            </p:nvSpPr>
            <p:spPr>
              <a:xfrm>
                <a:off x="323528" y="1196752"/>
                <a:ext cx="7056784" cy="4105051"/>
              </a:xfrm>
            </p:spPr>
            <p:txBody>
              <a:bodyPr>
                <a:normAutofit fontScale="85000" lnSpcReduction="10000"/>
              </a:bodyPr>
              <a:lstStyle/>
              <a:p>
                <a:pPr marL="514350" indent="-514350">
                  <a:buClr>
                    <a:srgbClr val="0070C0"/>
                  </a:buClr>
                  <a:buFont typeface="Wingdings" pitchFamily="2" charset="2"/>
                  <a:buChar char="§"/>
                </a:pPr>
                <a:r>
                  <a:rPr lang="fr-CA" sz="2400" dirty="0" smtClean="0"/>
                  <a:t>Au niveau de l’enquête pour chaque mesure de qualité</a:t>
                </a:r>
              </a:p>
              <a:p>
                <a:pPr marL="514350" indent="-514350">
                  <a:buClr>
                    <a:srgbClr val="0070C0"/>
                  </a:buClr>
                  <a:buFont typeface="Wingdings" pitchFamily="2" charset="2"/>
                  <a:buChar char="§"/>
                </a:pPr>
                <a:r>
                  <a:rPr lang="fr-FR" sz="2400" dirty="0" smtClean="0"/>
                  <a:t>Simplifie </a:t>
                </a:r>
                <a:r>
                  <a:rPr lang="fr-FR" sz="2400" dirty="0"/>
                  <a:t>l’analyse de l’ensemble des </a:t>
                </a:r>
                <a:r>
                  <a:rPr lang="fr-FR" sz="2400" dirty="0" smtClean="0"/>
                  <a:t>IQ locaux</a:t>
                </a:r>
              </a:p>
              <a:p>
                <a:pPr marL="514350" indent="-514350">
                  <a:buClr>
                    <a:srgbClr val="0070C0"/>
                  </a:buClr>
                  <a:buFont typeface="Wingdings" pitchFamily="2" charset="2"/>
                  <a:buChar char="§"/>
                </a:pPr>
                <a:r>
                  <a:rPr lang="fr-CA" sz="2400" dirty="0" smtClean="0"/>
                  <a:t>S</a:t>
                </a:r>
                <a14:m>
                  <m:oMath xmlns:m="http://schemas.openxmlformats.org/officeDocument/2006/math">
                    <m:r>
                      <m:rPr>
                        <m:sty m:val="p"/>
                      </m:rPr>
                      <a:rPr lang="en-CA" sz="2400" b="0" i="0" kern="0" smtClean="0">
                        <a:solidFill>
                          <a:srgbClr val="000000"/>
                        </a:solidFill>
                        <a:latin typeface="Cambria Math" panose="02040503050406030204" pitchFamily="18" charset="0"/>
                        <a:ea typeface="Cambria Math" panose="02040503050406030204" pitchFamily="18" charset="0"/>
                        <a:cs typeface="Arial" pitchFamily="34" charset="0"/>
                      </a:rPr>
                      <m:t>oit</m:t>
                    </m:r>
                    <m:r>
                      <a:rPr lang="en-CA" sz="2400" b="0" i="0" kern="0" smtClean="0">
                        <a:solidFill>
                          <a:srgbClr val="000000"/>
                        </a:solidFill>
                        <a:latin typeface="Cambria Math" panose="02040503050406030204" pitchFamily="18" charset="0"/>
                        <a:ea typeface="Cambria Math" panose="02040503050406030204" pitchFamily="18" charset="0"/>
                        <a:cs typeface="Arial" pitchFamily="34" charset="0"/>
                      </a:rPr>
                      <m:t> </m:t>
                    </m:r>
                  </m:oMath>
                </a14:m>
                <a:endParaRPr lang="en-CA" sz="2400" b="0" i="0" kern="0" dirty="0" smtClean="0">
                  <a:solidFill>
                    <a:srgbClr val="000000"/>
                  </a:solidFill>
                  <a:latin typeface="Cambria Math" panose="02040503050406030204" pitchFamily="18" charset="0"/>
                  <a:ea typeface="Cambria Math" panose="02040503050406030204" pitchFamily="18" charset="0"/>
                  <a:cs typeface="Arial" pitchFamily="34" charset="0"/>
                </a:endParaRPr>
              </a:p>
              <a:p>
                <a:pPr marL="971550" lvl="1" indent="-514350">
                  <a:buClr>
                    <a:srgbClr val="0070C0"/>
                  </a:buClr>
                  <a:buFont typeface="Wingdings" pitchFamily="2" charset="2"/>
                  <a:buChar char="§"/>
                </a:pPr>
                <a14:m>
                  <m:oMath xmlns:m="http://schemas.openxmlformats.org/officeDocument/2006/math">
                    <m:sSub>
                      <m:sSubPr>
                        <m:ctrlPr>
                          <a:rPr lang="fr-CA" sz="2000" i="1" kern="0">
                            <a:solidFill>
                              <a:srgbClr val="000000"/>
                            </a:solidFill>
                            <a:latin typeface="Cambria Math" panose="02040503050406030204" pitchFamily="18" charset="0"/>
                            <a:ea typeface="Cambria Math" panose="02040503050406030204" pitchFamily="18" charset="0"/>
                            <a:cs typeface="Arial" pitchFamily="34" charset="0"/>
                          </a:rPr>
                        </m:ctrlPr>
                      </m:sSubPr>
                      <m:e>
                        <m:r>
                          <a:rPr lang="fr-CA" sz="2000" i="1" kern="0">
                            <a:solidFill>
                              <a:srgbClr val="000000"/>
                            </a:solidFill>
                            <a:latin typeface="Cambria Math" panose="02040503050406030204" pitchFamily="18" charset="0"/>
                            <a:ea typeface="Cambria Math" panose="02040503050406030204" pitchFamily="18" charset="0"/>
                            <a:cs typeface="Arial" pitchFamily="34" charset="0"/>
                          </a:rPr>
                          <m:t>𝐾</m:t>
                        </m:r>
                      </m:e>
                      <m:sub>
                        <m:r>
                          <a:rPr lang="fr-CA" sz="2000" i="1" kern="0">
                            <a:solidFill>
                              <a:srgbClr val="000000"/>
                            </a:solidFill>
                            <a:latin typeface="Cambria Math" panose="02040503050406030204" pitchFamily="18" charset="0"/>
                            <a:ea typeface="Cambria Math" panose="02040503050406030204" pitchFamily="18" charset="0"/>
                            <a:cs typeface="Arial" pitchFamily="34" charset="0"/>
                          </a:rPr>
                          <m:t>𝐸</m:t>
                        </m:r>
                      </m:sub>
                    </m:sSub>
                  </m:oMath>
                </a14:m>
                <a:r>
                  <a:rPr lang="fr-CA" sz="2000" dirty="0" smtClean="0"/>
                  <a:t> = ensemble des estimations clés (</a:t>
                </a:r>
                <a14:m>
                  <m:oMath xmlns:m="http://schemas.openxmlformats.org/officeDocument/2006/math">
                    <m:sSub>
                      <m:sSubPr>
                        <m:ctrlPr>
                          <a:rPr lang="fr-CA" sz="2000" i="1">
                            <a:latin typeface="Cambria Math" panose="02040503050406030204" pitchFamily="18" charset="0"/>
                          </a:rPr>
                        </m:ctrlPr>
                      </m:sSubPr>
                      <m:e>
                        <m:acc>
                          <m:accPr>
                            <m:chr m:val="̂"/>
                            <m:ctrlPr>
                              <a:rPr lang="fr-CA" sz="2000" i="1">
                                <a:latin typeface="Cambria Math" panose="02040503050406030204" pitchFamily="18" charset="0"/>
                              </a:rPr>
                            </m:ctrlPr>
                          </m:accPr>
                          <m:e>
                            <m:r>
                              <a:rPr lang="az-Cyrl-AZ" sz="2000" i="1">
                                <a:latin typeface="Cambria Math" panose="02040503050406030204" pitchFamily="18" charset="0"/>
                              </a:rPr>
                              <m:t>Ѳ</m:t>
                            </m:r>
                          </m:e>
                        </m:acc>
                      </m:e>
                      <m:sub>
                        <m:r>
                          <a:rPr lang="en-CA" sz="2000" i="1" smtClean="0">
                            <a:latin typeface="Cambria Math" panose="02040503050406030204" pitchFamily="18" charset="0"/>
                          </a:rPr>
                          <m:t>𝑣</m:t>
                        </m:r>
                        <m:r>
                          <a:rPr lang="fr-CA" sz="2000" i="1">
                            <a:latin typeface="Cambria Math" panose="02040503050406030204" pitchFamily="18" charset="0"/>
                          </a:rPr>
                          <m:t>,</m:t>
                        </m:r>
                        <m:r>
                          <a:rPr lang="fr-CA" sz="2000" i="1">
                            <a:latin typeface="Cambria Math" panose="02040503050406030204" pitchFamily="18" charset="0"/>
                          </a:rPr>
                          <m:t>𝑑</m:t>
                        </m:r>
                      </m:sub>
                    </m:sSub>
                  </m:oMath>
                </a14:m>
                <a:r>
                  <a:rPr lang="fr-CA" sz="2000" dirty="0" smtClean="0"/>
                  <a:t>), indexé selon les variables clés et domaines clés</a:t>
                </a:r>
              </a:p>
              <a:p>
                <a:pPr marL="971550" lvl="1" indent="-514350">
                  <a:buClr>
                    <a:srgbClr val="0070C0"/>
                  </a:buClr>
                  <a:buFont typeface="Wingdings" pitchFamily="2" charset="2"/>
                  <a:buChar char="§"/>
                </a:pPr>
                <a14:m>
                  <m:oMath xmlns:m="http://schemas.openxmlformats.org/officeDocument/2006/math">
                    <m:sSub>
                      <m:sSubPr>
                        <m:ctrlPr>
                          <a:rPr lang="fr-CA" sz="2000" i="1" kern="0">
                            <a:solidFill>
                              <a:srgbClr val="000000"/>
                            </a:solidFill>
                            <a:latin typeface="Cambria Math" panose="02040503050406030204" pitchFamily="18" charset="0"/>
                            <a:cs typeface="Arial" pitchFamily="34" charset="0"/>
                          </a:rPr>
                        </m:ctrlPr>
                      </m:sSubPr>
                      <m:e>
                        <m:r>
                          <a:rPr lang="fr-CA" sz="2000" i="1" kern="0">
                            <a:solidFill>
                              <a:srgbClr val="000000"/>
                            </a:solidFill>
                            <a:latin typeface="Cambria Math" panose="02040503050406030204" pitchFamily="18" charset="0"/>
                            <a:cs typeface="Arial" pitchFamily="34" charset="0"/>
                          </a:rPr>
                          <m:t>𝐹𝐼</m:t>
                        </m:r>
                      </m:e>
                      <m:sub>
                        <m:r>
                          <a:rPr lang="en-CA" sz="2000" i="1" kern="0">
                            <a:solidFill>
                              <a:srgbClr val="000000"/>
                            </a:solidFill>
                            <a:latin typeface="Cambria Math" panose="02040503050406030204" pitchFamily="18" charset="0"/>
                            <a:cs typeface="Arial" pitchFamily="34" charset="0"/>
                          </a:rPr>
                          <m:t>𝑣</m:t>
                        </m:r>
                        <m:r>
                          <a:rPr lang="fr-CA" sz="2000" i="1" kern="0">
                            <a:solidFill>
                              <a:srgbClr val="000000"/>
                            </a:solidFill>
                            <a:latin typeface="Cambria Math" panose="02040503050406030204" pitchFamily="18" charset="0"/>
                            <a:cs typeface="Arial" pitchFamily="34" charset="0"/>
                          </a:rPr>
                          <m:t>,</m:t>
                        </m:r>
                        <m:r>
                          <a:rPr lang="fr-CA" sz="2000" i="1" kern="0">
                            <a:solidFill>
                              <a:srgbClr val="000000"/>
                            </a:solidFill>
                            <a:latin typeface="Cambria Math" panose="02040503050406030204" pitchFamily="18" charset="0"/>
                            <a:cs typeface="Arial" pitchFamily="34" charset="0"/>
                          </a:rPr>
                          <m:t>𝑑</m:t>
                        </m:r>
                      </m:sub>
                    </m:sSub>
                  </m:oMath>
                </a14:m>
                <a:r>
                  <a:rPr lang="fr-CA" sz="2000" dirty="0" smtClean="0"/>
                  <a:t> = Facteur d’importance de </a:t>
                </a:r>
                <a14:m>
                  <m:oMath xmlns:m="http://schemas.openxmlformats.org/officeDocument/2006/math">
                    <m:sSub>
                      <m:sSubPr>
                        <m:ctrlPr>
                          <a:rPr lang="fr-CA" sz="2000" i="1">
                            <a:latin typeface="Cambria Math" panose="02040503050406030204" pitchFamily="18" charset="0"/>
                          </a:rPr>
                        </m:ctrlPr>
                      </m:sSubPr>
                      <m:e>
                        <m:acc>
                          <m:accPr>
                            <m:chr m:val="̂"/>
                            <m:ctrlPr>
                              <a:rPr lang="fr-CA" sz="2000" i="1">
                                <a:latin typeface="Cambria Math" panose="02040503050406030204" pitchFamily="18" charset="0"/>
                              </a:rPr>
                            </m:ctrlPr>
                          </m:accPr>
                          <m:e>
                            <m:r>
                              <a:rPr lang="az-Cyrl-AZ" sz="2000" i="1">
                                <a:latin typeface="Cambria Math" panose="02040503050406030204" pitchFamily="18" charset="0"/>
                              </a:rPr>
                              <m:t>Ѳ</m:t>
                            </m:r>
                          </m:e>
                        </m:acc>
                      </m:e>
                      <m:sub>
                        <m:r>
                          <a:rPr lang="en-CA" sz="2000" i="1">
                            <a:latin typeface="Cambria Math" panose="02040503050406030204" pitchFamily="18" charset="0"/>
                          </a:rPr>
                          <m:t>𝑣</m:t>
                        </m:r>
                        <m:r>
                          <a:rPr lang="fr-CA" sz="2000" i="1">
                            <a:latin typeface="Cambria Math" panose="02040503050406030204" pitchFamily="18" charset="0"/>
                          </a:rPr>
                          <m:t>,</m:t>
                        </m:r>
                        <m:r>
                          <a:rPr lang="fr-CA" sz="2000" i="1">
                            <a:latin typeface="Cambria Math" panose="02040503050406030204" pitchFamily="18" charset="0"/>
                          </a:rPr>
                          <m:t>𝑑</m:t>
                        </m:r>
                      </m:sub>
                    </m:sSub>
                  </m:oMath>
                </a14:m>
                <a:r>
                  <a:rPr lang="fr-CA" sz="2000" dirty="0" smtClean="0"/>
                  <a:t>(selon des données historiques)</a:t>
                </a:r>
              </a:p>
              <a:p>
                <a:pPr marL="971550" lvl="1" indent="-514350">
                  <a:buClr>
                    <a:srgbClr val="0070C0"/>
                  </a:buClr>
                  <a:buFont typeface="Wingdings" pitchFamily="2" charset="2"/>
                  <a:buChar char="§"/>
                </a:pPr>
                <a14:m>
                  <m:oMath xmlns:m="http://schemas.openxmlformats.org/officeDocument/2006/math">
                    <m:r>
                      <a:rPr lang="fr-CA" sz="2000" i="1">
                        <a:latin typeface="Cambria Math" panose="02040503050406030204" pitchFamily="18" charset="0"/>
                      </a:rPr>
                      <m:t>𝐼𝑄</m:t>
                    </m:r>
                    <m:r>
                      <a:rPr lang="fr-CA" sz="2000" i="1">
                        <a:latin typeface="Cambria Math" panose="02040503050406030204" pitchFamily="18" charset="0"/>
                      </a:rPr>
                      <m:t>(</m:t>
                    </m:r>
                    <m:sSub>
                      <m:sSubPr>
                        <m:ctrlPr>
                          <a:rPr lang="fr-CA" sz="2000" i="1">
                            <a:latin typeface="Cambria Math" panose="02040503050406030204" pitchFamily="18" charset="0"/>
                          </a:rPr>
                        </m:ctrlPr>
                      </m:sSubPr>
                      <m:e>
                        <m:acc>
                          <m:accPr>
                            <m:chr m:val="̂"/>
                            <m:ctrlPr>
                              <a:rPr lang="fr-CA" sz="2000" i="1">
                                <a:latin typeface="Cambria Math" panose="02040503050406030204" pitchFamily="18" charset="0"/>
                              </a:rPr>
                            </m:ctrlPr>
                          </m:accPr>
                          <m:e>
                            <m:r>
                              <a:rPr lang="az-Cyrl-AZ" sz="2000" i="1">
                                <a:latin typeface="Cambria Math" panose="02040503050406030204" pitchFamily="18" charset="0"/>
                              </a:rPr>
                              <m:t>Ѳ</m:t>
                            </m:r>
                          </m:e>
                        </m:acc>
                      </m:e>
                      <m:sub>
                        <m:r>
                          <a:rPr lang="en-CA" sz="2000" i="1">
                            <a:latin typeface="Cambria Math" panose="02040503050406030204" pitchFamily="18" charset="0"/>
                          </a:rPr>
                          <m:t>𝑣</m:t>
                        </m:r>
                        <m:r>
                          <a:rPr lang="fr-CA" sz="2000" i="1">
                            <a:latin typeface="Cambria Math" panose="02040503050406030204" pitchFamily="18" charset="0"/>
                          </a:rPr>
                          <m:t>,</m:t>
                        </m:r>
                        <m:r>
                          <a:rPr lang="fr-CA" sz="2000" i="1">
                            <a:latin typeface="Cambria Math" panose="02040503050406030204" pitchFamily="18" charset="0"/>
                          </a:rPr>
                          <m:t>𝑑</m:t>
                        </m:r>
                      </m:sub>
                    </m:sSub>
                  </m:oMath>
                </a14:m>
                <a:r>
                  <a:rPr lang="fr-CA" sz="2000" dirty="0" smtClean="0"/>
                  <a:t>) = indicateur de qualité de </a:t>
                </a:r>
                <a14:m>
                  <m:oMath xmlns:m="http://schemas.openxmlformats.org/officeDocument/2006/math">
                    <m:sSub>
                      <m:sSubPr>
                        <m:ctrlPr>
                          <a:rPr lang="fr-CA" sz="2000" i="1">
                            <a:latin typeface="Cambria Math" panose="02040503050406030204" pitchFamily="18" charset="0"/>
                          </a:rPr>
                        </m:ctrlPr>
                      </m:sSubPr>
                      <m:e>
                        <m:acc>
                          <m:accPr>
                            <m:chr m:val="̂"/>
                            <m:ctrlPr>
                              <a:rPr lang="fr-CA" sz="2000" i="1">
                                <a:latin typeface="Cambria Math" panose="02040503050406030204" pitchFamily="18" charset="0"/>
                              </a:rPr>
                            </m:ctrlPr>
                          </m:accPr>
                          <m:e>
                            <m:r>
                              <a:rPr lang="az-Cyrl-AZ" sz="2000" i="1">
                                <a:latin typeface="Cambria Math" panose="02040503050406030204" pitchFamily="18" charset="0"/>
                              </a:rPr>
                              <m:t>Ѳ</m:t>
                            </m:r>
                          </m:e>
                        </m:acc>
                      </m:e>
                      <m:sub>
                        <m:r>
                          <a:rPr lang="en-CA" sz="2000" i="1">
                            <a:latin typeface="Cambria Math" panose="02040503050406030204" pitchFamily="18" charset="0"/>
                          </a:rPr>
                          <m:t>𝑣</m:t>
                        </m:r>
                        <m:r>
                          <a:rPr lang="fr-CA" sz="2000" i="1">
                            <a:latin typeface="Cambria Math" panose="02040503050406030204" pitchFamily="18" charset="0"/>
                          </a:rPr>
                          <m:t>,</m:t>
                        </m:r>
                        <m:r>
                          <a:rPr lang="fr-CA" sz="2000" i="1">
                            <a:latin typeface="Cambria Math" panose="02040503050406030204" pitchFamily="18" charset="0"/>
                          </a:rPr>
                          <m:t>𝑑</m:t>
                        </m:r>
                      </m:sub>
                    </m:sSub>
                  </m:oMath>
                </a14:m>
                <a:endParaRPr lang="fr-CA" sz="2000" dirty="0" smtClean="0"/>
              </a:p>
              <a:p>
                <a:pPr marL="514350" indent="-514350">
                  <a:buClr>
                    <a:srgbClr val="0070C0"/>
                  </a:buClr>
                  <a:buFont typeface="Wingdings" pitchFamily="2" charset="2"/>
                  <a:buChar char="§"/>
                </a:pPr>
                <a:r>
                  <a:rPr lang="fr-CA" sz="2400" dirty="0" smtClean="0"/>
                  <a:t>Alors IQ global:</a:t>
                </a:r>
              </a:p>
              <a:p>
                <a:pPr marL="971550" lvl="1" indent="-514350">
                  <a:buClr>
                    <a:srgbClr val="0070C0"/>
                  </a:buClr>
                  <a:buFont typeface="Wingdings" pitchFamily="2" charset="2"/>
                  <a:buChar char="§"/>
                </a:pPr>
                <a14:m>
                  <m:oMath xmlns:m="http://schemas.openxmlformats.org/officeDocument/2006/math">
                    <m:r>
                      <a:rPr lang="fr-CA" sz="2600" b="0" i="1" kern="0" smtClean="0">
                        <a:solidFill>
                          <a:srgbClr val="000000"/>
                        </a:solidFill>
                        <a:latin typeface="Cambria Math" panose="02040503050406030204" pitchFamily="18" charset="0"/>
                        <a:cs typeface="Arial" pitchFamily="34" charset="0"/>
                      </a:rPr>
                      <m:t>𝐼𝑄𝐺</m:t>
                    </m:r>
                    <m:r>
                      <a:rPr lang="fr-CA" sz="2600" i="1" kern="0">
                        <a:solidFill>
                          <a:srgbClr val="000000"/>
                        </a:solidFill>
                        <a:latin typeface="Cambria Math" panose="02040503050406030204" pitchFamily="18" charset="0"/>
                        <a:cs typeface="Arial" pitchFamily="34" charset="0"/>
                      </a:rPr>
                      <m:t>=</m:t>
                    </m:r>
                    <m:rad>
                      <m:radPr>
                        <m:degHide m:val="on"/>
                        <m:ctrlPr>
                          <a:rPr lang="fr-CA" sz="2600" i="1" kern="0">
                            <a:solidFill>
                              <a:srgbClr val="000000"/>
                            </a:solidFill>
                            <a:latin typeface="Cambria Math" panose="02040503050406030204" pitchFamily="18" charset="0"/>
                            <a:cs typeface="Arial" pitchFamily="34" charset="0"/>
                          </a:rPr>
                        </m:ctrlPr>
                      </m:radPr>
                      <m:deg/>
                      <m:e>
                        <m:f>
                          <m:fPr>
                            <m:ctrlPr>
                              <a:rPr lang="fr-CA" sz="2600" i="1" kern="0">
                                <a:solidFill>
                                  <a:srgbClr val="000000"/>
                                </a:solidFill>
                                <a:latin typeface="Cambria Math" panose="02040503050406030204" pitchFamily="18" charset="0"/>
                                <a:cs typeface="Arial" pitchFamily="34" charset="0"/>
                              </a:rPr>
                            </m:ctrlPr>
                          </m:fPr>
                          <m:num>
                            <m:nary>
                              <m:naryPr>
                                <m:chr m:val="∑"/>
                                <m:supHide m:val="on"/>
                                <m:ctrlPr>
                                  <a:rPr lang="fr-CA" sz="2600" i="1" kern="0">
                                    <a:solidFill>
                                      <a:srgbClr val="000000"/>
                                    </a:solidFill>
                                    <a:latin typeface="Cambria Math" panose="02040503050406030204" pitchFamily="18" charset="0"/>
                                    <a:cs typeface="Arial" pitchFamily="34" charset="0"/>
                                  </a:rPr>
                                </m:ctrlPr>
                              </m:naryPr>
                              <m:sub>
                                <m:r>
                                  <m:rPr>
                                    <m:brk m:alnAt="7"/>
                                  </m:rPr>
                                  <a:rPr lang="fr-CA" sz="2600" i="1" kern="0">
                                    <a:solidFill>
                                      <a:srgbClr val="000000"/>
                                    </a:solidFill>
                                    <a:latin typeface="Cambria Math" panose="02040503050406030204" pitchFamily="18" charset="0"/>
                                    <a:cs typeface="Arial" pitchFamily="34" charset="0"/>
                                  </a:rPr>
                                  <m:t>(</m:t>
                                </m:r>
                                <m:r>
                                  <a:rPr lang="fr-CA" sz="2600" i="1" kern="0">
                                    <a:solidFill>
                                      <a:srgbClr val="000000"/>
                                    </a:solidFill>
                                    <a:latin typeface="Cambria Math" panose="02040503050406030204" pitchFamily="18" charset="0"/>
                                    <a:cs typeface="Arial" pitchFamily="34" charset="0"/>
                                  </a:rPr>
                                  <m:t>𝑣</m:t>
                                </m:r>
                                <m:r>
                                  <a:rPr lang="fr-CA" sz="2600" i="1" kern="0">
                                    <a:solidFill>
                                      <a:srgbClr val="000000"/>
                                    </a:solidFill>
                                    <a:latin typeface="Cambria Math" panose="02040503050406030204" pitchFamily="18" charset="0"/>
                                    <a:cs typeface="Arial" pitchFamily="34" charset="0"/>
                                  </a:rPr>
                                  <m:t>,</m:t>
                                </m:r>
                                <m:r>
                                  <a:rPr lang="fr-CA" sz="2600" i="1" kern="0">
                                    <a:solidFill>
                                      <a:srgbClr val="000000"/>
                                    </a:solidFill>
                                    <a:latin typeface="Cambria Math" panose="02040503050406030204" pitchFamily="18" charset="0"/>
                                    <a:cs typeface="Arial" pitchFamily="34" charset="0"/>
                                  </a:rPr>
                                  <m:t>𝑑</m:t>
                                </m:r>
                                <m:r>
                                  <a:rPr lang="fr-CA" sz="2600" i="1" kern="0">
                                    <a:solidFill>
                                      <a:srgbClr val="000000"/>
                                    </a:solidFill>
                                    <a:latin typeface="Cambria Math" panose="02040503050406030204" pitchFamily="18" charset="0"/>
                                    <a:cs typeface="Arial" pitchFamily="34" charset="0"/>
                                  </a:rPr>
                                  <m:t>)∈</m:t>
                                </m:r>
                                <m:sSub>
                                  <m:sSubPr>
                                    <m:ctrlPr>
                                      <a:rPr lang="fr-CA" sz="2600" i="1" kern="0">
                                        <a:solidFill>
                                          <a:srgbClr val="000000"/>
                                        </a:solidFill>
                                        <a:latin typeface="Cambria Math" panose="02040503050406030204" pitchFamily="18" charset="0"/>
                                        <a:ea typeface="Cambria Math" panose="02040503050406030204" pitchFamily="18" charset="0"/>
                                        <a:cs typeface="Arial" pitchFamily="34" charset="0"/>
                                      </a:rPr>
                                    </m:ctrlPr>
                                  </m:sSubPr>
                                  <m:e>
                                    <m:r>
                                      <a:rPr lang="fr-CA" sz="2600" i="1" kern="0">
                                        <a:solidFill>
                                          <a:srgbClr val="000000"/>
                                        </a:solidFill>
                                        <a:latin typeface="Cambria Math" panose="02040503050406030204" pitchFamily="18" charset="0"/>
                                        <a:ea typeface="Cambria Math" panose="02040503050406030204" pitchFamily="18" charset="0"/>
                                        <a:cs typeface="Arial" pitchFamily="34" charset="0"/>
                                      </a:rPr>
                                      <m:t>𝐾</m:t>
                                    </m:r>
                                  </m:e>
                                  <m:sub>
                                    <m:r>
                                      <a:rPr lang="fr-CA" sz="2600" i="1" kern="0">
                                        <a:solidFill>
                                          <a:srgbClr val="000000"/>
                                        </a:solidFill>
                                        <a:latin typeface="Cambria Math" panose="02040503050406030204" pitchFamily="18" charset="0"/>
                                        <a:ea typeface="Cambria Math" panose="02040503050406030204" pitchFamily="18" charset="0"/>
                                        <a:cs typeface="Arial" pitchFamily="34" charset="0"/>
                                      </a:rPr>
                                      <m:t>𝐸</m:t>
                                    </m:r>
                                  </m:sub>
                                </m:sSub>
                              </m:sub>
                              <m:sup/>
                              <m:e>
                                <m:sSup>
                                  <m:sSupPr>
                                    <m:ctrlPr>
                                      <a:rPr lang="fr-CA" sz="2600" i="1" kern="0">
                                        <a:solidFill>
                                          <a:srgbClr val="000000"/>
                                        </a:solidFill>
                                        <a:latin typeface="Cambria Math" panose="02040503050406030204" pitchFamily="18" charset="0"/>
                                        <a:cs typeface="Arial" pitchFamily="34" charset="0"/>
                                      </a:rPr>
                                    </m:ctrlPr>
                                  </m:sSupPr>
                                  <m:e>
                                    <m:d>
                                      <m:dPr>
                                        <m:ctrlPr>
                                          <a:rPr lang="fr-CA" sz="2600" i="1" kern="0">
                                            <a:solidFill>
                                              <a:srgbClr val="000000"/>
                                            </a:solidFill>
                                            <a:latin typeface="Cambria Math" panose="02040503050406030204" pitchFamily="18" charset="0"/>
                                            <a:cs typeface="Arial" pitchFamily="34" charset="0"/>
                                          </a:rPr>
                                        </m:ctrlPr>
                                      </m:dPr>
                                      <m:e>
                                        <m:sSub>
                                          <m:sSubPr>
                                            <m:ctrlPr>
                                              <a:rPr lang="fr-CA" sz="2600" i="1" kern="0">
                                                <a:solidFill>
                                                  <a:srgbClr val="000000"/>
                                                </a:solidFill>
                                                <a:latin typeface="Cambria Math" panose="02040503050406030204" pitchFamily="18" charset="0"/>
                                                <a:cs typeface="Arial" pitchFamily="34" charset="0"/>
                                              </a:rPr>
                                            </m:ctrlPr>
                                          </m:sSubPr>
                                          <m:e>
                                            <m:r>
                                              <a:rPr lang="fr-CA" sz="2600" i="1" kern="0">
                                                <a:solidFill>
                                                  <a:srgbClr val="000000"/>
                                                </a:solidFill>
                                                <a:latin typeface="Cambria Math" panose="02040503050406030204" pitchFamily="18" charset="0"/>
                                                <a:cs typeface="Arial" pitchFamily="34" charset="0"/>
                                              </a:rPr>
                                              <m:t>𝐹𝐼</m:t>
                                            </m:r>
                                          </m:e>
                                          <m:sub>
                                            <m:r>
                                              <a:rPr lang="en-CA" sz="2600" i="1" kern="0" smtClean="0">
                                                <a:solidFill>
                                                  <a:srgbClr val="000000"/>
                                                </a:solidFill>
                                                <a:latin typeface="Cambria Math" panose="02040503050406030204" pitchFamily="18" charset="0"/>
                                                <a:cs typeface="Arial" pitchFamily="34" charset="0"/>
                                              </a:rPr>
                                              <m:t>𝑣</m:t>
                                            </m:r>
                                            <m:r>
                                              <a:rPr lang="fr-CA" sz="2600" b="0" i="1" kern="0" smtClean="0">
                                                <a:solidFill>
                                                  <a:srgbClr val="000000"/>
                                                </a:solidFill>
                                                <a:latin typeface="Cambria Math" panose="02040503050406030204" pitchFamily="18" charset="0"/>
                                                <a:cs typeface="Arial" pitchFamily="34" charset="0"/>
                                              </a:rPr>
                                              <m:t>,</m:t>
                                            </m:r>
                                            <m:r>
                                              <a:rPr lang="fr-CA" sz="2600" b="0" i="1" kern="0" smtClean="0">
                                                <a:solidFill>
                                                  <a:srgbClr val="000000"/>
                                                </a:solidFill>
                                                <a:latin typeface="Cambria Math" panose="02040503050406030204" pitchFamily="18" charset="0"/>
                                                <a:cs typeface="Arial" pitchFamily="34" charset="0"/>
                                              </a:rPr>
                                              <m:t>𝑑</m:t>
                                            </m:r>
                                          </m:sub>
                                        </m:sSub>
                                        <m:r>
                                          <a:rPr lang="fr-CA" sz="2600" b="0" i="1" kern="0" smtClean="0">
                                            <a:solidFill>
                                              <a:srgbClr val="000000"/>
                                            </a:solidFill>
                                            <a:latin typeface="Cambria Math" panose="02040503050406030204" pitchFamily="18" charset="0"/>
                                            <a:cs typeface="Arial" pitchFamily="34" charset="0"/>
                                          </a:rPr>
                                          <m:t>𝐼𝑄</m:t>
                                        </m:r>
                                        <m:d>
                                          <m:dPr>
                                            <m:ctrlPr>
                                              <a:rPr lang="fr-CA" sz="2600" b="0" i="1" kern="0" smtClean="0">
                                                <a:solidFill>
                                                  <a:srgbClr val="000000"/>
                                                </a:solidFill>
                                                <a:latin typeface="Cambria Math" panose="02040503050406030204" pitchFamily="18" charset="0"/>
                                                <a:cs typeface="Arial" pitchFamily="34" charset="0"/>
                                              </a:rPr>
                                            </m:ctrlPr>
                                          </m:dPr>
                                          <m:e>
                                            <m:sSub>
                                              <m:sSubPr>
                                                <m:ctrlPr>
                                                  <a:rPr lang="fr-CA" sz="2600" i="1" kern="0">
                                                    <a:solidFill>
                                                      <a:srgbClr val="000000"/>
                                                    </a:solidFill>
                                                    <a:latin typeface="Cambria Math" panose="02040503050406030204" pitchFamily="18" charset="0"/>
                                                    <a:cs typeface="Arial" pitchFamily="34" charset="0"/>
                                                  </a:rPr>
                                                </m:ctrlPr>
                                              </m:sSubPr>
                                              <m:e>
                                                <m:acc>
                                                  <m:accPr>
                                                    <m:chr m:val="̂"/>
                                                    <m:ctrlPr>
                                                      <a:rPr lang="fr-CA" sz="2600" i="1" kern="0">
                                                        <a:solidFill>
                                                          <a:srgbClr val="000000"/>
                                                        </a:solidFill>
                                                        <a:latin typeface="Cambria Math" panose="02040503050406030204" pitchFamily="18" charset="0"/>
                                                        <a:cs typeface="Arial" pitchFamily="34" charset="0"/>
                                                      </a:rPr>
                                                    </m:ctrlPr>
                                                  </m:accPr>
                                                  <m:e>
                                                    <m:r>
                                                      <a:rPr lang="az-Cyrl-AZ" sz="2600" i="1" kern="0">
                                                        <a:solidFill>
                                                          <a:srgbClr val="000000"/>
                                                        </a:solidFill>
                                                        <a:latin typeface="Cambria Math" panose="02040503050406030204" pitchFamily="18" charset="0"/>
                                                        <a:cs typeface="Arial" pitchFamily="34" charset="0"/>
                                                      </a:rPr>
                                                      <m:t>Ѳ</m:t>
                                                    </m:r>
                                                  </m:e>
                                                </m:acc>
                                              </m:e>
                                              <m:sub>
                                                <m:r>
                                                  <a:rPr lang="en-CA" sz="2600" b="0" i="1" kern="0" smtClean="0">
                                                    <a:solidFill>
                                                      <a:srgbClr val="000000"/>
                                                    </a:solidFill>
                                                    <a:latin typeface="Cambria Math" panose="02040503050406030204" pitchFamily="18" charset="0"/>
                                                    <a:cs typeface="Arial" pitchFamily="34" charset="0"/>
                                                  </a:rPr>
                                                  <m:t>𝑣</m:t>
                                                </m:r>
                                                <m:r>
                                                  <a:rPr lang="fr-CA" sz="2600" i="1" kern="0">
                                                    <a:solidFill>
                                                      <a:srgbClr val="000000"/>
                                                    </a:solidFill>
                                                    <a:latin typeface="Cambria Math" panose="02040503050406030204" pitchFamily="18" charset="0"/>
                                                    <a:cs typeface="Arial" pitchFamily="34" charset="0"/>
                                                  </a:rPr>
                                                  <m:t>,</m:t>
                                                </m:r>
                                                <m:r>
                                                  <a:rPr lang="fr-CA" sz="2600" i="1" kern="0">
                                                    <a:solidFill>
                                                      <a:srgbClr val="000000"/>
                                                    </a:solidFill>
                                                    <a:latin typeface="Cambria Math" panose="02040503050406030204" pitchFamily="18" charset="0"/>
                                                    <a:cs typeface="Arial" pitchFamily="34" charset="0"/>
                                                  </a:rPr>
                                                  <m:t>𝑑</m:t>
                                                </m:r>
                                              </m:sub>
                                            </m:sSub>
                                          </m:e>
                                        </m:d>
                                      </m:e>
                                    </m:d>
                                  </m:e>
                                  <m:sup>
                                    <m:r>
                                      <a:rPr lang="fr-CA" sz="2600" i="1" kern="0">
                                        <a:solidFill>
                                          <a:srgbClr val="000000"/>
                                        </a:solidFill>
                                        <a:latin typeface="Cambria Math" panose="02040503050406030204" pitchFamily="18" charset="0"/>
                                        <a:cs typeface="Arial" pitchFamily="34" charset="0"/>
                                      </a:rPr>
                                      <m:t>2</m:t>
                                    </m:r>
                                  </m:sup>
                                </m:sSup>
                              </m:e>
                            </m:nary>
                          </m:num>
                          <m:den>
                            <m:nary>
                              <m:naryPr>
                                <m:chr m:val="∑"/>
                                <m:supHide m:val="on"/>
                                <m:ctrlPr>
                                  <a:rPr lang="fr-CA" sz="2600" i="1" kern="0">
                                    <a:solidFill>
                                      <a:srgbClr val="000000"/>
                                    </a:solidFill>
                                    <a:latin typeface="Cambria Math" panose="02040503050406030204" pitchFamily="18" charset="0"/>
                                    <a:cs typeface="Arial" pitchFamily="34" charset="0"/>
                                  </a:rPr>
                                </m:ctrlPr>
                              </m:naryPr>
                              <m:sub>
                                <m:r>
                                  <m:rPr>
                                    <m:brk m:alnAt="7"/>
                                  </m:rPr>
                                  <a:rPr lang="fr-CA" sz="2600" i="1" kern="0">
                                    <a:solidFill>
                                      <a:srgbClr val="000000"/>
                                    </a:solidFill>
                                    <a:latin typeface="Cambria Math" panose="02040503050406030204" pitchFamily="18" charset="0"/>
                                    <a:cs typeface="Arial" pitchFamily="34" charset="0"/>
                                  </a:rPr>
                                  <m:t>(</m:t>
                                </m:r>
                                <m:r>
                                  <a:rPr lang="fr-CA" sz="2600" i="1" kern="0">
                                    <a:solidFill>
                                      <a:srgbClr val="000000"/>
                                    </a:solidFill>
                                    <a:latin typeface="Cambria Math" panose="02040503050406030204" pitchFamily="18" charset="0"/>
                                    <a:cs typeface="Arial" pitchFamily="34" charset="0"/>
                                  </a:rPr>
                                  <m:t>𝑣</m:t>
                                </m:r>
                                <m:r>
                                  <a:rPr lang="fr-CA" sz="2600" i="1" kern="0">
                                    <a:solidFill>
                                      <a:srgbClr val="000000"/>
                                    </a:solidFill>
                                    <a:latin typeface="Cambria Math" panose="02040503050406030204" pitchFamily="18" charset="0"/>
                                    <a:cs typeface="Arial" pitchFamily="34" charset="0"/>
                                  </a:rPr>
                                  <m:t>,</m:t>
                                </m:r>
                                <m:r>
                                  <a:rPr lang="fr-CA" sz="2600" i="1" kern="0">
                                    <a:solidFill>
                                      <a:srgbClr val="000000"/>
                                    </a:solidFill>
                                    <a:latin typeface="Cambria Math" panose="02040503050406030204" pitchFamily="18" charset="0"/>
                                    <a:cs typeface="Arial" pitchFamily="34" charset="0"/>
                                  </a:rPr>
                                  <m:t>𝑑</m:t>
                                </m:r>
                                <m:r>
                                  <a:rPr lang="fr-CA" sz="2600" i="1" kern="0">
                                    <a:solidFill>
                                      <a:srgbClr val="000000"/>
                                    </a:solidFill>
                                    <a:latin typeface="Cambria Math" panose="02040503050406030204" pitchFamily="18" charset="0"/>
                                    <a:cs typeface="Arial" pitchFamily="34" charset="0"/>
                                  </a:rPr>
                                  <m:t>)∈</m:t>
                                </m:r>
                                <m:sSub>
                                  <m:sSubPr>
                                    <m:ctrlPr>
                                      <a:rPr lang="fr-CA" sz="2600" i="1" kern="0">
                                        <a:solidFill>
                                          <a:srgbClr val="000000"/>
                                        </a:solidFill>
                                        <a:latin typeface="Cambria Math" panose="02040503050406030204" pitchFamily="18" charset="0"/>
                                        <a:ea typeface="Cambria Math" panose="02040503050406030204" pitchFamily="18" charset="0"/>
                                        <a:cs typeface="Arial" pitchFamily="34" charset="0"/>
                                      </a:rPr>
                                    </m:ctrlPr>
                                  </m:sSubPr>
                                  <m:e>
                                    <m:r>
                                      <a:rPr lang="fr-CA" sz="2600" i="1" kern="0">
                                        <a:solidFill>
                                          <a:srgbClr val="000000"/>
                                        </a:solidFill>
                                        <a:latin typeface="Cambria Math" panose="02040503050406030204" pitchFamily="18" charset="0"/>
                                        <a:ea typeface="Cambria Math" panose="02040503050406030204" pitchFamily="18" charset="0"/>
                                        <a:cs typeface="Arial" pitchFamily="34" charset="0"/>
                                      </a:rPr>
                                      <m:t>𝐾</m:t>
                                    </m:r>
                                  </m:e>
                                  <m:sub>
                                    <m:r>
                                      <a:rPr lang="fr-CA" sz="2600" i="1" kern="0">
                                        <a:solidFill>
                                          <a:srgbClr val="000000"/>
                                        </a:solidFill>
                                        <a:latin typeface="Cambria Math" panose="02040503050406030204" pitchFamily="18" charset="0"/>
                                        <a:ea typeface="Cambria Math" panose="02040503050406030204" pitchFamily="18" charset="0"/>
                                        <a:cs typeface="Arial" pitchFamily="34" charset="0"/>
                                      </a:rPr>
                                      <m:t>𝐸</m:t>
                                    </m:r>
                                  </m:sub>
                                </m:sSub>
                              </m:sub>
                              <m:sup/>
                              <m:e>
                                <m:sSubSup>
                                  <m:sSubSupPr>
                                    <m:ctrlPr>
                                      <a:rPr lang="fr-CA" sz="2600" i="1" kern="0">
                                        <a:solidFill>
                                          <a:srgbClr val="000000"/>
                                        </a:solidFill>
                                        <a:latin typeface="Cambria Math" panose="02040503050406030204" pitchFamily="18" charset="0"/>
                                        <a:cs typeface="Arial" pitchFamily="34" charset="0"/>
                                      </a:rPr>
                                    </m:ctrlPr>
                                  </m:sSubSupPr>
                                  <m:e>
                                    <m:r>
                                      <a:rPr lang="fr-CA" sz="2600" i="1" kern="0">
                                        <a:solidFill>
                                          <a:srgbClr val="000000"/>
                                        </a:solidFill>
                                        <a:latin typeface="Cambria Math" panose="02040503050406030204" pitchFamily="18" charset="0"/>
                                        <a:cs typeface="Arial" pitchFamily="34" charset="0"/>
                                      </a:rPr>
                                      <m:t>𝐹𝐼</m:t>
                                    </m:r>
                                  </m:e>
                                  <m:sub>
                                    <m:r>
                                      <a:rPr lang="en-CA" sz="2600" b="0" i="1" kern="0" smtClean="0">
                                        <a:solidFill>
                                          <a:srgbClr val="000000"/>
                                        </a:solidFill>
                                        <a:latin typeface="Cambria Math" panose="02040503050406030204" pitchFamily="18" charset="0"/>
                                        <a:cs typeface="Arial" pitchFamily="34" charset="0"/>
                                      </a:rPr>
                                      <m:t>𝑣</m:t>
                                    </m:r>
                                    <m:r>
                                      <a:rPr lang="fr-CA" sz="2600" i="1" kern="0">
                                        <a:solidFill>
                                          <a:srgbClr val="000000"/>
                                        </a:solidFill>
                                        <a:latin typeface="Cambria Math" panose="02040503050406030204" pitchFamily="18" charset="0"/>
                                        <a:cs typeface="Arial" pitchFamily="34" charset="0"/>
                                      </a:rPr>
                                      <m:t>,</m:t>
                                    </m:r>
                                    <m:r>
                                      <a:rPr lang="fr-CA" sz="2600" i="1" kern="0">
                                        <a:solidFill>
                                          <a:srgbClr val="000000"/>
                                        </a:solidFill>
                                        <a:latin typeface="Cambria Math" panose="02040503050406030204" pitchFamily="18" charset="0"/>
                                        <a:cs typeface="Arial" pitchFamily="34" charset="0"/>
                                      </a:rPr>
                                      <m:t>𝑑</m:t>
                                    </m:r>
                                  </m:sub>
                                  <m:sup>
                                    <m:r>
                                      <a:rPr lang="fr-CA" sz="2600" i="1" kern="0">
                                        <a:solidFill>
                                          <a:srgbClr val="000000"/>
                                        </a:solidFill>
                                        <a:latin typeface="Cambria Math" panose="02040503050406030204" pitchFamily="18" charset="0"/>
                                        <a:cs typeface="Arial" pitchFamily="34" charset="0"/>
                                      </a:rPr>
                                      <m:t>2</m:t>
                                    </m:r>
                                  </m:sup>
                                </m:sSubSup>
                              </m:e>
                            </m:nary>
                          </m:den>
                        </m:f>
                      </m:e>
                    </m:rad>
                  </m:oMath>
                </a14:m>
                <a:endParaRPr lang="fr-CA" sz="2600" dirty="0" smtClean="0"/>
              </a:p>
            </p:txBody>
          </p:sp>
        </mc:Choice>
        <mc:Fallback xmlns="">
          <p:sp>
            <p:nvSpPr>
              <p:cNvPr id="17" name="Content Placeholder 2"/>
              <p:cNvSpPr>
                <a:spLocks noGrp="1" noRot="1" noChangeAspect="1" noMove="1" noResize="1" noEditPoints="1" noAdjustHandles="1" noChangeArrowheads="1" noChangeShapeType="1" noTextEdit="1"/>
              </p:cNvSpPr>
              <p:nvPr>
                <p:ph sz="quarter" idx="10"/>
                <p:custDataLst>
                  <p:tags r:id="rId6"/>
                </p:custDataLst>
              </p:nvPr>
            </p:nvSpPr>
            <p:spPr>
              <a:xfrm>
                <a:off x="323528" y="1196752"/>
                <a:ext cx="7056784" cy="4105051"/>
              </a:xfrm>
              <a:blipFill rotWithShape="0">
                <a:blip r:embed="rId7"/>
                <a:stretch>
                  <a:fillRect l="-777" t="-1335"/>
                </a:stretch>
              </a:blipFill>
            </p:spPr>
            <p:txBody>
              <a:bodyPr/>
              <a:lstStyle/>
              <a:p>
                <a:r>
                  <a:rPr lang="en-CA">
                    <a:noFill/>
                  </a:rPr>
                  <a:t> </a:t>
                </a:r>
              </a:p>
            </p:txBody>
          </p:sp>
        </mc:Fallback>
      </mc:AlternateContent>
      <p:sp>
        <p:nvSpPr>
          <p:cNvPr id="2" name="Titre 1"/>
          <p:cNvSpPr>
            <a:spLocks noGrp="1"/>
          </p:cNvSpPr>
          <p:nvPr>
            <p:ph type="title"/>
            <p:custDataLst>
              <p:tags r:id="rId2"/>
            </p:custDataLst>
          </p:nvPr>
        </p:nvSpPr>
        <p:spPr>
          <a:xfrm>
            <a:off x="179512" y="260648"/>
            <a:ext cx="6720234" cy="575469"/>
          </a:xfrm>
        </p:spPr>
        <p:txBody>
          <a:bodyPr>
            <a:noAutofit/>
          </a:bodyPr>
          <a:lstStyle/>
          <a:p>
            <a:r>
              <a:rPr lang="fr-FR" sz="2800" dirty="0" smtClean="0"/>
              <a:t>Indicateur </a:t>
            </a:r>
            <a:r>
              <a:rPr lang="fr-FR" sz="2800" dirty="0"/>
              <a:t>de qualité (IQ) </a:t>
            </a:r>
            <a:r>
              <a:rPr lang="fr-FR" sz="2800" dirty="0" smtClean="0"/>
              <a:t>global</a:t>
            </a:r>
            <a:endParaRPr lang="en-CA" sz="2800" dirty="0"/>
          </a:p>
        </p:txBody>
      </p:sp>
      <p:sp>
        <p:nvSpPr>
          <p:cNvPr id="6" name="Espace réservé du numéro de diapositive 5"/>
          <p:cNvSpPr>
            <a:spLocks noGrp="1"/>
          </p:cNvSpPr>
          <p:nvPr>
            <p:ph type="sldNum" sz="quarter" idx="14"/>
            <p:custDataLst>
              <p:tags r:id="rId3"/>
            </p:custDataLst>
          </p:nvPr>
        </p:nvSpPr>
        <p:spPr/>
        <p:txBody>
          <a:bodyPr/>
          <a:lstStyle/>
          <a:p>
            <a:fld id="{11D5333D-DD74-45AE-9719-595B141BCE61}" type="slidenum">
              <a:rPr lang="fr-CA" smtClean="0"/>
              <a:pPr/>
              <a:t>7</a:t>
            </a:fld>
            <a:endParaRPr lang="fr-CA"/>
          </a:p>
        </p:txBody>
      </p:sp>
    </p:spTree>
    <p:extLst>
      <p:ext uri="{BB962C8B-B14F-4D97-AF65-F5344CB8AC3E}">
        <p14:creationId xmlns:p14="http://schemas.microsoft.com/office/powerpoint/2010/main" val="409789449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79512" y="260648"/>
            <a:ext cx="6696744" cy="575469"/>
          </a:xfrm>
        </p:spPr>
        <p:txBody>
          <a:bodyPr>
            <a:noAutofit/>
          </a:bodyPr>
          <a:lstStyle/>
          <a:p>
            <a:r>
              <a:rPr lang="fr-FR" sz="2800" dirty="0" smtClean="0"/>
              <a:t>Mesure d’impact (MI) locale</a:t>
            </a:r>
            <a:endParaRPr lang="fr-FR" sz="2800" dirty="0"/>
          </a:p>
        </p:txBody>
      </p:sp>
      <p:sp>
        <p:nvSpPr>
          <p:cNvPr id="6" name="Espace réservé du numéro de diapositive 5"/>
          <p:cNvSpPr>
            <a:spLocks noGrp="1"/>
          </p:cNvSpPr>
          <p:nvPr>
            <p:ph type="sldNum" sz="quarter" idx="14"/>
            <p:custDataLst>
              <p:tags r:id="rId2"/>
            </p:custDataLst>
          </p:nvPr>
        </p:nvSpPr>
        <p:spPr/>
        <p:txBody>
          <a:bodyPr/>
          <a:lstStyle/>
          <a:p>
            <a:fld id="{11D5333D-DD74-45AE-9719-595B141BCE61}" type="slidenum">
              <a:rPr lang="fr-CA" smtClean="0"/>
              <a:pPr/>
              <a:t>8</a:t>
            </a:fld>
            <a:endParaRPr lang="fr-CA"/>
          </a:p>
        </p:txBody>
      </p:sp>
      <mc:AlternateContent xmlns:mc="http://schemas.openxmlformats.org/markup-compatibility/2006" xmlns:a14="http://schemas.microsoft.com/office/drawing/2010/main">
        <mc:Choice Requires="a14">
          <p:sp>
            <p:nvSpPr>
              <p:cNvPr id="11" name="Espace réservé du contenu 2"/>
              <p:cNvSpPr txBox="1">
                <a:spLocks/>
              </p:cNvSpPr>
              <p:nvPr>
                <p:custDataLst>
                  <p:tags r:id="rId3"/>
                </p:custDataLst>
              </p:nvPr>
            </p:nvSpPr>
            <p:spPr bwMode="auto">
              <a:xfrm>
                <a:off x="-108520" y="866159"/>
                <a:ext cx="8172399" cy="48239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83200" lvl="1" indent="-457200">
                  <a:spcBef>
                    <a:spcPts val="0"/>
                  </a:spcBef>
                  <a:spcAft>
                    <a:spcPts val="600"/>
                  </a:spcAft>
                  <a:buClr>
                    <a:schemeClr val="accent1"/>
                  </a:buClr>
                  <a:buFont typeface="Arial" panose="020B0604020202020204" pitchFamily="34" charset="0"/>
                  <a:buChar char="•"/>
                </a:pPr>
                <a:r>
                  <a:rPr kumimoji="0" lang="fr-CA" sz="2000" b="0" i="0" u="none" strike="noStrike" kern="0" cap="none" spc="0" normalizeH="0" noProof="0" dirty="0" smtClean="0">
                    <a:ln>
                      <a:noFill/>
                    </a:ln>
                    <a:solidFill>
                      <a:srgbClr val="000000"/>
                    </a:solidFill>
                    <a:effectLst/>
                    <a:uLnTx/>
                    <a:uFillTx/>
                    <a:latin typeface="Arial" pitchFamily="34" charset="0"/>
                    <a:cs typeface="Arial" pitchFamily="34" charset="0"/>
                  </a:rPr>
                  <a:t>Pour chaque estimation clé et chaque mesure de qualité</a:t>
                </a:r>
              </a:p>
              <a:p>
                <a:pPr marL="583200" lvl="1" indent="-457200">
                  <a:spcBef>
                    <a:spcPts val="0"/>
                  </a:spcBef>
                  <a:spcAft>
                    <a:spcPts val="600"/>
                  </a:spcAft>
                  <a:buClr>
                    <a:schemeClr val="accent1"/>
                  </a:buClr>
                  <a:buFont typeface="Arial" panose="020B0604020202020204" pitchFamily="34" charset="0"/>
                  <a:buChar char="•"/>
                </a:pPr>
                <a14:m>
                  <m:oMath xmlns:m="http://schemas.openxmlformats.org/officeDocument/2006/math">
                    <m:sSub>
                      <m:sSubPr>
                        <m:ctrlPr>
                          <a:rPr lang="en-CA" sz="2000" i="1" kern="0" smtClean="0">
                            <a:solidFill>
                              <a:srgbClr val="000000"/>
                            </a:solidFill>
                            <a:latin typeface="Cambria Math" panose="02040503050406030204" pitchFamily="18" charset="0"/>
                            <a:cs typeface="Arial" pitchFamily="34" charset="0"/>
                          </a:rPr>
                        </m:ctrlPr>
                      </m:sSubPr>
                      <m:e>
                        <m:r>
                          <a:rPr lang="en-CA" sz="2000" b="0" i="1" kern="0" smtClean="0">
                            <a:solidFill>
                              <a:srgbClr val="000000"/>
                            </a:solidFill>
                            <a:latin typeface="Cambria Math" panose="02040503050406030204" pitchFamily="18" charset="0"/>
                            <a:cs typeface="Arial" pitchFamily="34" charset="0"/>
                          </a:rPr>
                          <m:t>𝑀𝐼</m:t>
                        </m:r>
                      </m:e>
                      <m:sub>
                        <m:r>
                          <a:rPr lang="en-CA" sz="2000" b="0" i="1" kern="0" smtClean="0">
                            <a:solidFill>
                              <a:srgbClr val="000000"/>
                            </a:solidFill>
                            <a:latin typeface="Cambria Math" panose="02040503050406030204" pitchFamily="18" charset="0"/>
                            <a:cs typeface="Arial" pitchFamily="34" charset="0"/>
                          </a:rPr>
                          <m:t>𝑘</m:t>
                        </m:r>
                      </m:sub>
                    </m:sSub>
                    <m:r>
                      <a:rPr lang="fr-CA" sz="2000" b="0" i="1" kern="0" smtClean="0">
                        <a:solidFill>
                          <a:srgbClr val="000000"/>
                        </a:solidFill>
                        <a:latin typeface="Cambria Math" panose="02040503050406030204" pitchFamily="18" charset="0"/>
                        <a:cs typeface="Arial" pitchFamily="34" charset="0"/>
                      </a:rPr>
                      <m:t>=</m:t>
                    </m:r>
                    <m:sSub>
                      <m:sSubPr>
                        <m:ctrlPr>
                          <a:rPr lang="fr-CA" sz="2000" b="0" i="1" kern="0" smtClean="0">
                            <a:solidFill>
                              <a:srgbClr val="000000"/>
                            </a:solidFill>
                            <a:latin typeface="Cambria Math" panose="02040503050406030204" pitchFamily="18" charset="0"/>
                            <a:cs typeface="Arial" pitchFamily="34" charset="0"/>
                          </a:rPr>
                        </m:ctrlPr>
                      </m:sSubPr>
                      <m:e>
                        <m:r>
                          <a:rPr lang="en-CA" sz="2000" b="0" i="1" kern="0" smtClean="0">
                            <a:solidFill>
                              <a:srgbClr val="000000"/>
                            </a:solidFill>
                            <a:latin typeface="Cambria Math" panose="02040503050406030204" pitchFamily="18" charset="0"/>
                            <a:cs typeface="Arial" pitchFamily="34" charset="0"/>
                          </a:rPr>
                          <m:t>𝑃</m:t>
                        </m:r>
                      </m:e>
                      <m:sub>
                        <m:r>
                          <a:rPr lang="en-CA" sz="2000" b="0" i="1" kern="0" smtClean="0">
                            <a:solidFill>
                              <a:srgbClr val="000000"/>
                            </a:solidFill>
                            <a:latin typeface="Cambria Math" panose="02040503050406030204" pitchFamily="18" charset="0"/>
                            <a:cs typeface="Arial" pitchFamily="34" charset="0"/>
                          </a:rPr>
                          <m:t>𝑘</m:t>
                        </m:r>
                      </m:sub>
                    </m:sSub>
                    <m:d>
                      <m:dPr>
                        <m:ctrlPr>
                          <a:rPr lang="fr-CA" sz="2000" b="0" i="1" kern="0" smtClean="0">
                            <a:solidFill>
                              <a:srgbClr val="000000"/>
                            </a:solidFill>
                            <a:latin typeface="Cambria Math" panose="02040503050406030204" pitchFamily="18" charset="0"/>
                            <a:cs typeface="Arial" pitchFamily="34" charset="0"/>
                          </a:rPr>
                        </m:ctrlPr>
                      </m:dPr>
                      <m:e>
                        <m:r>
                          <a:rPr lang="fr-CA" sz="2000" i="1" kern="0">
                            <a:solidFill>
                              <a:srgbClr val="000000"/>
                            </a:solidFill>
                            <a:latin typeface="Cambria Math" panose="02040503050406030204" pitchFamily="18" charset="0"/>
                            <a:cs typeface="Arial" pitchFamily="34" charset="0"/>
                          </a:rPr>
                          <m:t>𝐼𝑄</m:t>
                        </m:r>
                        <m:r>
                          <m:rPr>
                            <m:nor/>
                          </m:rPr>
                          <a:rPr lang="fr-CA" sz="2000" dirty="0"/>
                          <m:t>(</m:t>
                        </m:r>
                        <m:sSub>
                          <m:sSubPr>
                            <m:ctrlPr>
                              <a:rPr lang="fr-CA" sz="2000" i="1">
                                <a:latin typeface="Cambria Math" panose="02040503050406030204" pitchFamily="18" charset="0"/>
                              </a:rPr>
                            </m:ctrlPr>
                          </m:sSubPr>
                          <m:e>
                            <m:acc>
                              <m:accPr>
                                <m:chr m:val="̂"/>
                                <m:ctrlPr>
                                  <a:rPr lang="fr-CA" sz="2000" i="1">
                                    <a:latin typeface="Cambria Math" panose="02040503050406030204" pitchFamily="18" charset="0"/>
                                  </a:rPr>
                                </m:ctrlPr>
                              </m:accPr>
                              <m:e>
                                <m:r>
                                  <a:rPr lang="az-Cyrl-AZ" sz="2000" i="1">
                                    <a:latin typeface="Cambria Math" panose="02040503050406030204" pitchFamily="18" charset="0"/>
                                  </a:rPr>
                                  <m:t>Ѳ</m:t>
                                </m:r>
                              </m:e>
                            </m:acc>
                          </m:e>
                          <m:sub>
                            <m:sSub>
                              <m:sSubPr>
                                <m:ctrlPr>
                                  <a:rPr lang="az-Cyrl-AZ" sz="2000" i="1">
                                    <a:latin typeface="Cambria Math" panose="02040503050406030204" pitchFamily="18" charset="0"/>
                                  </a:rPr>
                                </m:ctrlPr>
                              </m:sSubPr>
                              <m:e>
                                <m:r>
                                  <a:rPr lang="fr-CA" sz="2000" i="1">
                                    <a:latin typeface="Cambria Math" panose="02040503050406030204" pitchFamily="18" charset="0"/>
                                  </a:rPr>
                                  <m:t>𝑦</m:t>
                                </m:r>
                              </m:e>
                              <m:sub>
                                <m:r>
                                  <a:rPr lang="fr-CA" sz="2000" i="1">
                                    <a:latin typeface="Cambria Math" panose="02040503050406030204" pitchFamily="18" charset="0"/>
                                  </a:rPr>
                                  <m:t>𝑣</m:t>
                                </m:r>
                              </m:sub>
                            </m:sSub>
                            <m:r>
                              <a:rPr lang="fr-CA" sz="2000" i="1">
                                <a:latin typeface="Cambria Math" panose="02040503050406030204" pitchFamily="18" charset="0"/>
                              </a:rPr>
                              <m:t>,</m:t>
                            </m:r>
                            <m:r>
                              <a:rPr lang="fr-CA" sz="2000" i="1">
                                <a:latin typeface="Cambria Math" panose="02040503050406030204" pitchFamily="18" charset="0"/>
                              </a:rPr>
                              <m:t>𝑑</m:t>
                            </m:r>
                          </m:sub>
                        </m:sSub>
                        <m:r>
                          <m:rPr>
                            <m:nor/>
                          </m:rPr>
                          <a:rPr lang="fr-CA" sz="2000" dirty="0"/>
                          <m:t>)</m:t>
                        </m:r>
                        <m:r>
                          <a:rPr lang="fr-CA" sz="2000" i="1" kern="0">
                            <a:solidFill>
                              <a:srgbClr val="000000"/>
                            </a:solidFill>
                            <a:latin typeface="Cambria Math" panose="02040503050406030204" pitchFamily="18" charset="0"/>
                            <a:cs typeface="Arial" pitchFamily="34" charset="0"/>
                          </a:rPr>
                          <m:t>−</m:t>
                        </m:r>
                        <m:sSup>
                          <m:sSupPr>
                            <m:ctrlPr>
                              <a:rPr lang="fr-CA" sz="2000" i="1" kern="0" smtClean="0">
                                <a:solidFill>
                                  <a:srgbClr val="000000"/>
                                </a:solidFill>
                                <a:latin typeface="Cambria Math" panose="02040503050406030204" pitchFamily="18" charset="0"/>
                                <a:cs typeface="Arial" pitchFamily="34" charset="0"/>
                              </a:rPr>
                            </m:ctrlPr>
                          </m:sSupPr>
                          <m:e>
                            <m:r>
                              <a:rPr lang="fr-CA" sz="2000" i="1" kern="0">
                                <a:solidFill>
                                  <a:srgbClr val="000000"/>
                                </a:solidFill>
                                <a:latin typeface="Cambria Math" panose="02040503050406030204" pitchFamily="18" charset="0"/>
                                <a:cs typeface="Arial" pitchFamily="34" charset="0"/>
                              </a:rPr>
                              <m:t>𝐼𝑄</m:t>
                            </m:r>
                            <m:r>
                              <m:rPr>
                                <m:nor/>
                              </m:rPr>
                              <a:rPr lang="fr-CA" sz="2000" dirty="0"/>
                              <m:t>(</m:t>
                            </m:r>
                            <m:sSub>
                              <m:sSubPr>
                                <m:ctrlPr>
                                  <a:rPr lang="fr-CA" sz="2000" i="1">
                                    <a:latin typeface="Cambria Math" panose="02040503050406030204" pitchFamily="18" charset="0"/>
                                  </a:rPr>
                                </m:ctrlPr>
                              </m:sSubPr>
                              <m:e>
                                <m:acc>
                                  <m:accPr>
                                    <m:chr m:val="̂"/>
                                    <m:ctrlPr>
                                      <a:rPr lang="fr-CA" sz="2000" i="1">
                                        <a:latin typeface="Cambria Math" panose="02040503050406030204" pitchFamily="18" charset="0"/>
                                      </a:rPr>
                                    </m:ctrlPr>
                                  </m:accPr>
                                  <m:e>
                                    <m:r>
                                      <a:rPr lang="az-Cyrl-AZ" sz="2000" i="1">
                                        <a:latin typeface="Cambria Math" panose="02040503050406030204" pitchFamily="18" charset="0"/>
                                      </a:rPr>
                                      <m:t>Ѳ</m:t>
                                    </m:r>
                                  </m:e>
                                </m:acc>
                              </m:e>
                              <m:sub>
                                <m:sSub>
                                  <m:sSubPr>
                                    <m:ctrlPr>
                                      <a:rPr lang="az-Cyrl-AZ" sz="2000" i="1">
                                        <a:latin typeface="Cambria Math" panose="02040503050406030204" pitchFamily="18" charset="0"/>
                                      </a:rPr>
                                    </m:ctrlPr>
                                  </m:sSubPr>
                                  <m:e>
                                    <m:r>
                                      <a:rPr lang="fr-CA" sz="2000" i="1">
                                        <a:latin typeface="Cambria Math" panose="02040503050406030204" pitchFamily="18" charset="0"/>
                                      </a:rPr>
                                      <m:t>𝑦</m:t>
                                    </m:r>
                                  </m:e>
                                  <m:sub>
                                    <m:r>
                                      <a:rPr lang="fr-CA" sz="2000" i="1">
                                        <a:latin typeface="Cambria Math" panose="02040503050406030204" pitchFamily="18" charset="0"/>
                                      </a:rPr>
                                      <m:t>𝑣</m:t>
                                    </m:r>
                                  </m:sub>
                                </m:sSub>
                                <m:r>
                                  <a:rPr lang="fr-CA" sz="2000" i="1">
                                    <a:latin typeface="Cambria Math" panose="02040503050406030204" pitchFamily="18" charset="0"/>
                                  </a:rPr>
                                  <m:t>,</m:t>
                                </m:r>
                                <m:r>
                                  <a:rPr lang="fr-CA" sz="2000" i="1">
                                    <a:latin typeface="Cambria Math" panose="02040503050406030204" pitchFamily="18" charset="0"/>
                                  </a:rPr>
                                  <m:t>𝑑</m:t>
                                </m:r>
                              </m:sub>
                            </m:sSub>
                            <m:r>
                              <m:rPr>
                                <m:nor/>
                              </m:rPr>
                              <a:rPr lang="fr-CA" sz="2000" dirty="0"/>
                              <m:t>)</m:t>
                            </m:r>
                          </m:e>
                          <m:sup>
                            <m:r>
                              <a:rPr lang="en-CA" sz="2000" b="0" i="1" kern="0" smtClean="0">
                                <a:solidFill>
                                  <a:srgbClr val="000000"/>
                                </a:solidFill>
                                <a:latin typeface="Cambria Math" panose="02040503050406030204" pitchFamily="18" charset="0"/>
                                <a:cs typeface="Arial" pitchFamily="34" charset="0"/>
                              </a:rPr>
                              <m:t>(</m:t>
                            </m:r>
                            <m:r>
                              <a:rPr lang="en-CA" sz="2000" b="0" i="1" kern="0" smtClean="0">
                                <a:solidFill>
                                  <a:srgbClr val="000000"/>
                                </a:solidFill>
                                <a:latin typeface="Cambria Math" panose="02040503050406030204" pitchFamily="18" charset="0"/>
                                <a:cs typeface="Arial" pitchFamily="34" charset="0"/>
                              </a:rPr>
                              <m:t>𝑘</m:t>
                            </m:r>
                            <m:r>
                              <a:rPr lang="en-CA" sz="2000" b="0" i="1" kern="0" smtClean="0">
                                <a:solidFill>
                                  <a:srgbClr val="000000"/>
                                </a:solidFill>
                                <a:latin typeface="Cambria Math" panose="02040503050406030204" pitchFamily="18" charset="0"/>
                                <a:cs typeface="Arial" pitchFamily="34" charset="0"/>
                              </a:rPr>
                              <m:t>)</m:t>
                            </m:r>
                          </m:sup>
                        </m:sSup>
                      </m:e>
                    </m:d>
                  </m:oMath>
                </a14:m>
                <a:r>
                  <a:rPr lang="fr-CA" sz="2000" kern="0" noProof="0" dirty="0" smtClean="0">
                    <a:solidFill>
                      <a:srgbClr val="000000"/>
                    </a:solidFill>
                    <a:latin typeface="Arial" pitchFamily="34" charset="0"/>
                    <a:cs typeface="Arial" pitchFamily="34" charset="0"/>
                  </a:rPr>
                  <a:t>, où</a:t>
                </a:r>
              </a:p>
              <a:p>
                <a:pPr marL="1040400" lvl="3">
                  <a:spcBef>
                    <a:spcPts val="0"/>
                  </a:spcBef>
                  <a:spcAft>
                    <a:spcPts val="600"/>
                  </a:spcAft>
                  <a:buClr>
                    <a:schemeClr val="accent1"/>
                  </a:buClr>
                </a:pPr>
                <a14:m>
                  <m:oMath xmlns:m="http://schemas.openxmlformats.org/officeDocument/2006/math">
                    <m:sSub>
                      <m:sSubPr>
                        <m:ctrlPr>
                          <a:rPr lang="fr-CA" sz="2000" i="1" kern="0">
                            <a:solidFill>
                              <a:srgbClr val="000000"/>
                            </a:solidFill>
                            <a:latin typeface="Cambria Math" panose="02040503050406030204" pitchFamily="18" charset="0"/>
                            <a:cs typeface="Arial" pitchFamily="34" charset="0"/>
                          </a:rPr>
                        </m:ctrlPr>
                      </m:sSubPr>
                      <m:e>
                        <m:r>
                          <a:rPr lang="en-CA" sz="2000" i="1" kern="0">
                            <a:solidFill>
                              <a:srgbClr val="000000"/>
                            </a:solidFill>
                            <a:latin typeface="Cambria Math" panose="02040503050406030204" pitchFamily="18" charset="0"/>
                            <a:cs typeface="Arial" pitchFamily="34" charset="0"/>
                          </a:rPr>
                          <m:t>𝑃</m:t>
                        </m:r>
                      </m:e>
                      <m:sub>
                        <m:r>
                          <a:rPr lang="en-CA" sz="2000" i="1" kern="0">
                            <a:solidFill>
                              <a:srgbClr val="000000"/>
                            </a:solidFill>
                            <a:latin typeface="Cambria Math" panose="02040503050406030204" pitchFamily="18" charset="0"/>
                            <a:cs typeface="Arial" pitchFamily="34" charset="0"/>
                          </a:rPr>
                          <m:t>𝑘</m:t>
                        </m:r>
                      </m:sub>
                    </m:sSub>
                  </m:oMath>
                </a14:m>
                <a:r>
                  <a:rPr lang="fr-CA" sz="2000" kern="0" dirty="0" smtClean="0">
                    <a:solidFill>
                      <a:srgbClr val="000000"/>
                    </a:solidFill>
                    <a:latin typeface="Arial" pitchFamily="34" charset="0"/>
                    <a:cs typeface="Arial" pitchFamily="34" charset="0"/>
                  </a:rPr>
                  <a:t>= probabilité que le suivi soit un succès</a:t>
                </a:r>
              </a:p>
              <a:p>
                <a:pPr marL="1040400" lvl="3">
                  <a:spcBef>
                    <a:spcPts val="0"/>
                  </a:spcBef>
                  <a:spcAft>
                    <a:spcPts val="600"/>
                  </a:spcAft>
                  <a:buClr>
                    <a:schemeClr val="accent1"/>
                  </a:buClr>
                </a:pPr>
                <a14:m>
                  <m:oMath xmlns:m="http://schemas.openxmlformats.org/officeDocument/2006/math">
                    <m:sSup>
                      <m:sSupPr>
                        <m:ctrlPr>
                          <a:rPr lang="fr-CA" sz="2000" i="1" kern="0">
                            <a:solidFill>
                              <a:srgbClr val="000000"/>
                            </a:solidFill>
                            <a:latin typeface="Cambria Math" panose="02040503050406030204" pitchFamily="18" charset="0"/>
                            <a:cs typeface="Arial" pitchFamily="34" charset="0"/>
                          </a:rPr>
                        </m:ctrlPr>
                      </m:sSupPr>
                      <m:e>
                        <m:r>
                          <a:rPr lang="fr-CA" sz="2000" i="1" kern="0">
                            <a:solidFill>
                              <a:srgbClr val="000000"/>
                            </a:solidFill>
                            <a:latin typeface="Cambria Math" panose="02040503050406030204" pitchFamily="18" charset="0"/>
                            <a:cs typeface="Arial" pitchFamily="34" charset="0"/>
                          </a:rPr>
                          <m:t>𝐼𝑄</m:t>
                        </m:r>
                        <m:r>
                          <m:rPr>
                            <m:nor/>
                          </m:rPr>
                          <a:rPr lang="fr-CA" sz="2000" dirty="0"/>
                          <m:t>(</m:t>
                        </m:r>
                        <m:sSub>
                          <m:sSubPr>
                            <m:ctrlPr>
                              <a:rPr lang="fr-CA" sz="2000" i="1">
                                <a:latin typeface="Cambria Math" panose="02040503050406030204" pitchFamily="18" charset="0"/>
                              </a:rPr>
                            </m:ctrlPr>
                          </m:sSubPr>
                          <m:e>
                            <m:acc>
                              <m:accPr>
                                <m:chr m:val="̂"/>
                                <m:ctrlPr>
                                  <a:rPr lang="fr-CA" sz="2000" i="1">
                                    <a:latin typeface="Cambria Math" panose="02040503050406030204" pitchFamily="18" charset="0"/>
                                  </a:rPr>
                                </m:ctrlPr>
                              </m:accPr>
                              <m:e>
                                <m:r>
                                  <a:rPr lang="az-Cyrl-AZ" sz="2000" i="1">
                                    <a:latin typeface="Cambria Math" panose="02040503050406030204" pitchFamily="18" charset="0"/>
                                  </a:rPr>
                                  <m:t>Ѳ</m:t>
                                </m:r>
                              </m:e>
                            </m:acc>
                          </m:e>
                          <m:sub>
                            <m:sSub>
                              <m:sSubPr>
                                <m:ctrlPr>
                                  <a:rPr lang="az-Cyrl-AZ" sz="2000" i="1">
                                    <a:latin typeface="Cambria Math" panose="02040503050406030204" pitchFamily="18" charset="0"/>
                                  </a:rPr>
                                </m:ctrlPr>
                              </m:sSubPr>
                              <m:e>
                                <m:r>
                                  <a:rPr lang="fr-CA" sz="2000" i="1">
                                    <a:latin typeface="Cambria Math" panose="02040503050406030204" pitchFamily="18" charset="0"/>
                                  </a:rPr>
                                  <m:t>𝑦</m:t>
                                </m:r>
                              </m:e>
                              <m:sub>
                                <m:r>
                                  <a:rPr lang="fr-CA" sz="2000" i="1">
                                    <a:latin typeface="Cambria Math" panose="02040503050406030204" pitchFamily="18" charset="0"/>
                                  </a:rPr>
                                  <m:t>𝑣</m:t>
                                </m:r>
                              </m:sub>
                            </m:sSub>
                            <m:r>
                              <a:rPr lang="fr-CA" sz="2000" i="1">
                                <a:latin typeface="Cambria Math" panose="02040503050406030204" pitchFamily="18" charset="0"/>
                              </a:rPr>
                              <m:t>,</m:t>
                            </m:r>
                            <m:r>
                              <a:rPr lang="fr-CA" sz="2000" i="1">
                                <a:latin typeface="Cambria Math" panose="02040503050406030204" pitchFamily="18" charset="0"/>
                              </a:rPr>
                              <m:t>𝑑</m:t>
                            </m:r>
                          </m:sub>
                        </m:sSub>
                        <m:r>
                          <m:rPr>
                            <m:nor/>
                          </m:rPr>
                          <a:rPr lang="fr-CA" sz="2000" dirty="0"/>
                          <m:t>)</m:t>
                        </m:r>
                      </m:e>
                      <m:sup>
                        <m:r>
                          <a:rPr lang="en-CA" sz="2000" i="1" kern="0">
                            <a:solidFill>
                              <a:srgbClr val="000000"/>
                            </a:solidFill>
                            <a:latin typeface="Cambria Math" panose="02040503050406030204" pitchFamily="18" charset="0"/>
                            <a:cs typeface="Arial" pitchFamily="34" charset="0"/>
                          </a:rPr>
                          <m:t>(</m:t>
                        </m:r>
                        <m:r>
                          <a:rPr lang="en-CA" sz="2000" i="1" kern="0">
                            <a:solidFill>
                              <a:srgbClr val="000000"/>
                            </a:solidFill>
                            <a:latin typeface="Cambria Math" panose="02040503050406030204" pitchFamily="18" charset="0"/>
                            <a:cs typeface="Arial" pitchFamily="34" charset="0"/>
                          </a:rPr>
                          <m:t>𝑘</m:t>
                        </m:r>
                        <m:r>
                          <a:rPr lang="en-CA" sz="2000" i="1" kern="0">
                            <a:solidFill>
                              <a:srgbClr val="000000"/>
                            </a:solidFill>
                            <a:latin typeface="Cambria Math" panose="02040503050406030204" pitchFamily="18" charset="0"/>
                            <a:cs typeface="Arial" pitchFamily="34" charset="0"/>
                          </a:rPr>
                          <m:t>)</m:t>
                        </m:r>
                      </m:sup>
                    </m:sSup>
                  </m:oMath>
                </a14:m>
                <a:r>
                  <a:rPr lang="fr-CA" sz="2000" kern="0" dirty="0" smtClean="0">
                    <a:solidFill>
                      <a:srgbClr val="000000"/>
                    </a:solidFill>
                    <a:latin typeface="Arial" pitchFamily="34" charset="0"/>
                    <a:cs typeface="Arial" pitchFamily="34" charset="0"/>
                  </a:rPr>
                  <a:t> = projection de l’IQ si le suivi est un succès </a:t>
                </a:r>
              </a:p>
              <a:p>
                <a:pPr marL="468900" lvl="1" indent="-342900">
                  <a:spcBef>
                    <a:spcPts val="0"/>
                  </a:spcBef>
                  <a:spcAft>
                    <a:spcPts val="600"/>
                  </a:spcAft>
                  <a:buClr>
                    <a:schemeClr val="accent1"/>
                  </a:buClr>
                  <a:buFont typeface="Arial" panose="020B0604020202020204" pitchFamily="34" charset="0"/>
                  <a:buChar char="•"/>
                </a:pPr>
                <a:r>
                  <a:rPr lang="fr-FR" sz="2000" kern="0" dirty="0" smtClean="0">
                    <a:solidFill>
                      <a:srgbClr val="000000"/>
                    </a:solidFill>
                    <a:latin typeface="Arial" pitchFamily="34" charset="0"/>
                    <a:cs typeface="Arial" pitchFamily="34" charset="0"/>
                  </a:rPr>
                  <a:t>On utilise pour le moment le modèle simple </a:t>
                </a:r>
                <a14:m>
                  <m:oMath xmlns:m="http://schemas.openxmlformats.org/officeDocument/2006/math">
                    <m:sSub>
                      <m:sSubPr>
                        <m:ctrlPr>
                          <a:rPr lang="fr-FR" sz="2000" i="1" kern="0">
                            <a:solidFill>
                              <a:srgbClr val="000000"/>
                            </a:solidFill>
                            <a:latin typeface="Cambria Math" panose="02040503050406030204" pitchFamily="18" charset="0"/>
                            <a:cs typeface="Arial" pitchFamily="34" charset="0"/>
                          </a:rPr>
                        </m:ctrlPr>
                      </m:sSubPr>
                      <m:e>
                        <m:r>
                          <a:rPr lang="fr-FR" sz="2000" i="1" kern="0">
                            <a:solidFill>
                              <a:srgbClr val="000000"/>
                            </a:solidFill>
                            <a:latin typeface="Cambria Math" panose="02040503050406030204" pitchFamily="18" charset="0"/>
                            <a:cs typeface="Arial" pitchFamily="34" charset="0"/>
                          </a:rPr>
                          <m:t>𝑃</m:t>
                        </m:r>
                      </m:e>
                      <m:sub>
                        <m:r>
                          <a:rPr lang="fr-FR" sz="2000" i="1" kern="0" smtClean="0">
                            <a:solidFill>
                              <a:srgbClr val="000000"/>
                            </a:solidFill>
                            <a:latin typeface="Cambria Math" panose="02040503050406030204" pitchFamily="18" charset="0"/>
                            <a:cs typeface="Arial" pitchFamily="34" charset="0"/>
                          </a:rPr>
                          <m:t>𝑘</m:t>
                        </m:r>
                      </m:sub>
                    </m:sSub>
                    <m:r>
                      <a:rPr lang="fr-FR" sz="2000" b="0" i="1" kern="0" smtClean="0">
                        <a:solidFill>
                          <a:srgbClr val="000000"/>
                        </a:solidFill>
                        <a:latin typeface="Cambria Math" panose="02040503050406030204" pitchFamily="18" charset="0"/>
                        <a:cs typeface="Arial" pitchFamily="34" charset="0"/>
                      </a:rPr>
                      <m:t>=1</m:t>
                    </m:r>
                  </m:oMath>
                </a14:m>
                <a:r>
                  <a:rPr lang="fr-FR" sz="2000" kern="0" dirty="0" smtClean="0">
                    <a:solidFill>
                      <a:srgbClr val="000000"/>
                    </a:solidFill>
                    <a:latin typeface="Arial" pitchFamily="34" charset="0"/>
                    <a:cs typeface="Arial" pitchFamily="34" charset="0"/>
                  </a:rPr>
                  <a:t>.</a:t>
                </a:r>
              </a:p>
              <a:p>
                <a:pPr marL="468900" lvl="1" indent="-342900">
                  <a:spcBef>
                    <a:spcPts val="0"/>
                  </a:spcBef>
                  <a:spcAft>
                    <a:spcPts val="600"/>
                  </a:spcAft>
                  <a:buClr>
                    <a:schemeClr val="accent1"/>
                  </a:buClr>
                  <a:buFont typeface="Arial" panose="020B0604020202020204" pitchFamily="34" charset="0"/>
                  <a:buChar char="•"/>
                </a:pPr>
                <a:r>
                  <a:rPr lang="fr-FR" sz="2000" kern="0" dirty="0" smtClean="0">
                    <a:solidFill>
                      <a:srgbClr val="000000"/>
                    </a:solidFill>
                    <a:latin typeface="Arial" pitchFamily="34" charset="0"/>
                    <a:cs typeface="Arial" pitchFamily="34" charset="0"/>
                  </a:rPr>
                  <a:t>Mesures d’impact actuellement utilisées:</a:t>
                </a:r>
              </a:p>
              <a:p>
                <a:pPr marL="926100" lvl="2" indent="-342900">
                  <a:spcBef>
                    <a:spcPts val="0"/>
                  </a:spcBef>
                  <a:spcAft>
                    <a:spcPts val="600"/>
                  </a:spcAft>
                  <a:buClr>
                    <a:schemeClr val="accent1"/>
                  </a:buClr>
                  <a:buFont typeface="Arial" panose="020B0604020202020204" pitchFamily="34" charset="0"/>
                  <a:buChar char="•"/>
                </a:pPr>
                <a:r>
                  <a:rPr lang="fr-FR" sz="2000" dirty="0"/>
                  <a:t>Écart relatif par rapport aux valeurs prédites</a:t>
                </a:r>
              </a:p>
              <a:p>
                <a:pPr marL="1383300" lvl="3" indent="-342900">
                  <a:spcBef>
                    <a:spcPts val="0"/>
                  </a:spcBef>
                  <a:spcAft>
                    <a:spcPts val="600"/>
                  </a:spcAft>
                  <a:buClr>
                    <a:schemeClr val="accent1"/>
                  </a:buClr>
                  <a:buFont typeface="Arial" panose="020B0604020202020204" pitchFamily="34" charset="0"/>
                  <a:buChar char="•"/>
                </a:pPr>
                <a14:m>
                  <m:oMath xmlns:m="http://schemas.openxmlformats.org/officeDocument/2006/math">
                    <m:f>
                      <m:fPr>
                        <m:ctrlPr>
                          <a:rPr lang="fr-FR" sz="2000" i="1">
                            <a:latin typeface="Cambria Math" panose="02040503050406030204" pitchFamily="18" charset="0"/>
                          </a:rPr>
                        </m:ctrlPr>
                      </m:fPr>
                      <m:num>
                        <m:d>
                          <m:dPr>
                            <m:begChr m:val="|"/>
                            <m:endChr m:val="|"/>
                            <m:ctrlPr>
                              <a:rPr lang="fr-FR" sz="2000" i="1">
                                <a:latin typeface="Cambria Math" panose="02040503050406030204" pitchFamily="18" charset="0"/>
                              </a:rPr>
                            </m:ctrlPr>
                          </m:dPr>
                          <m:e>
                            <m:sSubSup>
                              <m:sSubSupPr>
                                <m:ctrlPr>
                                  <a:rPr lang="fr-FR" sz="2000" i="1">
                                    <a:latin typeface="Cambria Math" panose="02040503050406030204" pitchFamily="18" charset="0"/>
                                  </a:rPr>
                                </m:ctrlPr>
                              </m:sSubSupPr>
                              <m:e>
                                <m:sSub>
                                  <m:sSubPr>
                                    <m:ctrlPr>
                                      <a:rPr lang="fr-FR" sz="2000" i="1">
                                        <a:latin typeface="Cambria Math" panose="02040503050406030204" pitchFamily="18" charset="0"/>
                                      </a:rPr>
                                    </m:ctrlPr>
                                  </m:sSubPr>
                                  <m:e>
                                    <m:r>
                                      <a:rPr lang="fr-FR" sz="2000" i="1">
                                        <a:latin typeface="Cambria Math" panose="02040503050406030204" pitchFamily="18" charset="0"/>
                                      </a:rPr>
                                      <m:t>𝑤</m:t>
                                    </m:r>
                                  </m:e>
                                  <m:sub>
                                    <m:r>
                                      <a:rPr lang="fr-FR" sz="2000" i="1">
                                        <a:latin typeface="Cambria Math" panose="02040503050406030204" pitchFamily="18" charset="0"/>
                                      </a:rPr>
                                      <m:t>𝑘</m:t>
                                    </m:r>
                                  </m:sub>
                                </m:sSub>
                                <m:r>
                                  <a:rPr lang="fr-FR" sz="2000" i="1">
                                    <a:latin typeface="Cambria Math" panose="02040503050406030204" pitchFamily="18" charset="0"/>
                                  </a:rPr>
                                  <m:t>(</m:t>
                                </m:r>
                                <m:r>
                                  <a:rPr lang="fr-FR" sz="2000" i="1">
                                    <a:latin typeface="Cambria Math" panose="02040503050406030204" pitchFamily="18" charset="0"/>
                                  </a:rPr>
                                  <m:t>𝑦</m:t>
                                </m:r>
                              </m:e>
                              <m:sub>
                                <m:r>
                                  <a:rPr lang="fr-FR" sz="2000" i="1">
                                    <a:latin typeface="Cambria Math" panose="02040503050406030204" pitchFamily="18" charset="0"/>
                                  </a:rPr>
                                  <m:t>𝑘</m:t>
                                </m:r>
                              </m:sub>
                              <m:sup>
                                <m:r>
                                  <a:rPr lang="fr-FR" sz="2000" i="1">
                                    <a:latin typeface="Cambria Math" panose="02040503050406030204" pitchFamily="18" charset="0"/>
                                  </a:rPr>
                                  <m:t>𝑅</m:t>
                                </m:r>
                              </m:sup>
                            </m:sSubSup>
                            <m:r>
                              <a:rPr lang="fr-FR" sz="2000" i="1">
                                <a:latin typeface="Cambria Math" panose="02040503050406030204" pitchFamily="18" charset="0"/>
                              </a:rPr>
                              <m:t>−</m:t>
                            </m:r>
                            <m:sSubSup>
                              <m:sSubSupPr>
                                <m:ctrlPr>
                                  <a:rPr lang="fr-FR" sz="2000" i="1">
                                    <a:latin typeface="Cambria Math" panose="02040503050406030204" pitchFamily="18" charset="0"/>
                                  </a:rPr>
                                </m:ctrlPr>
                              </m:sSubSupPr>
                              <m:e>
                                <m:r>
                                  <a:rPr lang="fr-FR" sz="2000" i="1">
                                    <a:latin typeface="Cambria Math" panose="02040503050406030204" pitchFamily="18" charset="0"/>
                                  </a:rPr>
                                  <m:t>𝑦</m:t>
                                </m:r>
                              </m:e>
                              <m:sub>
                                <m:r>
                                  <a:rPr lang="fr-FR" sz="2000" i="1">
                                    <a:latin typeface="Cambria Math" panose="02040503050406030204" pitchFamily="18" charset="0"/>
                                  </a:rPr>
                                  <m:t>𝑘</m:t>
                                </m:r>
                              </m:sub>
                              <m:sup>
                                <m:r>
                                  <a:rPr lang="fr-FR" sz="2000" i="1">
                                    <a:latin typeface="Cambria Math" panose="02040503050406030204" pitchFamily="18" charset="0"/>
                                  </a:rPr>
                                  <m:t>𝑃</m:t>
                                </m:r>
                              </m:sup>
                            </m:sSubSup>
                            <m:r>
                              <a:rPr lang="fr-FR" sz="2000" i="1">
                                <a:latin typeface="Cambria Math" panose="02040503050406030204" pitchFamily="18" charset="0"/>
                              </a:rPr>
                              <m:t>)</m:t>
                            </m:r>
                          </m:e>
                        </m:d>
                      </m:num>
                      <m:den>
                        <m:nary>
                          <m:naryPr>
                            <m:chr m:val="∑"/>
                            <m:ctrlPr>
                              <a:rPr lang="fr-FR" sz="2000" i="1">
                                <a:latin typeface="Cambria Math" panose="02040503050406030204" pitchFamily="18" charset="0"/>
                              </a:rPr>
                            </m:ctrlPr>
                          </m:naryPr>
                          <m:sub>
                            <m:r>
                              <m:rPr>
                                <m:brk m:alnAt="23"/>
                              </m:rPr>
                              <a:rPr lang="fr-FR" sz="2000" i="1">
                                <a:latin typeface="Cambria Math" panose="02040503050406030204" pitchFamily="18" charset="0"/>
                              </a:rPr>
                              <m:t>𝑖</m:t>
                            </m:r>
                            <m:r>
                              <a:rPr lang="fr-FR" sz="2000" i="1">
                                <a:latin typeface="Cambria Math" panose="02040503050406030204" pitchFamily="18" charset="0"/>
                              </a:rPr>
                              <m:t>=1</m:t>
                            </m:r>
                          </m:sub>
                          <m:sup>
                            <m:r>
                              <a:rPr lang="fr-FR" sz="2000" i="1">
                                <a:latin typeface="Cambria Math" panose="02040503050406030204" pitchFamily="18" charset="0"/>
                              </a:rPr>
                              <m:t>𝑛</m:t>
                            </m:r>
                          </m:sup>
                          <m:e>
                            <m:sSub>
                              <m:sSubPr>
                                <m:ctrlPr>
                                  <a:rPr lang="fr-FR" sz="2000" i="1">
                                    <a:latin typeface="Cambria Math" panose="02040503050406030204" pitchFamily="18" charset="0"/>
                                  </a:rPr>
                                </m:ctrlPr>
                              </m:sSubPr>
                              <m:e>
                                <m:r>
                                  <a:rPr lang="fr-FR" sz="2000" i="1">
                                    <a:latin typeface="Cambria Math" panose="02040503050406030204" pitchFamily="18" charset="0"/>
                                  </a:rPr>
                                  <m:t>𝑤</m:t>
                                </m:r>
                              </m:e>
                              <m:sub>
                                <m:r>
                                  <a:rPr lang="fr-FR" sz="2000" i="1">
                                    <a:latin typeface="Cambria Math" panose="02040503050406030204" pitchFamily="18" charset="0"/>
                                  </a:rPr>
                                  <m:t>𝑖</m:t>
                                </m:r>
                              </m:sub>
                            </m:sSub>
                            <m:sSubSup>
                              <m:sSubSupPr>
                                <m:ctrlPr>
                                  <a:rPr lang="fr-FR" sz="2000" i="1">
                                    <a:latin typeface="Cambria Math" panose="02040503050406030204" pitchFamily="18" charset="0"/>
                                  </a:rPr>
                                </m:ctrlPr>
                              </m:sSubSupPr>
                              <m:e>
                                <m:r>
                                  <a:rPr lang="fr-FR" sz="2000" i="1">
                                    <a:latin typeface="Cambria Math" panose="02040503050406030204" pitchFamily="18" charset="0"/>
                                  </a:rPr>
                                  <m:t>𝑦</m:t>
                                </m:r>
                              </m:e>
                              <m:sub>
                                <m:r>
                                  <a:rPr lang="fr-FR" sz="2000" i="1">
                                    <a:latin typeface="Cambria Math" panose="02040503050406030204" pitchFamily="18" charset="0"/>
                                  </a:rPr>
                                  <m:t>𝑖</m:t>
                                </m:r>
                              </m:sub>
                              <m:sup>
                                <m:r>
                                  <a:rPr lang="fr-FR" sz="2000" i="1">
                                    <a:latin typeface="Cambria Math" panose="02040503050406030204" pitchFamily="18" charset="0"/>
                                  </a:rPr>
                                  <m:t>∗</m:t>
                                </m:r>
                              </m:sup>
                            </m:sSubSup>
                          </m:e>
                        </m:nary>
                      </m:den>
                    </m:f>
                  </m:oMath>
                </a14:m>
                <a:r>
                  <a:rPr lang="fr-FR" sz="2000" kern="0" dirty="0">
                    <a:solidFill>
                      <a:srgbClr val="000000"/>
                    </a:solidFill>
                    <a:latin typeface="Arial" pitchFamily="34" charset="0"/>
                    <a:cs typeface="Arial" pitchFamily="34" charset="0"/>
                  </a:rPr>
                  <a:t> ou </a:t>
                </a:r>
                <a14:m>
                  <m:oMath xmlns:m="http://schemas.openxmlformats.org/officeDocument/2006/math">
                    <m:f>
                      <m:fPr>
                        <m:ctrlPr>
                          <a:rPr lang="fr-FR" sz="2000" i="1">
                            <a:latin typeface="Cambria Math" panose="02040503050406030204" pitchFamily="18" charset="0"/>
                          </a:rPr>
                        </m:ctrlPr>
                      </m:fPr>
                      <m:num>
                        <m:d>
                          <m:dPr>
                            <m:begChr m:val="|"/>
                            <m:endChr m:val="|"/>
                            <m:ctrlPr>
                              <a:rPr lang="fr-FR" sz="2000" i="1">
                                <a:latin typeface="Cambria Math" panose="02040503050406030204" pitchFamily="18" charset="0"/>
                              </a:rPr>
                            </m:ctrlPr>
                          </m:dPr>
                          <m:e>
                            <m:sSubSup>
                              <m:sSubSupPr>
                                <m:ctrlPr>
                                  <a:rPr lang="fr-FR" sz="2000" i="1">
                                    <a:latin typeface="Cambria Math" panose="02040503050406030204" pitchFamily="18" charset="0"/>
                                  </a:rPr>
                                </m:ctrlPr>
                              </m:sSubSupPr>
                              <m:e>
                                <m:sSub>
                                  <m:sSubPr>
                                    <m:ctrlPr>
                                      <a:rPr lang="fr-FR" sz="2000" i="1">
                                        <a:latin typeface="Cambria Math" panose="02040503050406030204" pitchFamily="18" charset="0"/>
                                      </a:rPr>
                                    </m:ctrlPr>
                                  </m:sSubPr>
                                  <m:e>
                                    <m:r>
                                      <a:rPr lang="fr-FR" sz="2000" i="1">
                                        <a:latin typeface="Cambria Math" panose="02040503050406030204" pitchFamily="18" charset="0"/>
                                      </a:rPr>
                                      <m:t>𝑤</m:t>
                                    </m:r>
                                  </m:e>
                                  <m:sub>
                                    <m:r>
                                      <a:rPr lang="fr-FR" sz="2000" i="1">
                                        <a:latin typeface="Cambria Math" panose="02040503050406030204" pitchFamily="18" charset="0"/>
                                      </a:rPr>
                                      <m:t>𝑘</m:t>
                                    </m:r>
                                  </m:sub>
                                </m:sSub>
                                <m:r>
                                  <a:rPr lang="fr-FR" sz="2000" i="1">
                                    <a:latin typeface="Cambria Math" panose="02040503050406030204" pitchFamily="18" charset="0"/>
                                  </a:rPr>
                                  <m:t>(</m:t>
                                </m:r>
                                <m:r>
                                  <a:rPr lang="fr-FR" sz="2000" i="1">
                                    <a:latin typeface="Cambria Math" panose="02040503050406030204" pitchFamily="18" charset="0"/>
                                  </a:rPr>
                                  <m:t>𝑦</m:t>
                                </m:r>
                              </m:e>
                              <m:sub>
                                <m:r>
                                  <a:rPr lang="fr-FR" sz="2000" i="1">
                                    <a:latin typeface="Cambria Math" panose="02040503050406030204" pitchFamily="18" charset="0"/>
                                  </a:rPr>
                                  <m:t>𝑘</m:t>
                                </m:r>
                              </m:sub>
                              <m:sup>
                                <m:r>
                                  <a:rPr lang="fr-FR" sz="2000" i="1">
                                    <a:latin typeface="Cambria Math" panose="02040503050406030204" pitchFamily="18" charset="0"/>
                                  </a:rPr>
                                  <m:t>∗</m:t>
                                </m:r>
                              </m:sup>
                            </m:sSubSup>
                            <m:r>
                              <a:rPr lang="fr-FR" sz="2000" i="1">
                                <a:latin typeface="Cambria Math" panose="02040503050406030204" pitchFamily="18" charset="0"/>
                              </a:rPr>
                              <m:t>−</m:t>
                            </m:r>
                            <m:sSubSup>
                              <m:sSubSupPr>
                                <m:ctrlPr>
                                  <a:rPr lang="fr-FR" sz="2000" i="1">
                                    <a:latin typeface="Cambria Math" panose="02040503050406030204" pitchFamily="18" charset="0"/>
                                  </a:rPr>
                                </m:ctrlPr>
                              </m:sSubSupPr>
                              <m:e>
                                <m:r>
                                  <a:rPr lang="fr-FR" sz="2000" i="1">
                                    <a:latin typeface="Cambria Math" panose="02040503050406030204" pitchFamily="18" charset="0"/>
                                  </a:rPr>
                                  <m:t>𝑦</m:t>
                                </m:r>
                              </m:e>
                              <m:sub>
                                <m:r>
                                  <a:rPr lang="fr-FR" sz="2000" i="1">
                                    <a:latin typeface="Cambria Math" panose="02040503050406030204" pitchFamily="18" charset="0"/>
                                  </a:rPr>
                                  <m:t>𝑘</m:t>
                                </m:r>
                              </m:sub>
                              <m:sup>
                                <m:r>
                                  <a:rPr lang="fr-FR" sz="2000" i="1">
                                    <a:latin typeface="Cambria Math" panose="02040503050406030204" pitchFamily="18" charset="0"/>
                                  </a:rPr>
                                  <m:t>𝑃</m:t>
                                </m:r>
                              </m:sup>
                            </m:sSubSup>
                            <m:r>
                              <a:rPr lang="fr-FR" sz="2000" i="1">
                                <a:latin typeface="Cambria Math" panose="02040503050406030204" pitchFamily="18" charset="0"/>
                              </a:rPr>
                              <m:t>)</m:t>
                            </m:r>
                          </m:e>
                        </m:d>
                      </m:num>
                      <m:den>
                        <m:nary>
                          <m:naryPr>
                            <m:chr m:val="∑"/>
                            <m:ctrlPr>
                              <a:rPr lang="fr-FR" sz="2000" i="1">
                                <a:latin typeface="Cambria Math" panose="02040503050406030204" pitchFamily="18" charset="0"/>
                              </a:rPr>
                            </m:ctrlPr>
                          </m:naryPr>
                          <m:sub>
                            <m:r>
                              <m:rPr>
                                <m:brk m:alnAt="23"/>
                              </m:rPr>
                              <a:rPr lang="fr-FR" sz="2000" i="1">
                                <a:latin typeface="Cambria Math" panose="02040503050406030204" pitchFamily="18" charset="0"/>
                              </a:rPr>
                              <m:t>𝑖</m:t>
                            </m:r>
                            <m:r>
                              <a:rPr lang="fr-FR" sz="2000" i="1">
                                <a:latin typeface="Cambria Math" panose="02040503050406030204" pitchFamily="18" charset="0"/>
                              </a:rPr>
                              <m:t>=1</m:t>
                            </m:r>
                          </m:sub>
                          <m:sup>
                            <m:r>
                              <a:rPr lang="fr-FR" sz="2000" i="1">
                                <a:latin typeface="Cambria Math" panose="02040503050406030204" pitchFamily="18" charset="0"/>
                              </a:rPr>
                              <m:t>𝑛</m:t>
                            </m:r>
                          </m:sup>
                          <m:e>
                            <m:sSub>
                              <m:sSubPr>
                                <m:ctrlPr>
                                  <a:rPr lang="fr-FR" sz="2000" i="1">
                                    <a:latin typeface="Cambria Math" panose="02040503050406030204" pitchFamily="18" charset="0"/>
                                  </a:rPr>
                                </m:ctrlPr>
                              </m:sSubPr>
                              <m:e>
                                <m:r>
                                  <a:rPr lang="fr-FR" sz="2000" i="1">
                                    <a:latin typeface="Cambria Math" panose="02040503050406030204" pitchFamily="18" charset="0"/>
                                  </a:rPr>
                                  <m:t>𝑤</m:t>
                                </m:r>
                              </m:e>
                              <m:sub>
                                <m:r>
                                  <a:rPr lang="fr-FR" sz="2000" i="1">
                                    <a:latin typeface="Cambria Math" panose="02040503050406030204" pitchFamily="18" charset="0"/>
                                  </a:rPr>
                                  <m:t>𝑖</m:t>
                                </m:r>
                              </m:sub>
                            </m:sSub>
                            <m:sSubSup>
                              <m:sSubSupPr>
                                <m:ctrlPr>
                                  <a:rPr lang="fr-FR" sz="2000" i="1">
                                    <a:latin typeface="Cambria Math" panose="02040503050406030204" pitchFamily="18" charset="0"/>
                                  </a:rPr>
                                </m:ctrlPr>
                              </m:sSubSupPr>
                              <m:e>
                                <m:r>
                                  <a:rPr lang="fr-FR" sz="2000" i="1">
                                    <a:latin typeface="Cambria Math" panose="02040503050406030204" pitchFamily="18" charset="0"/>
                                  </a:rPr>
                                  <m:t>𝑦</m:t>
                                </m:r>
                              </m:e>
                              <m:sub>
                                <m:r>
                                  <a:rPr lang="fr-FR" sz="2000" i="1">
                                    <a:latin typeface="Cambria Math" panose="02040503050406030204" pitchFamily="18" charset="0"/>
                                  </a:rPr>
                                  <m:t>𝑖</m:t>
                                </m:r>
                              </m:sub>
                              <m:sup>
                                <m:r>
                                  <a:rPr lang="fr-FR" sz="2000" i="1">
                                    <a:latin typeface="Cambria Math" panose="02040503050406030204" pitchFamily="18" charset="0"/>
                                  </a:rPr>
                                  <m:t>∗</m:t>
                                </m:r>
                              </m:sup>
                            </m:sSubSup>
                          </m:e>
                        </m:nary>
                      </m:den>
                    </m:f>
                  </m:oMath>
                </a14:m>
                <a:endParaRPr lang="fr-FR" sz="2000" dirty="0"/>
              </a:p>
              <a:p>
                <a:pPr marL="926100" lvl="2" indent="-342900">
                  <a:spcBef>
                    <a:spcPts val="0"/>
                  </a:spcBef>
                  <a:spcAft>
                    <a:spcPts val="600"/>
                  </a:spcAft>
                  <a:buClr>
                    <a:schemeClr val="accent1"/>
                  </a:buClr>
                  <a:buFont typeface="Arial" panose="020B0604020202020204" pitchFamily="34" charset="0"/>
                  <a:buChar char="•"/>
                </a:pPr>
                <a:r>
                  <a:rPr lang="fr-FR" sz="2000" dirty="0"/>
                  <a:t>Taux de réponse pondéré de la variable clé</a:t>
                </a:r>
              </a:p>
              <a:p>
                <a:pPr marL="1383300" lvl="3" indent="-342900">
                  <a:spcBef>
                    <a:spcPts val="0"/>
                  </a:spcBef>
                  <a:spcAft>
                    <a:spcPts val="600"/>
                  </a:spcAft>
                  <a:buClr>
                    <a:schemeClr val="accent1"/>
                  </a:buClr>
                  <a:buFont typeface="Arial" panose="020B0604020202020204" pitchFamily="34" charset="0"/>
                  <a:buChar char="•"/>
                </a:pPr>
                <a14:m>
                  <m:oMath xmlns:m="http://schemas.openxmlformats.org/officeDocument/2006/math">
                    <m:f>
                      <m:fPr>
                        <m:ctrlPr>
                          <a:rPr lang="fr-FR" sz="2000" i="1">
                            <a:latin typeface="Cambria Math" panose="02040503050406030204" pitchFamily="18" charset="0"/>
                          </a:rPr>
                        </m:ctrlPr>
                      </m:fPr>
                      <m:num>
                        <m:sSub>
                          <m:sSubPr>
                            <m:ctrlPr>
                              <a:rPr lang="fr-FR" sz="2000" i="1">
                                <a:latin typeface="Cambria Math" panose="02040503050406030204" pitchFamily="18" charset="0"/>
                              </a:rPr>
                            </m:ctrlPr>
                          </m:sSubPr>
                          <m:e>
                            <m:r>
                              <a:rPr lang="fr-FR" sz="2000" i="1">
                                <a:latin typeface="Cambria Math" panose="02040503050406030204" pitchFamily="18" charset="0"/>
                              </a:rPr>
                              <m:t>𝑤</m:t>
                            </m:r>
                          </m:e>
                          <m:sub>
                            <m:r>
                              <a:rPr lang="fr-FR" sz="2000" i="1">
                                <a:latin typeface="Cambria Math" panose="02040503050406030204" pitchFamily="18" charset="0"/>
                              </a:rPr>
                              <m:t>𝑘</m:t>
                            </m:r>
                          </m:sub>
                        </m:sSub>
                        <m:sSubSup>
                          <m:sSubSupPr>
                            <m:ctrlPr>
                              <a:rPr lang="fr-FR" sz="2000" i="1">
                                <a:latin typeface="Cambria Math" panose="02040503050406030204" pitchFamily="18" charset="0"/>
                              </a:rPr>
                            </m:ctrlPr>
                          </m:sSubSupPr>
                          <m:e>
                            <m:r>
                              <a:rPr lang="fr-FR" sz="2000" i="1">
                                <a:latin typeface="Cambria Math" panose="02040503050406030204" pitchFamily="18" charset="0"/>
                              </a:rPr>
                              <m:t>𝑦</m:t>
                            </m:r>
                          </m:e>
                          <m:sub>
                            <m:r>
                              <a:rPr lang="fr-FR" sz="2000" i="1">
                                <a:latin typeface="Cambria Math" panose="02040503050406030204" pitchFamily="18" charset="0"/>
                              </a:rPr>
                              <m:t>𝑘</m:t>
                            </m:r>
                          </m:sub>
                          <m:sup>
                            <m:r>
                              <a:rPr lang="fr-FR" sz="2000" i="1">
                                <a:latin typeface="Cambria Math" panose="02040503050406030204" pitchFamily="18" charset="0"/>
                              </a:rPr>
                              <m:t>𝐼</m:t>
                            </m:r>
                          </m:sup>
                        </m:sSubSup>
                      </m:num>
                      <m:den>
                        <m:nary>
                          <m:naryPr>
                            <m:chr m:val="∑"/>
                            <m:ctrlPr>
                              <a:rPr lang="fr-FR" sz="2000" i="1">
                                <a:latin typeface="Cambria Math" panose="02040503050406030204" pitchFamily="18" charset="0"/>
                              </a:rPr>
                            </m:ctrlPr>
                          </m:naryPr>
                          <m:sub>
                            <m:r>
                              <m:rPr>
                                <m:brk m:alnAt="23"/>
                              </m:rPr>
                              <a:rPr lang="fr-FR" sz="2000" i="1">
                                <a:latin typeface="Cambria Math" panose="02040503050406030204" pitchFamily="18" charset="0"/>
                              </a:rPr>
                              <m:t>𝑖</m:t>
                            </m:r>
                            <m:r>
                              <a:rPr lang="fr-FR" sz="2000" i="1">
                                <a:latin typeface="Cambria Math" panose="02040503050406030204" pitchFamily="18" charset="0"/>
                              </a:rPr>
                              <m:t>=1</m:t>
                            </m:r>
                          </m:sub>
                          <m:sup>
                            <m:r>
                              <a:rPr lang="fr-FR" sz="2000" i="1">
                                <a:latin typeface="Cambria Math" panose="02040503050406030204" pitchFamily="18" charset="0"/>
                              </a:rPr>
                              <m:t>𝑛</m:t>
                            </m:r>
                          </m:sup>
                          <m:e>
                            <m:sSub>
                              <m:sSubPr>
                                <m:ctrlPr>
                                  <a:rPr lang="fr-FR" sz="2000" i="1">
                                    <a:latin typeface="Cambria Math" panose="02040503050406030204" pitchFamily="18" charset="0"/>
                                  </a:rPr>
                                </m:ctrlPr>
                              </m:sSubPr>
                              <m:e>
                                <m:r>
                                  <a:rPr lang="fr-FR" sz="2000" i="1">
                                    <a:latin typeface="Cambria Math" panose="02040503050406030204" pitchFamily="18" charset="0"/>
                                  </a:rPr>
                                  <m:t>𝑤</m:t>
                                </m:r>
                              </m:e>
                              <m:sub>
                                <m:r>
                                  <a:rPr lang="fr-FR" sz="2000" i="1">
                                    <a:latin typeface="Cambria Math" panose="02040503050406030204" pitchFamily="18" charset="0"/>
                                  </a:rPr>
                                  <m:t>𝑖</m:t>
                                </m:r>
                              </m:sub>
                            </m:sSub>
                            <m:sSubSup>
                              <m:sSubSupPr>
                                <m:ctrlPr>
                                  <a:rPr lang="fr-FR" sz="2000" i="1">
                                    <a:latin typeface="Cambria Math" panose="02040503050406030204" pitchFamily="18" charset="0"/>
                                  </a:rPr>
                                </m:ctrlPr>
                              </m:sSubSupPr>
                              <m:e>
                                <m:r>
                                  <a:rPr lang="fr-FR" sz="2000" i="1">
                                    <a:latin typeface="Cambria Math" panose="02040503050406030204" pitchFamily="18" charset="0"/>
                                  </a:rPr>
                                  <m:t>𝑦</m:t>
                                </m:r>
                              </m:e>
                              <m:sub>
                                <m:r>
                                  <a:rPr lang="fr-FR" sz="2000" i="1">
                                    <a:latin typeface="Cambria Math" panose="02040503050406030204" pitchFamily="18" charset="0"/>
                                  </a:rPr>
                                  <m:t>𝑖</m:t>
                                </m:r>
                              </m:sub>
                              <m:sup>
                                <m:r>
                                  <a:rPr lang="fr-FR" sz="2000" i="1">
                                    <a:latin typeface="Cambria Math" panose="02040503050406030204" pitchFamily="18" charset="0"/>
                                  </a:rPr>
                                  <m:t>∗</m:t>
                                </m:r>
                              </m:sup>
                            </m:sSubSup>
                          </m:e>
                        </m:nary>
                      </m:den>
                    </m:f>
                  </m:oMath>
                </a14:m>
                <a:endParaRPr lang="fr-CA" sz="2000" kern="0" dirty="0">
                  <a:solidFill>
                    <a:srgbClr val="000000"/>
                  </a:solidFill>
                  <a:latin typeface="Arial" pitchFamily="34" charset="0"/>
                  <a:cs typeface="Arial" pitchFamily="34" charset="0"/>
                </a:endParaRPr>
              </a:p>
              <a:p>
                <a:pPr marL="1040400" lvl="3">
                  <a:spcBef>
                    <a:spcPts val="0"/>
                  </a:spcBef>
                  <a:spcAft>
                    <a:spcPts val="600"/>
                  </a:spcAft>
                  <a:buClr>
                    <a:schemeClr val="accent1"/>
                  </a:buClr>
                </a:pPr>
                <a:endParaRPr lang="en-CA" sz="2400" kern="0" dirty="0" smtClean="0">
                  <a:solidFill>
                    <a:srgbClr val="000000"/>
                  </a:solidFill>
                  <a:latin typeface="Arial" pitchFamily="34" charset="0"/>
                  <a:cs typeface="Arial" pitchFamily="34" charset="0"/>
                </a:endParaRPr>
              </a:p>
            </p:txBody>
          </p:sp>
        </mc:Choice>
        <mc:Fallback xmlns="">
          <p:sp>
            <p:nvSpPr>
              <p:cNvPr id="11" name="Espace réservé du contenu 2"/>
              <p:cNvSpPr txBox="1">
                <a:spLocks noRot="1" noChangeAspect="1" noMove="1" noResize="1" noEditPoints="1" noAdjustHandles="1" noChangeArrowheads="1" noChangeShapeType="1" noTextEdit="1"/>
              </p:cNvSpPr>
              <p:nvPr>
                <p:custDataLst>
                  <p:tags r:id="rId6"/>
                </p:custDataLst>
              </p:nvPr>
            </p:nvSpPr>
            <p:spPr bwMode="auto">
              <a:xfrm>
                <a:off x="-108520" y="866159"/>
                <a:ext cx="8172399" cy="4823941"/>
              </a:xfrm>
              <a:prstGeom prst="rect">
                <a:avLst/>
              </a:prstGeom>
              <a:blipFill rotWithShape="0">
                <a:blip r:embed="rId7"/>
                <a:stretch>
                  <a:fillRect t="-506"/>
                </a:stretch>
              </a:blipFill>
              <a:ln w="9525">
                <a:noFill/>
                <a:miter lim="800000"/>
                <a:headEnd/>
                <a:tailEnd/>
              </a:ln>
              <a:effectLst/>
            </p:spPr>
            <p:txBody>
              <a:bodyPr/>
              <a:lstStyle/>
              <a:p>
                <a:r>
                  <a:rPr lang="en-CA">
                    <a:noFill/>
                  </a:rPr>
                  <a:t> </a:t>
                </a:r>
              </a:p>
            </p:txBody>
          </p:sp>
        </mc:Fallback>
      </mc:AlternateContent>
    </p:spTree>
    <p:extLst>
      <p:ext uri="{BB962C8B-B14F-4D97-AF65-F5344CB8AC3E}">
        <p14:creationId xmlns:p14="http://schemas.microsoft.com/office/powerpoint/2010/main" val="423068261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79512" y="116632"/>
            <a:ext cx="6720234" cy="575469"/>
          </a:xfrm>
        </p:spPr>
        <p:txBody>
          <a:bodyPr>
            <a:noAutofit/>
          </a:bodyPr>
          <a:lstStyle/>
          <a:p>
            <a:r>
              <a:rPr lang="fr-FR" sz="2800" dirty="0"/>
              <a:t>Mesure d’impact (MI) </a:t>
            </a:r>
            <a:r>
              <a:rPr lang="fr-FR" sz="2800" dirty="0" smtClean="0"/>
              <a:t>globale</a:t>
            </a:r>
            <a:endParaRPr lang="fr-FR" dirty="0"/>
          </a:p>
        </p:txBody>
      </p:sp>
      <p:sp>
        <p:nvSpPr>
          <p:cNvPr id="6" name="Espace réservé du numéro de diapositive 5"/>
          <p:cNvSpPr>
            <a:spLocks noGrp="1"/>
          </p:cNvSpPr>
          <p:nvPr>
            <p:ph type="sldNum" sz="quarter" idx="14"/>
            <p:custDataLst>
              <p:tags r:id="rId2"/>
            </p:custDataLst>
          </p:nvPr>
        </p:nvSpPr>
        <p:spPr/>
        <p:txBody>
          <a:bodyPr/>
          <a:lstStyle/>
          <a:p>
            <a:fld id="{11D5333D-DD74-45AE-9719-595B141BCE61}" type="slidenum">
              <a:rPr lang="fr-CA" smtClean="0"/>
              <a:pPr/>
              <a:t>9</a:t>
            </a:fld>
            <a:endParaRPr lang="fr-CA"/>
          </a:p>
        </p:txBody>
      </p:sp>
      <mc:AlternateContent xmlns:mc="http://schemas.openxmlformats.org/markup-compatibility/2006" xmlns:a14="http://schemas.microsoft.com/office/drawing/2010/main">
        <mc:Choice Requires="a14">
          <p:sp>
            <p:nvSpPr>
              <p:cNvPr id="11" name="Espace réservé du contenu 2"/>
              <p:cNvSpPr txBox="1">
                <a:spLocks/>
              </p:cNvSpPr>
              <p:nvPr>
                <p:custDataLst>
                  <p:tags r:id="rId3"/>
                </p:custDataLst>
              </p:nvPr>
            </p:nvSpPr>
            <p:spPr bwMode="auto">
              <a:xfrm>
                <a:off x="170069" y="708192"/>
                <a:ext cx="7416824" cy="41044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83200" lvl="1" indent="-457200">
                  <a:spcBef>
                    <a:spcPts val="0"/>
                  </a:spcBef>
                  <a:spcAft>
                    <a:spcPts val="600"/>
                  </a:spcAft>
                  <a:buClr>
                    <a:schemeClr val="accent1"/>
                  </a:buClr>
                  <a:buFont typeface="Arial" panose="020B0604020202020204" pitchFamily="34" charset="0"/>
                  <a:buChar char="•"/>
                </a:pPr>
                <a:r>
                  <a:rPr lang="fr-CA" sz="2000" kern="0" dirty="0" smtClean="0">
                    <a:latin typeface="Arial" pitchFamily="34" charset="0"/>
                    <a:cs typeface="Arial" pitchFamily="34" charset="0"/>
                  </a:rPr>
                  <a:t>Pour chaque unité et mesure de qualité</a:t>
                </a:r>
              </a:p>
              <a:p>
                <a:pPr marL="583200" lvl="1" indent="-457200">
                  <a:spcBef>
                    <a:spcPts val="0"/>
                  </a:spcBef>
                  <a:spcAft>
                    <a:spcPts val="600"/>
                  </a:spcAft>
                  <a:buClr>
                    <a:schemeClr val="accent1"/>
                  </a:buClr>
                  <a:buFont typeface="Arial" panose="020B0604020202020204" pitchFamily="34" charset="0"/>
                  <a:buChar char="•"/>
                </a:pPr>
                <a:r>
                  <a:rPr lang="fr-CA" sz="2000" kern="0" dirty="0" smtClean="0">
                    <a:latin typeface="Arial" pitchFamily="34" charset="0"/>
                    <a:cs typeface="Arial" pitchFamily="34" charset="0"/>
                  </a:rPr>
                  <a:t>Impact </a:t>
                </a:r>
                <a:r>
                  <a:rPr lang="fr-CA" sz="2000" kern="0" dirty="0">
                    <a:latin typeface="Arial" pitchFamily="34" charset="0"/>
                    <a:cs typeface="Arial" pitchFamily="34" charset="0"/>
                  </a:rPr>
                  <a:t>moyen d’une unité </a:t>
                </a:r>
                <a:r>
                  <a:rPr lang="fr-CA" sz="2000" kern="0" dirty="0" smtClean="0">
                    <a:latin typeface="Arial" pitchFamily="34" charset="0"/>
                    <a:cs typeface="Arial" pitchFamily="34" charset="0"/>
                  </a:rPr>
                  <a:t>afin d’améliorer les </a:t>
                </a:r>
                <a:r>
                  <a:rPr lang="fr-CA" sz="2000" kern="0" dirty="0" err="1" smtClean="0">
                    <a:latin typeface="Arial" pitchFamily="34" charset="0"/>
                    <a:cs typeface="Arial" pitchFamily="34" charset="0"/>
                  </a:rPr>
                  <a:t>IQs</a:t>
                </a:r>
                <a:r>
                  <a:rPr lang="fr-CA" sz="2000" kern="0" dirty="0" smtClean="0">
                    <a:latin typeface="Arial" pitchFamily="34" charset="0"/>
                    <a:cs typeface="Arial" pitchFamily="34" charset="0"/>
                  </a:rPr>
                  <a:t> des estimation clés.</a:t>
                </a:r>
                <a:endParaRPr lang="fr-CA" sz="2000" kern="0" dirty="0">
                  <a:latin typeface="Arial" pitchFamily="34" charset="0"/>
                  <a:cs typeface="Arial" pitchFamily="34" charset="0"/>
                </a:endParaRPr>
              </a:p>
              <a:p>
                <a:pPr marL="583200" lvl="1" indent="-457200">
                  <a:spcBef>
                    <a:spcPts val="0"/>
                  </a:spcBef>
                  <a:spcAft>
                    <a:spcPts val="600"/>
                  </a:spcAft>
                  <a:buClr>
                    <a:schemeClr val="accent1"/>
                  </a:buClr>
                  <a:buFont typeface="Arial" panose="020B0604020202020204" pitchFamily="34" charset="0"/>
                  <a:buChar char="•"/>
                </a:pPr>
                <a:r>
                  <a:rPr lang="fr-CA" sz="2000" kern="0" dirty="0" smtClean="0">
                    <a:latin typeface="Arial" pitchFamily="34" charset="0"/>
                    <a:cs typeface="Arial" pitchFamily="34" charset="0"/>
                  </a:rPr>
                  <a:t>Soit </a:t>
                </a:r>
              </a:p>
              <a:p>
                <a:pPr marL="1040400" lvl="2" indent="-457200">
                  <a:spcBef>
                    <a:spcPts val="0"/>
                  </a:spcBef>
                  <a:spcAft>
                    <a:spcPts val="600"/>
                  </a:spcAft>
                  <a:buClr>
                    <a:schemeClr val="accent1"/>
                  </a:buClr>
                  <a:buFont typeface="Arial" panose="020B0604020202020204" pitchFamily="34" charset="0"/>
                  <a:buChar char="•"/>
                </a:pPr>
                <a14:m>
                  <m:oMath xmlns:m="http://schemas.openxmlformats.org/officeDocument/2006/math">
                    <m:sSub>
                      <m:sSubPr>
                        <m:ctrlPr>
                          <a:rPr lang="en-CA" sz="2000" i="1">
                            <a:latin typeface="Cambria Math" panose="02040503050406030204" pitchFamily="18" charset="0"/>
                          </a:rPr>
                        </m:ctrlPr>
                      </m:sSubPr>
                      <m:e>
                        <m:r>
                          <a:rPr lang="fr-CA" sz="2000" i="1">
                            <a:latin typeface="Cambria Math" panose="02040503050406030204" pitchFamily="18" charset="0"/>
                          </a:rPr>
                          <m:t> </m:t>
                        </m:r>
                        <m:r>
                          <a:rPr lang="en-CA" sz="2000" i="1">
                            <a:latin typeface="Cambria Math" panose="02040503050406030204" pitchFamily="18" charset="0"/>
                          </a:rPr>
                          <m:t>𝑀𝐼</m:t>
                        </m:r>
                      </m:e>
                      <m:sub>
                        <m:r>
                          <a:rPr lang="fr-CA" sz="2000" i="1" kern="0">
                            <a:solidFill>
                              <a:srgbClr val="000000"/>
                            </a:solidFill>
                            <a:latin typeface="Cambria Math" panose="02040503050406030204" pitchFamily="18" charset="0"/>
                            <a:ea typeface="Cambria Math" panose="02040503050406030204" pitchFamily="18" charset="0"/>
                            <a:cs typeface="Arial" pitchFamily="34" charset="0"/>
                          </a:rPr>
                          <m:t>𝑣</m:t>
                        </m:r>
                        <m:r>
                          <a:rPr lang="fr-CA" sz="2000" i="1" kern="0">
                            <a:solidFill>
                              <a:srgbClr val="000000"/>
                            </a:solidFill>
                            <a:latin typeface="Cambria Math" panose="02040503050406030204" pitchFamily="18" charset="0"/>
                            <a:ea typeface="Cambria Math" panose="02040503050406030204" pitchFamily="18" charset="0"/>
                            <a:cs typeface="Arial" pitchFamily="34" charset="0"/>
                          </a:rPr>
                          <m:t>,</m:t>
                        </m:r>
                        <m:r>
                          <a:rPr lang="fr-CA" sz="2000" i="1" kern="0">
                            <a:solidFill>
                              <a:srgbClr val="000000"/>
                            </a:solidFill>
                            <a:latin typeface="Cambria Math" panose="02040503050406030204" pitchFamily="18" charset="0"/>
                            <a:ea typeface="Cambria Math" panose="02040503050406030204" pitchFamily="18" charset="0"/>
                            <a:cs typeface="Arial" pitchFamily="34" charset="0"/>
                          </a:rPr>
                          <m:t>𝑑</m:t>
                        </m:r>
                        <m:r>
                          <a:rPr lang="fr-CA" sz="2000" i="1" kern="0">
                            <a:solidFill>
                              <a:srgbClr val="000000"/>
                            </a:solidFill>
                            <a:latin typeface="Cambria Math" panose="02040503050406030204" pitchFamily="18" charset="0"/>
                            <a:ea typeface="Cambria Math" panose="02040503050406030204" pitchFamily="18" charset="0"/>
                            <a:cs typeface="Arial" pitchFamily="34" charset="0"/>
                          </a:rPr>
                          <m:t>,</m:t>
                        </m:r>
                        <m:r>
                          <a:rPr lang="fr-CA" sz="2000" i="1" kern="0">
                            <a:solidFill>
                              <a:srgbClr val="000000"/>
                            </a:solidFill>
                            <a:latin typeface="Cambria Math" panose="02040503050406030204" pitchFamily="18" charset="0"/>
                            <a:ea typeface="Cambria Math" panose="02040503050406030204" pitchFamily="18" charset="0"/>
                            <a:cs typeface="Arial" pitchFamily="34" charset="0"/>
                          </a:rPr>
                          <m:t>𝑘</m:t>
                        </m:r>
                      </m:sub>
                    </m:sSub>
                  </m:oMath>
                </a14:m>
                <a:r>
                  <a:rPr lang="fr-CA" sz="2000" kern="0" dirty="0" smtClean="0">
                    <a:latin typeface="Arial" pitchFamily="34" charset="0"/>
                    <a:cs typeface="Arial" pitchFamily="34" charset="0"/>
                  </a:rPr>
                  <a:t>= MI locale de l’estimation </a:t>
                </a:r>
                <a14:m>
                  <m:oMath xmlns:m="http://schemas.openxmlformats.org/officeDocument/2006/math">
                    <m:sSub>
                      <m:sSubPr>
                        <m:ctrlPr>
                          <a:rPr lang="fr-CA" sz="2000" i="1">
                            <a:latin typeface="Cambria Math" panose="02040503050406030204" pitchFamily="18" charset="0"/>
                          </a:rPr>
                        </m:ctrlPr>
                      </m:sSubPr>
                      <m:e>
                        <m:acc>
                          <m:accPr>
                            <m:chr m:val="̂"/>
                            <m:ctrlPr>
                              <a:rPr lang="fr-CA" sz="2000" i="1">
                                <a:latin typeface="Cambria Math" panose="02040503050406030204" pitchFamily="18" charset="0"/>
                              </a:rPr>
                            </m:ctrlPr>
                          </m:accPr>
                          <m:e>
                            <m:r>
                              <a:rPr lang="az-Cyrl-AZ" sz="2000" i="1">
                                <a:latin typeface="Cambria Math" panose="02040503050406030204" pitchFamily="18" charset="0"/>
                              </a:rPr>
                              <m:t>Ѳ</m:t>
                            </m:r>
                          </m:e>
                        </m:acc>
                      </m:e>
                      <m:sub>
                        <m:r>
                          <a:rPr lang="en-CA" sz="2000" i="1">
                            <a:latin typeface="Cambria Math" panose="02040503050406030204" pitchFamily="18" charset="0"/>
                          </a:rPr>
                          <m:t>𝑣</m:t>
                        </m:r>
                        <m:r>
                          <a:rPr lang="fr-CA" sz="2000" i="1">
                            <a:latin typeface="Cambria Math" panose="02040503050406030204" pitchFamily="18" charset="0"/>
                          </a:rPr>
                          <m:t>,</m:t>
                        </m:r>
                        <m:r>
                          <a:rPr lang="fr-CA" sz="2000" i="1">
                            <a:latin typeface="Cambria Math" panose="02040503050406030204" pitchFamily="18" charset="0"/>
                          </a:rPr>
                          <m:t>𝑑</m:t>
                        </m:r>
                      </m:sub>
                    </m:sSub>
                  </m:oMath>
                </a14:m>
                <a:endParaRPr lang="fr-CA" sz="2000" kern="0" dirty="0">
                  <a:latin typeface="Arial" pitchFamily="34" charset="0"/>
                  <a:cs typeface="Arial" pitchFamily="34" charset="0"/>
                </a:endParaRPr>
              </a:p>
              <a:p>
                <a:pPr marL="1040400" lvl="2" indent="-457200">
                  <a:spcBef>
                    <a:spcPts val="0"/>
                  </a:spcBef>
                  <a:spcAft>
                    <a:spcPts val="600"/>
                  </a:spcAft>
                  <a:buClr>
                    <a:schemeClr val="accent1"/>
                  </a:buClr>
                  <a:buFont typeface="Arial" panose="020B0604020202020204" pitchFamily="34" charset="0"/>
                  <a:buChar char="•"/>
                </a:pPr>
                <a14:m>
                  <m:oMath xmlns:m="http://schemas.openxmlformats.org/officeDocument/2006/math">
                    <m:sSub>
                      <m:sSubPr>
                        <m:ctrlPr>
                          <a:rPr lang="en-CA" sz="2000" i="1">
                            <a:latin typeface="Cambria Math" panose="02040503050406030204" pitchFamily="18" charset="0"/>
                          </a:rPr>
                        </m:ctrlPr>
                      </m:sSubPr>
                      <m:e>
                        <m:r>
                          <a:rPr lang="en-CA" sz="2000" i="1">
                            <a:latin typeface="Cambria Math" panose="02040503050406030204" pitchFamily="18" charset="0"/>
                          </a:rPr>
                          <m:t>𝑄𝐷</m:t>
                        </m:r>
                      </m:e>
                      <m:sub>
                        <m:r>
                          <a:rPr lang="fr-CA" sz="2000" i="1" kern="0">
                            <a:solidFill>
                              <a:srgbClr val="000000"/>
                            </a:solidFill>
                            <a:latin typeface="Cambria Math" panose="02040503050406030204" pitchFamily="18" charset="0"/>
                            <a:ea typeface="Cambria Math" panose="02040503050406030204" pitchFamily="18" charset="0"/>
                            <a:cs typeface="Arial" pitchFamily="34" charset="0"/>
                          </a:rPr>
                          <m:t>𝑣</m:t>
                        </m:r>
                        <m:r>
                          <a:rPr lang="fr-CA" sz="2000" i="1" kern="0">
                            <a:solidFill>
                              <a:srgbClr val="000000"/>
                            </a:solidFill>
                            <a:latin typeface="Cambria Math" panose="02040503050406030204" pitchFamily="18" charset="0"/>
                            <a:ea typeface="Cambria Math" panose="02040503050406030204" pitchFamily="18" charset="0"/>
                            <a:cs typeface="Arial" pitchFamily="34" charset="0"/>
                          </a:rPr>
                          <m:t>,</m:t>
                        </m:r>
                        <m:r>
                          <a:rPr lang="fr-CA" sz="2000" i="1" kern="0">
                            <a:solidFill>
                              <a:srgbClr val="000000"/>
                            </a:solidFill>
                            <a:latin typeface="Cambria Math" panose="02040503050406030204" pitchFamily="18" charset="0"/>
                            <a:ea typeface="Cambria Math" panose="02040503050406030204" pitchFamily="18" charset="0"/>
                            <a:cs typeface="Arial" pitchFamily="34" charset="0"/>
                          </a:rPr>
                          <m:t>𝑑</m:t>
                        </m:r>
                      </m:sub>
                    </m:sSub>
                  </m:oMath>
                </a14:m>
                <a:r>
                  <a:rPr lang="fr-CA" sz="2000" kern="0" dirty="0" smtClean="0">
                    <a:latin typeface="Arial" pitchFamily="34" charset="0"/>
                    <a:cs typeface="Arial" pitchFamily="34" charset="0"/>
                  </a:rPr>
                  <a:t> = une mesure de distance entre l’IQ local de          </a:t>
                </a:r>
                <a14:m>
                  <m:oMath xmlns:m="http://schemas.openxmlformats.org/officeDocument/2006/math">
                    <m:sSub>
                      <m:sSubPr>
                        <m:ctrlPr>
                          <a:rPr lang="fr-CA" sz="2000" i="1">
                            <a:latin typeface="Cambria Math" panose="02040503050406030204" pitchFamily="18" charset="0"/>
                          </a:rPr>
                        </m:ctrlPr>
                      </m:sSubPr>
                      <m:e>
                        <m:acc>
                          <m:accPr>
                            <m:chr m:val="̂"/>
                            <m:ctrlPr>
                              <a:rPr lang="fr-CA" sz="2000" i="1">
                                <a:latin typeface="Cambria Math" panose="02040503050406030204" pitchFamily="18" charset="0"/>
                              </a:rPr>
                            </m:ctrlPr>
                          </m:accPr>
                          <m:e>
                            <m:r>
                              <a:rPr lang="az-Cyrl-AZ" sz="2000" i="1">
                                <a:latin typeface="Cambria Math" panose="02040503050406030204" pitchFamily="18" charset="0"/>
                              </a:rPr>
                              <m:t>Ѳ</m:t>
                            </m:r>
                          </m:e>
                        </m:acc>
                      </m:e>
                      <m:sub>
                        <m:r>
                          <a:rPr lang="en-CA" sz="2000" i="1">
                            <a:latin typeface="Cambria Math" panose="02040503050406030204" pitchFamily="18" charset="0"/>
                          </a:rPr>
                          <m:t>𝑣</m:t>
                        </m:r>
                        <m:r>
                          <a:rPr lang="fr-CA" sz="2000" i="1">
                            <a:latin typeface="Cambria Math" panose="02040503050406030204" pitchFamily="18" charset="0"/>
                          </a:rPr>
                          <m:t>,</m:t>
                        </m:r>
                        <m:r>
                          <a:rPr lang="fr-CA" sz="2000" i="1">
                            <a:latin typeface="Cambria Math" panose="02040503050406030204" pitchFamily="18" charset="0"/>
                          </a:rPr>
                          <m:t>𝑑</m:t>
                        </m:r>
                      </m:sub>
                    </m:sSub>
                  </m:oMath>
                </a14:m>
                <a:r>
                  <a:rPr lang="fr-CA" sz="2000" kern="0" dirty="0" smtClean="0">
                    <a:latin typeface="Arial" pitchFamily="34" charset="0"/>
                    <a:cs typeface="Arial" pitchFamily="34" charset="0"/>
                  </a:rPr>
                  <a:t> et une cible </a:t>
                </a:r>
                <a:r>
                  <a:rPr lang="fr-CA" sz="2000" kern="0" dirty="0">
                    <a:latin typeface="Arial" pitchFamily="34" charset="0"/>
                    <a:cs typeface="Arial" pitchFamily="34" charset="0"/>
                  </a:rPr>
                  <a:t>de qualité</a:t>
                </a:r>
                <a:r>
                  <a:rPr lang="fr-CA" sz="2000" kern="0" dirty="0" smtClean="0">
                    <a:latin typeface="Arial" pitchFamily="34" charset="0"/>
                    <a:cs typeface="Arial" pitchFamily="34" charset="0"/>
                  </a:rPr>
                  <a:t>.</a:t>
                </a:r>
              </a:p>
              <a:p>
                <a:pPr marL="583200" lvl="1" indent="-457200">
                  <a:spcBef>
                    <a:spcPts val="0"/>
                  </a:spcBef>
                  <a:spcAft>
                    <a:spcPts val="600"/>
                  </a:spcAft>
                  <a:buClr>
                    <a:schemeClr val="accent1"/>
                  </a:buClr>
                  <a:buFont typeface="Arial" panose="020B0604020202020204" pitchFamily="34" charset="0"/>
                  <a:buChar char="•"/>
                </a:pPr>
                <a:r>
                  <a:rPr lang="fr-CA" sz="2000" kern="0" dirty="0" smtClean="0">
                    <a:latin typeface="Arial" pitchFamily="34" charset="0"/>
                    <a:cs typeface="Arial" pitchFamily="34" charset="0"/>
                  </a:rPr>
                  <a:t>Alors la MI globale de l’unité </a:t>
                </a:r>
                <a14:m>
                  <m:oMath xmlns:m="http://schemas.openxmlformats.org/officeDocument/2006/math">
                    <m:r>
                      <a:rPr lang="fr-CA" sz="2000" i="1" kern="0">
                        <a:solidFill>
                          <a:srgbClr val="000000"/>
                        </a:solidFill>
                        <a:latin typeface="Cambria Math" panose="02040503050406030204" pitchFamily="18" charset="0"/>
                        <a:ea typeface="Cambria Math" panose="02040503050406030204" pitchFamily="18" charset="0"/>
                        <a:cs typeface="Arial" pitchFamily="34" charset="0"/>
                      </a:rPr>
                      <m:t>𝑘</m:t>
                    </m:r>
                    <m:r>
                      <a:rPr lang="fr-CA" sz="2000" i="1" kern="0">
                        <a:solidFill>
                          <a:srgbClr val="000000"/>
                        </a:solidFill>
                        <a:latin typeface="Cambria Math" panose="02040503050406030204" pitchFamily="18" charset="0"/>
                        <a:ea typeface="Cambria Math" panose="02040503050406030204" pitchFamily="18" charset="0"/>
                        <a:cs typeface="Arial" pitchFamily="34" charset="0"/>
                      </a:rPr>
                      <m:t> </m:t>
                    </m:r>
                  </m:oMath>
                </a14:m>
                <a:r>
                  <a:rPr lang="fr-CA" sz="2000" kern="0" dirty="0" smtClean="0">
                    <a:latin typeface="Arial" pitchFamily="34" charset="0"/>
                    <a:cs typeface="Arial" pitchFamily="34" charset="0"/>
                  </a:rPr>
                  <a:t>:</a:t>
                </a:r>
              </a:p>
              <a:p>
                <a:pPr marL="1040400" lvl="2" indent="-457200">
                  <a:spcBef>
                    <a:spcPts val="0"/>
                  </a:spcBef>
                  <a:spcAft>
                    <a:spcPts val="600"/>
                  </a:spcAft>
                  <a:buClr>
                    <a:schemeClr val="accent1"/>
                  </a:buClr>
                  <a:buFont typeface="Arial" panose="020B0604020202020204" pitchFamily="34" charset="0"/>
                  <a:buChar char="•"/>
                </a:pPr>
                <a14:m>
                  <m:oMath xmlns:m="http://schemas.openxmlformats.org/officeDocument/2006/math">
                    <m:sSub>
                      <m:sSubPr>
                        <m:ctrlPr>
                          <a:rPr lang="en-CA" sz="1700" i="1">
                            <a:latin typeface="Cambria Math" panose="02040503050406030204" pitchFamily="18" charset="0"/>
                          </a:rPr>
                        </m:ctrlPr>
                      </m:sSubPr>
                      <m:e>
                        <m:r>
                          <a:rPr lang="fr-CA" sz="1700" b="0" i="1" smtClean="0">
                            <a:latin typeface="Cambria Math" panose="02040503050406030204" pitchFamily="18" charset="0"/>
                          </a:rPr>
                          <m:t>𝑀𝐼𝐺</m:t>
                        </m:r>
                      </m:e>
                      <m:sub>
                        <m:r>
                          <a:rPr lang="fr-CA" sz="1700" b="0" i="1" kern="0" smtClean="0">
                            <a:solidFill>
                              <a:srgbClr val="000000"/>
                            </a:solidFill>
                            <a:latin typeface="Cambria Math" panose="02040503050406030204" pitchFamily="18" charset="0"/>
                            <a:ea typeface="Cambria Math" panose="02040503050406030204" pitchFamily="18" charset="0"/>
                            <a:cs typeface="Arial" pitchFamily="34" charset="0"/>
                          </a:rPr>
                          <m:t>𝑘</m:t>
                        </m:r>
                      </m:sub>
                    </m:sSub>
                    <m:r>
                      <a:rPr lang="en-CA" sz="1700" i="1">
                        <a:latin typeface="Cambria Math" panose="02040503050406030204" pitchFamily="18" charset="0"/>
                      </a:rPr>
                      <m:t>=</m:t>
                    </m:r>
                    <m:rad>
                      <m:radPr>
                        <m:degHide m:val="on"/>
                        <m:ctrlPr>
                          <a:rPr lang="en-CA" sz="1700" i="1">
                            <a:latin typeface="Cambria Math" panose="02040503050406030204" pitchFamily="18" charset="0"/>
                          </a:rPr>
                        </m:ctrlPr>
                      </m:radPr>
                      <m:deg/>
                      <m:e>
                        <m:f>
                          <m:fPr>
                            <m:type m:val="lin"/>
                            <m:ctrlPr>
                              <a:rPr lang="en-CA" sz="1700" i="1">
                                <a:latin typeface="Cambria Math" panose="02040503050406030204" pitchFamily="18" charset="0"/>
                              </a:rPr>
                            </m:ctrlPr>
                          </m:fPr>
                          <m:num>
                            <m:sSup>
                              <m:sSupPr>
                                <m:ctrlPr>
                                  <a:rPr lang="en-CA" sz="1700" i="1">
                                    <a:latin typeface="Cambria Math" panose="02040503050406030204" pitchFamily="18" charset="0"/>
                                  </a:rPr>
                                </m:ctrlPr>
                              </m:sSupPr>
                              <m:e>
                                <m:nary>
                                  <m:naryPr>
                                    <m:chr m:val="∑"/>
                                    <m:limLoc m:val="undOvr"/>
                                    <m:supHide m:val="on"/>
                                    <m:ctrlPr>
                                      <a:rPr lang="en-CA" sz="1700" i="1">
                                        <a:latin typeface="Cambria Math" panose="02040503050406030204" pitchFamily="18" charset="0"/>
                                      </a:rPr>
                                    </m:ctrlPr>
                                  </m:naryPr>
                                  <m:sub>
                                    <m:r>
                                      <m:rPr>
                                        <m:brk m:alnAt="7"/>
                                      </m:rPr>
                                      <a:rPr lang="en-CA" sz="1700" i="1" kern="0">
                                        <a:solidFill>
                                          <a:srgbClr val="000000"/>
                                        </a:solidFill>
                                        <a:latin typeface="Cambria Math" panose="02040503050406030204" pitchFamily="18" charset="0"/>
                                        <a:cs typeface="Arial" pitchFamily="34" charset="0"/>
                                      </a:rPr>
                                      <m:t>(</m:t>
                                    </m:r>
                                    <m:r>
                                      <a:rPr lang="en-CA" sz="1700" i="1" kern="0">
                                        <a:solidFill>
                                          <a:srgbClr val="000000"/>
                                        </a:solidFill>
                                        <a:latin typeface="Cambria Math" panose="02040503050406030204" pitchFamily="18" charset="0"/>
                                        <a:cs typeface="Arial" pitchFamily="34" charset="0"/>
                                      </a:rPr>
                                      <m:t>𝑣</m:t>
                                    </m:r>
                                    <m:r>
                                      <a:rPr lang="en-CA" sz="1700" i="1" kern="0">
                                        <a:solidFill>
                                          <a:srgbClr val="000000"/>
                                        </a:solidFill>
                                        <a:latin typeface="Cambria Math" panose="02040503050406030204" pitchFamily="18" charset="0"/>
                                        <a:cs typeface="Arial" pitchFamily="34" charset="0"/>
                                      </a:rPr>
                                      <m:t>,</m:t>
                                    </m:r>
                                    <m:r>
                                      <a:rPr lang="en-CA" sz="1700" i="1" kern="0">
                                        <a:solidFill>
                                          <a:srgbClr val="000000"/>
                                        </a:solidFill>
                                        <a:latin typeface="Cambria Math" panose="02040503050406030204" pitchFamily="18" charset="0"/>
                                        <a:cs typeface="Arial" pitchFamily="34" charset="0"/>
                                      </a:rPr>
                                      <m:t>𝑑</m:t>
                                    </m:r>
                                    <m:r>
                                      <a:rPr lang="en-CA" sz="1700" i="1" kern="0">
                                        <a:solidFill>
                                          <a:srgbClr val="000000"/>
                                        </a:solidFill>
                                        <a:latin typeface="Cambria Math" panose="02040503050406030204" pitchFamily="18" charset="0"/>
                                        <a:cs typeface="Arial" pitchFamily="34" charset="0"/>
                                      </a:rPr>
                                      <m:t>)∈</m:t>
                                    </m:r>
                                    <m:sSub>
                                      <m:sSubPr>
                                        <m:ctrlPr>
                                          <a:rPr lang="en-CA" sz="1700" i="1" kern="0">
                                            <a:solidFill>
                                              <a:srgbClr val="000000"/>
                                            </a:solidFill>
                                            <a:latin typeface="Cambria Math" panose="02040503050406030204" pitchFamily="18" charset="0"/>
                                            <a:ea typeface="Cambria Math" panose="02040503050406030204" pitchFamily="18" charset="0"/>
                                            <a:cs typeface="Arial" pitchFamily="34" charset="0"/>
                                          </a:rPr>
                                        </m:ctrlPr>
                                      </m:sSubPr>
                                      <m:e>
                                        <m:r>
                                          <a:rPr lang="en-CA" sz="1700" i="1" kern="0">
                                            <a:solidFill>
                                              <a:srgbClr val="000000"/>
                                            </a:solidFill>
                                            <a:latin typeface="Cambria Math" panose="02040503050406030204" pitchFamily="18" charset="0"/>
                                            <a:ea typeface="Cambria Math" panose="02040503050406030204" pitchFamily="18" charset="0"/>
                                            <a:cs typeface="Arial" pitchFamily="34" charset="0"/>
                                          </a:rPr>
                                          <m:t>𝐾</m:t>
                                        </m:r>
                                      </m:e>
                                      <m:sub>
                                        <m:r>
                                          <a:rPr lang="en-CA" sz="1700" i="1" kern="0">
                                            <a:solidFill>
                                              <a:srgbClr val="000000"/>
                                            </a:solidFill>
                                            <a:latin typeface="Cambria Math" panose="02040503050406030204" pitchFamily="18" charset="0"/>
                                            <a:ea typeface="Cambria Math" panose="02040503050406030204" pitchFamily="18" charset="0"/>
                                            <a:cs typeface="Arial" pitchFamily="34" charset="0"/>
                                          </a:rPr>
                                          <m:t>𝐸</m:t>
                                        </m:r>
                                      </m:sub>
                                    </m:sSub>
                                  </m:sub>
                                  <m:sup/>
                                  <m:e>
                                    <m:r>
                                      <a:rPr lang="en-CA" sz="1700" i="1">
                                        <a:latin typeface="Cambria Math" panose="02040503050406030204" pitchFamily="18" charset="0"/>
                                      </a:rPr>
                                      <m:t>(</m:t>
                                    </m:r>
                                    <m:sSub>
                                      <m:sSubPr>
                                        <m:ctrlPr>
                                          <a:rPr lang="en-CA" sz="1700" i="1">
                                            <a:latin typeface="Cambria Math" panose="02040503050406030204" pitchFamily="18" charset="0"/>
                                          </a:rPr>
                                        </m:ctrlPr>
                                      </m:sSubPr>
                                      <m:e>
                                        <m:r>
                                          <a:rPr lang="en-CA" sz="1700" i="1">
                                            <a:latin typeface="Cambria Math" panose="02040503050406030204" pitchFamily="18" charset="0"/>
                                          </a:rPr>
                                          <m:t>𝐹𝐼</m:t>
                                        </m:r>
                                      </m:e>
                                      <m:sub>
                                        <m:r>
                                          <a:rPr lang="en-CA" sz="1700" i="1" smtClean="0">
                                            <a:latin typeface="Cambria Math" panose="02040503050406030204" pitchFamily="18" charset="0"/>
                                          </a:rPr>
                                          <m:t>𝑣</m:t>
                                        </m:r>
                                        <m:r>
                                          <a:rPr lang="fr-CA" sz="1700" b="0" i="1" kern="0" smtClean="0">
                                            <a:solidFill>
                                              <a:srgbClr val="000000"/>
                                            </a:solidFill>
                                            <a:latin typeface="Cambria Math" panose="02040503050406030204" pitchFamily="18" charset="0"/>
                                            <a:cs typeface="Arial" pitchFamily="34" charset="0"/>
                                          </a:rPr>
                                          <m:t>,</m:t>
                                        </m:r>
                                        <m:r>
                                          <a:rPr lang="fr-CA" sz="1700" b="0" i="1" kern="0" smtClean="0">
                                            <a:solidFill>
                                              <a:srgbClr val="000000"/>
                                            </a:solidFill>
                                            <a:latin typeface="Cambria Math" panose="02040503050406030204" pitchFamily="18" charset="0"/>
                                            <a:cs typeface="Arial" pitchFamily="34" charset="0"/>
                                          </a:rPr>
                                          <m:t>𝑑</m:t>
                                        </m:r>
                                      </m:sub>
                                    </m:sSub>
                                  </m:e>
                                </m:nary>
                                <m:sSub>
                                  <m:sSubPr>
                                    <m:ctrlPr>
                                      <a:rPr lang="en-CA" sz="1700" i="1">
                                        <a:latin typeface="Cambria Math" panose="02040503050406030204" pitchFamily="18" charset="0"/>
                                      </a:rPr>
                                    </m:ctrlPr>
                                  </m:sSubPr>
                                  <m:e>
                                    <m:r>
                                      <a:rPr lang="en-CA" sz="1700" i="1">
                                        <a:latin typeface="Cambria Math" panose="02040503050406030204" pitchFamily="18" charset="0"/>
                                      </a:rPr>
                                      <m:t>𝑄𝐷</m:t>
                                    </m:r>
                                  </m:e>
                                  <m:sub>
                                    <m:r>
                                      <a:rPr lang="fr-CA" sz="1700" b="0" i="1" kern="0" smtClean="0">
                                        <a:solidFill>
                                          <a:srgbClr val="000000"/>
                                        </a:solidFill>
                                        <a:latin typeface="Cambria Math" panose="02040503050406030204" pitchFamily="18" charset="0"/>
                                        <a:ea typeface="Cambria Math" panose="02040503050406030204" pitchFamily="18" charset="0"/>
                                        <a:cs typeface="Arial" pitchFamily="34" charset="0"/>
                                      </a:rPr>
                                      <m:t>𝑣</m:t>
                                    </m:r>
                                    <m:r>
                                      <a:rPr lang="fr-CA" sz="1700" b="0" i="1" kern="0" smtClean="0">
                                        <a:solidFill>
                                          <a:srgbClr val="000000"/>
                                        </a:solidFill>
                                        <a:latin typeface="Cambria Math" panose="02040503050406030204" pitchFamily="18" charset="0"/>
                                        <a:ea typeface="Cambria Math" panose="02040503050406030204" pitchFamily="18" charset="0"/>
                                        <a:cs typeface="Arial" pitchFamily="34" charset="0"/>
                                      </a:rPr>
                                      <m:t>,</m:t>
                                    </m:r>
                                    <m:r>
                                      <a:rPr lang="fr-CA" sz="1700" b="0" i="1" kern="0" smtClean="0">
                                        <a:solidFill>
                                          <a:srgbClr val="000000"/>
                                        </a:solidFill>
                                        <a:latin typeface="Cambria Math" panose="02040503050406030204" pitchFamily="18" charset="0"/>
                                        <a:ea typeface="Cambria Math" panose="02040503050406030204" pitchFamily="18" charset="0"/>
                                        <a:cs typeface="Arial" pitchFamily="34" charset="0"/>
                                      </a:rPr>
                                      <m:t>𝑑</m:t>
                                    </m:r>
                                  </m:sub>
                                </m:sSub>
                                <m:sSub>
                                  <m:sSubPr>
                                    <m:ctrlPr>
                                      <a:rPr lang="en-CA" sz="1700" i="1">
                                        <a:latin typeface="Cambria Math" panose="02040503050406030204" pitchFamily="18" charset="0"/>
                                      </a:rPr>
                                    </m:ctrlPr>
                                  </m:sSubPr>
                                  <m:e>
                                    <m:r>
                                      <a:rPr lang="en-CA" sz="1700" i="1">
                                        <a:latin typeface="Cambria Math" panose="02040503050406030204" pitchFamily="18" charset="0"/>
                                      </a:rPr>
                                      <m:t>𝑀𝐼</m:t>
                                    </m:r>
                                  </m:e>
                                  <m:sub>
                                    <m:r>
                                      <a:rPr lang="fr-CA" sz="1700" b="0" i="1" kern="0" smtClean="0">
                                        <a:solidFill>
                                          <a:srgbClr val="000000"/>
                                        </a:solidFill>
                                        <a:latin typeface="Cambria Math" panose="02040503050406030204" pitchFamily="18" charset="0"/>
                                        <a:ea typeface="Cambria Math" panose="02040503050406030204" pitchFamily="18" charset="0"/>
                                        <a:cs typeface="Arial" pitchFamily="34" charset="0"/>
                                      </a:rPr>
                                      <m:t>𝑣</m:t>
                                    </m:r>
                                    <m:r>
                                      <a:rPr lang="fr-CA" sz="1700" b="0" i="1" kern="0" smtClean="0">
                                        <a:solidFill>
                                          <a:srgbClr val="000000"/>
                                        </a:solidFill>
                                        <a:latin typeface="Cambria Math" panose="02040503050406030204" pitchFamily="18" charset="0"/>
                                        <a:ea typeface="Cambria Math" panose="02040503050406030204" pitchFamily="18" charset="0"/>
                                        <a:cs typeface="Arial" pitchFamily="34" charset="0"/>
                                      </a:rPr>
                                      <m:t>,</m:t>
                                    </m:r>
                                    <m:r>
                                      <a:rPr lang="fr-CA" sz="1700" b="0" i="1" kern="0" smtClean="0">
                                        <a:solidFill>
                                          <a:srgbClr val="000000"/>
                                        </a:solidFill>
                                        <a:latin typeface="Cambria Math" panose="02040503050406030204" pitchFamily="18" charset="0"/>
                                        <a:ea typeface="Cambria Math" panose="02040503050406030204" pitchFamily="18" charset="0"/>
                                        <a:cs typeface="Arial" pitchFamily="34" charset="0"/>
                                      </a:rPr>
                                      <m:t>𝑑</m:t>
                                    </m:r>
                                    <m:r>
                                      <a:rPr lang="fr-CA" sz="1700" b="0" i="1" kern="0" smtClean="0">
                                        <a:solidFill>
                                          <a:srgbClr val="000000"/>
                                        </a:solidFill>
                                        <a:latin typeface="Cambria Math" panose="02040503050406030204" pitchFamily="18" charset="0"/>
                                        <a:ea typeface="Cambria Math" panose="02040503050406030204" pitchFamily="18" charset="0"/>
                                        <a:cs typeface="Arial" pitchFamily="34" charset="0"/>
                                      </a:rPr>
                                      <m:t>,</m:t>
                                    </m:r>
                                    <m:r>
                                      <a:rPr lang="fr-CA" sz="1700" b="0" i="1" kern="0" smtClean="0">
                                        <a:solidFill>
                                          <a:srgbClr val="000000"/>
                                        </a:solidFill>
                                        <a:latin typeface="Cambria Math" panose="02040503050406030204" pitchFamily="18" charset="0"/>
                                        <a:ea typeface="Cambria Math" panose="02040503050406030204" pitchFamily="18" charset="0"/>
                                        <a:cs typeface="Arial" pitchFamily="34" charset="0"/>
                                      </a:rPr>
                                      <m:t>𝑘</m:t>
                                    </m:r>
                                  </m:sub>
                                </m:sSub>
                                <m:r>
                                  <a:rPr lang="en-CA" sz="1700" i="1">
                                    <a:latin typeface="Cambria Math" panose="02040503050406030204" pitchFamily="18" charset="0"/>
                                  </a:rPr>
                                  <m:t>)</m:t>
                                </m:r>
                              </m:e>
                              <m:sup>
                                <m:r>
                                  <a:rPr lang="en-CA" sz="1700" i="1">
                                    <a:latin typeface="Cambria Math" panose="02040503050406030204" pitchFamily="18" charset="0"/>
                                  </a:rPr>
                                  <m:t>2</m:t>
                                </m:r>
                              </m:sup>
                            </m:sSup>
                          </m:num>
                          <m:den>
                            <m:sSup>
                              <m:sSupPr>
                                <m:ctrlPr>
                                  <a:rPr lang="en-CA" sz="1700" i="1">
                                    <a:latin typeface="Cambria Math" panose="02040503050406030204" pitchFamily="18" charset="0"/>
                                  </a:rPr>
                                </m:ctrlPr>
                              </m:sSupPr>
                              <m:e>
                                <m:nary>
                                  <m:naryPr>
                                    <m:chr m:val="∑"/>
                                    <m:limLoc m:val="undOvr"/>
                                    <m:supHide m:val="on"/>
                                    <m:ctrlPr>
                                      <a:rPr lang="en-CA" sz="1700" i="1">
                                        <a:latin typeface="Cambria Math" panose="02040503050406030204" pitchFamily="18" charset="0"/>
                                      </a:rPr>
                                    </m:ctrlPr>
                                  </m:naryPr>
                                  <m:sub>
                                    <m:r>
                                      <m:rPr>
                                        <m:brk m:alnAt="7"/>
                                      </m:rPr>
                                      <a:rPr lang="en-CA" sz="1700" i="1" kern="0">
                                        <a:solidFill>
                                          <a:srgbClr val="000000"/>
                                        </a:solidFill>
                                        <a:latin typeface="Cambria Math" panose="02040503050406030204" pitchFamily="18" charset="0"/>
                                        <a:cs typeface="Arial" pitchFamily="34" charset="0"/>
                                      </a:rPr>
                                      <m:t>(</m:t>
                                    </m:r>
                                    <m:r>
                                      <a:rPr lang="en-CA" sz="1700" i="1" kern="0">
                                        <a:solidFill>
                                          <a:srgbClr val="000000"/>
                                        </a:solidFill>
                                        <a:latin typeface="Cambria Math" panose="02040503050406030204" pitchFamily="18" charset="0"/>
                                        <a:cs typeface="Arial" pitchFamily="34" charset="0"/>
                                      </a:rPr>
                                      <m:t>𝑣</m:t>
                                    </m:r>
                                    <m:r>
                                      <a:rPr lang="en-CA" sz="1700" i="1" kern="0">
                                        <a:solidFill>
                                          <a:srgbClr val="000000"/>
                                        </a:solidFill>
                                        <a:latin typeface="Cambria Math" panose="02040503050406030204" pitchFamily="18" charset="0"/>
                                        <a:cs typeface="Arial" pitchFamily="34" charset="0"/>
                                      </a:rPr>
                                      <m:t>,</m:t>
                                    </m:r>
                                    <m:r>
                                      <a:rPr lang="en-CA" sz="1700" i="1" kern="0">
                                        <a:solidFill>
                                          <a:srgbClr val="000000"/>
                                        </a:solidFill>
                                        <a:latin typeface="Cambria Math" panose="02040503050406030204" pitchFamily="18" charset="0"/>
                                        <a:cs typeface="Arial" pitchFamily="34" charset="0"/>
                                      </a:rPr>
                                      <m:t>𝑑</m:t>
                                    </m:r>
                                    <m:r>
                                      <a:rPr lang="en-CA" sz="1700" i="1" kern="0">
                                        <a:solidFill>
                                          <a:srgbClr val="000000"/>
                                        </a:solidFill>
                                        <a:latin typeface="Cambria Math" panose="02040503050406030204" pitchFamily="18" charset="0"/>
                                        <a:cs typeface="Arial" pitchFamily="34" charset="0"/>
                                      </a:rPr>
                                      <m:t>)∈</m:t>
                                    </m:r>
                                    <m:sSub>
                                      <m:sSubPr>
                                        <m:ctrlPr>
                                          <a:rPr lang="en-CA" sz="1700" i="1" kern="0">
                                            <a:solidFill>
                                              <a:srgbClr val="000000"/>
                                            </a:solidFill>
                                            <a:latin typeface="Cambria Math" panose="02040503050406030204" pitchFamily="18" charset="0"/>
                                            <a:ea typeface="Cambria Math" panose="02040503050406030204" pitchFamily="18" charset="0"/>
                                            <a:cs typeface="Arial" pitchFamily="34" charset="0"/>
                                          </a:rPr>
                                        </m:ctrlPr>
                                      </m:sSubPr>
                                      <m:e>
                                        <m:r>
                                          <a:rPr lang="en-CA" sz="1700" i="1" kern="0">
                                            <a:solidFill>
                                              <a:srgbClr val="000000"/>
                                            </a:solidFill>
                                            <a:latin typeface="Cambria Math" panose="02040503050406030204" pitchFamily="18" charset="0"/>
                                            <a:ea typeface="Cambria Math" panose="02040503050406030204" pitchFamily="18" charset="0"/>
                                            <a:cs typeface="Arial" pitchFamily="34" charset="0"/>
                                          </a:rPr>
                                          <m:t>𝐾</m:t>
                                        </m:r>
                                      </m:e>
                                      <m:sub>
                                        <m:r>
                                          <a:rPr lang="en-CA" sz="1700" i="1" kern="0">
                                            <a:solidFill>
                                              <a:srgbClr val="000000"/>
                                            </a:solidFill>
                                            <a:latin typeface="Cambria Math" panose="02040503050406030204" pitchFamily="18" charset="0"/>
                                            <a:ea typeface="Cambria Math" panose="02040503050406030204" pitchFamily="18" charset="0"/>
                                            <a:cs typeface="Arial" pitchFamily="34" charset="0"/>
                                          </a:rPr>
                                          <m:t>𝐸</m:t>
                                        </m:r>
                                      </m:sub>
                                    </m:sSub>
                                  </m:sub>
                                  <m:sup/>
                                  <m:e>
                                    <m:sSub>
                                      <m:sSubPr>
                                        <m:ctrlPr>
                                          <a:rPr lang="en-CA" sz="1700" i="1">
                                            <a:latin typeface="Cambria Math" panose="02040503050406030204" pitchFamily="18" charset="0"/>
                                          </a:rPr>
                                        </m:ctrlPr>
                                      </m:sSubPr>
                                      <m:e>
                                        <m:r>
                                          <a:rPr lang="en-CA" sz="1700" i="1">
                                            <a:latin typeface="Cambria Math" panose="02040503050406030204" pitchFamily="18" charset="0"/>
                                          </a:rPr>
                                          <m:t>𝐹𝐼</m:t>
                                        </m:r>
                                      </m:e>
                                      <m:sub>
                                        <m:r>
                                          <a:rPr lang="en-CA" sz="1700" i="1" smtClean="0">
                                            <a:latin typeface="Cambria Math" panose="02040503050406030204" pitchFamily="18" charset="0"/>
                                          </a:rPr>
                                          <m:t>𝑣</m:t>
                                        </m:r>
                                        <m:r>
                                          <a:rPr lang="fr-CA" sz="1700" b="0" i="1" kern="0" smtClean="0">
                                            <a:solidFill>
                                              <a:srgbClr val="000000"/>
                                            </a:solidFill>
                                            <a:latin typeface="Cambria Math" panose="02040503050406030204" pitchFamily="18" charset="0"/>
                                            <a:cs typeface="Arial" pitchFamily="34" charset="0"/>
                                          </a:rPr>
                                          <m:t>,</m:t>
                                        </m:r>
                                        <m:r>
                                          <a:rPr lang="fr-CA" sz="1700" b="0" i="1" kern="0" smtClean="0">
                                            <a:solidFill>
                                              <a:srgbClr val="000000"/>
                                            </a:solidFill>
                                            <a:latin typeface="Cambria Math" panose="02040503050406030204" pitchFamily="18" charset="0"/>
                                            <a:cs typeface="Arial" pitchFamily="34" charset="0"/>
                                          </a:rPr>
                                          <m:t>𝑑</m:t>
                                        </m:r>
                                      </m:sub>
                                    </m:sSub>
                                  </m:e>
                                </m:nary>
                              </m:e>
                              <m:sup>
                                <m:r>
                                  <a:rPr lang="en-CA" sz="1700" i="1">
                                    <a:latin typeface="Cambria Math" panose="02040503050406030204" pitchFamily="18" charset="0"/>
                                  </a:rPr>
                                  <m:t>2</m:t>
                                </m:r>
                              </m:sup>
                            </m:sSup>
                          </m:den>
                        </m:f>
                      </m:e>
                    </m:rad>
                  </m:oMath>
                </a14:m>
                <a:endParaRPr lang="fr-CA" sz="1700" kern="0" dirty="0">
                  <a:latin typeface="Arial" pitchFamily="34" charset="0"/>
                  <a:cs typeface="Arial" pitchFamily="34" charset="0"/>
                </a:endParaRPr>
              </a:p>
              <a:p>
                <a:pPr marL="583200" lvl="1" indent="-457200">
                  <a:spcBef>
                    <a:spcPts val="0"/>
                  </a:spcBef>
                  <a:spcAft>
                    <a:spcPts val="600"/>
                  </a:spcAft>
                  <a:buClr>
                    <a:schemeClr val="accent1"/>
                  </a:buClr>
                  <a:buFont typeface="Arial" panose="020B0604020202020204" pitchFamily="34" charset="0"/>
                  <a:buChar char="•"/>
                </a:pPr>
                <a:r>
                  <a:rPr lang="fr-CA" sz="2000" kern="0" dirty="0" smtClean="0">
                    <a:latin typeface="Arial" pitchFamily="34" charset="0"/>
                    <a:cs typeface="Arial" pitchFamily="34" charset="0"/>
                  </a:rPr>
                  <a:t>Un score final est ensuite calculé pour chaque unité à partir d’une combinaison linéaire de ses MI globales.  </a:t>
                </a:r>
              </a:p>
              <a:p>
                <a:pPr marL="1040400" lvl="2" indent="-457200">
                  <a:spcBef>
                    <a:spcPts val="0"/>
                  </a:spcBef>
                  <a:spcAft>
                    <a:spcPts val="600"/>
                  </a:spcAft>
                  <a:buClr>
                    <a:schemeClr val="accent1"/>
                  </a:buClr>
                  <a:buFont typeface="Arial" panose="020B0604020202020204" pitchFamily="34" charset="0"/>
                  <a:buChar char="•"/>
                </a:pPr>
                <a:r>
                  <a:rPr lang="fr-CA" sz="2000" kern="0" dirty="0" smtClean="0">
                    <a:latin typeface="Arial" pitchFamily="34" charset="0"/>
                    <a:cs typeface="Arial" pitchFamily="34" charset="0"/>
                  </a:rPr>
                  <a:t>Les scores sont utilisés </a:t>
                </a:r>
                <a:r>
                  <a:rPr lang="fr-CA" sz="2000" kern="0" dirty="0">
                    <a:latin typeface="Arial" pitchFamily="34" charset="0"/>
                    <a:cs typeface="Arial" pitchFamily="34" charset="0"/>
                  </a:rPr>
                  <a:t>pour créer une liste de </a:t>
                </a:r>
                <a:r>
                  <a:rPr lang="fr-CA" sz="2000" kern="0" dirty="0" smtClean="0">
                    <a:latin typeface="Arial" pitchFamily="34" charset="0"/>
                    <a:cs typeface="Arial" pitchFamily="34" charset="0"/>
                  </a:rPr>
                  <a:t>priorités, </a:t>
                </a:r>
                <a:r>
                  <a:rPr lang="fr-CA" sz="2000" kern="0" dirty="0">
                    <a:latin typeface="Arial" pitchFamily="34" charset="0"/>
                    <a:cs typeface="Arial" pitchFamily="34" charset="0"/>
                  </a:rPr>
                  <a:t>pour </a:t>
                </a:r>
                <a:r>
                  <a:rPr lang="fr-CA" sz="2000" kern="0" dirty="0" smtClean="0">
                    <a:latin typeface="Arial" pitchFamily="34" charset="0"/>
                    <a:cs typeface="Arial" pitchFamily="34" charset="0"/>
                  </a:rPr>
                  <a:t>les suivis de collecte</a:t>
                </a:r>
                <a:r>
                  <a:rPr lang="fr-CA" sz="2000" kern="0" dirty="0" smtClean="0">
                    <a:solidFill>
                      <a:srgbClr val="FF0000"/>
                    </a:solidFill>
                    <a:latin typeface="Arial" pitchFamily="34" charset="0"/>
                    <a:cs typeface="Arial" pitchFamily="34" charset="0"/>
                  </a:rPr>
                  <a:t> </a:t>
                </a:r>
                <a:r>
                  <a:rPr lang="fr-CA" sz="2000" kern="0" dirty="0">
                    <a:latin typeface="Arial" pitchFamily="34" charset="0"/>
                    <a:cs typeface="Arial" pitchFamily="34" charset="0"/>
                  </a:rPr>
                  <a:t>et pour aider les analyses. </a:t>
                </a:r>
              </a:p>
            </p:txBody>
          </p:sp>
        </mc:Choice>
        <mc:Fallback xmlns="">
          <p:sp>
            <p:nvSpPr>
              <p:cNvPr id="11" name="Espace réservé du contenu 2"/>
              <p:cNvSpPr txBox="1">
                <a:spLocks noRot="1" noChangeAspect="1" noMove="1" noResize="1" noEditPoints="1" noAdjustHandles="1" noChangeArrowheads="1" noChangeShapeType="1" noTextEdit="1"/>
              </p:cNvSpPr>
              <p:nvPr>
                <p:custDataLst>
                  <p:tags r:id="rId6"/>
                </p:custDataLst>
              </p:nvPr>
            </p:nvSpPr>
            <p:spPr bwMode="auto">
              <a:xfrm>
                <a:off x="170069" y="708192"/>
                <a:ext cx="7416824" cy="4104456"/>
              </a:xfrm>
              <a:prstGeom prst="rect">
                <a:avLst/>
              </a:prstGeom>
              <a:blipFill rotWithShape="0">
                <a:blip r:embed="rId7"/>
                <a:stretch>
                  <a:fillRect t="-594" r="-3040" b="-31055"/>
                </a:stretch>
              </a:blipFill>
              <a:ln w="9525">
                <a:noFill/>
                <a:miter lim="800000"/>
                <a:headEnd/>
                <a:tailEnd/>
              </a:ln>
              <a:effectLst/>
            </p:spPr>
            <p:txBody>
              <a:bodyPr/>
              <a:lstStyle/>
              <a:p>
                <a:r>
                  <a:rPr lang="en-CA">
                    <a:noFill/>
                  </a:rPr>
                  <a:t> </a:t>
                </a:r>
              </a:p>
            </p:txBody>
          </p:sp>
        </mc:Fallback>
      </mc:AlternateContent>
    </p:spTree>
    <p:extLst>
      <p:ext uri="{BB962C8B-B14F-4D97-AF65-F5344CB8AC3E}">
        <p14:creationId xmlns:p14="http://schemas.microsoft.com/office/powerpoint/2010/main" val="2772951023"/>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3.xml><?xml version="1.0" encoding="utf-8"?>
<p:tagLst xmlns:a="http://schemas.openxmlformats.org/drawingml/2006/main" xmlns:r="http://schemas.openxmlformats.org/officeDocument/2006/relationships" xmlns:p="http://schemas.openxmlformats.org/presentationml/2006/main">
  <p:tag name="NUM" val="7"/>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Statistic Canada Blue">
  <a:themeElements>
    <a:clrScheme name="Blue 1">
      <a:dk1>
        <a:srgbClr val="000000"/>
      </a:dk1>
      <a:lt1>
        <a:srgbClr val="FFFFFF"/>
      </a:lt1>
      <a:dk2>
        <a:srgbClr val="373545"/>
      </a:dk2>
      <a:lt2>
        <a:srgbClr val="CEDBE6"/>
      </a:lt2>
      <a:accent1>
        <a:srgbClr val="3D3521"/>
      </a:accent1>
      <a:accent2>
        <a:srgbClr val="316F8D"/>
      </a:accent2>
      <a:accent3>
        <a:srgbClr val="DB4F49"/>
      </a:accent3>
      <a:accent4>
        <a:srgbClr val="FEBF00"/>
      </a:accent4>
      <a:accent5>
        <a:srgbClr val="78B690"/>
      </a:accent5>
      <a:accent6>
        <a:srgbClr val="2683C6"/>
      </a:accent6>
      <a:hlink>
        <a:srgbClr val="6B9F25"/>
      </a:hlink>
      <a:folHlink>
        <a:srgbClr val="9F6715"/>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5" id="{A7D75DC8-F050-F145-8D99-EC0239AD8236}" vid="{DFA70FC6-B788-8742-BC8D-C0522D313051}"/>
    </a:ext>
  </a:extLst>
</a:theme>
</file>

<file path=ppt/theme/theme2.xml><?xml version="1.0" encoding="utf-8"?>
<a:theme xmlns:a="http://schemas.openxmlformats.org/drawingml/2006/main" name="1_Statistic Canada Blue">
  <a:themeElements>
    <a:clrScheme name="Blue 1">
      <a:dk1>
        <a:srgbClr val="000000"/>
      </a:dk1>
      <a:lt1>
        <a:srgbClr val="FFFFFF"/>
      </a:lt1>
      <a:dk2>
        <a:srgbClr val="373545"/>
      </a:dk2>
      <a:lt2>
        <a:srgbClr val="CEDBE6"/>
      </a:lt2>
      <a:accent1>
        <a:srgbClr val="3D3521"/>
      </a:accent1>
      <a:accent2>
        <a:srgbClr val="316F8D"/>
      </a:accent2>
      <a:accent3>
        <a:srgbClr val="DB4F49"/>
      </a:accent3>
      <a:accent4>
        <a:srgbClr val="FEBF00"/>
      </a:accent4>
      <a:accent5>
        <a:srgbClr val="78B690"/>
      </a:accent5>
      <a:accent6>
        <a:srgbClr val="2683C6"/>
      </a:accent6>
      <a:hlink>
        <a:srgbClr val="6B9F25"/>
      </a:hlink>
      <a:folHlink>
        <a:srgbClr val="9F6715"/>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5" id="{A7D75DC8-F050-F145-8D99-EC0239AD8236}" vid="{DFA70FC6-B788-8742-BC8D-C0522D313051}"/>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Statistic Canada Blue</Template>
  <TotalTime>2391</TotalTime>
  <Words>1337</Words>
  <Application>Microsoft Office PowerPoint</Application>
  <PresentationFormat>Affichage à l'écran (4:3)</PresentationFormat>
  <Paragraphs>270</Paragraphs>
  <Slides>20</Slides>
  <Notes>11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Arial Black</vt:lpstr>
      <vt:lpstr>Cambria Math</vt:lpstr>
      <vt:lpstr>Century Gothic</vt:lpstr>
      <vt:lpstr>Wingdings</vt:lpstr>
      <vt:lpstr>Statistic Canada Blue</vt:lpstr>
      <vt:lpstr>1_Statistic Canada Blue</vt:lpstr>
      <vt:lpstr>UNE MISE À JOUR SUR L’UTILISATION D’UNE MÉTHODOLOGIE DE COLLECTE DYNAMIQUE POUR LES ENQUÊTES AUPRÈS DES ENTREPRISES</vt:lpstr>
      <vt:lpstr>Plan de la présentation</vt:lpstr>
      <vt:lpstr>Programme intégré de la statistique des entreprises (Pise)</vt:lpstr>
      <vt:lpstr>Le processus d’estimations en continu du Pise</vt:lpstr>
      <vt:lpstr>Aperçu des IQMI</vt:lpstr>
      <vt:lpstr>Indicateur de qualité (IQ) local</vt:lpstr>
      <vt:lpstr>Indicateur de qualité (IQ) global</vt:lpstr>
      <vt:lpstr>Mesure d’impact (MI) locale</vt:lpstr>
      <vt:lpstr>Mesure d’impact (MI) globale</vt:lpstr>
      <vt:lpstr>Un exemple</vt:lpstr>
      <vt:lpstr>Un exemple</vt:lpstr>
      <vt:lpstr>IQMI dans le PISE</vt:lpstr>
      <vt:lpstr>Impact d’IQMI sur les enquêtes du PISE</vt:lpstr>
      <vt:lpstr>Améliorations de la qualité (taux de réponse pondérés selon le revenu) </vt:lpstr>
      <vt:lpstr>Améliorations de la qualité (% des cibles de qualité atteintes) </vt:lpstr>
      <vt:lpstr>Efforts de collecte</vt:lpstr>
      <vt:lpstr>Améliorations de la qualité (distance des cibles de qualité) </vt:lpstr>
      <vt:lpstr>Plans futures</vt:lpstr>
      <vt:lpstr>Plans futures</vt:lpstr>
      <vt:lpstr>Merci!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Marie-Josée Lemaire</dc:creator>
  <cp:lastModifiedBy>Guest Uic</cp:lastModifiedBy>
  <cp:revision>195</cp:revision>
  <cp:lastPrinted>2017-01-19T17:26:07Z</cp:lastPrinted>
  <dcterms:created xsi:type="dcterms:W3CDTF">2018-03-19T14:04:20Z</dcterms:created>
  <dcterms:modified xsi:type="dcterms:W3CDTF">2018-06-13T10:51:57Z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-1310343374</vt:i4>
  </property>
  <property fmtid="{D5CDD505-2E9C-101B-9397-08002B2CF9AE}" pid="3" name="_NewReviewCycle">
    <vt:lpwstr/>
  </property>
  <property fmtid="{D5CDD505-2E9C-101B-9397-08002B2CF9AE}" pid="4" name="_EmailSubject">
    <vt:lpwstr>file</vt:lpwstr>
  </property>
  <property fmtid="{D5CDD505-2E9C-101B-9397-08002B2CF9AE}" pid="5" name="_AuthorEmail">
    <vt:lpwstr>pierre.daoust@canada.ca</vt:lpwstr>
  </property>
  <property fmtid="{D5CDD505-2E9C-101B-9397-08002B2CF9AE}" pid="6" name="_AuthorEmailDisplayName">
    <vt:lpwstr>Daoust, Pierre (STATCAN)</vt:lpwstr>
  </property>
  <property fmtid="{D5CDD505-2E9C-101B-9397-08002B2CF9AE}" pid="7" name="_PreviousAdHocReviewCycleID">
    <vt:i4>-21375685</vt:i4>
  </property>
</Properties>
</file>