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93313" r:id="rId1"/>
  </p:sldMasterIdLst>
  <p:notesMasterIdLst>
    <p:notesMasterId r:id="rId26"/>
  </p:notesMasterIdLst>
  <p:handoutMasterIdLst>
    <p:handoutMasterId r:id="rId27"/>
  </p:handoutMasterIdLst>
  <p:sldIdLst>
    <p:sldId id="743" r:id="rId2"/>
    <p:sldId id="500" r:id="rId3"/>
    <p:sldId id="745" r:id="rId4"/>
    <p:sldId id="692" r:id="rId5"/>
    <p:sldId id="720" r:id="rId6"/>
    <p:sldId id="721" r:id="rId7"/>
    <p:sldId id="722" r:id="rId8"/>
    <p:sldId id="755" r:id="rId9"/>
    <p:sldId id="714" r:id="rId10"/>
    <p:sldId id="753" r:id="rId11"/>
    <p:sldId id="748" r:id="rId12"/>
    <p:sldId id="749" r:id="rId13"/>
    <p:sldId id="747" r:id="rId14"/>
    <p:sldId id="725" r:id="rId15"/>
    <p:sldId id="727" r:id="rId16"/>
    <p:sldId id="728" r:id="rId17"/>
    <p:sldId id="736" r:id="rId18"/>
    <p:sldId id="754" r:id="rId19"/>
    <p:sldId id="740" r:id="rId20"/>
    <p:sldId id="735" r:id="rId21"/>
    <p:sldId id="746" r:id="rId22"/>
    <p:sldId id="742" r:id="rId23"/>
    <p:sldId id="621" r:id="rId24"/>
    <p:sldId id="751" r:id="rId25"/>
  </p:sldIdLst>
  <p:sldSz cx="9144000" cy="5143500" type="screen16x9"/>
  <p:notesSz cx="6805613" cy="9944100"/>
  <p:defaultTextStyle>
    <a:defPPr>
      <a:defRPr lang="en-US"/>
    </a:defPPr>
    <a:lvl1pPr marL="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30">
          <p15:clr>
            <a:srgbClr val="A4A3A4"/>
          </p15:clr>
        </p15:guide>
        <p15:guide id="3" orient="horz" pos="4534">
          <p15:clr>
            <a:srgbClr val="A4A3A4"/>
          </p15:clr>
        </p15:guide>
        <p15:guide id="4" orient="horz" pos="4286">
          <p15:clr>
            <a:srgbClr val="A4A3A4"/>
          </p15:clr>
        </p15:guide>
        <p15:guide id="5" pos="4234">
          <p15:clr>
            <a:srgbClr val="A4A3A4"/>
          </p15:clr>
        </p15:guide>
        <p15:guide id="6" pos="237">
          <p15:clr>
            <a:srgbClr val="A4A3A4"/>
          </p15:clr>
        </p15:guide>
        <p15:guide id="7" pos="8229">
          <p15:clr>
            <a:srgbClr val="A4A3A4"/>
          </p15:clr>
        </p15:guide>
        <p15:guide id="8" pos="949">
          <p15:clr>
            <a:srgbClr val="A4A3A4"/>
          </p15:clr>
        </p15:guide>
        <p15:guide id="9" pos="7517">
          <p15:clr>
            <a:srgbClr val="A4A3A4"/>
          </p15:clr>
        </p15:guide>
        <p15:guide id="10" orient="horz" pos="1685">
          <p15:clr>
            <a:srgbClr val="A4A3A4"/>
          </p15:clr>
        </p15:guide>
        <p15:guide id="11" orient="horz" pos="161">
          <p15:clr>
            <a:srgbClr val="A4A3A4"/>
          </p15:clr>
        </p15:guide>
        <p15:guide id="12" orient="horz" pos="3084">
          <p15:clr>
            <a:srgbClr val="A4A3A4"/>
          </p15:clr>
        </p15:guide>
        <p15:guide id="13" orient="horz" pos="2544">
          <p15:clr>
            <a:srgbClr val="A4A3A4"/>
          </p15:clr>
        </p15:guide>
        <p15:guide id="14" orient="horz" pos="875">
          <p15:clr>
            <a:srgbClr val="A4A3A4"/>
          </p15:clr>
        </p15:guide>
        <p15:guide id="15" orient="horz" pos="1749">
          <p15:clr>
            <a:srgbClr val="A4A3A4"/>
          </p15:clr>
        </p15:guide>
        <p15:guide id="16" orient="horz" pos="621">
          <p15:clr>
            <a:srgbClr val="A4A3A4"/>
          </p15:clr>
        </p15:guide>
        <p15:guide id="17" orient="horz" pos="2865">
          <p15:clr>
            <a:srgbClr val="A4A3A4"/>
          </p15:clr>
        </p15:guide>
        <p15:guide id="18" orient="horz" pos="2130">
          <p15:clr>
            <a:srgbClr val="A4A3A4"/>
          </p15:clr>
        </p15:guide>
        <p15:guide id="19" orient="horz" pos="2184">
          <p15:clr>
            <a:srgbClr val="A4A3A4"/>
          </p15:clr>
        </p15:guide>
        <p15:guide id="20" orient="horz" pos="321">
          <p15:clr>
            <a:srgbClr val="A4A3A4"/>
          </p15:clr>
        </p15:guide>
        <p15:guide id="21" orient="horz" pos="1607">
          <p15:clr>
            <a:srgbClr val="A4A3A4"/>
          </p15:clr>
        </p15:guide>
        <p15:guide id="22" pos="2880">
          <p15:clr>
            <a:srgbClr val="A4A3A4"/>
          </p15:clr>
        </p15:guide>
        <p15:guide id="23" pos="156">
          <p15:clr>
            <a:srgbClr val="A4A3A4"/>
          </p15:clr>
        </p15:guide>
        <p15:guide id="24" pos="5598">
          <p15:clr>
            <a:srgbClr val="A4A3A4"/>
          </p15:clr>
        </p15:guide>
        <p15:guide id="25" pos="399">
          <p15:clr>
            <a:srgbClr val="A4A3A4"/>
          </p15:clr>
        </p15:guide>
        <p15:guide id="26" pos="5114">
          <p15:clr>
            <a:srgbClr val="A4A3A4"/>
          </p15:clr>
        </p15:guide>
        <p15:guide id="27" pos="1373">
          <p15:clr>
            <a:srgbClr val="A4A3A4"/>
          </p15:clr>
        </p15:guide>
        <p15:guide id="28" pos="4383">
          <p15:clr>
            <a:srgbClr val="A4A3A4"/>
          </p15:clr>
        </p15:guide>
        <p15:guide id="29" pos="5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David" initials="CD" lastIdx="3" clrIdx="0">
    <p:extLst>
      <p:ext uri="{19B8F6BF-5375-455C-9EA6-DF929625EA0E}">
        <p15:presenceInfo xmlns:p15="http://schemas.microsoft.com/office/powerpoint/2012/main" userId="S-1-5-21-3343930222-3471731563-1258133589-336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3D7"/>
    <a:srgbClr val="A1067D"/>
    <a:srgbClr val="97C00E"/>
    <a:srgbClr val="A0067E"/>
    <a:srgbClr val="8FB91C"/>
    <a:srgbClr val="A1067E"/>
    <a:srgbClr val="FFFFFF"/>
    <a:srgbClr val="16161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6716" autoAdjust="0"/>
  </p:normalViewPr>
  <p:slideViewPr>
    <p:cSldViewPr snapToGrid="0" snapToObjects="1" showGuides="1">
      <p:cViewPr varScale="1">
        <p:scale>
          <a:sx n="78" d="100"/>
          <a:sy n="78" d="100"/>
        </p:scale>
        <p:origin x="840" y="84"/>
      </p:cViewPr>
      <p:guideLst>
        <p:guide orient="horz" pos="2382"/>
        <p:guide orient="horz" pos="230"/>
        <p:guide orient="horz" pos="4534"/>
        <p:guide orient="horz" pos="4286"/>
        <p:guide pos="4234"/>
        <p:guide pos="237"/>
        <p:guide pos="8229"/>
        <p:guide pos="949"/>
        <p:guide pos="7517"/>
        <p:guide orient="horz" pos="1685"/>
        <p:guide orient="horz" pos="161"/>
        <p:guide orient="horz" pos="3084"/>
        <p:guide orient="horz" pos="2544"/>
        <p:guide orient="horz" pos="875"/>
        <p:guide orient="horz" pos="1749"/>
        <p:guide orient="horz" pos="621"/>
        <p:guide orient="horz" pos="2865"/>
        <p:guide orient="horz" pos="2130"/>
        <p:guide orient="horz" pos="2184"/>
        <p:guide orient="horz" pos="321"/>
        <p:guide orient="horz" pos="1607"/>
        <p:guide pos="2880"/>
        <p:guide pos="156"/>
        <p:guide pos="5598"/>
        <p:guide pos="399"/>
        <p:guide pos="5114"/>
        <p:guide pos="1373"/>
        <p:guide pos="4383"/>
        <p:guide pos="5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75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3396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lasseur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52620190920243E-2"/>
          <c:y val="0.27524754217973529"/>
          <c:w val="0.82938188027417303"/>
          <c:h val="0.597959971660708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FA3D7"/>
            </a:solidFill>
            <a:ln>
              <a:solidFill>
                <a:srgbClr val="3FA3D7"/>
              </a:solidFill>
            </a:ln>
          </c:spPr>
          <c:invertIfNegative val="0"/>
          <c:dLbls>
            <c:dLbl>
              <c:idx val="0"/>
              <c:layout>
                <c:manualLayout>
                  <c:x val="-2.7777777777777801E-3"/>
                  <c:y val="0.4074074074074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C0-422B-A170-547AF0F29217}"/>
                </c:ext>
              </c:extLst>
            </c:dLbl>
            <c:dLbl>
              <c:idx val="1"/>
              <c:layout>
                <c:manualLayout>
                  <c:x val="-5.5555555555555497E-3"/>
                  <c:y val="0.3055555555555560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C0-422B-A170-547AF0F29217}"/>
                </c:ext>
              </c:extLst>
            </c:dLbl>
            <c:dLbl>
              <c:idx val="2"/>
              <c:layout>
                <c:manualLayout>
                  <c:x val="0"/>
                  <c:y val="0.1527777777777780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C0-422B-A170-547AF0F29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Feuil1!$B$2:$B$4</c:f>
              <c:strCache>
                <c:ptCount val="3"/>
                <c:pt idx="0">
                  <c:v>Groupe 1</c:v>
                </c:pt>
                <c:pt idx="1">
                  <c:v>Groupe 2</c:v>
                </c:pt>
                <c:pt idx="2">
                  <c:v>Groupe 3</c:v>
                </c:pt>
              </c:strCache>
            </c:strRef>
          </c:cat>
          <c:val>
            <c:numRef>
              <c:f>Feuil1!$E$2:$E$4</c:f>
              <c:numCache>
                <c:formatCode>0%</c:formatCode>
                <c:ptCount val="3"/>
                <c:pt idx="0">
                  <c:v>0.9325</c:v>
                </c:pt>
                <c:pt idx="1">
                  <c:v>0.65439999999999998</c:v>
                </c:pt>
                <c:pt idx="2">
                  <c:v>0.29170000000000001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C0-422B-A170-547AF0F29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53440"/>
        <c:axId val="149479808"/>
      </c:barChart>
      <c:catAx>
        <c:axId val="14945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479808"/>
        <c:crosses val="autoZero"/>
        <c:auto val="1"/>
        <c:lblAlgn val="ctr"/>
        <c:lblOffset val="100"/>
        <c:noMultiLvlLbl val="0"/>
      </c:catAx>
      <c:valAx>
        <c:axId val="1494798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945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0.09855</cdr:x>
      <cdr:y>0</cdr:y>
    </cdr:from>
    <cdr:to>
      <cdr:x>0.89202</cdr:x>
      <cdr:y>0.25918</cdr:y>
    </cdr:to>
    <cdr:sp macro="" textlink="">
      <cdr:nvSpPr>
        <cdr:cNvPr id="2" name="Rectangle à coins arrondis 1"/>
        <cdr:cNvSpPr/>
      </cdr:nvSpPr>
      <cdr:spPr>
        <a:xfrm xmlns:a="http://schemas.openxmlformats.org/drawingml/2006/main">
          <a:off x="700074" y="0"/>
          <a:ext cx="5636407" cy="94239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3FA3D7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sz="1600" dirty="0">
              <a:solidFill>
                <a:schemeClr val="dk1"/>
              </a:solidFill>
              <a:latin typeface="+mn-lt"/>
              <a:ea typeface="+mn-ea"/>
              <a:cs typeface="+mn-cs"/>
            </a:rPr>
            <a:t>- </a:t>
          </a:r>
          <a:r>
            <a:rPr lang="fr-FR" sz="1600" b="1" dirty="0">
              <a:solidFill>
                <a:srgbClr val="0070C0"/>
              </a:solidFill>
              <a:latin typeface="+mn-lt"/>
              <a:ea typeface="+mn-ea"/>
              <a:cs typeface="+mn-cs"/>
            </a:rPr>
            <a:t>11173</a:t>
          </a:r>
          <a:r>
            <a:rPr lang="fr-FR" sz="1600" dirty="0">
              <a:solidFill>
                <a:schemeClr val="dk1"/>
              </a:solidFill>
              <a:latin typeface="+mn-lt"/>
              <a:ea typeface="+mn-ea"/>
              <a:cs typeface="+mn-cs"/>
            </a:rPr>
            <a:t> familles ont participé </a:t>
          </a:r>
          <a:r>
            <a:rPr lang="fr-FR" sz="1600" dirty="0">
              <a:solidFill>
                <a:srgbClr val="A1067D"/>
              </a:solidFill>
            </a:rPr>
            <a:t>à l’enquête à 5 ans et demi</a:t>
          </a:r>
        </a:p>
        <a:p xmlns:a="http://schemas.openxmlformats.org/drawingml/2006/main">
          <a:r>
            <a:rPr lang="fr-FR" sz="1600" dirty="0"/>
            <a:t>- Taux de participation moyen: </a:t>
          </a:r>
          <a:r>
            <a:rPr lang="fr-FR" sz="1600" b="1" dirty="0">
              <a:solidFill>
                <a:srgbClr val="A1067D"/>
              </a:solidFill>
            </a:rPr>
            <a:t>80%</a:t>
          </a:r>
        </a:p>
        <a:p xmlns:a="http://schemas.openxmlformats.org/drawingml/2006/main">
          <a:r>
            <a:rPr lang="fr-FR" sz="1600" dirty="0">
              <a:solidFill>
                <a:schemeClr val="tx1"/>
              </a:solidFill>
            </a:rPr>
            <a:t>- A</a:t>
          </a:r>
          <a:r>
            <a:rPr lang="fr-FR" sz="1600" dirty="0">
              <a:solidFill>
                <a:schemeClr val="dk1"/>
              </a:solidFill>
              <a:latin typeface="+mn-lt"/>
              <a:ea typeface="+mn-ea"/>
              <a:cs typeface="+mn-cs"/>
            </a:rPr>
            <a:t>ttrition (par rapport à l’enquête de 2 mois) : </a:t>
          </a:r>
          <a:r>
            <a:rPr lang="fr-FR" sz="1600" b="1" dirty="0">
              <a:solidFill>
                <a:srgbClr val="0066FF"/>
              </a:solidFill>
            </a:rPr>
            <a:t>31%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302" cy="496665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790" y="1"/>
            <a:ext cx="2949302" cy="496665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r">
              <a:defRPr sz="1200"/>
            </a:lvl1pPr>
          </a:lstStyle>
          <a:p>
            <a:fld id="{11059CDB-72EA-483D-9A34-D50D3267644F}" type="datetimeFigureOut">
              <a:rPr lang="en-GB" smtClean="0"/>
              <a:pPr/>
              <a:t>12/06/2018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893"/>
            <a:ext cx="2949302" cy="496665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790" y="9445893"/>
            <a:ext cx="2949302" cy="496665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r">
              <a:defRPr sz="1200"/>
            </a:lvl1pPr>
          </a:lstStyle>
          <a:p>
            <a:fld id="{82556AC4-8048-47C4-97D0-565009C72CF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4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2D6798F8-BDA6-46C0-A11F-B16041C3620C}" type="datetimeFigureOut">
              <a:rPr lang="en-GB" smtClean="0"/>
              <a:pPr/>
              <a:t>12/06/2018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0" tIns="47850" rIns="95700" bIns="478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628DE85F-A49F-4D4C-8D78-799212E249B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0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7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5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927" y="643468"/>
            <a:ext cx="8112044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927" y="248323"/>
            <a:ext cx="6183240" cy="442661"/>
          </a:xfrm>
        </p:spPr>
        <p:txBody>
          <a:bodyPr anchor="b">
            <a:no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9" name="Image 11" descr="ined_Hs_RV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3" y="4667331"/>
            <a:ext cx="664160" cy="38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 userDrawn="1"/>
        </p:nvCxnSpPr>
        <p:spPr>
          <a:xfrm>
            <a:off x="1527465" y="4915953"/>
            <a:ext cx="662508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1437365" y="4859096"/>
            <a:ext cx="5696937" cy="274637"/>
          </a:xfrm>
          <a:prstGeom prst="rect">
            <a:avLst/>
          </a:prstGeom>
        </p:spPr>
        <p:txBody>
          <a:bodyPr/>
          <a:lstStyle>
            <a:lvl1pPr>
              <a:defRPr sz="1100" i="1"/>
            </a:lvl1pPr>
          </a:lstStyle>
          <a:p>
            <a:r>
              <a:rPr lang="fr-FR"/>
              <a:t>Journées de méthodologie statistique de l’Insee -2018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6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741096" y="3014176"/>
            <a:ext cx="2145875" cy="7862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cap="none" baseline="0">
                <a:solidFill>
                  <a:schemeClr val="bg2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27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6750" y="1691217"/>
            <a:ext cx="4162425" cy="813857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0" y="1296073"/>
            <a:ext cx="4162425" cy="442661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0" y="2762250"/>
            <a:ext cx="4162425" cy="1625631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0005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3706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5984" y="1122848"/>
            <a:ext cx="4327162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4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0005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0159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‹N°›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51435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41096" y="3014176"/>
            <a:ext cx="2145875" cy="7862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cap="none" baseline="0">
                <a:solidFill>
                  <a:schemeClr val="bg2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41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1535277"/>
            <a:ext cx="3569511" cy="1017291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2724522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2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89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1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09" y="838978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6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97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3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3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0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07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3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3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3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3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364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6723160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4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4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4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4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6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914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6" y="4215715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 et Base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2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825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6" y="1388444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4" y="1388443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4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5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et Base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87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8927" y="643468"/>
            <a:ext cx="8112044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927" y="248323"/>
            <a:ext cx="6183240" cy="442661"/>
          </a:xfrm>
        </p:spPr>
        <p:txBody>
          <a:bodyPr anchor="b">
            <a:no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9" name="Image 11" descr="ined_Hs_RV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3" y="4667331"/>
            <a:ext cx="664160" cy="38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 userDrawn="1"/>
        </p:nvCxnSpPr>
        <p:spPr>
          <a:xfrm>
            <a:off x="1527465" y="4915953"/>
            <a:ext cx="662508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1437365" y="4859096"/>
            <a:ext cx="5696937" cy="274637"/>
          </a:xfrm>
          <a:prstGeom prst="rect">
            <a:avLst/>
          </a:prstGeom>
        </p:spPr>
        <p:txBody>
          <a:bodyPr/>
          <a:lstStyle>
            <a:lvl1pPr>
              <a:defRPr sz="1100" i="1"/>
            </a:lvl1pPr>
          </a:lstStyle>
          <a:p>
            <a:r>
              <a:rPr lang="fr-FR"/>
              <a:t>Journées de méthodologie statistique de l’Insee -2018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213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7870391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8443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4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2" y="1388443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4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7" y="1388443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4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3" y="1388443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4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001691"/>
            <a:ext cx="1912119" cy="2029761"/>
          </a:xfrm>
        </p:spPr>
        <p:txBody>
          <a:bodyPr lIns="73459" rIns="24486"/>
          <a:lstStyle>
            <a:lvl1pPr>
              <a:defRPr sz="1400"/>
            </a:lvl1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2" y="2001691"/>
            <a:ext cx="1912119" cy="2029761"/>
          </a:xfrm>
        </p:spPr>
        <p:txBody>
          <a:bodyPr lIns="73459" rIns="24486"/>
          <a:lstStyle>
            <a:lvl1pPr>
              <a:defRPr sz="1400"/>
            </a:lvl1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7" y="2001691"/>
            <a:ext cx="1912119" cy="2029761"/>
          </a:xfrm>
        </p:spPr>
        <p:txBody>
          <a:bodyPr lIns="73459" rIns="24486"/>
          <a:lstStyle>
            <a:lvl1pPr>
              <a:defRPr sz="1400"/>
            </a:lvl1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3" y="2001691"/>
            <a:ext cx="1912119" cy="2029761"/>
          </a:xfrm>
        </p:spPr>
        <p:txBody>
          <a:bodyPr lIns="73459" rIns="24486"/>
          <a:lstStyle>
            <a:lvl1pPr>
              <a:defRPr sz="1400"/>
            </a:lvl1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4215715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et Base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8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013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18453"/>
            <a:ext cx="1515340" cy="245132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7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2376" y="1334050"/>
            <a:ext cx="5977924" cy="1396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cap="none" baseline="0">
                <a:solidFill>
                  <a:schemeClr val="bg2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18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ic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effectLst/>
        </p:spPr>
        <p:txBody>
          <a:bodyPr/>
          <a:lstStyle>
            <a:lvl1pPr>
              <a:defRPr baseline="0"/>
            </a:lvl1pPr>
          </a:lstStyle>
          <a:p>
            <a:br>
              <a:rPr lang="en-GB" dirty="0"/>
            </a:br>
            <a:r>
              <a:rPr lang="en-GB" dirty="0"/>
              <a:t>     Copy Desired Image, Select this placeholder, Paste &amp; Then “Send to back”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94" y="2479436"/>
            <a:ext cx="7093160" cy="962868"/>
          </a:xfr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273" y="1857551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14374" y="4650455"/>
            <a:ext cx="4951963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800" smtClean="0">
                <a:solidFill>
                  <a:schemeClr val="bg2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247312" y="4650455"/>
            <a:ext cx="382425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800" smtClean="0">
                <a:solidFill>
                  <a:schemeClr val="bg2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85000"/>
                </a:lnSpc>
                <a:spcBef>
                  <a:spcPts val="204"/>
                </a:spcBef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258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0" y="1707293"/>
            <a:ext cx="1501361" cy="242038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99389" y="4219806"/>
            <a:ext cx="591091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et Base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8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2376" y="1334050"/>
            <a:ext cx="5977924" cy="1396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cap="none" baseline="0">
                <a:solidFill>
                  <a:schemeClr val="bg2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218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‹N°›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80898" y="1862190"/>
            <a:ext cx="3524250" cy="373949"/>
          </a:xfrm>
        </p:spPr>
        <p:txBody>
          <a:bodyPr anchor="b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679565" y="2399628"/>
            <a:ext cx="3552047" cy="786299"/>
          </a:xfrm>
        </p:spPr>
        <p:txBody>
          <a:bodyPr/>
          <a:lstStyle>
            <a:lvl1pPr marL="0" indent="-108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400" cap="none" baseline="0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0005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797197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91605" y="1728841"/>
            <a:ext cx="3223770" cy="747897"/>
          </a:xfrm>
        </p:spPr>
        <p:txBody>
          <a:bodyPr anchor="b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‹N°›</a:t>
            </a:fld>
            <a:endParaRPr lang="en-GB" dirty="0"/>
          </a:p>
        </p:txBody>
      </p:sp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486507" y="2640227"/>
            <a:ext cx="3249197" cy="7862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cap="none" baseline="0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GB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97205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07681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itle Only [Green]">
    <p:bg bwMode="inv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248323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 bwMode="black"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‹N°›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451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1_Bullets Only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‹N°›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653462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686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‹N°›</a:t>
            </a:fld>
            <a:endParaRPr lang="en-GB" dirty="0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133975" y="1862190"/>
            <a:ext cx="3524250" cy="373949"/>
          </a:xfrm>
        </p:spPr>
        <p:txBody>
          <a:bodyPr anchor="b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132642" y="2399628"/>
            <a:ext cx="3552047" cy="786299"/>
          </a:xfrm>
        </p:spPr>
        <p:txBody>
          <a:bodyPr/>
          <a:lstStyle>
            <a:lvl1pPr marL="0" indent="-108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400" cap="none" baseline="0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379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6223748" cy="515246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8915" y="2102790"/>
            <a:ext cx="2860778" cy="747897"/>
          </a:xfrm>
        </p:spPr>
        <p:txBody>
          <a:bodyPr anchor="b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‹N°›</a:t>
            </a:fld>
            <a:endParaRPr lang="en-GB" dirty="0"/>
          </a:p>
        </p:txBody>
      </p:sp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03630" y="3014176"/>
            <a:ext cx="2883342" cy="7862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cap="none" baseline="0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1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4" y="1399203"/>
            <a:ext cx="4157482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4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6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4632385" y="1390128"/>
            <a:ext cx="4256210" cy="2648472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405565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itle Only [Red]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248323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 bwMode="black"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‹N°›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864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‹N°›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949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ox Image [Yellow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‹N°›</a:t>
            </a:fld>
            <a:endParaRPr lang="en-GB" dirty="0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133975" y="1862190"/>
            <a:ext cx="3524250" cy="373949"/>
          </a:xfrm>
        </p:spPr>
        <p:txBody>
          <a:bodyPr anchor="b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132642" y="2399628"/>
            <a:ext cx="3552047" cy="786299"/>
          </a:xfrm>
        </p:spPr>
        <p:txBody>
          <a:bodyPr/>
          <a:lstStyle>
            <a:lvl1pPr marL="0" indent="-108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400" cap="none" baseline="0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669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de image [Yellow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6223748" cy="515246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02037" y="2102790"/>
            <a:ext cx="2967656" cy="747897"/>
          </a:xfrm>
        </p:spPr>
        <p:txBody>
          <a:bodyPr anchor="b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‹N°›</a:t>
            </a:fld>
            <a:endParaRPr lang="en-GB" dirty="0"/>
          </a:p>
        </p:txBody>
      </p:sp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895909" y="3014176"/>
            <a:ext cx="2991063" cy="7862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cap="none" baseline="0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018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itle Only [Yellow]">
    <p:bg bwMode="inv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248323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 bwMode="black"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‹N°›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731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 [Yellow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‹N°›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373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‹N°›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1" y="1622613"/>
            <a:ext cx="1211263" cy="120967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6" y="1622613"/>
            <a:ext cx="1211263" cy="120967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2" y="1622613"/>
            <a:ext cx="1211263" cy="120967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404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8966"/>
            <a:ext cx="3740523" cy="5152466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689036" y="672878"/>
            <a:ext cx="1165276" cy="63341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1712" y="2070389"/>
            <a:ext cx="5253348" cy="775597"/>
          </a:xfrm>
        </p:spPr>
        <p:txBody>
          <a:bodyPr anchor="ctr"/>
          <a:lstStyle>
            <a:lvl1pPr>
              <a:defRPr sz="2800" baseline="0"/>
            </a:lvl1pPr>
          </a:lstStyle>
          <a:p>
            <a:r>
              <a:rPr lang="en-US" dirty="0"/>
              <a:t>Impact word(s)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1431" y="2911202"/>
            <a:ext cx="4134010" cy="332092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prénom</a:t>
            </a:r>
            <a:r>
              <a:rPr lang="en-US" dirty="0"/>
              <a:t> nom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621712" y="1389063"/>
            <a:ext cx="5253348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756900" y="4555325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r-FR"/>
              <a:t>©Ipsos – Nom du document – Pour Nom du client</a:t>
            </a:r>
            <a:endParaRPr lang="en-GB" dirty="0"/>
          </a:p>
        </p:txBody>
      </p:sp>
      <p:sp>
        <p:nvSpPr>
          <p:cNvPr id="19" name="Espace réservé du contenu 8"/>
          <p:cNvSpPr>
            <a:spLocks noGrp="1"/>
          </p:cNvSpPr>
          <p:nvPr>
            <p:ph sz="quarter" idx="18" hasCustomPrompt="1"/>
          </p:nvPr>
        </p:nvSpPr>
        <p:spPr>
          <a:xfrm>
            <a:off x="3971925" y="3243428"/>
            <a:ext cx="4903134" cy="246088"/>
          </a:xfrm>
        </p:spPr>
        <p:txBody>
          <a:bodyPr/>
          <a:lstStyle>
            <a:lvl1pPr marL="0" marR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cap="none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prénom</a:t>
            </a:r>
            <a:r>
              <a:rPr lang="en-US" dirty="0"/>
              <a:t> nom</a:t>
            </a:r>
          </a:p>
        </p:txBody>
      </p:sp>
      <p:sp>
        <p:nvSpPr>
          <p:cNvPr id="48" name="Espace réservé du texte 45"/>
          <p:cNvSpPr>
            <a:spLocks noGrp="1"/>
          </p:cNvSpPr>
          <p:nvPr>
            <p:ph type="body" sz="quarter" idx="22" hasCustomPrompt="1"/>
          </p:nvPr>
        </p:nvSpPr>
        <p:spPr>
          <a:xfrm>
            <a:off x="3621712" y="3539975"/>
            <a:ext cx="5253348" cy="380778"/>
          </a:xfrm>
        </p:spPr>
        <p:txBody>
          <a:bodyPr/>
          <a:lstStyle>
            <a:lvl1pPr>
              <a:defRPr sz="1200" cap="none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Prénom.nom@ipsos.com</a:t>
            </a:r>
          </a:p>
          <a:p>
            <a:pPr lvl="0"/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621712" y="2911202"/>
            <a:ext cx="134470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fr-FR" sz="1600" dirty="0">
                <a:solidFill>
                  <a:schemeClr val="tx1"/>
                </a:solidFill>
              </a:rPr>
              <a:t>Préparé</a:t>
            </a:r>
            <a:r>
              <a:rPr lang="fr-FR" sz="1600" baseline="0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pour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3621712" y="3243294"/>
            <a:ext cx="134470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fr-FR" sz="1600" dirty="0">
                <a:solidFill>
                  <a:schemeClr val="tx1"/>
                </a:solidFill>
              </a:rPr>
              <a:t>Par</a:t>
            </a:r>
            <a:r>
              <a:rPr lang="fr-FR" sz="1600" baseline="0" dirty="0">
                <a:solidFill>
                  <a:schemeClr val="tx1"/>
                </a:solidFill>
              </a:rPr>
              <a:t> 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55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ptions_FR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4" y="1399203"/>
            <a:ext cx="4157662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29309" y="1399203"/>
            <a:ext cx="4157662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35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_FR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7"/>
          </p:nvPr>
        </p:nvSpPr>
        <p:spPr>
          <a:xfrm>
            <a:off x="232376" y="1311215"/>
            <a:ext cx="2791125" cy="1570008"/>
          </a:xfrm>
          <a:ln w="3175">
            <a:solidFill>
              <a:schemeClr val="bg2"/>
            </a:solidFill>
          </a:ln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8"/>
          </p:nvPr>
        </p:nvSpPr>
        <p:spPr>
          <a:xfrm>
            <a:off x="3176175" y="1311215"/>
            <a:ext cx="2791125" cy="1570008"/>
          </a:xfrm>
          <a:ln w="3175">
            <a:solidFill>
              <a:schemeClr val="bg2"/>
            </a:solidFill>
          </a:ln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pour une image  3"/>
          <p:cNvSpPr>
            <a:spLocks noGrp="1"/>
          </p:cNvSpPr>
          <p:nvPr>
            <p:ph type="pic" sz="quarter" idx="19"/>
          </p:nvPr>
        </p:nvSpPr>
        <p:spPr>
          <a:xfrm>
            <a:off x="6119973" y="1311215"/>
            <a:ext cx="2791125" cy="1570008"/>
          </a:xfrm>
          <a:ln w="3175">
            <a:solidFill>
              <a:schemeClr val="bg2"/>
            </a:solidFill>
          </a:ln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20"/>
          </p:nvPr>
        </p:nvSpPr>
        <p:spPr>
          <a:xfrm>
            <a:off x="232376" y="2993366"/>
            <a:ext cx="2791125" cy="1570008"/>
          </a:xfrm>
          <a:ln w="3175">
            <a:solidFill>
              <a:schemeClr val="bg2"/>
            </a:solidFill>
          </a:ln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pour une image  3"/>
          <p:cNvSpPr>
            <a:spLocks noGrp="1"/>
          </p:cNvSpPr>
          <p:nvPr>
            <p:ph type="pic" sz="quarter" idx="21"/>
          </p:nvPr>
        </p:nvSpPr>
        <p:spPr>
          <a:xfrm>
            <a:off x="3176175" y="2993366"/>
            <a:ext cx="2791125" cy="1570008"/>
          </a:xfrm>
          <a:ln w="3175">
            <a:solidFill>
              <a:schemeClr val="bg2"/>
            </a:solidFill>
          </a:ln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pour une image  3"/>
          <p:cNvSpPr>
            <a:spLocks noGrp="1"/>
          </p:cNvSpPr>
          <p:nvPr>
            <p:ph type="pic" sz="quarter" idx="22"/>
          </p:nvPr>
        </p:nvSpPr>
        <p:spPr>
          <a:xfrm>
            <a:off x="6119973" y="2993366"/>
            <a:ext cx="2791125" cy="1570008"/>
          </a:xfrm>
          <a:ln w="3175">
            <a:solidFill>
              <a:schemeClr val="bg2"/>
            </a:solidFill>
          </a:ln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0416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481355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4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©Ipsos – Nom du document – Pour Nom du client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2268862" y="2052638"/>
            <a:ext cx="4502150" cy="2493962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368890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mage_FR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8"/>
          </p:nvPr>
        </p:nvSpPr>
        <p:spPr>
          <a:xfrm>
            <a:off x="3176175" y="1311215"/>
            <a:ext cx="2791125" cy="1570008"/>
          </a:xfrm>
          <a:ln w="3175">
            <a:solidFill>
              <a:schemeClr val="bg2"/>
            </a:solidFill>
          </a:ln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pour une image  3"/>
          <p:cNvSpPr>
            <a:spLocks noGrp="1"/>
          </p:cNvSpPr>
          <p:nvPr>
            <p:ph type="pic" sz="quarter" idx="19"/>
          </p:nvPr>
        </p:nvSpPr>
        <p:spPr>
          <a:xfrm>
            <a:off x="6119973" y="1311215"/>
            <a:ext cx="2791125" cy="1570008"/>
          </a:xfrm>
          <a:ln w="3175">
            <a:solidFill>
              <a:schemeClr val="bg2"/>
            </a:solidFill>
          </a:ln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pour une image  3"/>
          <p:cNvSpPr>
            <a:spLocks noGrp="1"/>
          </p:cNvSpPr>
          <p:nvPr>
            <p:ph type="pic" sz="quarter" idx="21"/>
          </p:nvPr>
        </p:nvSpPr>
        <p:spPr>
          <a:xfrm>
            <a:off x="3176175" y="2993366"/>
            <a:ext cx="2791125" cy="1570008"/>
          </a:xfrm>
          <a:ln w="3175">
            <a:solidFill>
              <a:schemeClr val="bg2"/>
            </a:solidFill>
          </a:ln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pour une image  3"/>
          <p:cNvSpPr>
            <a:spLocks noGrp="1"/>
          </p:cNvSpPr>
          <p:nvPr>
            <p:ph type="pic" sz="quarter" idx="22"/>
          </p:nvPr>
        </p:nvSpPr>
        <p:spPr>
          <a:xfrm>
            <a:off x="6119973" y="2993366"/>
            <a:ext cx="2791125" cy="1570008"/>
          </a:xfrm>
          <a:ln w="3175">
            <a:solidFill>
              <a:schemeClr val="bg2"/>
            </a:solidFill>
          </a:ln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4" y="1311215"/>
            <a:ext cx="2811761" cy="3252159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379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s_F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219075" y="4294921"/>
            <a:ext cx="1536700" cy="378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1593066" y="1225624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1598613" y="1501849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4" name="Espace réservé du texte 43"/>
          <p:cNvSpPr>
            <a:spLocks noGrp="1"/>
          </p:cNvSpPr>
          <p:nvPr>
            <p:ph type="body" sz="quarter" idx="21" hasCustomPrompt="1"/>
          </p:nvPr>
        </p:nvSpPr>
        <p:spPr>
          <a:xfrm>
            <a:off x="1593066" y="2728317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1598613" y="3014067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6" name="Espace réservé du texte 43"/>
          <p:cNvSpPr>
            <a:spLocks noGrp="1"/>
          </p:cNvSpPr>
          <p:nvPr>
            <p:ph type="body" sz="quarter" idx="23" hasCustomPrompt="1"/>
          </p:nvPr>
        </p:nvSpPr>
        <p:spPr>
          <a:xfrm>
            <a:off x="1593066" y="4220387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7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1598613" y="4496612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48" name="Espace réservé du texte 43"/>
          <p:cNvSpPr>
            <a:spLocks noGrp="1"/>
          </p:cNvSpPr>
          <p:nvPr>
            <p:ph type="body" sz="quarter" idx="25" hasCustomPrompt="1"/>
          </p:nvPr>
        </p:nvSpPr>
        <p:spPr>
          <a:xfrm>
            <a:off x="1593066" y="1948553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49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1598613" y="2234303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50" name="Espace réservé du texte 43"/>
          <p:cNvSpPr>
            <a:spLocks noGrp="1"/>
          </p:cNvSpPr>
          <p:nvPr>
            <p:ph type="body" sz="quarter" idx="27" hasCustomPrompt="1"/>
          </p:nvPr>
        </p:nvSpPr>
        <p:spPr>
          <a:xfrm>
            <a:off x="1593066" y="3468888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51" name="Espace réservé du texte 3"/>
          <p:cNvSpPr>
            <a:spLocks noGrp="1"/>
          </p:cNvSpPr>
          <p:nvPr>
            <p:ph type="body" sz="quarter" idx="28" hasCustomPrompt="1"/>
          </p:nvPr>
        </p:nvSpPr>
        <p:spPr>
          <a:xfrm>
            <a:off x="1598613" y="3754638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346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ptions_F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0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1593066" y="1292299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1598613" y="1568524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4" name="Espace réservé du texte 43"/>
          <p:cNvSpPr>
            <a:spLocks noGrp="1"/>
          </p:cNvSpPr>
          <p:nvPr>
            <p:ph type="body" sz="quarter" idx="21" hasCustomPrompt="1"/>
          </p:nvPr>
        </p:nvSpPr>
        <p:spPr>
          <a:xfrm>
            <a:off x="1593066" y="2242542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1598613" y="2528292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6" name="Espace réservé du texte 43"/>
          <p:cNvSpPr>
            <a:spLocks noGrp="1"/>
          </p:cNvSpPr>
          <p:nvPr>
            <p:ph type="body" sz="quarter" idx="23" hasCustomPrompt="1"/>
          </p:nvPr>
        </p:nvSpPr>
        <p:spPr>
          <a:xfrm>
            <a:off x="1593066" y="3039287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7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1598613" y="3315512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1" name="Espace réservé du texte 43"/>
          <p:cNvSpPr>
            <a:spLocks noGrp="1"/>
          </p:cNvSpPr>
          <p:nvPr>
            <p:ph type="body" sz="quarter" idx="25" hasCustomPrompt="1"/>
          </p:nvPr>
        </p:nvSpPr>
        <p:spPr>
          <a:xfrm>
            <a:off x="232376" y="4092649"/>
            <a:ext cx="7293905" cy="269674"/>
          </a:xfrm>
        </p:spPr>
        <p:txBody>
          <a:bodyPr/>
          <a:lstStyle>
            <a:lvl1pPr algn="l">
              <a:defRPr sz="1600" b="1">
                <a:solidFill>
                  <a:schemeClr val="bg1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3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237923" y="4454599"/>
            <a:ext cx="7288358" cy="245474"/>
          </a:xfrm>
        </p:spPr>
        <p:txBody>
          <a:bodyPr/>
          <a:lstStyle>
            <a:lvl1pPr marL="0" indent="0" algn="l">
              <a:lnSpc>
                <a:spcPts val="1400"/>
              </a:lnSpc>
              <a:buFont typeface="Arial" panose="020B0604020202020204" pitchFamily="34" charset="0"/>
              <a:buNone/>
              <a:defRPr sz="1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475263" y="4783084"/>
            <a:ext cx="2895600" cy="274637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1" y="4627421"/>
            <a:ext cx="299511" cy="37320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60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Options_F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0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1308396" y="1473160"/>
            <a:ext cx="3996850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1313942" y="1749385"/>
            <a:ext cx="3993810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2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4" name="Espace réservé du texte 43"/>
          <p:cNvSpPr>
            <a:spLocks noGrp="1"/>
          </p:cNvSpPr>
          <p:nvPr>
            <p:ph type="body" sz="quarter" idx="21" hasCustomPrompt="1"/>
          </p:nvPr>
        </p:nvSpPr>
        <p:spPr>
          <a:xfrm>
            <a:off x="1308396" y="2311265"/>
            <a:ext cx="3996850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1313942" y="2597015"/>
            <a:ext cx="3993810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2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6" name="Espace réservé du texte 43"/>
          <p:cNvSpPr>
            <a:spLocks noGrp="1"/>
          </p:cNvSpPr>
          <p:nvPr>
            <p:ph type="body" sz="quarter" idx="23" hasCustomPrompt="1"/>
          </p:nvPr>
        </p:nvSpPr>
        <p:spPr>
          <a:xfrm>
            <a:off x="1308396" y="3142514"/>
            <a:ext cx="3996850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7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1313942" y="3418739"/>
            <a:ext cx="3993810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2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503838" y="4764034"/>
            <a:ext cx="2895600" cy="274637"/>
          </a:xfrm>
          <a:prstGeom prst="rect">
            <a:avLst/>
          </a:prstGeom>
        </p:spPr>
        <p:txBody>
          <a:bodyPr anchor="b" anchorCtr="0"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42" name="Espace réservé du texte 43"/>
          <p:cNvSpPr>
            <a:spLocks noGrp="1"/>
          </p:cNvSpPr>
          <p:nvPr>
            <p:ph type="body" sz="quarter" idx="28" hasCustomPrompt="1"/>
          </p:nvPr>
        </p:nvSpPr>
        <p:spPr>
          <a:xfrm>
            <a:off x="1308396" y="3957913"/>
            <a:ext cx="3996850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4" name="Espace réservé du texte 3"/>
          <p:cNvSpPr>
            <a:spLocks noGrp="1"/>
          </p:cNvSpPr>
          <p:nvPr>
            <p:ph type="body" sz="quarter" idx="29" hasCustomPrompt="1"/>
          </p:nvPr>
        </p:nvSpPr>
        <p:spPr>
          <a:xfrm>
            <a:off x="1313942" y="4234138"/>
            <a:ext cx="3993810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2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9" name="Espace réservé du texte 3"/>
          <p:cNvSpPr>
            <a:spLocks noGrp="1"/>
          </p:cNvSpPr>
          <p:nvPr>
            <p:ph type="body" sz="quarter" idx="30" hasCustomPrompt="1"/>
          </p:nvPr>
        </p:nvSpPr>
        <p:spPr>
          <a:xfrm>
            <a:off x="5851436" y="1365151"/>
            <a:ext cx="3120036" cy="586456"/>
          </a:xfrm>
        </p:spPr>
        <p:txBody>
          <a:bodyPr anchor="ctr"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2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2" name="Espace réservé du texte 3"/>
          <p:cNvSpPr>
            <a:spLocks noGrp="1"/>
          </p:cNvSpPr>
          <p:nvPr>
            <p:ph type="body" sz="quarter" idx="31" hasCustomPrompt="1"/>
          </p:nvPr>
        </p:nvSpPr>
        <p:spPr>
          <a:xfrm>
            <a:off x="5851436" y="2227141"/>
            <a:ext cx="3120036" cy="586456"/>
          </a:xfrm>
        </p:spPr>
        <p:txBody>
          <a:bodyPr anchor="ctr"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2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5851436" y="3118960"/>
            <a:ext cx="3120036" cy="586456"/>
          </a:xfrm>
        </p:spPr>
        <p:txBody>
          <a:bodyPr anchor="ctr"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2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8" name="Espace réservé du texte 3"/>
          <p:cNvSpPr>
            <a:spLocks noGrp="1"/>
          </p:cNvSpPr>
          <p:nvPr>
            <p:ph type="body" sz="quarter" idx="33" hasCustomPrompt="1"/>
          </p:nvPr>
        </p:nvSpPr>
        <p:spPr>
          <a:xfrm>
            <a:off x="5851436" y="3929391"/>
            <a:ext cx="3120036" cy="586456"/>
          </a:xfrm>
        </p:spPr>
        <p:txBody>
          <a:bodyPr anchor="ctr"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2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1" y="4627421"/>
            <a:ext cx="299511" cy="37320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51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ptions_F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503838" y="4764034"/>
            <a:ext cx="2895600" cy="274637"/>
          </a:xfrm>
          <a:prstGeom prst="rect">
            <a:avLst/>
          </a:prstGeom>
        </p:spPr>
        <p:txBody>
          <a:bodyPr anchor="b" anchorCtr="0"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8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1593066" y="1200224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1598613" y="1476449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43"/>
          <p:cNvSpPr>
            <a:spLocks noGrp="1"/>
          </p:cNvSpPr>
          <p:nvPr>
            <p:ph type="body" sz="quarter" idx="21" hasCustomPrompt="1"/>
          </p:nvPr>
        </p:nvSpPr>
        <p:spPr>
          <a:xfrm>
            <a:off x="1593066" y="2702917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1598613" y="2988667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43"/>
          <p:cNvSpPr>
            <a:spLocks noGrp="1"/>
          </p:cNvSpPr>
          <p:nvPr>
            <p:ph type="body" sz="quarter" idx="23" hasCustomPrompt="1"/>
          </p:nvPr>
        </p:nvSpPr>
        <p:spPr>
          <a:xfrm>
            <a:off x="1593066" y="4220387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1598613" y="4496612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4" name="Espace réservé du texte 43"/>
          <p:cNvSpPr>
            <a:spLocks noGrp="1"/>
          </p:cNvSpPr>
          <p:nvPr>
            <p:ph type="body" sz="quarter" idx="25" hasCustomPrompt="1"/>
          </p:nvPr>
        </p:nvSpPr>
        <p:spPr>
          <a:xfrm>
            <a:off x="1593066" y="1948553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1598613" y="2234303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6" name="Espace réservé du texte 43"/>
          <p:cNvSpPr>
            <a:spLocks noGrp="1"/>
          </p:cNvSpPr>
          <p:nvPr>
            <p:ph type="body" sz="quarter" idx="28" hasCustomPrompt="1"/>
          </p:nvPr>
        </p:nvSpPr>
        <p:spPr>
          <a:xfrm>
            <a:off x="1593066" y="3468888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29" hasCustomPrompt="1"/>
          </p:nvPr>
        </p:nvSpPr>
        <p:spPr>
          <a:xfrm>
            <a:off x="1598613" y="3754638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1" y="4627421"/>
            <a:ext cx="299511" cy="37320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74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Options_F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33350" y="4743665"/>
            <a:ext cx="1231257" cy="245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7"/>
          </p:nvPr>
        </p:nvSpPr>
        <p:spPr>
          <a:xfrm>
            <a:off x="503838" y="4764034"/>
            <a:ext cx="2895600" cy="274637"/>
          </a:xfrm>
          <a:prstGeom prst="rect">
            <a:avLst/>
          </a:prstGeom>
        </p:spPr>
        <p:txBody>
          <a:bodyPr anchor="b" anchorCtr="0"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1" y="4627421"/>
            <a:ext cx="299511" cy="37320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1593066" y="1200224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1598613" y="1476449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43"/>
          <p:cNvSpPr>
            <a:spLocks noGrp="1"/>
          </p:cNvSpPr>
          <p:nvPr>
            <p:ph type="body" sz="quarter" idx="23" hasCustomPrompt="1"/>
          </p:nvPr>
        </p:nvSpPr>
        <p:spPr>
          <a:xfrm>
            <a:off x="1593066" y="3503697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1598613" y="3779922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4" name="Espace réservé du texte 43"/>
          <p:cNvSpPr>
            <a:spLocks noGrp="1"/>
          </p:cNvSpPr>
          <p:nvPr>
            <p:ph type="body" sz="quarter" idx="25" hasCustomPrompt="1"/>
          </p:nvPr>
        </p:nvSpPr>
        <p:spPr>
          <a:xfrm>
            <a:off x="1593066" y="2384913"/>
            <a:ext cx="7293905" cy="269674"/>
          </a:xfr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1598613" y="2664674"/>
            <a:ext cx="7288358" cy="245474"/>
          </a:xfrm>
        </p:spPr>
        <p:txBody>
          <a:bodyPr/>
          <a:lstStyle>
            <a:lvl1pPr marL="0" indent="0" algn="l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098251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s_FR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6" y="2244436"/>
            <a:ext cx="1949435" cy="689264"/>
          </a:xfrm>
        </p:spPr>
        <p:txBody>
          <a:bodyPr/>
          <a:lstStyle>
            <a:lvl1pPr algn="ctr">
              <a:lnSpc>
                <a:spcPts val="1400"/>
              </a:lnSpc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5" name="Espace réservé du texte 43"/>
          <p:cNvSpPr>
            <a:spLocks noGrp="1"/>
          </p:cNvSpPr>
          <p:nvPr>
            <p:ph type="body" sz="quarter" idx="15" hasCustomPrompt="1"/>
          </p:nvPr>
        </p:nvSpPr>
        <p:spPr>
          <a:xfrm>
            <a:off x="2482378" y="2244436"/>
            <a:ext cx="1949435" cy="689264"/>
          </a:xfrm>
        </p:spPr>
        <p:txBody>
          <a:bodyPr/>
          <a:lstStyle>
            <a:lvl1pPr algn="ctr">
              <a:lnSpc>
                <a:spcPts val="1400"/>
              </a:lnSpc>
              <a:defRPr sz="1400" b="1">
                <a:solidFill>
                  <a:schemeClr val="accent1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6" name="Espace réservé du texte 43"/>
          <p:cNvSpPr>
            <a:spLocks noGrp="1"/>
          </p:cNvSpPr>
          <p:nvPr>
            <p:ph type="body" sz="quarter" idx="16" hasCustomPrompt="1"/>
          </p:nvPr>
        </p:nvSpPr>
        <p:spPr>
          <a:xfrm>
            <a:off x="4713448" y="2244436"/>
            <a:ext cx="1949435" cy="689264"/>
          </a:xfrm>
        </p:spPr>
        <p:txBody>
          <a:bodyPr/>
          <a:lstStyle>
            <a:lvl1pPr algn="ctr">
              <a:lnSpc>
                <a:spcPts val="1400"/>
              </a:lnSpc>
              <a:defRPr sz="1400" b="1">
                <a:solidFill>
                  <a:schemeClr val="accent2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7" name="Espace réservé du texte 43"/>
          <p:cNvSpPr>
            <a:spLocks noGrp="1"/>
          </p:cNvSpPr>
          <p:nvPr>
            <p:ph type="body" sz="quarter" idx="17" hasCustomPrompt="1"/>
          </p:nvPr>
        </p:nvSpPr>
        <p:spPr>
          <a:xfrm>
            <a:off x="6880975" y="2244436"/>
            <a:ext cx="1949435" cy="689264"/>
          </a:xfrm>
        </p:spPr>
        <p:txBody>
          <a:bodyPr/>
          <a:lstStyle>
            <a:lvl1pPr algn="ctr">
              <a:lnSpc>
                <a:spcPts val="1400"/>
              </a:lnSpc>
              <a:defRPr sz="1400" b="1">
                <a:solidFill>
                  <a:schemeClr val="accent3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303213" y="2958414"/>
            <a:ext cx="1950096" cy="144780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2481717" y="2958414"/>
            <a:ext cx="1950096" cy="144780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4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4727327" y="2958414"/>
            <a:ext cx="1950096" cy="144780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6880314" y="2958414"/>
            <a:ext cx="1950096" cy="144780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2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130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Options_FR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6" y="1989070"/>
            <a:ext cx="1949435" cy="689264"/>
          </a:xfrm>
        </p:spPr>
        <p:txBody>
          <a:bodyPr/>
          <a:lstStyle>
            <a:lvl1pPr algn="ctr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5" name="Espace réservé du texte 43"/>
          <p:cNvSpPr>
            <a:spLocks noGrp="1"/>
          </p:cNvSpPr>
          <p:nvPr>
            <p:ph type="body" sz="quarter" idx="15" hasCustomPrompt="1"/>
          </p:nvPr>
        </p:nvSpPr>
        <p:spPr>
          <a:xfrm>
            <a:off x="3627437" y="1989070"/>
            <a:ext cx="1949435" cy="689264"/>
          </a:xfrm>
        </p:spPr>
        <p:txBody>
          <a:bodyPr/>
          <a:lstStyle>
            <a:lvl1pPr algn="ctr">
              <a:defRPr sz="1400" b="1">
                <a:solidFill>
                  <a:schemeClr val="accent1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7" name="Espace réservé du texte 43"/>
          <p:cNvSpPr>
            <a:spLocks noGrp="1"/>
          </p:cNvSpPr>
          <p:nvPr>
            <p:ph type="body" sz="quarter" idx="17" hasCustomPrompt="1"/>
          </p:nvPr>
        </p:nvSpPr>
        <p:spPr>
          <a:xfrm>
            <a:off x="6880975" y="1989070"/>
            <a:ext cx="1949435" cy="689264"/>
          </a:xfrm>
        </p:spPr>
        <p:txBody>
          <a:bodyPr/>
          <a:lstStyle>
            <a:lvl1pPr algn="ctr">
              <a:defRPr sz="1400" b="1">
                <a:solidFill>
                  <a:schemeClr val="accent3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303213" y="2464146"/>
            <a:ext cx="1950096" cy="435569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3626776" y="2464146"/>
            <a:ext cx="1950096" cy="435569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6880314" y="2464146"/>
            <a:ext cx="1950096" cy="435569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2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13" name="Espace réservé du texte 43"/>
          <p:cNvSpPr>
            <a:spLocks noGrp="1"/>
          </p:cNvSpPr>
          <p:nvPr>
            <p:ph type="body" sz="quarter" idx="23" hasCustomPrompt="1"/>
          </p:nvPr>
        </p:nvSpPr>
        <p:spPr>
          <a:xfrm>
            <a:off x="1915698" y="3470579"/>
            <a:ext cx="1949435" cy="689264"/>
          </a:xfrm>
        </p:spPr>
        <p:txBody>
          <a:bodyPr/>
          <a:lstStyle>
            <a:lvl1pPr algn="ctr">
              <a:defRPr sz="1400" b="1">
                <a:solidFill>
                  <a:schemeClr val="accent2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4" name="Espace réservé du texte 43"/>
          <p:cNvSpPr>
            <a:spLocks noGrp="1"/>
          </p:cNvSpPr>
          <p:nvPr>
            <p:ph type="body" sz="quarter" idx="24" hasCustomPrompt="1"/>
          </p:nvPr>
        </p:nvSpPr>
        <p:spPr>
          <a:xfrm>
            <a:off x="5257166" y="3470579"/>
            <a:ext cx="1949435" cy="689264"/>
          </a:xfrm>
        </p:spPr>
        <p:txBody>
          <a:bodyPr/>
          <a:lstStyle>
            <a:lvl1pPr algn="ctr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1915037" y="3945655"/>
            <a:ext cx="1950096" cy="511014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5271045" y="3945655"/>
            <a:ext cx="1950096" cy="511014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70639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ptions_FR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783441" y="2724150"/>
            <a:ext cx="1949435" cy="533400"/>
          </a:xfrm>
        </p:spPr>
        <p:txBody>
          <a:bodyPr/>
          <a:lstStyle>
            <a:lvl1pPr algn="ctr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5" name="Espace réservé du texte 43"/>
          <p:cNvSpPr>
            <a:spLocks noGrp="1"/>
          </p:cNvSpPr>
          <p:nvPr>
            <p:ph type="body" sz="quarter" idx="15" hasCustomPrompt="1"/>
          </p:nvPr>
        </p:nvSpPr>
        <p:spPr>
          <a:xfrm>
            <a:off x="3542820" y="2724150"/>
            <a:ext cx="1949435" cy="533400"/>
          </a:xfrm>
        </p:spPr>
        <p:txBody>
          <a:bodyPr/>
          <a:lstStyle>
            <a:lvl1pPr algn="ctr">
              <a:defRPr sz="1400" b="1">
                <a:solidFill>
                  <a:schemeClr val="accent1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7" name="Espace réservé du texte 43"/>
          <p:cNvSpPr>
            <a:spLocks noGrp="1"/>
          </p:cNvSpPr>
          <p:nvPr>
            <p:ph type="body" sz="quarter" idx="17" hasCustomPrompt="1"/>
          </p:nvPr>
        </p:nvSpPr>
        <p:spPr>
          <a:xfrm>
            <a:off x="6254983" y="2724150"/>
            <a:ext cx="1949435" cy="533400"/>
          </a:xfrm>
        </p:spPr>
        <p:txBody>
          <a:bodyPr/>
          <a:lstStyle>
            <a:lvl1pPr algn="ctr">
              <a:defRPr sz="1400" b="1">
                <a:solidFill>
                  <a:schemeClr val="accent2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779463" y="3257550"/>
            <a:ext cx="1950096" cy="1447800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3542159" y="3257550"/>
            <a:ext cx="1950096" cy="1447800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4322" y="3257550"/>
            <a:ext cx="1950096" cy="1447800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3363" y="1399204"/>
            <a:ext cx="8288337" cy="1143971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3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544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Options_FR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119217" y="2244436"/>
            <a:ext cx="2720382" cy="689264"/>
          </a:xfrm>
        </p:spPr>
        <p:txBody>
          <a:bodyPr/>
          <a:lstStyle>
            <a:lvl1pPr algn="ctr">
              <a:lnSpc>
                <a:spcPts val="1400"/>
              </a:lnSpc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5" name="Espace réservé du texte 43"/>
          <p:cNvSpPr>
            <a:spLocks noGrp="1"/>
          </p:cNvSpPr>
          <p:nvPr>
            <p:ph type="body" sz="quarter" idx="15" hasCustomPrompt="1"/>
          </p:nvPr>
        </p:nvSpPr>
        <p:spPr>
          <a:xfrm>
            <a:off x="3203848" y="2244436"/>
            <a:ext cx="2720382" cy="689264"/>
          </a:xfrm>
        </p:spPr>
        <p:txBody>
          <a:bodyPr/>
          <a:lstStyle>
            <a:lvl1pPr algn="ctr">
              <a:lnSpc>
                <a:spcPts val="1400"/>
              </a:lnSpc>
              <a:defRPr sz="1400" b="1">
                <a:solidFill>
                  <a:schemeClr val="accent1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7" name="Espace réservé du texte 43"/>
          <p:cNvSpPr>
            <a:spLocks noGrp="1"/>
          </p:cNvSpPr>
          <p:nvPr>
            <p:ph type="body" sz="quarter" idx="17" hasCustomPrompt="1"/>
          </p:nvPr>
        </p:nvSpPr>
        <p:spPr>
          <a:xfrm>
            <a:off x="6288478" y="2244436"/>
            <a:ext cx="2720382" cy="689264"/>
          </a:xfrm>
        </p:spPr>
        <p:txBody>
          <a:bodyPr/>
          <a:lstStyle>
            <a:lvl1pPr algn="ctr">
              <a:lnSpc>
                <a:spcPts val="1400"/>
              </a:lnSpc>
              <a:defRPr sz="1400" b="1">
                <a:solidFill>
                  <a:schemeClr val="accent3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124633" y="2630626"/>
            <a:ext cx="2721304" cy="144780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3206160" y="2630626"/>
            <a:ext cx="2721304" cy="144780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6287686" y="2630626"/>
            <a:ext cx="2721304" cy="144780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2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9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3" name="Picture 9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019133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370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Options_FR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251058" y="2244436"/>
            <a:ext cx="4097842" cy="689264"/>
          </a:xfrm>
        </p:spPr>
        <p:txBody>
          <a:bodyPr/>
          <a:lstStyle>
            <a:lvl1pPr algn="ctr">
              <a:lnSpc>
                <a:spcPts val="1400"/>
              </a:lnSpc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7" name="Espace réservé du texte 43"/>
          <p:cNvSpPr>
            <a:spLocks noGrp="1"/>
          </p:cNvSpPr>
          <p:nvPr>
            <p:ph type="body" sz="quarter" idx="17" hasCustomPrompt="1"/>
          </p:nvPr>
        </p:nvSpPr>
        <p:spPr>
          <a:xfrm>
            <a:off x="4738307" y="2244436"/>
            <a:ext cx="4097842" cy="689264"/>
          </a:xfrm>
        </p:spPr>
        <p:txBody>
          <a:bodyPr/>
          <a:lstStyle>
            <a:lvl1pPr algn="ctr">
              <a:lnSpc>
                <a:spcPts val="1400"/>
              </a:lnSpc>
              <a:defRPr sz="1400" b="1">
                <a:solidFill>
                  <a:schemeClr val="accent1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256241" y="2630626"/>
            <a:ext cx="4099230" cy="144780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4737282" y="2630626"/>
            <a:ext cx="4099230" cy="144780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2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0353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Options_FR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783441" y="2707674"/>
            <a:ext cx="1949435" cy="389755"/>
          </a:xfrm>
        </p:spPr>
        <p:txBody>
          <a:bodyPr/>
          <a:lstStyle>
            <a:lvl1pPr algn="ctr">
              <a:lnSpc>
                <a:spcPts val="1300"/>
              </a:lnSpc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5" name="Espace réservé du texte 43"/>
          <p:cNvSpPr>
            <a:spLocks noGrp="1"/>
          </p:cNvSpPr>
          <p:nvPr>
            <p:ph type="body" sz="quarter" idx="15" hasCustomPrompt="1"/>
          </p:nvPr>
        </p:nvSpPr>
        <p:spPr>
          <a:xfrm>
            <a:off x="3542820" y="2707674"/>
            <a:ext cx="1949435" cy="389755"/>
          </a:xfrm>
        </p:spPr>
        <p:txBody>
          <a:bodyPr/>
          <a:lstStyle>
            <a:lvl1pPr algn="ctr">
              <a:lnSpc>
                <a:spcPts val="1300"/>
              </a:lnSpc>
              <a:defRPr sz="1400" b="1">
                <a:solidFill>
                  <a:schemeClr val="accent1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7" name="Espace réservé du texte 43"/>
          <p:cNvSpPr>
            <a:spLocks noGrp="1"/>
          </p:cNvSpPr>
          <p:nvPr>
            <p:ph type="body" sz="quarter" idx="17" hasCustomPrompt="1"/>
          </p:nvPr>
        </p:nvSpPr>
        <p:spPr>
          <a:xfrm>
            <a:off x="6254983" y="2707674"/>
            <a:ext cx="1949435" cy="389755"/>
          </a:xfrm>
        </p:spPr>
        <p:txBody>
          <a:bodyPr/>
          <a:lstStyle>
            <a:lvl1pPr algn="ctr">
              <a:lnSpc>
                <a:spcPts val="1300"/>
              </a:lnSpc>
              <a:defRPr sz="1400" b="1">
                <a:solidFill>
                  <a:schemeClr val="accent2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779463" y="2936268"/>
            <a:ext cx="1950096" cy="507146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3542159" y="2936268"/>
            <a:ext cx="1950096" cy="507146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4322" y="2936268"/>
            <a:ext cx="1950096" cy="507146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3363" y="1259158"/>
            <a:ext cx="8288337" cy="1143971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3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779463" y="3982474"/>
            <a:ext cx="1950096" cy="507146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3542159" y="3982474"/>
            <a:ext cx="1950096" cy="507146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6254322" y="3982474"/>
            <a:ext cx="1950096" cy="507146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7968311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ptions_FR1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9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6632334" y="4498848"/>
            <a:ext cx="2511666" cy="644652"/>
            <a:chOff x="6632334" y="4498848"/>
            <a:chExt cx="2511666" cy="644652"/>
          </a:xfrm>
        </p:grpSpPr>
        <p:sp>
          <p:nvSpPr>
            <p:cNvPr id="5" name="Rectangle 4"/>
            <p:cNvSpPr/>
            <p:nvPr userDrawn="1"/>
          </p:nvSpPr>
          <p:spPr>
            <a:xfrm>
              <a:off x="6632334" y="4498848"/>
              <a:ext cx="2511666" cy="6446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8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6965726" y="4658133"/>
              <a:ext cx="1380186" cy="277168"/>
            </a:xfrm>
            <a:prstGeom prst="rect">
              <a:avLst/>
            </a:prstGeom>
          </p:spPr>
        </p:pic>
        <p:pic>
          <p:nvPicPr>
            <p:cNvPr id="101" name="Picture 22" descr="IPSOS_GAMECHANGERS_blue.png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8521945" y="4594687"/>
              <a:ext cx="377327" cy="355982"/>
            </a:xfrm>
            <a:prstGeom prst="rect">
              <a:avLst/>
            </a:prstGeom>
          </p:spPr>
        </p:pic>
      </p:grpSp>
      <p:sp>
        <p:nvSpPr>
          <p:cNvPr id="22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499325" y="3527537"/>
            <a:ext cx="1881925" cy="99165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email.address@ipsos.com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499325" y="3737768"/>
            <a:ext cx="1881925" cy="116608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+xx xxx </a:t>
            </a:r>
            <a:r>
              <a:rPr lang="en-GB" sz="1100" dirty="0" err="1">
                <a:solidFill>
                  <a:schemeClr val="bg1"/>
                </a:solidFill>
              </a:rPr>
              <a:t>xxx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xxxx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232376" y="3175112"/>
            <a:ext cx="1881925" cy="225313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25" name="Espace réservé du texte 6"/>
          <p:cNvSpPr>
            <a:spLocks noGrp="1"/>
          </p:cNvSpPr>
          <p:nvPr>
            <p:ph type="body" sz="quarter" idx="26" hasCustomPrompt="1"/>
          </p:nvPr>
        </p:nvSpPr>
        <p:spPr>
          <a:xfrm>
            <a:off x="232376" y="2864652"/>
            <a:ext cx="2020933" cy="310460"/>
          </a:xfrm>
        </p:spPr>
        <p:txBody>
          <a:bodyPr/>
          <a:lstStyle>
            <a:lvl1pPr>
              <a:defRPr sz="1400" b="1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First Last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quarter" idx="27" hasCustomPrompt="1"/>
          </p:nvPr>
        </p:nvSpPr>
        <p:spPr>
          <a:xfrm>
            <a:off x="2749842" y="3527537"/>
            <a:ext cx="1881925" cy="99165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email.address@ipsos.com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8" hasCustomPrompt="1"/>
          </p:nvPr>
        </p:nvSpPr>
        <p:spPr>
          <a:xfrm>
            <a:off x="2749842" y="3737768"/>
            <a:ext cx="1881925" cy="116608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+xx xxx </a:t>
            </a:r>
            <a:r>
              <a:rPr lang="en-GB" sz="1100" dirty="0" err="1">
                <a:solidFill>
                  <a:schemeClr val="bg1"/>
                </a:solidFill>
              </a:rPr>
              <a:t>xxx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xxxx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quarter" idx="29" hasCustomPrompt="1"/>
          </p:nvPr>
        </p:nvSpPr>
        <p:spPr>
          <a:xfrm>
            <a:off x="2482893" y="3175112"/>
            <a:ext cx="1881925" cy="225313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29" name="Espace réservé du texte 6"/>
          <p:cNvSpPr>
            <a:spLocks noGrp="1"/>
          </p:cNvSpPr>
          <p:nvPr>
            <p:ph type="body" sz="quarter" idx="30" hasCustomPrompt="1"/>
          </p:nvPr>
        </p:nvSpPr>
        <p:spPr>
          <a:xfrm>
            <a:off x="2482893" y="2864652"/>
            <a:ext cx="2020933" cy="310460"/>
          </a:xfrm>
        </p:spPr>
        <p:txBody>
          <a:bodyPr/>
          <a:lstStyle>
            <a:lvl1pPr>
              <a:defRPr sz="1400" b="1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First Last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quarter" idx="31" hasCustomPrompt="1"/>
          </p:nvPr>
        </p:nvSpPr>
        <p:spPr>
          <a:xfrm>
            <a:off x="4999070" y="3527537"/>
            <a:ext cx="1881925" cy="99165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email.address@ipsos.com</a:t>
            </a:r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4999070" y="3737768"/>
            <a:ext cx="1881925" cy="116608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+xx xxx </a:t>
            </a:r>
            <a:r>
              <a:rPr lang="en-GB" sz="1100" dirty="0" err="1">
                <a:solidFill>
                  <a:schemeClr val="bg1"/>
                </a:solidFill>
              </a:rPr>
              <a:t>xxx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xxxx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32" name="Espace réservé du texte 3"/>
          <p:cNvSpPr>
            <a:spLocks noGrp="1"/>
          </p:cNvSpPr>
          <p:nvPr>
            <p:ph type="body" sz="quarter" idx="33" hasCustomPrompt="1"/>
          </p:nvPr>
        </p:nvSpPr>
        <p:spPr>
          <a:xfrm>
            <a:off x="4732121" y="3175112"/>
            <a:ext cx="1881925" cy="225313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3" name="Espace réservé du texte 6"/>
          <p:cNvSpPr>
            <a:spLocks noGrp="1"/>
          </p:cNvSpPr>
          <p:nvPr>
            <p:ph type="body" sz="quarter" idx="34" hasCustomPrompt="1"/>
          </p:nvPr>
        </p:nvSpPr>
        <p:spPr>
          <a:xfrm>
            <a:off x="4732121" y="2864652"/>
            <a:ext cx="2020933" cy="310460"/>
          </a:xfrm>
        </p:spPr>
        <p:txBody>
          <a:bodyPr/>
          <a:lstStyle>
            <a:lvl1pPr>
              <a:defRPr sz="1400" b="1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First Last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34" name="Espace réservé du texte 3"/>
          <p:cNvSpPr>
            <a:spLocks noGrp="1"/>
          </p:cNvSpPr>
          <p:nvPr>
            <p:ph type="body" sz="quarter" idx="35" hasCustomPrompt="1"/>
          </p:nvPr>
        </p:nvSpPr>
        <p:spPr>
          <a:xfrm>
            <a:off x="7305823" y="3527537"/>
            <a:ext cx="1815317" cy="99165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email.address@ipsos.com</a:t>
            </a:r>
          </a:p>
        </p:txBody>
      </p:sp>
      <p:sp>
        <p:nvSpPr>
          <p:cNvPr id="35" name="Espace réservé du texte 3"/>
          <p:cNvSpPr>
            <a:spLocks noGrp="1"/>
          </p:cNvSpPr>
          <p:nvPr>
            <p:ph type="body" sz="quarter" idx="36" hasCustomPrompt="1"/>
          </p:nvPr>
        </p:nvSpPr>
        <p:spPr>
          <a:xfrm>
            <a:off x="7305823" y="3737768"/>
            <a:ext cx="1815317" cy="116608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+xx xxx </a:t>
            </a:r>
            <a:r>
              <a:rPr lang="en-GB" sz="1100" dirty="0" err="1">
                <a:solidFill>
                  <a:schemeClr val="bg1"/>
                </a:solidFill>
              </a:rPr>
              <a:t>xxx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xxxx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11187" y="1309522"/>
            <a:ext cx="1211263" cy="120967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342399" y="1309522"/>
            <a:ext cx="1211263" cy="120967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40"/>
          </p:nvPr>
        </p:nvSpPr>
        <p:spPr>
          <a:xfrm>
            <a:off x="5059233" y="1309522"/>
            <a:ext cx="1211263" cy="120967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41"/>
          </p:nvPr>
        </p:nvSpPr>
        <p:spPr>
          <a:xfrm>
            <a:off x="2785210" y="1309522"/>
            <a:ext cx="1211263" cy="120967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76" name="Espace réservé du texte 3"/>
          <p:cNvSpPr>
            <a:spLocks noGrp="1"/>
          </p:cNvSpPr>
          <p:nvPr>
            <p:ph type="body" sz="quarter" idx="42" hasCustomPrompt="1"/>
          </p:nvPr>
        </p:nvSpPr>
        <p:spPr>
          <a:xfrm>
            <a:off x="7054697" y="3175112"/>
            <a:ext cx="1881925" cy="225313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77" name="Espace réservé du texte 6"/>
          <p:cNvSpPr>
            <a:spLocks noGrp="1"/>
          </p:cNvSpPr>
          <p:nvPr>
            <p:ph type="body" sz="quarter" idx="43" hasCustomPrompt="1"/>
          </p:nvPr>
        </p:nvSpPr>
        <p:spPr>
          <a:xfrm>
            <a:off x="7054697" y="2864652"/>
            <a:ext cx="2020933" cy="310460"/>
          </a:xfrm>
        </p:spPr>
        <p:txBody>
          <a:bodyPr/>
          <a:lstStyle>
            <a:lvl1pPr>
              <a:defRPr sz="1400" b="1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First Last </a:t>
            </a:r>
            <a:r>
              <a:rPr lang="fr-FR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4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Options_FR1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13" name="Group 153"/>
          <p:cNvGrpSpPr>
            <a:grpSpLocks noChangeAspect="1"/>
          </p:cNvGrpSpPr>
          <p:nvPr userDrawn="1"/>
        </p:nvGrpSpPr>
        <p:grpSpPr bwMode="black">
          <a:xfrm>
            <a:off x="1234833" y="3537062"/>
            <a:ext cx="134459" cy="89640"/>
            <a:chOff x="-6357938" y="3122613"/>
            <a:chExt cx="1104900" cy="736600"/>
          </a:xfrm>
          <a:solidFill>
            <a:schemeClr val="bg1"/>
          </a:solidFill>
        </p:grpSpPr>
        <p:sp>
          <p:nvSpPr>
            <p:cNvPr id="14" name="Freeform 7"/>
            <p:cNvSpPr>
              <a:spLocks/>
            </p:cNvSpPr>
            <p:nvPr/>
          </p:nvSpPr>
          <p:spPr bwMode="black">
            <a:xfrm>
              <a:off x="-6319838" y="3122613"/>
              <a:ext cx="1028700" cy="431800"/>
            </a:xfrm>
            <a:custGeom>
              <a:avLst/>
              <a:gdLst/>
              <a:ahLst/>
              <a:cxnLst>
                <a:cxn ang="0">
                  <a:pos x="324" y="272"/>
                </a:cxn>
                <a:cxn ang="0">
                  <a:pos x="648" y="0"/>
                </a:cxn>
                <a:cxn ang="0">
                  <a:pos x="648" y="0"/>
                </a:cxn>
                <a:cxn ang="0">
                  <a:pos x="64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324" y="272"/>
                </a:cxn>
              </a:cxnLst>
              <a:rect l="0" t="0" r="r" b="b"/>
              <a:pathLst>
                <a:path w="648" h="272">
                  <a:moveTo>
                    <a:pt x="324" y="272"/>
                  </a:moveTo>
                  <a:lnTo>
                    <a:pt x="648" y="0"/>
                  </a:lnTo>
                  <a:lnTo>
                    <a:pt x="648" y="0"/>
                  </a:lnTo>
                  <a:lnTo>
                    <a:pt x="64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24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black">
            <a:xfrm>
              <a:off x="-5621338" y="3154363"/>
              <a:ext cx="368300" cy="669925"/>
            </a:xfrm>
            <a:custGeom>
              <a:avLst/>
              <a:gdLst/>
              <a:ahLst/>
              <a:cxnLst>
                <a:cxn ang="0">
                  <a:pos x="232" y="8"/>
                </a:cxn>
                <a:cxn ang="0">
                  <a:pos x="232" y="8"/>
                </a:cxn>
                <a:cxn ang="0">
                  <a:pos x="230" y="0"/>
                </a:cxn>
                <a:cxn ang="0">
                  <a:pos x="0" y="192"/>
                </a:cxn>
                <a:cxn ang="0">
                  <a:pos x="230" y="422"/>
                </a:cxn>
                <a:cxn ang="0">
                  <a:pos x="230" y="422"/>
                </a:cxn>
                <a:cxn ang="0">
                  <a:pos x="232" y="416"/>
                </a:cxn>
                <a:cxn ang="0">
                  <a:pos x="232" y="8"/>
                </a:cxn>
              </a:cxnLst>
              <a:rect l="0" t="0" r="r" b="b"/>
              <a:pathLst>
                <a:path w="232" h="422">
                  <a:moveTo>
                    <a:pt x="232" y="8"/>
                  </a:moveTo>
                  <a:lnTo>
                    <a:pt x="232" y="8"/>
                  </a:lnTo>
                  <a:lnTo>
                    <a:pt x="230" y="0"/>
                  </a:lnTo>
                  <a:lnTo>
                    <a:pt x="0" y="192"/>
                  </a:lnTo>
                  <a:lnTo>
                    <a:pt x="230" y="422"/>
                  </a:lnTo>
                  <a:lnTo>
                    <a:pt x="230" y="422"/>
                  </a:lnTo>
                  <a:lnTo>
                    <a:pt x="232" y="416"/>
                  </a:lnTo>
                  <a:lnTo>
                    <a:pt x="23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black">
            <a:xfrm>
              <a:off x="-6357938" y="3154363"/>
              <a:ext cx="368300" cy="6699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0" y="416"/>
                </a:cxn>
                <a:cxn ang="0">
                  <a:pos x="0" y="416"/>
                </a:cxn>
                <a:cxn ang="0">
                  <a:pos x="2" y="422"/>
                </a:cxn>
                <a:cxn ang="0">
                  <a:pos x="232" y="192"/>
                </a:cxn>
                <a:cxn ang="0">
                  <a:pos x="2" y="0"/>
                </a:cxn>
              </a:cxnLst>
              <a:rect l="0" t="0" r="r" b="b"/>
              <a:pathLst>
                <a:path w="232" h="422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2" y="422"/>
                  </a:lnTo>
                  <a:lnTo>
                    <a:pt x="232" y="19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black">
            <a:xfrm>
              <a:off x="-6323013" y="3487738"/>
              <a:ext cx="1035050" cy="371475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336" y="72"/>
                </a:cxn>
                <a:cxn ang="0">
                  <a:pos x="336" y="72"/>
                </a:cxn>
                <a:cxn ang="0">
                  <a:pos x="330" y="74"/>
                </a:cxn>
                <a:cxn ang="0">
                  <a:pos x="326" y="74"/>
                </a:cxn>
                <a:cxn ang="0">
                  <a:pos x="326" y="74"/>
                </a:cxn>
                <a:cxn ang="0">
                  <a:pos x="322" y="74"/>
                </a:cxn>
                <a:cxn ang="0">
                  <a:pos x="316" y="72"/>
                </a:cxn>
                <a:cxn ang="0">
                  <a:pos x="232" y="0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6" y="234"/>
                </a:cxn>
                <a:cxn ang="0">
                  <a:pos x="646" y="234"/>
                </a:cxn>
                <a:cxn ang="0">
                  <a:pos x="646" y="234"/>
                </a:cxn>
                <a:cxn ang="0">
                  <a:pos x="652" y="232"/>
                </a:cxn>
                <a:cxn ang="0">
                  <a:pos x="420" y="0"/>
                </a:cxn>
              </a:cxnLst>
              <a:rect l="0" t="0" r="r" b="b"/>
              <a:pathLst>
                <a:path w="652" h="234">
                  <a:moveTo>
                    <a:pt x="420" y="0"/>
                  </a:moveTo>
                  <a:lnTo>
                    <a:pt x="336" y="72"/>
                  </a:lnTo>
                  <a:lnTo>
                    <a:pt x="336" y="72"/>
                  </a:lnTo>
                  <a:lnTo>
                    <a:pt x="330" y="74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2" y="74"/>
                  </a:lnTo>
                  <a:lnTo>
                    <a:pt x="316" y="72"/>
                  </a:lnTo>
                  <a:lnTo>
                    <a:pt x="232" y="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6" y="234"/>
                  </a:lnTo>
                  <a:lnTo>
                    <a:pt x="646" y="234"/>
                  </a:lnTo>
                  <a:lnTo>
                    <a:pt x="646" y="234"/>
                  </a:lnTo>
                  <a:lnTo>
                    <a:pt x="652" y="232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35"/>
          <p:cNvGrpSpPr>
            <a:grpSpLocks noChangeAspect="1"/>
          </p:cNvGrpSpPr>
          <p:nvPr userDrawn="1"/>
        </p:nvGrpSpPr>
        <p:grpSpPr bwMode="black">
          <a:xfrm flipH="1">
            <a:off x="1240067" y="3715212"/>
            <a:ext cx="126792" cy="148688"/>
            <a:chOff x="8553450" y="4149725"/>
            <a:chExt cx="790575" cy="927100"/>
          </a:xfrm>
          <a:solidFill>
            <a:schemeClr val="bg1"/>
          </a:solidFill>
        </p:grpSpPr>
        <p:sp>
          <p:nvSpPr>
            <p:cNvPr id="20" name="Freeform 58"/>
            <p:cNvSpPr>
              <a:spLocks/>
            </p:cNvSpPr>
            <p:nvPr/>
          </p:nvSpPr>
          <p:spPr bwMode="black">
            <a:xfrm>
              <a:off x="8747125" y="4187825"/>
              <a:ext cx="596900" cy="860425"/>
            </a:xfrm>
            <a:custGeom>
              <a:avLst/>
              <a:gdLst/>
              <a:ahLst/>
              <a:cxnLst>
                <a:cxn ang="0">
                  <a:pos x="370" y="60"/>
                </a:cxn>
                <a:cxn ang="0">
                  <a:pos x="306" y="10"/>
                </a:cxn>
                <a:cxn ang="0">
                  <a:pos x="290" y="0"/>
                </a:cxn>
                <a:cxn ang="0">
                  <a:pos x="240" y="106"/>
                </a:cxn>
                <a:cxn ang="0">
                  <a:pos x="240" y="106"/>
                </a:cxn>
                <a:cxn ang="0">
                  <a:pos x="240" y="118"/>
                </a:cxn>
                <a:cxn ang="0">
                  <a:pos x="240" y="124"/>
                </a:cxn>
                <a:cxn ang="0">
                  <a:pos x="236" y="128"/>
                </a:cxn>
                <a:cxn ang="0">
                  <a:pos x="162" y="260"/>
                </a:cxn>
                <a:cxn ang="0">
                  <a:pos x="160" y="260"/>
                </a:cxn>
                <a:cxn ang="0">
                  <a:pos x="86" y="392"/>
                </a:cxn>
                <a:cxn ang="0">
                  <a:pos x="86" y="392"/>
                </a:cxn>
                <a:cxn ang="0">
                  <a:pos x="82" y="398"/>
                </a:cxn>
                <a:cxn ang="0">
                  <a:pos x="78" y="400"/>
                </a:cxn>
                <a:cxn ang="0">
                  <a:pos x="68" y="406"/>
                </a:cxn>
                <a:cxn ang="0">
                  <a:pos x="0" y="504"/>
                </a:cxn>
                <a:cxn ang="0">
                  <a:pos x="18" y="512"/>
                </a:cxn>
                <a:cxn ang="0">
                  <a:pos x="94" y="542"/>
                </a:cxn>
                <a:cxn ang="0">
                  <a:pos x="94" y="542"/>
                </a:cxn>
                <a:cxn ang="0">
                  <a:pos x="98" y="542"/>
                </a:cxn>
                <a:cxn ang="0">
                  <a:pos x="104" y="542"/>
                </a:cxn>
                <a:cxn ang="0">
                  <a:pos x="110" y="540"/>
                </a:cxn>
                <a:cxn ang="0">
                  <a:pos x="116" y="536"/>
                </a:cxn>
                <a:cxn ang="0">
                  <a:pos x="126" y="524"/>
                </a:cxn>
                <a:cxn ang="0">
                  <a:pos x="136" y="510"/>
                </a:cxn>
                <a:cxn ang="0">
                  <a:pos x="220" y="372"/>
                </a:cxn>
                <a:cxn ang="0">
                  <a:pos x="252" y="314"/>
                </a:cxn>
                <a:cxn ang="0">
                  <a:pos x="254" y="314"/>
                </a:cxn>
                <a:cxn ang="0">
                  <a:pos x="286" y="256"/>
                </a:cxn>
                <a:cxn ang="0">
                  <a:pos x="364" y="114"/>
                </a:cxn>
                <a:cxn ang="0">
                  <a:pos x="364" y="114"/>
                </a:cxn>
                <a:cxn ang="0">
                  <a:pos x="370" y="98"/>
                </a:cxn>
                <a:cxn ang="0">
                  <a:pos x="376" y="84"/>
                </a:cxn>
                <a:cxn ang="0">
                  <a:pos x="376" y="76"/>
                </a:cxn>
                <a:cxn ang="0">
                  <a:pos x="376" y="70"/>
                </a:cxn>
                <a:cxn ang="0">
                  <a:pos x="374" y="66"/>
                </a:cxn>
                <a:cxn ang="0">
                  <a:pos x="370" y="60"/>
                </a:cxn>
                <a:cxn ang="0">
                  <a:pos x="370" y="60"/>
                </a:cxn>
              </a:cxnLst>
              <a:rect l="0" t="0" r="r" b="b"/>
              <a:pathLst>
                <a:path w="376" h="542">
                  <a:moveTo>
                    <a:pt x="370" y="60"/>
                  </a:moveTo>
                  <a:lnTo>
                    <a:pt x="306" y="10"/>
                  </a:lnTo>
                  <a:lnTo>
                    <a:pt x="290" y="0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0" y="118"/>
                  </a:lnTo>
                  <a:lnTo>
                    <a:pt x="240" y="124"/>
                  </a:lnTo>
                  <a:lnTo>
                    <a:pt x="236" y="128"/>
                  </a:lnTo>
                  <a:lnTo>
                    <a:pt x="162" y="260"/>
                  </a:lnTo>
                  <a:lnTo>
                    <a:pt x="160" y="260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2" y="398"/>
                  </a:lnTo>
                  <a:lnTo>
                    <a:pt x="78" y="400"/>
                  </a:lnTo>
                  <a:lnTo>
                    <a:pt x="68" y="406"/>
                  </a:lnTo>
                  <a:lnTo>
                    <a:pt x="0" y="504"/>
                  </a:lnTo>
                  <a:lnTo>
                    <a:pt x="18" y="512"/>
                  </a:lnTo>
                  <a:lnTo>
                    <a:pt x="94" y="542"/>
                  </a:lnTo>
                  <a:lnTo>
                    <a:pt x="94" y="542"/>
                  </a:lnTo>
                  <a:lnTo>
                    <a:pt x="98" y="542"/>
                  </a:lnTo>
                  <a:lnTo>
                    <a:pt x="104" y="542"/>
                  </a:lnTo>
                  <a:lnTo>
                    <a:pt x="110" y="540"/>
                  </a:lnTo>
                  <a:lnTo>
                    <a:pt x="116" y="536"/>
                  </a:lnTo>
                  <a:lnTo>
                    <a:pt x="126" y="524"/>
                  </a:lnTo>
                  <a:lnTo>
                    <a:pt x="136" y="510"/>
                  </a:lnTo>
                  <a:lnTo>
                    <a:pt x="220" y="372"/>
                  </a:lnTo>
                  <a:lnTo>
                    <a:pt x="252" y="314"/>
                  </a:lnTo>
                  <a:lnTo>
                    <a:pt x="254" y="314"/>
                  </a:lnTo>
                  <a:lnTo>
                    <a:pt x="286" y="256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70" y="98"/>
                  </a:lnTo>
                  <a:lnTo>
                    <a:pt x="376" y="84"/>
                  </a:lnTo>
                  <a:lnTo>
                    <a:pt x="376" y="76"/>
                  </a:lnTo>
                  <a:lnTo>
                    <a:pt x="376" y="70"/>
                  </a:lnTo>
                  <a:lnTo>
                    <a:pt x="374" y="66"/>
                  </a:lnTo>
                  <a:lnTo>
                    <a:pt x="370" y="60"/>
                  </a:lnTo>
                  <a:lnTo>
                    <a:pt x="370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9"/>
            <p:cNvSpPr>
              <a:spLocks/>
            </p:cNvSpPr>
            <p:nvPr/>
          </p:nvSpPr>
          <p:spPr bwMode="black">
            <a:xfrm>
              <a:off x="8677275" y="4787900"/>
              <a:ext cx="161925" cy="190500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38" y="2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8" y="48"/>
                </a:cxn>
                <a:cxn ang="0">
                  <a:pos x="28" y="48"/>
                </a:cxn>
                <a:cxn ang="0">
                  <a:pos x="20" y="58"/>
                </a:cxn>
                <a:cxn ang="0">
                  <a:pos x="12" y="68"/>
                </a:cxn>
                <a:cxn ang="0">
                  <a:pos x="2" y="84"/>
                </a:cxn>
                <a:cxn ang="0">
                  <a:pos x="2" y="84"/>
                </a:cxn>
                <a:cxn ang="0">
                  <a:pos x="0" y="90"/>
                </a:cxn>
                <a:cxn ang="0">
                  <a:pos x="0" y="94"/>
                </a:cxn>
                <a:cxn ang="0">
                  <a:pos x="4" y="100"/>
                </a:cxn>
                <a:cxn ang="0">
                  <a:pos x="8" y="104"/>
                </a:cxn>
                <a:cxn ang="0">
                  <a:pos x="34" y="120"/>
                </a:cxn>
                <a:cxn ang="0">
                  <a:pos x="102" y="22"/>
                </a:cxn>
                <a:cxn ang="0">
                  <a:pos x="66" y="2"/>
                </a:cxn>
                <a:cxn ang="0">
                  <a:pos x="66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8" y="6"/>
                </a:cxn>
              </a:cxnLst>
              <a:rect l="0" t="0" r="r" b="b"/>
              <a:pathLst>
                <a:path w="102" h="120">
                  <a:moveTo>
                    <a:pt x="48" y="6"/>
                  </a:moveTo>
                  <a:lnTo>
                    <a:pt x="38" y="2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0" y="58"/>
                  </a:lnTo>
                  <a:lnTo>
                    <a:pt x="12" y="68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34" y="120"/>
                  </a:lnTo>
                  <a:lnTo>
                    <a:pt x="102" y="2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0"/>
            <p:cNvSpPr>
              <a:spLocks/>
            </p:cNvSpPr>
            <p:nvPr/>
          </p:nvSpPr>
          <p:spPr bwMode="black">
            <a:xfrm>
              <a:off x="9042400" y="4149725"/>
              <a:ext cx="149225" cy="200025"/>
            </a:xfrm>
            <a:custGeom>
              <a:avLst/>
              <a:gdLst/>
              <a:ahLst/>
              <a:cxnLst>
                <a:cxn ang="0">
                  <a:pos x="8" y="104"/>
                </a:cxn>
                <a:cxn ang="0">
                  <a:pos x="44" y="126"/>
                </a:cxn>
                <a:cxn ang="0">
                  <a:pos x="94" y="18"/>
                </a:cxn>
                <a:cxn ang="0">
                  <a:pos x="66" y="2"/>
                </a:cxn>
                <a:cxn ang="0">
                  <a:pos x="66" y="2"/>
                </a:cxn>
                <a:cxn ang="0">
                  <a:pos x="62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0" y="20"/>
                </a:cxn>
                <a:cxn ang="0">
                  <a:pos x="40" y="20"/>
                </a:cxn>
                <a:cxn ang="0">
                  <a:pos x="36" y="34"/>
                </a:cxn>
                <a:cxn ang="0">
                  <a:pos x="28" y="48"/>
                </a:cxn>
                <a:cxn ang="0">
                  <a:pos x="28" y="48"/>
                </a:cxn>
                <a:cxn ang="0">
                  <a:pos x="20" y="62"/>
                </a:cxn>
                <a:cxn ang="0">
                  <a:pos x="10" y="72"/>
                </a:cxn>
                <a:cxn ang="0">
                  <a:pos x="2" y="86"/>
                </a:cxn>
                <a:cxn ang="0">
                  <a:pos x="2" y="86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4" y="100"/>
                </a:cxn>
                <a:cxn ang="0">
                  <a:pos x="8" y="104"/>
                </a:cxn>
                <a:cxn ang="0">
                  <a:pos x="8" y="104"/>
                </a:cxn>
              </a:cxnLst>
              <a:rect l="0" t="0" r="r" b="b"/>
              <a:pathLst>
                <a:path w="94" h="126">
                  <a:moveTo>
                    <a:pt x="8" y="104"/>
                  </a:moveTo>
                  <a:lnTo>
                    <a:pt x="44" y="126"/>
                  </a:lnTo>
                  <a:lnTo>
                    <a:pt x="94" y="18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0" y="62"/>
                  </a:lnTo>
                  <a:lnTo>
                    <a:pt x="10" y="72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8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1"/>
            <p:cNvSpPr>
              <a:spLocks/>
            </p:cNvSpPr>
            <p:nvPr/>
          </p:nvSpPr>
          <p:spPr bwMode="black">
            <a:xfrm>
              <a:off x="8553450" y="4416425"/>
              <a:ext cx="288925" cy="660400"/>
            </a:xfrm>
            <a:custGeom>
              <a:avLst/>
              <a:gdLst/>
              <a:ahLst/>
              <a:cxnLst>
                <a:cxn ang="0">
                  <a:pos x="38" y="16"/>
                </a:cxn>
                <a:cxn ang="0">
                  <a:pos x="68" y="10"/>
                </a:cxn>
                <a:cxn ang="0">
                  <a:pos x="114" y="8"/>
                </a:cxn>
                <a:cxn ang="0">
                  <a:pos x="144" y="14"/>
                </a:cxn>
                <a:cxn ang="0">
                  <a:pos x="158" y="32"/>
                </a:cxn>
                <a:cxn ang="0">
                  <a:pos x="160" y="56"/>
                </a:cxn>
                <a:cxn ang="0">
                  <a:pos x="150" y="86"/>
                </a:cxn>
                <a:cxn ang="0">
                  <a:pos x="124" y="138"/>
                </a:cxn>
                <a:cxn ang="0">
                  <a:pos x="48" y="258"/>
                </a:cxn>
                <a:cxn ang="0">
                  <a:pos x="10" y="332"/>
                </a:cxn>
                <a:cxn ang="0">
                  <a:pos x="2" y="362"/>
                </a:cxn>
                <a:cxn ang="0">
                  <a:pos x="2" y="388"/>
                </a:cxn>
                <a:cxn ang="0">
                  <a:pos x="16" y="406"/>
                </a:cxn>
                <a:cxn ang="0">
                  <a:pos x="46" y="414"/>
                </a:cxn>
                <a:cxn ang="0">
                  <a:pos x="60" y="416"/>
                </a:cxn>
                <a:cxn ang="0">
                  <a:pos x="118" y="410"/>
                </a:cxn>
                <a:cxn ang="0">
                  <a:pos x="140" y="404"/>
                </a:cxn>
                <a:cxn ang="0">
                  <a:pos x="146" y="392"/>
                </a:cxn>
                <a:cxn ang="0">
                  <a:pos x="112" y="400"/>
                </a:cxn>
                <a:cxn ang="0">
                  <a:pos x="64" y="404"/>
                </a:cxn>
                <a:cxn ang="0">
                  <a:pos x="36" y="394"/>
                </a:cxn>
                <a:cxn ang="0">
                  <a:pos x="28" y="386"/>
                </a:cxn>
                <a:cxn ang="0">
                  <a:pos x="26" y="360"/>
                </a:cxn>
                <a:cxn ang="0">
                  <a:pos x="36" y="328"/>
                </a:cxn>
                <a:cxn ang="0">
                  <a:pos x="54" y="290"/>
                </a:cxn>
                <a:cxn ang="0">
                  <a:pos x="108" y="202"/>
                </a:cxn>
                <a:cxn ang="0">
                  <a:pos x="158" y="114"/>
                </a:cxn>
                <a:cxn ang="0">
                  <a:pos x="176" y="76"/>
                </a:cxn>
                <a:cxn ang="0">
                  <a:pos x="182" y="42"/>
                </a:cxn>
                <a:cxn ang="0">
                  <a:pos x="176" y="18"/>
                </a:cxn>
                <a:cxn ang="0">
                  <a:pos x="166" y="8"/>
                </a:cxn>
                <a:cxn ang="0">
                  <a:pos x="132" y="0"/>
                </a:cxn>
                <a:cxn ang="0">
                  <a:pos x="78" y="2"/>
                </a:cxn>
                <a:cxn ang="0">
                  <a:pos x="40" y="10"/>
                </a:cxn>
              </a:cxnLst>
              <a:rect l="0" t="0" r="r" b="b"/>
              <a:pathLst>
                <a:path w="182" h="416">
                  <a:moveTo>
                    <a:pt x="40" y="10"/>
                  </a:moveTo>
                  <a:lnTo>
                    <a:pt x="38" y="16"/>
                  </a:lnTo>
                  <a:lnTo>
                    <a:pt x="38" y="16"/>
                  </a:lnTo>
                  <a:lnTo>
                    <a:pt x="68" y="10"/>
                  </a:lnTo>
                  <a:lnTo>
                    <a:pt x="94" y="8"/>
                  </a:lnTo>
                  <a:lnTo>
                    <a:pt x="114" y="8"/>
                  </a:lnTo>
                  <a:lnTo>
                    <a:pt x="132" y="10"/>
                  </a:lnTo>
                  <a:lnTo>
                    <a:pt x="144" y="14"/>
                  </a:lnTo>
                  <a:lnTo>
                    <a:pt x="152" y="22"/>
                  </a:lnTo>
                  <a:lnTo>
                    <a:pt x="158" y="32"/>
                  </a:lnTo>
                  <a:lnTo>
                    <a:pt x="160" y="42"/>
                  </a:lnTo>
                  <a:lnTo>
                    <a:pt x="160" y="56"/>
                  </a:lnTo>
                  <a:lnTo>
                    <a:pt x="156" y="70"/>
                  </a:lnTo>
                  <a:lnTo>
                    <a:pt x="150" y="86"/>
                  </a:lnTo>
                  <a:lnTo>
                    <a:pt x="142" y="102"/>
                  </a:lnTo>
                  <a:lnTo>
                    <a:pt x="124" y="138"/>
                  </a:lnTo>
                  <a:lnTo>
                    <a:pt x="100" y="178"/>
                  </a:lnTo>
                  <a:lnTo>
                    <a:pt x="48" y="258"/>
                  </a:lnTo>
                  <a:lnTo>
                    <a:pt x="26" y="296"/>
                  </a:lnTo>
                  <a:lnTo>
                    <a:pt x="10" y="332"/>
                  </a:lnTo>
                  <a:lnTo>
                    <a:pt x="4" y="348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2" y="388"/>
                  </a:lnTo>
                  <a:lnTo>
                    <a:pt x="8" y="398"/>
                  </a:lnTo>
                  <a:lnTo>
                    <a:pt x="16" y="406"/>
                  </a:lnTo>
                  <a:lnTo>
                    <a:pt x="28" y="412"/>
                  </a:lnTo>
                  <a:lnTo>
                    <a:pt x="46" y="414"/>
                  </a:lnTo>
                  <a:lnTo>
                    <a:pt x="46" y="414"/>
                  </a:lnTo>
                  <a:lnTo>
                    <a:pt x="60" y="416"/>
                  </a:lnTo>
                  <a:lnTo>
                    <a:pt x="78" y="414"/>
                  </a:lnTo>
                  <a:lnTo>
                    <a:pt x="118" y="410"/>
                  </a:lnTo>
                  <a:lnTo>
                    <a:pt x="118" y="410"/>
                  </a:lnTo>
                  <a:lnTo>
                    <a:pt x="140" y="404"/>
                  </a:lnTo>
                  <a:lnTo>
                    <a:pt x="164" y="398"/>
                  </a:lnTo>
                  <a:lnTo>
                    <a:pt x="146" y="392"/>
                  </a:lnTo>
                  <a:lnTo>
                    <a:pt x="146" y="392"/>
                  </a:lnTo>
                  <a:lnTo>
                    <a:pt x="112" y="400"/>
                  </a:lnTo>
                  <a:lnTo>
                    <a:pt x="86" y="402"/>
                  </a:lnTo>
                  <a:lnTo>
                    <a:pt x="64" y="404"/>
                  </a:lnTo>
                  <a:lnTo>
                    <a:pt x="48" y="400"/>
                  </a:lnTo>
                  <a:lnTo>
                    <a:pt x="36" y="394"/>
                  </a:lnTo>
                  <a:lnTo>
                    <a:pt x="32" y="390"/>
                  </a:lnTo>
                  <a:lnTo>
                    <a:pt x="28" y="386"/>
                  </a:lnTo>
                  <a:lnTo>
                    <a:pt x="26" y="374"/>
                  </a:lnTo>
                  <a:lnTo>
                    <a:pt x="26" y="360"/>
                  </a:lnTo>
                  <a:lnTo>
                    <a:pt x="30" y="346"/>
                  </a:lnTo>
                  <a:lnTo>
                    <a:pt x="36" y="328"/>
                  </a:lnTo>
                  <a:lnTo>
                    <a:pt x="44" y="310"/>
                  </a:lnTo>
                  <a:lnTo>
                    <a:pt x="54" y="290"/>
                  </a:lnTo>
                  <a:lnTo>
                    <a:pt x="80" y="246"/>
                  </a:lnTo>
                  <a:lnTo>
                    <a:pt x="108" y="202"/>
                  </a:lnTo>
                  <a:lnTo>
                    <a:pt x="134" y="158"/>
                  </a:lnTo>
                  <a:lnTo>
                    <a:pt x="158" y="114"/>
                  </a:lnTo>
                  <a:lnTo>
                    <a:pt x="168" y="94"/>
                  </a:lnTo>
                  <a:lnTo>
                    <a:pt x="176" y="76"/>
                  </a:lnTo>
                  <a:lnTo>
                    <a:pt x="180" y="58"/>
                  </a:lnTo>
                  <a:lnTo>
                    <a:pt x="182" y="42"/>
                  </a:lnTo>
                  <a:lnTo>
                    <a:pt x="180" y="30"/>
                  </a:lnTo>
                  <a:lnTo>
                    <a:pt x="176" y="18"/>
                  </a:lnTo>
                  <a:lnTo>
                    <a:pt x="170" y="12"/>
                  </a:lnTo>
                  <a:lnTo>
                    <a:pt x="166" y="8"/>
                  </a:lnTo>
                  <a:lnTo>
                    <a:pt x="152" y="2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78" y="2"/>
                  </a:lnTo>
                  <a:lnTo>
                    <a:pt x="40" y="10"/>
                  </a:lnTo>
                  <a:lnTo>
                    <a:pt x="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5" name="Straight Connector 21"/>
          <p:cNvCxnSpPr/>
          <p:nvPr userDrawn="1"/>
        </p:nvCxnSpPr>
        <p:spPr>
          <a:xfrm>
            <a:off x="1218726" y="2807666"/>
            <a:ext cx="1791384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1"/>
          <p:cNvCxnSpPr/>
          <p:nvPr userDrawn="1"/>
        </p:nvCxnSpPr>
        <p:spPr>
          <a:xfrm>
            <a:off x="3676308" y="2807666"/>
            <a:ext cx="1791384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1484051" y="3527537"/>
            <a:ext cx="1881925" cy="99165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email.address@ipsos.com</a:t>
            </a:r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484051" y="3737768"/>
            <a:ext cx="1881925" cy="116608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+xx xxx </a:t>
            </a:r>
            <a:r>
              <a:rPr lang="en-GB" sz="1100" dirty="0" err="1">
                <a:solidFill>
                  <a:schemeClr val="bg1"/>
                </a:solidFill>
              </a:rPr>
              <a:t>xxx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xxxx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35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1217102" y="3175112"/>
            <a:ext cx="1881925" cy="225313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6" hasCustomPrompt="1"/>
          </p:nvPr>
        </p:nvSpPr>
        <p:spPr>
          <a:xfrm>
            <a:off x="1217102" y="2864652"/>
            <a:ext cx="2020933" cy="310460"/>
          </a:xfrm>
        </p:spPr>
        <p:txBody>
          <a:bodyPr/>
          <a:lstStyle>
            <a:lvl1pPr>
              <a:defRPr sz="1400" b="1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First Last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43" name="Espace réservé du texte 3"/>
          <p:cNvSpPr>
            <a:spLocks noGrp="1"/>
          </p:cNvSpPr>
          <p:nvPr>
            <p:ph type="body" sz="quarter" idx="31" hasCustomPrompt="1"/>
          </p:nvPr>
        </p:nvSpPr>
        <p:spPr>
          <a:xfrm>
            <a:off x="3886967" y="3527537"/>
            <a:ext cx="1881925" cy="99165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email.address@ipsos.com</a:t>
            </a:r>
          </a:p>
        </p:txBody>
      </p:sp>
      <p:sp>
        <p:nvSpPr>
          <p:cNvPr id="48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3886967" y="3737768"/>
            <a:ext cx="1881925" cy="116608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+xx xxx </a:t>
            </a:r>
            <a:r>
              <a:rPr lang="en-GB" sz="1100" dirty="0" err="1">
                <a:solidFill>
                  <a:schemeClr val="bg1"/>
                </a:solidFill>
              </a:rPr>
              <a:t>xxx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xxxx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49" name="Espace réservé du texte 3"/>
          <p:cNvSpPr>
            <a:spLocks noGrp="1"/>
          </p:cNvSpPr>
          <p:nvPr>
            <p:ph type="body" sz="quarter" idx="33" hasCustomPrompt="1"/>
          </p:nvPr>
        </p:nvSpPr>
        <p:spPr>
          <a:xfrm>
            <a:off x="3680406" y="3175112"/>
            <a:ext cx="1881925" cy="225313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50" name="Espace réservé du texte 6"/>
          <p:cNvSpPr>
            <a:spLocks noGrp="1"/>
          </p:cNvSpPr>
          <p:nvPr>
            <p:ph type="body" sz="quarter" idx="34" hasCustomPrompt="1"/>
          </p:nvPr>
        </p:nvSpPr>
        <p:spPr>
          <a:xfrm>
            <a:off x="3680406" y="2864652"/>
            <a:ext cx="2020933" cy="310460"/>
          </a:xfrm>
        </p:spPr>
        <p:txBody>
          <a:bodyPr/>
          <a:lstStyle>
            <a:lvl1pPr>
              <a:defRPr sz="1400" b="1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First Last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quarter" idx="35" hasCustomPrompt="1"/>
          </p:nvPr>
        </p:nvSpPr>
        <p:spPr>
          <a:xfrm>
            <a:off x="6417124" y="3527537"/>
            <a:ext cx="1881925" cy="99165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email.address@ipsos.com</a:t>
            </a:r>
          </a:p>
        </p:txBody>
      </p:sp>
      <p:sp>
        <p:nvSpPr>
          <p:cNvPr id="52" name="Espace réservé du texte 3"/>
          <p:cNvSpPr>
            <a:spLocks noGrp="1"/>
          </p:cNvSpPr>
          <p:nvPr>
            <p:ph type="body" sz="quarter" idx="36" hasCustomPrompt="1"/>
          </p:nvPr>
        </p:nvSpPr>
        <p:spPr>
          <a:xfrm>
            <a:off x="6417124" y="3737768"/>
            <a:ext cx="1881925" cy="116608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+xx xxx </a:t>
            </a:r>
            <a:r>
              <a:rPr lang="en-GB" sz="1100" dirty="0" err="1">
                <a:solidFill>
                  <a:schemeClr val="bg1"/>
                </a:solidFill>
              </a:rPr>
              <a:t>xxx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xxxx</a:t>
            </a:r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77" name="Group 153"/>
          <p:cNvGrpSpPr>
            <a:grpSpLocks noChangeAspect="1"/>
          </p:cNvGrpSpPr>
          <p:nvPr userDrawn="1"/>
        </p:nvGrpSpPr>
        <p:grpSpPr bwMode="black">
          <a:xfrm>
            <a:off x="3667863" y="3537062"/>
            <a:ext cx="134459" cy="89640"/>
            <a:chOff x="-6357938" y="3122613"/>
            <a:chExt cx="1104900" cy="736600"/>
          </a:xfrm>
          <a:solidFill>
            <a:schemeClr val="bg1"/>
          </a:solidFill>
        </p:grpSpPr>
        <p:sp>
          <p:nvSpPr>
            <p:cNvPr id="78" name="Freeform 7"/>
            <p:cNvSpPr>
              <a:spLocks/>
            </p:cNvSpPr>
            <p:nvPr/>
          </p:nvSpPr>
          <p:spPr bwMode="black">
            <a:xfrm>
              <a:off x="-6319838" y="3122613"/>
              <a:ext cx="1028700" cy="431800"/>
            </a:xfrm>
            <a:custGeom>
              <a:avLst/>
              <a:gdLst/>
              <a:ahLst/>
              <a:cxnLst>
                <a:cxn ang="0">
                  <a:pos x="324" y="272"/>
                </a:cxn>
                <a:cxn ang="0">
                  <a:pos x="648" y="0"/>
                </a:cxn>
                <a:cxn ang="0">
                  <a:pos x="648" y="0"/>
                </a:cxn>
                <a:cxn ang="0">
                  <a:pos x="64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324" y="272"/>
                </a:cxn>
              </a:cxnLst>
              <a:rect l="0" t="0" r="r" b="b"/>
              <a:pathLst>
                <a:path w="648" h="272">
                  <a:moveTo>
                    <a:pt x="324" y="272"/>
                  </a:moveTo>
                  <a:lnTo>
                    <a:pt x="648" y="0"/>
                  </a:lnTo>
                  <a:lnTo>
                    <a:pt x="648" y="0"/>
                  </a:lnTo>
                  <a:lnTo>
                    <a:pt x="64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24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8"/>
            <p:cNvSpPr>
              <a:spLocks/>
            </p:cNvSpPr>
            <p:nvPr/>
          </p:nvSpPr>
          <p:spPr bwMode="black">
            <a:xfrm>
              <a:off x="-5621338" y="3154363"/>
              <a:ext cx="368300" cy="669925"/>
            </a:xfrm>
            <a:custGeom>
              <a:avLst/>
              <a:gdLst/>
              <a:ahLst/>
              <a:cxnLst>
                <a:cxn ang="0">
                  <a:pos x="232" y="8"/>
                </a:cxn>
                <a:cxn ang="0">
                  <a:pos x="232" y="8"/>
                </a:cxn>
                <a:cxn ang="0">
                  <a:pos x="230" y="0"/>
                </a:cxn>
                <a:cxn ang="0">
                  <a:pos x="0" y="192"/>
                </a:cxn>
                <a:cxn ang="0">
                  <a:pos x="230" y="422"/>
                </a:cxn>
                <a:cxn ang="0">
                  <a:pos x="230" y="422"/>
                </a:cxn>
                <a:cxn ang="0">
                  <a:pos x="232" y="416"/>
                </a:cxn>
                <a:cxn ang="0">
                  <a:pos x="232" y="8"/>
                </a:cxn>
              </a:cxnLst>
              <a:rect l="0" t="0" r="r" b="b"/>
              <a:pathLst>
                <a:path w="232" h="422">
                  <a:moveTo>
                    <a:pt x="232" y="8"/>
                  </a:moveTo>
                  <a:lnTo>
                    <a:pt x="232" y="8"/>
                  </a:lnTo>
                  <a:lnTo>
                    <a:pt x="230" y="0"/>
                  </a:lnTo>
                  <a:lnTo>
                    <a:pt x="0" y="192"/>
                  </a:lnTo>
                  <a:lnTo>
                    <a:pt x="230" y="422"/>
                  </a:lnTo>
                  <a:lnTo>
                    <a:pt x="230" y="422"/>
                  </a:lnTo>
                  <a:lnTo>
                    <a:pt x="232" y="416"/>
                  </a:lnTo>
                  <a:lnTo>
                    <a:pt x="23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9"/>
            <p:cNvSpPr>
              <a:spLocks/>
            </p:cNvSpPr>
            <p:nvPr/>
          </p:nvSpPr>
          <p:spPr bwMode="black">
            <a:xfrm>
              <a:off x="-6357938" y="3154363"/>
              <a:ext cx="368300" cy="6699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0" y="416"/>
                </a:cxn>
                <a:cxn ang="0">
                  <a:pos x="0" y="416"/>
                </a:cxn>
                <a:cxn ang="0">
                  <a:pos x="2" y="422"/>
                </a:cxn>
                <a:cxn ang="0">
                  <a:pos x="232" y="192"/>
                </a:cxn>
                <a:cxn ang="0">
                  <a:pos x="2" y="0"/>
                </a:cxn>
              </a:cxnLst>
              <a:rect l="0" t="0" r="r" b="b"/>
              <a:pathLst>
                <a:path w="232" h="422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2" y="422"/>
                  </a:lnTo>
                  <a:lnTo>
                    <a:pt x="232" y="19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0"/>
            <p:cNvSpPr>
              <a:spLocks/>
            </p:cNvSpPr>
            <p:nvPr/>
          </p:nvSpPr>
          <p:spPr bwMode="black">
            <a:xfrm>
              <a:off x="-6323013" y="3487738"/>
              <a:ext cx="1035050" cy="371475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336" y="72"/>
                </a:cxn>
                <a:cxn ang="0">
                  <a:pos x="336" y="72"/>
                </a:cxn>
                <a:cxn ang="0">
                  <a:pos x="330" y="74"/>
                </a:cxn>
                <a:cxn ang="0">
                  <a:pos x="326" y="74"/>
                </a:cxn>
                <a:cxn ang="0">
                  <a:pos x="326" y="74"/>
                </a:cxn>
                <a:cxn ang="0">
                  <a:pos x="322" y="74"/>
                </a:cxn>
                <a:cxn ang="0">
                  <a:pos x="316" y="72"/>
                </a:cxn>
                <a:cxn ang="0">
                  <a:pos x="232" y="0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6" y="234"/>
                </a:cxn>
                <a:cxn ang="0">
                  <a:pos x="646" y="234"/>
                </a:cxn>
                <a:cxn ang="0">
                  <a:pos x="646" y="234"/>
                </a:cxn>
                <a:cxn ang="0">
                  <a:pos x="652" y="232"/>
                </a:cxn>
                <a:cxn ang="0">
                  <a:pos x="420" y="0"/>
                </a:cxn>
              </a:cxnLst>
              <a:rect l="0" t="0" r="r" b="b"/>
              <a:pathLst>
                <a:path w="652" h="234">
                  <a:moveTo>
                    <a:pt x="420" y="0"/>
                  </a:moveTo>
                  <a:lnTo>
                    <a:pt x="336" y="72"/>
                  </a:lnTo>
                  <a:lnTo>
                    <a:pt x="336" y="72"/>
                  </a:lnTo>
                  <a:lnTo>
                    <a:pt x="330" y="74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2" y="74"/>
                  </a:lnTo>
                  <a:lnTo>
                    <a:pt x="316" y="72"/>
                  </a:lnTo>
                  <a:lnTo>
                    <a:pt x="232" y="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6" y="234"/>
                  </a:lnTo>
                  <a:lnTo>
                    <a:pt x="646" y="234"/>
                  </a:lnTo>
                  <a:lnTo>
                    <a:pt x="646" y="234"/>
                  </a:lnTo>
                  <a:lnTo>
                    <a:pt x="652" y="232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2" name="Group 35"/>
          <p:cNvGrpSpPr>
            <a:grpSpLocks noChangeAspect="1"/>
          </p:cNvGrpSpPr>
          <p:nvPr userDrawn="1"/>
        </p:nvGrpSpPr>
        <p:grpSpPr bwMode="black">
          <a:xfrm flipH="1">
            <a:off x="3673097" y="3715212"/>
            <a:ext cx="126792" cy="148688"/>
            <a:chOff x="8553450" y="4149725"/>
            <a:chExt cx="790575" cy="927100"/>
          </a:xfrm>
          <a:solidFill>
            <a:schemeClr val="bg1"/>
          </a:solidFill>
        </p:grpSpPr>
        <p:sp>
          <p:nvSpPr>
            <p:cNvPr id="83" name="Freeform 58"/>
            <p:cNvSpPr>
              <a:spLocks/>
            </p:cNvSpPr>
            <p:nvPr/>
          </p:nvSpPr>
          <p:spPr bwMode="black">
            <a:xfrm>
              <a:off x="8747125" y="4187825"/>
              <a:ext cx="596900" cy="860425"/>
            </a:xfrm>
            <a:custGeom>
              <a:avLst/>
              <a:gdLst/>
              <a:ahLst/>
              <a:cxnLst>
                <a:cxn ang="0">
                  <a:pos x="370" y="60"/>
                </a:cxn>
                <a:cxn ang="0">
                  <a:pos x="306" y="10"/>
                </a:cxn>
                <a:cxn ang="0">
                  <a:pos x="290" y="0"/>
                </a:cxn>
                <a:cxn ang="0">
                  <a:pos x="240" y="106"/>
                </a:cxn>
                <a:cxn ang="0">
                  <a:pos x="240" y="106"/>
                </a:cxn>
                <a:cxn ang="0">
                  <a:pos x="240" y="118"/>
                </a:cxn>
                <a:cxn ang="0">
                  <a:pos x="240" y="124"/>
                </a:cxn>
                <a:cxn ang="0">
                  <a:pos x="236" y="128"/>
                </a:cxn>
                <a:cxn ang="0">
                  <a:pos x="162" y="260"/>
                </a:cxn>
                <a:cxn ang="0">
                  <a:pos x="160" y="260"/>
                </a:cxn>
                <a:cxn ang="0">
                  <a:pos x="86" y="392"/>
                </a:cxn>
                <a:cxn ang="0">
                  <a:pos x="86" y="392"/>
                </a:cxn>
                <a:cxn ang="0">
                  <a:pos x="82" y="398"/>
                </a:cxn>
                <a:cxn ang="0">
                  <a:pos x="78" y="400"/>
                </a:cxn>
                <a:cxn ang="0">
                  <a:pos x="68" y="406"/>
                </a:cxn>
                <a:cxn ang="0">
                  <a:pos x="0" y="504"/>
                </a:cxn>
                <a:cxn ang="0">
                  <a:pos x="18" y="512"/>
                </a:cxn>
                <a:cxn ang="0">
                  <a:pos x="94" y="542"/>
                </a:cxn>
                <a:cxn ang="0">
                  <a:pos x="94" y="542"/>
                </a:cxn>
                <a:cxn ang="0">
                  <a:pos x="98" y="542"/>
                </a:cxn>
                <a:cxn ang="0">
                  <a:pos x="104" y="542"/>
                </a:cxn>
                <a:cxn ang="0">
                  <a:pos x="110" y="540"/>
                </a:cxn>
                <a:cxn ang="0">
                  <a:pos x="116" y="536"/>
                </a:cxn>
                <a:cxn ang="0">
                  <a:pos x="126" y="524"/>
                </a:cxn>
                <a:cxn ang="0">
                  <a:pos x="136" y="510"/>
                </a:cxn>
                <a:cxn ang="0">
                  <a:pos x="220" y="372"/>
                </a:cxn>
                <a:cxn ang="0">
                  <a:pos x="252" y="314"/>
                </a:cxn>
                <a:cxn ang="0">
                  <a:pos x="254" y="314"/>
                </a:cxn>
                <a:cxn ang="0">
                  <a:pos x="286" y="256"/>
                </a:cxn>
                <a:cxn ang="0">
                  <a:pos x="364" y="114"/>
                </a:cxn>
                <a:cxn ang="0">
                  <a:pos x="364" y="114"/>
                </a:cxn>
                <a:cxn ang="0">
                  <a:pos x="370" y="98"/>
                </a:cxn>
                <a:cxn ang="0">
                  <a:pos x="376" y="84"/>
                </a:cxn>
                <a:cxn ang="0">
                  <a:pos x="376" y="76"/>
                </a:cxn>
                <a:cxn ang="0">
                  <a:pos x="376" y="70"/>
                </a:cxn>
                <a:cxn ang="0">
                  <a:pos x="374" y="66"/>
                </a:cxn>
                <a:cxn ang="0">
                  <a:pos x="370" y="60"/>
                </a:cxn>
                <a:cxn ang="0">
                  <a:pos x="370" y="60"/>
                </a:cxn>
              </a:cxnLst>
              <a:rect l="0" t="0" r="r" b="b"/>
              <a:pathLst>
                <a:path w="376" h="542">
                  <a:moveTo>
                    <a:pt x="370" y="60"/>
                  </a:moveTo>
                  <a:lnTo>
                    <a:pt x="306" y="10"/>
                  </a:lnTo>
                  <a:lnTo>
                    <a:pt x="290" y="0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0" y="118"/>
                  </a:lnTo>
                  <a:lnTo>
                    <a:pt x="240" y="124"/>
                  </a:lnTo>
                  <a:lnTo>
                    <a:pt x="236" y="128"/>
                  </a:lnTo>
                  <a:lnTo>
                    <a:pt x="162" y="260"/>
                  </a:lnTo>
                  <a:lnTo>
                    <a:pt x="160" y="260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2" y="398"/>
                  </a:lnTo>
                  <a:lnTo>
                    <a:pt x="78" y="400"/>
                  </a:lnTo>
                  <a:lnTo>
                    <a:pt x="68" y="406"/>
                  </a:lnTo>
                  <a:lnTo>
                    <a:pt x="0" y="504"/>
                  </a:lnTo>
                  <a:lnTo>
                    <a:pt x="18" y="512"/>
                  </a:lnTo>
                  <a:lnTo>
                    <a:pt x="94" y="542"/>
                  </a:lnTo>
                  <a:lnTo>
                    <a:pt x="94" y="542"/>
                  </a:lnTo>
                  <a:lnTo>
                    <a:pt x="98" y="542"/>
                  </a:lnTo>
                  <a:lnTo>
                    <a:pt x="104" y="542"/>
                  </a:lnTo>
                  <a:lnTo>
                    <a:pt x="110" y="540"/>
                  </a:lnTo>
                  <a:lnTo>
                    <a:pt x="116" y="536"/>
                  </a:lnTo>
                  <a:lnTo>
                    <a:pt x="126" y="524"/>
                  </a:lnTo>
                  <a:lnTo>
                    <a:pt x="136" y="510"/>
                  </a:lnTo>
                  <a:lnTo>
                    <a:pt x="220" y="372"/>
                  </a:lnTo>
                  <a:lnTo>
                    <a:pt x="252" y="314"/>
                  </a:lnTo>
                  <a:lnTo>
                    <a:pt x="254" y="314"/>
                  </a:lnTo>
                  <a:lnTo>
                    <a:pt x="286" y="256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70" y="98"/>
                  </a:lnTo>
                  <a:lnTo>
                    <a:pt x="376" y="84"/>
                  </a:lnTo>
                  <a:lnTo>
                    <a:pt x="376" y="76"/>
                  </a:lnTo>
                  <a:lnTo>
                    <a:pt x="376" y="70"/>
                  </a:lnTo>
                  <a:lnTo>
                    <a:pt x="374" y="66"/>
                  </a:lnTo>
                  <a:lnTo>
                    <a:pt x="370" y="60"/>
                  </a:lnTo>
                  <a:lnTo>
                    <a:pt x="370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59"/>
            <p:cNvSpPr>
              <a:spLocks/>
            </p:cNvSpPr>
            <p:nvPr/>
          </p:nvSpPr>
          <p:spPr bwMode="black">
            <a:xfrm>
              <a:off x="8677275" y="4787900"/>
              <a:ext cx="161925" cy="190500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38" y="2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8" y="48"/>
                </a:cxn>
                <a:cxn ang="0">
                  <a:pos x="28" y="48"/>
                </a:cxn>
                <a:cxn ang="0">
                  <a:pos x="20" y="58"/>
                </a:cxn>
                <a:cxn ang="0">
                  <a:pos x="12" y="68"/>
                </a:cxn>
                <a:cxn ang="0">
                  <a:pos x="2" y="84"/>
                </a:cxn>
                <a:cxn ang="0">
                  <a:pos x="2" y="84"/>
                </a:cxn>
                <a:cxn ang="0">
                  <a:pos x="0" y="90"/>
                </a:cxn>
                <a:cxn ang="0">
                  <a:pos x="0" y="94"/>
                </a:cxn>
                <a:cxn ang="0">
                  <a:pos x="4" y="100"/>
                </a:cxn>
                <a:cxn ang="0">
                  <a:pos x="8" y="104"/>
                </a:cxn>
                <a:cxn ang="0">
                  <a:pos x="34" y="120"/>
                </a:cxn>
                <a:cxn ang="0">
                  <a:pos x="102" y="22"/>
                </a:cxn>
                <a:cxn ang="0">
                  <a:pos x="66" y="2"/>
                </a:cxn>
                <a:cxn ang="0">
                  <a:pos x="66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8" y="6"/>
                </a:cxn>
              </a:cxnLst>
              <a:rect l="0" t="0" r="r" b="b"/>
              <a:pathLst>
                <a:path w="102" h="120">
                  <a:moveTo>
                    <a:pt x="48" y="6"/>
                  </a:moveTo>
                  <a:lnTo>
                    <a:pt x="38" y="2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0" y="58"/>
                  </a:lnTo>
                  <a:lnTo>
                    <a:pt x="12" y="68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34" y="120"/>
                  </a:lnTo>
                  <a:lnTo>
                    <a:pt x="102" y="2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60"/>
            <p:cNvSpPr>
              <a:spLocks/>
            </p:cNvSpPr>
            <p:nvPr/>
          </p:nvSpPr>
          <p:spPr bwMode="black">
            <a:xfrm>
              <a:off x="9042400" y="4149725"/>
              <a:ext cx="149225" cy="200025"/>
            </a:xfrm>
            <a:custGeom>
              <a:avLst/>
              <a:gdLst/>
              <a:ahLst/>
              <a:cxnLst>
                <a:cxn ang="0">
                  <a:pos x="8" y="104"/>
                </a:cxn>
                <a:cxn ang="0">
                  <a:pos x="44" y="126"/>
                </a:cxn>
                <a:cxn ang="0">
                  <a:pos x="94" y="18"/>
                </a:cxn>
                <a:cxn ang="0">
                  <a:pos x="66" y="2"/>
                </a:cxn>
                <a:cxn ang="0">
                  <a:pos x="66" y="2"/>
                </a:cxn>
                <a:cxn ang="0">
                  <a:pos x="62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0" y="20"/>
                </a:cxn>
                <a:cxn ang="0">
                  <a:pos x="40" y="20"/>
                </a:cxn>
                <a:cxn ang="0">
                  <a:pos x="36" y="34"/>
                </a:cxn>
                <a:cxn ang="0">
                  <a:pos x="28" y="48"/>
                </a:cxn>
                <a:cxn ang="0">
                  <a:pos x="28" y="48"/>
                </a:cxn>
                <a:cxn ang="0">
                  <a:pos x="20" y="62"/>
                </a:cxn>
                <a:cxn ang="0">
                  <a:pos x="10" y="72"/>
                </a:cxn>
                <a:cxn ang="0">
                  <a:pos x="2" y="86"/>
                </a:cxn>
                <a:cxn ang="0">
                  <a:pos x="2" y="86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4" y="100"/>
                </a:cxn>
                <a:cxn ang="0">
                  <a:pos x="8" y="104"/>
                </a:cxn>
                <a:cxn ang="0">
                  <a:pos x="8" y="104"/>
                </a:cxn>
              </a:cxnLst>
              <a:rect l="0" t="0" r="r" b="b"/>
              <a:pathLst>
                <a:path w="94" h="126">
                  <a:moveTo>
                    <a:pt x="8" y="104"/>
                  </a:moveTo>
                  <a:lnTo>
                    <a:pt x="44" y="126"/>
                  </a:lnTo>
                  <a:lnTo>
                    <a:pt x="94" y="18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0" y="62"/>
                  </a:lnTo>
                  <a:lnTo>
                    <a:pt x="10" y="72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8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1"/>
            <p:cNvSpPr>
              <a:spLocks/>
            </p:cNvSpPr>
            <p:nvPr/>
          </p:nvSpPr>
          <p:spPr bwMode="black">
            <a:xfrm>
              <a:off x="8553450" y="4416425"/>
              <a:ext cx="288925" cy="660400"/>
            </a:xfrm>
            <a:custGeom>
              <a:avLst/>
              <a:gdLst/>
              <a:ahLst/>
              <a:cxnLst>
                <a:cxn ang="0">
                  <a:pos x="38" y="16"/>
                </a:cxn>
                <a:cxn ang="0">
                  <a:pos x="68" y="10"/>
                </a:cxn>
                <a:cxn ang="0">
                  <a:pos x="114" y="8"/>
                </a:cxn>
                <a:cxn ang="0">
                  <a:pos x="144" y="14"/>
                </a:cxn>
                <a:cxn ang="0">
                  <a:pos x="158" y="32"/>
                </a:cxn>
                <a:cxn ang="0">
                  <a:pos x="160" y="56"/>
                </a:cxn>
                <a:cxn ang="0">
                  <a:pos x="150" y="86"/>
                </a:cxn>
                <a:cxn ang="0">
                  <a:pos x="124" y="138"/>
                </a:cxn>
                <a:cxn ang="0">
                  <a:pos x="48" y="258"/>
                </a:cxn>
                <a:cxn ang="0">
                  <a:pos x="10" y="332"/>
                </a:cxn>
                <a:cxn ang="0">
                  <a:pos x="2" y="362"/>
                </a:cxn>
                <a:cxn ang="0">
                  <a:pos x="2" y="388"/>
                </a:cxn>
                <a:cxn ang="0">
                  <a:pos x="16" y="406"/>
                </a:cxn>
                <a:cxn ang="0">
                  <a:pos x="46" y="414"/>
                </a:cxn>
                <a:cxn ang="0">
                  <a:pos x="60" y="416"/>
                </a:cxn>
                <a:cxn ang="0">
                  <a:pos x="118" y="410"/>
                </a:cxn>
                <a:cxn ang="0">
                  <a:pos x="140" y="404"/>
                </a:cxn>
                <a:cxn ang="0">
                  <a:pos x="146" y="392"/>
                </a:cxn>
                <a:cxn ang="0">
                  <a:pos x="112" y="400"/>
                </a:cxn>
                <a:cxn ang="0">
                  <a:pos x="64" y="404"/>
                </a:cxn>
                <a:cxn ang="0">
                  <a:pos x="36" y="394"/>
                </a:cxn>
                <a:cxn ang="0">
                  <a:pos x="28" y="386"/>
                </a:cxn>
                <a:cxn ang="0">
                  <a:pos x="26" y="360"/>
                </a:cxn>
                <a:cxn ang="0">
                  <a:pos x="36" y="328"/>
                </a:cxn>
                <a:cxn ang="0">
                  <a:pos x="54" y="290"/>
                </a:cxn>
                <a:cxn ang="0">
                  <a:pos x="108" y="202"/>
                </a:cxn>
                <a:cxn ang="0">
                  <a:pos x="158" y="114"/>
                </a:cxn>
                <a:cxn ang="0">
                  <a:pos x="176" y="76"/>
                </a:cxn>
                <a:cxn ang="0">
                  <a:pos x="182" y="42"/>
                </a:cxn>
                <a:cxn ang="0">
                  <a:pos x="176" y="18"/>
                </a:cxn>
                <a:cxn ang="0">
                  <a:pos x="166" y="8"/>
                </a:cxn>
                <a:cxn ang="0">
                  <a:pos x="132" y="0"/>
                </a:cxn>
                <a:cxn ang="0">
                  <a:pos x="78" y="2"/>
                </a:cxn>
                <a:cxn ang="0">
                  <a:pos x="40" y="10"/>
                </a:cxn>
              </a:cxnLst>
              <a:rect l="0" t="0" r="r" b="b"/>
              <a:pathLst>
                <a:path w="182" h="416">
                  <a:moveTo>
                    <a:pt x="40" y="10"/>
                  </a:moveTo>
                  <a:lnTo>
                    <a:pt x="38" y="16"/>
                  </a:lnTo>
                  <a:lnTo>
                    <a:pt x="38" y="16"/>
                  </a:lnTo>
                  <a:lnTo>
                    <a:pt x="68" y="10"/>
                  </a:lnTo>
                  <a:lnTo>
                    <a:pt x="94" y="8"/>
                  </a:lnTo>
                  <a:lnTo>
                    <a:pt x="114" y="8"/>
                  </a:lnTo>
                  <a:lnTo>
                    <a:pt x="132" y="10"/>
                  </a:lnTo>
                  <a:lnTo>
                    <a:pt x="144" y="14"/>
                  </a:lnTo>
                  <a:lnTo>
                    <a:pt x="152" y="22"/>
                  </a:lnTo>
                  <a:lnTo>
                    <a:pt x="158" y="32"/>
                  </a:lnTo>
                  <a:lnTo>
                    <a:pt x="160" y="42"/>
                  </a:lnTo>
                  <a:lnTo>
                    <a:pt x="160" y="56"/>
                  </a:lnTo>
                  <a:lnTo>
                    <a:pt x="156" y="70"/>
                  </a:lnTo>
                  <a:lnTo>
                    <a:pt x="150" y="86"/>
                  </a:lnTo>
                  <a:lnTo>
                    <a:pt x="142" y="102"/>
                  </a:lnTo>
                  <a:lnTo>
                    <a:pt x="124" y="138"/>
                  </a:lnTo>
                  <a:lnTo>
                    <a:pt x="100" y="178"/>
                  </a:lnTo>
                  <a:lnTo>
                    <a:pt x="48" y="258"/>
                  </a:lnTo>
                  <a:lnTo>
                    <a:pt x="26" y="296"/>
                  </a:lnTo>
                  <a:lnTo>
                    <a:pt x="10" y="332"/>
                  </a:lnTo>
                  <a:lnTo>
                    <a:pt x="4" y="348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2" y="388"/>
                  </a:lnTo>
                  <a:lnTo>
                    <a:pt x="8" y="398"/>
                  </a:lnTo>
                  <a:lnTo>
                    <a:pt x="16" y="406"/>
                  </a:lnTo>
                  <a:lnTo>
                    <a:pt x="28" y="412"/>
                  </a:lnTo>
                  <a:lnTo>
                    <a:pt x="46" y="414"/>
                  </a:lnTo>
                  <a:lnTo>
                    <a:pt x="46" y="414"/>
                  </a:lnTo>
                  <a:lnTo>
                    <a:pt x="60" y="416"/>
                  </a:lnTo>
                  <a:lnTo>
                    <a:pt x="78" y="414"/>
                  </a:lnTo>
                  <a:lnTo>
                    <a:pt x="118" y="410"/>
                  </a:lnTo>
                  <a:lnTo>
                    <a:pt x="118" y="410"/>
                  </a:lnTo>
                  <a:lnTo>
                    <a:pt x="140" y="404"/>
                  </a:lnTo>
                  <a:lnTo>
                    <a:pt x="164" y="398"/>
                  </a:lnTo>
                  <a:lnTo>
                    <a:pt x="146" y="392"/>
                  </a:lnTo>
                  <a:lnTo>
                    <a:pt x="146" y="392"/>
                  </a:lnTo>
                  <a:lnTo>
                    <a:pt x="112" y="400"/>
                  </a:lnTo>
                  <a:lnTo>
                    <a:pt x="86" y="402"/>
                  </a:lnTo>
                  <a:lnTo>
                    <a:pt x="64" y="404"/>
                  </a:lnTo>
                  <a:lnTo>
                    <a:pt x="48" y="400"/>
                  </a:lnTo>
                  <a:lnTo>
                    <a:pt x="36" y="394"/>
                  </a:lnTo>
                  <a:lnTo>
                    <a:pt x="32" y="390"/>
                  </a:lnTo>
                  <a:lnTo>
                    <a:pt x="28" y="386"/>
                  </a:lnTo>
                  <a:lnTo>
                    <a:pt x="26" y="374"/>
                  </a:lnTo>
                  <a:lnTo>
                    <a:pt x="26" y="360"/>
                  </a:lnTo>
                  <a:lnTo>
                    <a:pt x="30" y="346"/>
                  </a:lnTo>
                  <a:lnTo>
                    <a:pt x="36" y="328"/>
                  </a:lnTo>
                  <a:lnTo>
                    <a:pt x="44" y="310"/>
                  </a:lnTo>
                  <a:lnTo>
                    <a:pt x="54" y="290"/>
                  </a:lnTo>
                  <a:lnTo>
                    <a:pt x="80" y="246"/>
                  </a:lnTo>
                  <a:lnTo>
                    <a:pt x="108" y="202"/>
                  </a:lnTo>
                  <a:lnTo>
                    <a:pt x="134" y="158"/>
                  </a:lnTo>
                  <a:lnTo>
                    <a:pt x="158" y="114"/>
                  </a:lnTo>
                  <a:lnTo>
                    <a:pt x="168" y="94"/>
                  </a:lnTo>
                  <a:lnTo>
                    <a:pt x="176" y="76"/>
                  </a:lnTo>
                  <a:lnTo>
                    <a:pt x="180" y="58"/>
                  </a:lnTo>
                  <a:lnTo>
                    <a:pt x="182" y="42"/>
                  </a:lnTo>
                  <a:lnTo>
                    <a:pt x="180" y="30"/>
                  </a:lnTo>
                  <a:lnTo>
                    <a:pt x="176" y="18"/>
                  </a:lnTo>
                  <a:lnTo>
                    <a:pt x="170" y="12"/>
                  </a:lnTo>
                  <a:lnTo>
                    <a:pt x="166" y="8"/>
                  </a:lnTo>
                  <a:lnTo>
                    <a:pt x="152" y="2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78" y="2"/>
                  </a:lnTo>
                  <a:lnTo>
                    <a:pt x="40" y="10"/>
                  </a:lnTo>
                  <a:lnTo>
                    <a:pt x="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7" name="Group 153"/>
          <p:cNvGrpSpPr>
            <a:grpSpLocks noChangeAspect="1"/>
          </p:cNvGrpSpPr>
          <p:nvPr userDrawn="1"/>
        </p:nvGrpSpPr>
        <p:grpSpPr bwMode="black">
          <a:xfrm>
            <a:off x="6197806" y="3537062"/>
            <a:ext cx="134459" cy="89640"/>
            <a:chOff x="-6357938" y="3122613"/>
            <a:chExt cx="1104900" cy="736600"/>
          </a:xfrm>
          <a:solidFill>
            <a:schemeClr val="bg1"/>
          </a:solidFill>
        </p:grpSpPr>
        <p:sp>
          <p:nvSpPr>
            <p:cNvPr id="88" name="Freeform 7"/>
            <p:cNvSpPr>
              <a:spLocks/>
            </p:cNvSpPr>
            <p:nvPr/>
          </p:nvSpPr>
          <p:spPr bwMode="black">
            <a:xfrm>
              <a:off x="-6319838" y="3122613"/>
              <a:ext cx="1028700" cy="431800"/>
            </a:xfrm>
            <a:custGeom>
              <a:avLst/>
              <a:gdLst/>
              <a:ahLst/>
              <a:cxnLst>
                <a:cxn ang="0">
                  <a:pos x="324" y="272"/>
                </a:cxn>
                <a:cxn ang="0">
                  <a:pos x="648" y="0"/>
                </a:cxn>
                <a:cxn ang="0">
                  <a:pos x="648" y="0"/>
                </a:cxn>
                <a:cxn ang="0">
                  <a:pos x="64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324" y="272"/>
                </a:cxn>
              </a:cxnLst>
              <a:rect l="0" t="0" r="r" b="b"/>
              <a:pathLst>
                <a:path w="648" h="272">
                  <a:moveTo>
                    <a:pt x="324" y="272"/>
                  </a:moveTo>
                  <a:lnTo>
                    <a:pt x="648" y="0"/>
                  </a:lnTo>
                  <a:lnTo>
                    <a:pt x="648" y="0"/>
                  </a:lnTo>
                  <a:lnTo>
                    <a:pt x="64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24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"/>
            <p:cNvSpPr>
              <a:spLocks/>
            </p:cNvSpPr>
            <p:nvPr/>
          </p:nvSpPr>
          <p:spPr bwMode="black">
            <a:xfrm>
              <a:off x="-5621338" y="3154363"/>
              <a:ext cx="368300" cy="669925"/>
            </a:xfrm>
            <a:custGeom>
              <a:avLst/>
              <a:gdLst/>
              <a:ahLst/>
              <a:cxnLst>
                <a:cxn ang="0">
                  <a:pos x="232" y="8"/>
                </a:cxn>
                <a:cxn ang="0">
                  <a:pos x="232" y="8"/>
                </a:cxn>
                <a:cxn ang="0">
                  <a:pos x="230" y="0"/>
                </a:cxn>
                <a:cxn ang="0">
                  <a:pos x="0" y="192"/>
                </a:cxn>
                <a:cxn ang="0">
                  <a:pos x="230" y="422"/>
                </a:cxn>
                <a:cxn ang="0">
                  <a:pos x="230" y="422"/>
                </a:cxn>
                <a:cxn ang="0">
                  <a:pos x="232" y="416"/>
                </a:cxn>
                <a:cxn ang="0">
                  <a:pos x="232" y="8"/>
                </a:cxn>
              </a:cxnLst>
              <a:rect l="0" t="0" r="r" b="b"/>
              <a:pathLst>
                <a:path w="232" h="422">
                  <a:moveTo>
                    <a:pt x="232" y="8"/>
                  </a:moveTo>
                  <a:lnTo>
                    <a:pt x="232" y="8"/>
                  </a:lnTo>
                  <a:lnTo>
                    <a:pt x="230" y="0"/>
                  </a:lnTo>
                  <a:lnTo>
                    <a:pt x="0" y="192"/>
                  </a:lnTo>
                  <a:lnTo>
                    <a:pt x="230" y="422"/>
                  </a:lnTo>
                  <a:lnTo>
                    <a:pt x="230" y="422"/>
                  </a:lnTo>
                  <a:lnTo>
                    <a:pt x="232" y="416"/>
                  </a:lnTo>
                  <a:lnTo>
                    <a:pt x="23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9"/>
            <p:cNvSpPr>
              <a:spLocks/>
            </p:cNvSpPr>
            <p:nvPr/>
          </p:nvSpPr>
          <p:spPr bwMode="black">
            <a:xfrm>
              <a:off x="-6357938" y="3154363"/>
              <a:ext cx="368300" cy="6699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0" y="416"/>
                </a:cxn>
                <a:cxn ang="0">
                  <a:pos x="0" y="416"/>
                </a:cxn>
                <a:cxn ang="0">
                  <a:pos x="2" y="422"/>
                </a:cxn>
                <a:cxn ang="0">
                  <a:pos x="232" y="192"/>
                </a:cxn>
                <a:cxn ang="0">
                  <a:pos x="2" y="0"/>
                </a:cxn>
              </a:cxnLst>
              <a:rect l="0" t="0" r="r" b="b"/>
              <a:pathLst>
                <a:path w="232" h="422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2" y="422"/>
                  </a:lnTo>
                  <a:lnTo>
                    <a:pt x="232" y="19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black">
            <a:xfrm>
              <a:off x="-6323013" y="3487738"/>
              <a:ext cx="1035050" cy="371475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336" y="72"/>
                </a:cxn>
                <a:cxn ang="0">
                  <a:pos x="336" y="72"/>
                </a:cxn>
                <a:cxn ang="0">
                  <a:pos x="330" y="74"/>
                </a:cxn>
                <a:cxn ang="0">
                  <a:pos x="326" y="74"/>
                </a:cxn>
                <a:cxn ang="0">
                  <a:pos x="326" y="74"/>
                </a:cxn>
                <a:cxn ang="0">
                  <a:pos x="322" y="74"/>
                </a:cxn>
                <a:cxn ang="0">
                  <a:pos x="316" y="72"/>
                </a:cxn>
                <a:cxn ang="0">
                  <a:pos x="232" y="0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6" y="234"/>
                </a:cxn>
                <a:cxn ang="0">
                  <a:pos x="646" y="234"/>
                </a:cxn>
                <a:cxn ang="0">
                  <a:pos x="646" y="234"/>
                </a:cxn>
                <a:cxn ang="0">
                  <a:pos x="652" y="232"/>
                </a:cxn>
                <a:cxn ang="0">
                  <a:pos x="420" y="0"/>
                </a:cxn>
              </a:cxnLst>
              <a:rect l="0" t="0" r="r" b="b"/>
              <a:pathLst>
                <a:path w="652" h="234">
                  <a:moveTo>
                    <a:pt x="420" y="0"/>
                  </a:moveTo>
                  <a:lnTo>
                    <a:pt x="336" y="72"/>
                  </a:lnTo>
                  <a:lnTo>
                    <a:pt x="336" y="72"/>
                  </a:lnTo>
                  <a:lnTo>
                    <a:pt x="330" y="74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2" y="74"/>
                  </a:lnTo>
                  <a:lnTo>
                    <a:pt x="316" y="72"/>
                  </a:lnTo>
                  <a:lnTo>
                    <a:pt x="232" y="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6" y="234"/>
                  </a:lnTo>
                  <a:lnTo>
                    <a:pt x="646" y="234"/>
                  </a:lnTo>
                  <a:lnTo>
                    <a:pt x="646" y="234"/>
                  </a:lnTo>
                  <a:lnTo>
                    <a:pt x="652" y="232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2" name="Group 58"/>
          <p:cNvGrpSpPr>
            <a:grpSpLocks noChangeAspect="1"/>
          </p:cNvGrpSpPr>
          <p:nvPr userDrawn="1"/>
        </p:nvGrpSpPr>
        <p:grpSpPr bwMode="black">
          <a:xfrm flipH="1">
            <a:off x="6203040" y="3715212"/>
            <a:ext cx="126792" cy="148688"/>
            <a:chOff x="8553450" y="4149725"/>
            <a:chExt cx="790575" cy="927100"/>
          </a:xfrm>
          <a:solidFill>
            <a:schemeClr val="bg1"/>
          </a:solidFill>
        </p:grpSpPr>
        <p:sp>
          <p:nvSpPr>
            <p:cNvPr id="93" name="Freeform 58"/>
            <p:cNvSpPr>
              <a:spLocks/>
            </p:cNvSpPr>
            <p:nvPr/>
          </p:nvSpPr>
          <p:spPr bwMode="black">
            <a:xfrm>
              <a:off x="8747125" y="4187825"/>
              <a:ext cx="596900" cy="860425"/>
            </a:xfrm>
            <a:custGeom>
              <a:avLst/>
              <a:gdLst/>
              <a:ahLst/>
              <a:cxnLst>
                <a:cxn ang="0">
                  <a:pos x="370" y="60"/>
                </a:cxn>
                <a:cxn ang="0">
                  <a:pos x="306" y="10"/>
                </a:cxn>
                <a:cxn ang="0">
                  <a:pos x="290" y="0"/>
                </a:cxn>
                <a:cxn ang="0">
                  <a:pos x="240" y="106"/>
                </a:cxn>
                <a:cxn ang="0">
                  <a:pos x="240" y="106"/>
                </a:cxn>
                <a:cxn ang="0">
                  <a:pos x="240" y="118"/>
                </a:cxn>
                <a:cxn ang="0">
                  <a:pos x="240" y="124"/>
                </a:cxn>
                <a:cxn ang="0">
                  <a:pos x="236" y="128"/>
                </a:cxn>
                <a:cxn ang="0">
                  <a:pos x="162" y="260"/>
                </a:cxn>
                <a:cxn ang="0">
                  <a:pos x="160" y="260"/>
                </a:cxn>
                <a:cxn ang="0">
                  <a:pos x="86" y="392"/>
                </a:cxn>
                <a:cxn ang="0">
                  <a:pos x="86" y="392"/>
                </a:cxn>
                <a:cxn ang="0">
                  <a:pos x="82" y="398"/>
                </a:cxn>
                <a:cxn ang="0">
                  <a:pos x="78" y="400"/>
                </a:cxn>
                <a:cxn ang="0">
                  <a:pos x="68" y="406"/>
                </a:cxn>
                <a:cxn ang="0">
                  <a:pos x="0" y="504"/>
                </a:cxn>
                <a:cxn ang="0">
                  <a:pos x="18" y="512"/>
                </a:cxn>
                <a:cxn ang="0">
                  <a:pos x="94" y="542"/>
                </a:cxn>
                <a:cxn ang="0">
                  <a:pos x="94" y="542"/>
                </a:cxn>
                <a:cxn ang="0">
                  <a:pos x="98" y="542"/>
                </a:cxn>
                <a:cxn ang="0">
                  <a:pos x="104" y="542"/>
                </a:cxn>
                <a:cxn ang="0">
                  <a:pos x="110" y="540"/>
                </a:cxn>
                <a:cxn ang="0">
                  <a:pos x="116" y="536"/>
                </a:cxn>
                <a:cxn ang="0">
                  <a:pos x="126" y="524"/>
                </a:cxn>
                <a:cxn ang="0">
                  <a:pos x="136" y="510"/>
                </a:cxn>
                <a:cxn ang="0">
                  <a:pos x="220" y="372"/>
                </a:cxn>
                <a:cxn ang="0">
                  <a:pos x="252" y="314"/>
                </a:cxn>
                <a:cxn ang="0">
                  <a:pos x="254" y="314"/>
                </a:cxn>
                <a:cxn ang="0">
                  <a:pos x="286" y="256"/>
                </a:cxn>
                <a:cxn ang="0">
                  <a:pos x="364" y="114"/>
                </a:cxn>
                <a:cxn ang="0">
                  <a:pos x="364" y="114"/>
                </a:cxn>
                <a:cxn ang="0">
                  <a:pos x="370" y="98"/>
                </a:cxn>
                <a:cxn ang="0">
                  <a:pos x="376" y="84"/>
                </a:cxn>
                <a:cxn ang="0">
                  <a:pos x="376" y="76"/>
                </a:cxn>
                <a:cxn ang="0">
                  <a:pos x="376" y="70"/>
                </a:cxn>
                <a:cxn ang="0">
                  <a:pos x="374" y="66"/>
                </a:cxn>
                <a:cxn ang="0">
                  <a:pos x="370" y="60"/>
                </a:cxn>
                <a:cxn ang="0">
                  <a:pos x="370" y="60"/>
                </a:cxn>
              </a:cxnLst>
              <a:rect l="0" t="0" r="r" b="b"/>
              <a:pathLst>
                <a:path w="376" h="542">
                  <a:moveTo>
                    <a:pt x="370" y="60"/>
                  </a:moveTo>
                  <a:lnTo>
                    <a:pt x="306" y="10"/>
                  </a:lnTo>
                  <a:lnTo>
                    <a:pt x="290" y="0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0" y="118"/>
                  </a:lnTo>
                  <a:lnTo>
                    <a:pt x="240" y="124"/>
                  </a:lnTo>
                  <a:lnTo>
                    <a:pt x="236" y="128"/>
                  </a:lnTo>
                  <a:lnTo>
                    <a:pt x="162" y="260"/>
                  </a:lnTo>
                  <a:lnTo>
                    <a:pt x="160" y="260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2" y="398"/>
                  </a:lnTo>
                  <a:lnTo>
                    <a:pt x="78" y="400"/>
                  </a:lnTo>
                  <a:lnTo>
                    <a:pt x="68" y="406"/>
                  </a:lnTo>
                  <a:lnTo>
                    <a:pt x="0" y="504"/>
                  </a:lnTo>
                  <a:lnTo>
                    <a:pt x="18" y="512"/>
                  </a:lnTo>
                  <a:lnTo>
                    <a:pt x="94" y="542"/>
                  </a:lnTo>
                  <a:lnTo>
                    <a:pt x="94" y="542"/>
                  </a:lnTo>
                  <a:lnTo>
                    <a:pt x="98" y="542"/>
                  </a:lnTo>
                  <a:lnTo>
                    <a:pt x="104" y="542"/>
                  </a:lnTo>
                  <a:lnTo>
                    <a:pt x="110" y="540"/>
                  </a:lnTo>
                  <a:lnTo>
                    <a:pt x="116" y="536"/>
                  </a:lnTo>
                  <a:lnTo>
                    <a:pt x="126" y="524"/>
                  </a:lnTo>
                  <a:lnTo>
                    <a:pt x="136" y="510"/>
                  </a:lnTo>
                  <a:lnTo>
                    <a:pt x="220" y="372"/>
                  </a:lnTo>
                  <a:lnTo>
                    <a:pt x="252" y="314"/>
                  </a:lnTo>
                  <a:lnTo>
                    <a:pt x="254" y="314"/>
                  </a:lnTo>
                  <a:lnTo>
                    <a:pt x="286" y="256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70" y="98"/>
                  </a:lnTo>
                  <a:lnTo>
                    <a:pt x="376" y="84"/>
                  </a:lnTo>
                  <a:lnTo>
                    <a:pt x="376" y="76"/>
                  </a:lnTo>
                  <a:lnTo>
                    <a:pt x="376" y="70"/>
                  </a:lnTo>
                  <a:lnTo>
                    <a:pt x="374" y="66"/>
                  </a:lnTo>
                  <a:lnTo>
                    <a:pt x="370" y="60"/>
                  </a:lnTo>
                  <a:lnTo>
                    <a:pt x="370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59"/>
            <p:cNvSpPr>
              <a:spLocks/>
            </p:cNvSpPr>
            <p:nvPr/>
          </p:nvSpPr>
          <p:spPr bwMode="black">
            <a:xfrm>
              <a:off x="8677275" y="4787900"/>
              <a:ext cx="161925" cy="190500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38" y="2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8" y="48"/>
                </a:cxn>
                <a:cxn ang="0">
                  <a:pos x="28" y="48"/>
                </a:cxn>
                <a:cxn ang="0">
                  <a:pos x="20" y="58"/>
                </a:cxn>
                <a:cxn ang="0">
                  <a:pos x="12" y="68"/>
                </a:cxn>
                <a:cxn ang="0">
                  <a:pos x="2" y="84"/>
                </a:cxn>
                <a:cxn ang="0">
                  <a:pos x="2" y="84"/>
                </a:cxn>
                <a:cxn ang="0">
                  <a:pos x="0" y="90"/>
                </a:cxn>
                <a:cxn ang="0">
                  <a:pos x="0" y="94"/>
                </a:cxn>
                <a:cxn ang="0">
                  <a:pos x="4" y="100"/>
                </a:cxn>
                <a:cxn ang="0">
                  <a:pos x="8" y="104"/>
                </a:cxn>
                <a:cxn ang="0">
                  <a:pos x="34" y="120"/>
                </a:cxn>
                <a:cxn ang="0">
                  <a:pos x="102" y="22"/>
                </a:cxn>
                <a:cxn ang="0">
                  <a:pos x="66" y="2"/>
                </a:cxn>
                <a:cxn ang="0">
                  <a:pos x="66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8" y="6"/>
                </a:cxn>
              </a:cxnLst>
              <a:rect l="0" t="0" r="r" b="b"/>
              <a:pathLst>
                <a:path w="102" h="120">
                  <a:moveTo>
                    <a:pt x="48" y="6"/>
                  </a:moveTo>
                  <a:lnTo>
                    <a:pt x="38" y="2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0" y="58"/>
                  </a:lnTo>
                  <a:lnTo>
                    <a:pt x="12" y="68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34" y="120"/>
                  </a:lnTo>
                  <a:lnTo>
                    <a:pt x="102" y="2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60"/>
            <p:cNvSpPr>
              <a:spLocks/>
            </p:cNvSpPr>
            <p:nvPr/>
          </p:nvSpPr>
          <p:spPr bwMode="black">
            <a:xfrm>
              <a:off x="9042400" y="4149725"/>
              <a:ext cx="149225" cy="200025"/>
            </a:xfrm>
            <a:custGeom>
              <a:avLst/>
              <a:gdLst/>
              <a:ahLst/>
              <a:cxnLst>
                <a:cxn ang="0">
                  <a:pos x="8" y="104"/>
                </a:cxn>
                <a:cxn ang="0">
                  <a:pos x="44" y="126"/>
                </a:cxn>
                <a:cxn ang="0">
                  <a:pos x="94" y="18"/>
                </a:cxn>
                <a:cxn ang="0">
                  <a:pos x="66" y="2"/>
                </a:cxn>
                <a:cxn ang="0">
                  <a:pos x="66" y="2"/>
                </a:cxn>
                <a:cxn ang="0">
                  <a:pos x="62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0" y="20"/>
                </a:cxn>
                <a:cxn ang="0">
                  <a:pos x="40" y="20"/>
                </a:cxn>
                <a:cxn ang="0">
                  <a:pos x="36" y="34"/>
                </a:cxn>
                <a:cxn ang="0">
                  <a:pos x="28" y="48"/>
                </a:cxn>
                <a:cxn ang="0">
                  <a:pos x="28" y="48"/>
                </a:cxn>
                <a:cxn ang="0">
                  <a:pos x="20" y="62"/>
                </a:cxn>
                <a:cxn ang="0">
                  <a:pos x="10" y="72"/>
                </a:cxn>
                <a:cxn ang="0">
                  <a:pos x="2" y="86"/>
                </a:cxn>
                <a:cxn ang="0">
                  <a:pos x="2" y="86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4" y="100"/>
                </a:cxn>
                <a:cxn ang="0">
                  <a:pos x="8" y="104"/>
                </a:cxn>
                <a:cxn ang="0">
                  <a:pos x="8" y="104"/>
                </a:cxn>
              </a:cxnLst>
              <a:rect l="0" t="0" r="r" b="b"/>
              <a:pathLst>
                <a:path w="94" h="126">
                  <a:moveTo>
                    <a:pt x="8" y="104"/>
                  </a:moveTo>
                  <a:lnTo>
                    <a:pt x="44" y="126"/>
                  </a:lnTo>
                  <a:lnTo>
                    <a:pt x="94" y="18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0" y="62"/>
                  </a:lnTo>
                  <a:lnTo>
                    <a:pt x="10" y="72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8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61"/>
            <p:cNvSpPr>
              <a:spLocks/>
            </p:cNvSpPr>
            <p:nvPr/>
          </p:nvSpPr>
          <p:spPr bwMode="black">
            <a:xfrm>
              <a:off x="8553450" y="4416425"/>
              <a:ext cx="288925" cy="660400"/>
            </a:xfrm>
            <a:custGeom>
              <a:avLst/>
              <a:gdLst/>
              <a:ahLst/>
              <a:cxnLst>
                <a:cxn ang="0">
                  <a:pos x="38" y="16"/>
                </a:cxn>
                <a:cxn ang="0">
                  <a:pos x="68" y="10"/>
                </a:cxn>
                <a:cxn ang="0">
                  <a:pos x="114" y="8"/>
                </a:cxn>
                <a:cxn ang="0">
                  <a:pos x="144" y="14"/>
                </a:cxn>
                <a:cxn ang="0">
                  <a:pos x="158" y="32"/>
                </a:cxn>
                <a:cxn ang="0">
                  <a:pos x="160" y="56"/>
                </a:cxn>
                <a:cxn ang="0">
                  <a:pos x="150" y="86"/>
                </a:cxn>
                <a:cxn ang="0">
                  <a:pos x="124" y="138"/>
                </a:cxn>
                <a:cxn ang="0">
                  <a:pos x="48" y="258"/>
                </a:cxn>
                <a:cxn ang="0">
                  <a:pos x="10" y="332"/>
                </a:cxn>
                <a:cxn ang="0">
                  <a:pos x="2" y="362"/>
                </a:cxn>
                <a:cxn ang="0">
                  <a:pos x="2" y="388"/>
                </a:cxn>
                <a:cxn ang="0">
                  <a:pos x="16" y="406"/>
                </a:cxn>
                <a:cxn ang="0">
                  <a:pos x="46" y="414"/>
                </a:cxn>
                <a:cxn ang="0">
                  <a:pos x="60" y="416"/>
                </a:cxn>
                <a:cxn ang="0">
                  <a:pos x="118" y="410"/>
                </a:cxn>
                <a:cxn ang="0">
                  <a:pos x="140" y="404"/>
                </a:cxn>
                <a:cxn ang="0">
                  <a:pos x="146" y="392"/>
                </a:cxn>
                <a:cxn ang="0">
                  <a:pos x="112" y="400"/>
                </a:cxn>
                <a:cxn ang="0">
                  <a:pos x="64" y="404"/>
                </a:cxn>
                <a:cxn ang="0">
                  <a:pos x="36" y="394"/>
                </a:cxn>
                <a:cxn ang="0">
                  <a:pos x="28" y="386"/>
                </a:cxn>
                <a:cxn ang="0">
                  <a:pos x="26" y="360"/>
                </a:cxn>
                <a:cxn ang="0">
                  <a:pos x="36" y="328"/>
                </a:cxn>
                <a:cxn ang="0">
                  <a:pos x="54" y="290"/>
                </a:cxn>
                <a:cxn ang="0">
                  <a:pos x="108" y="202"/>
                </a:cxn>
                <a:cxn ang="0">
                  <a:pos x="158" y="114"/>
                </a:cxn>
                <a:cxn ang="0">
                  <a:pos x="176" y="76"/>
                </a:cxn>
                <a:cxn ang="0">
                  <a:pos x="182" y="42"/>
                </a:cxn>
                <a:cxn ang="0">
                  <a:pos x="176" y="18"/>
                </a:cxn>
                <a:cxn ang="0">
                  <a:pos x="166" y="8"/>
                </a:cxn>
                <a:cxn ang="0">
                  <a:pos x="132" y="0"/>
                </a:cxn>
                <a:cxn ang="0">
                  <a:pos x="78" y="2"/>
                </a:cxn>
                <a:cxn ang="0">
                  <a:pos x="40" y="10"/>
                </a:cxn>
              </a:cxnLst>
              <a:rect l="0" t="0" r="r" b="b"/>
              <a:pathLst>
                <a:path w="182" h="416">
                  <a:moveTo>
                    <a:pt x="40" y="10"/>
                  </a:moveTo>
                  <a:lnTo>
                    <a:pt x="38" y="16"/>
                  </a:lnTo>
                  <a:lnTo>
                    <a:pt x="38" y="16"/>
                  </a:lnTo>
                  <a:lnTo>
                    <a:pt x="68" y="10"/>
                  </a:lnTo>
                  <a:lnTo>
                    <a:pt x="94" y="8"/>
                  </a:lnTo>
                  <a:lnTo>
                    <a:pt x="114" y="8"/>
                  </a:lnTo>
                  <a:lnTo>
                    <a:pt x="132" y="10"/>
                  </a:lnTo>
                  <a:lnTo>
                    <a:pt x="144" y="14"/>
                  </a:lnTo>
                  <a:lnTo>
                    <a:pt x="152" y="22"/>
                  </a:lnTo>
                  <a:lnTo>
                    <a:pt x="158" y="32"/>
                  </a:lnTo>
                  <a:lnTo>
                    <a:pt x="160" y="42"/>
                  </a:lnTo>
                  <a:lnTo>
                    <a:pt x="160" y="56"/>
                  </a:lnTo>
                  <a:lnTo>
                    <a:pt x="156" y="70"/>
                  </a:lnTo>
                  <a:lnTo>
                    <a:pt x="150" y="86"/>
                  </a:lnTo>
                  <a:lnTo>
                    <a:pt x="142" y="102"/>
                  </a:lnTo>
                  <a:lnTo>
                    <a:pt x="124" y="138"/>
                  </a:lnTo>
                  <a:lnTo>
                    <a:pt x="100" y="178"/>
                  </a:lnTo>
                  <a:lnTo>
                    <a:pt x="48" y="258"/>
                  </a:lnTo>
                  <a:lnTo>
                    <a:pt x="26" y="296"/>
                  </a:lnTo>
                  <a:lnTo>
                    <a:pt x="10" y="332"/>
                  </a:lnTo>
                  <a:lnTo>
                    <a:pt x="4" y="348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2" y="388"/>
                  </a:lnTo>
                  <a:lnTo>
                    <a:pt x="8" y="398"/>
                  </a:lnTo>
                  <a:lnTo>
                    <a:pt x="16" y="406"/>
                  </a:lnTo>
                  <a:lnTo>
                    <a:pt x="28" y="412"/>
                  </a:lnTo>
                  <a:lnTo>
                    <a:pt x="46" y="414"/>
                  </a:lnTo>
                  <a:lnTo>
                    <a:pt x="46" y="414"/>
                  </a:lnTo>
                  <a:lnTo>
                    <a:pt x="60" y="416"/>
                  </a:lnTo>
                  <a:lnTo>
                    <a:pt x="78" y="414"/>
                  </a:lnTo>
                  <a:lnTo>
                    <a:pt x="118" y="410"/>
                  </a:lnTo>
                  <a:lnTo>
                    <a:pt x="118" y="410"/>
                  </a:lnTo>
                  <a:lnTo>
                    <a:pt x="140" y="404"/>
                  </a:lnTo>
                  <a:lnTo>
                    <a:pt x="164" y="398"/>
                  </a:lnTo>
                  <a:lnTo>
                    <a:pt x="146" y="392"/>
                  </a:lnTo>
                  <a:lnTo>
                    <a:pt x="146" y="392"/>
                  </a:lnTo>
                  <a:lnTo>
                    <a:pt x="112" y="400"/>
                  </a:lnTo>
                  <a:lnTo>
                    <a:pt x="86" y="402"/>
                  </a:lnTo>
                  <a:lnTo>
                    <a:pt x="64" y="404"/>
                  </a:lnTo>
                  <a:lnTo>
                    <a:pt x="48" y="400"/>
                  </a:lnTo>
                  <a:lnTo>
                    <a:pt x="36" y="394"/>
                  </a:lnTo>
                  <a:lnTo>
                    <a:pt x="32" y="390"/>
                  </a:lnTo>
                  <a:lnTo>
                    <a:pt x="28" y="386"/>
                  </a:lnTo>
                  <a:lnTo>
                    <a:pt x="26" y="374"/>
                  </a:lnTo>
                  <a:lnTo>
                    <a:pt x="26" y="360"/>
                  </a:lnTo>
                  <a:lnTo>
                    <a:pt x="30" y="346"/>
                  </a:lnTo>
                  <a:lnTo>
                    <a:pt x="36" y="328"/>
                  </a:lnTo>
                  <a:lnTo>
                    <a:pt x="44" y="310"/>
                  </a:lnTo>
                  <a:lnTo>
                    <a:pt x="54" y="290"/>
                  </a:lnTo>
                  <a:lnTo>
                    <a:pt x="80" y="246"/>
                  </a:lnTo>
                  <a:lnTo>
                    <a:pt x="108" y="202"/>
                  </a:lnTo>
                  <a:lnTo>
                    <a:pt x="134" y="158"/>
                  </a:lnTo>
                  <a:lnTo>
                    <a:pt x="158" y="114"/>
                  </a:lnTo>
                  <a:lnTo>
                    <a:pt x="168" y="94"/>
                  </a:lnTo>
                  <a:lnTo>
                    <a:pt x="176" y="76"/>
                  </a:lnTo>
                  <a:lnTo>
                    <a:pt x="180" y="58"/>
                  </a:lnTo>
                  <a:lnTo>
                    <a:pt x="182" y="42"/>
                  </a:lnTo>
                  <a:lnTo>
                    <a:pt x="180" y="30"/>
                  </a:lnTo>
                  <a:lnTo>
                    <a:pt x="176" y="18"/>
                  </a:lnTo>
                  <a:lnTo>
                    <a:pt x="170" y="12"/>
                  </a:lnTo>
                  <a:lnTo>
                    <a:pt x="166" y="8"/>
                  </a:lnTo>
                  <a:lnTo>
                    <a:pt x="152" y="2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78" y="2"/>
                  </a:lnTo>
                  <a:lnTo>
                    <a:pt x="40" y="10"/>
                  </a:lnTo>
                  <a:lnTo>
                    <a:pt x="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Espace réservé du pied de page 2"/>
          <p:cNvSpPr>
            <a:spLocks noGrp="1"/>
          </p:cNvSpPr>
          <p:nvPr>
            <p:ph type="ftr" sz="quarter" idx="39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110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95913" y="1309522"/>
            <a:ext cx="1211263" cy="120967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44556" y="1309522"/>
            <a:ext cx="1211263" cy="120967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12" name="Picture Placeholder 5"/>
          <p:cNvSpPr>
            <a:spLocks noGrp="1"/>
          </p:cNvSpPr>
          <p:nvPr>
            <p:ph type="pic" sz="quarter" idx="40"/>
          </p:nvPr>
        </p:nvSpPr>
        <p:spPr>
          <a:xfrm>
            <a:off x="3970235" y="1309522"/>
            <a:ext cx="1211263" cy="120967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cxnSp>
        <p:nvCxnSpPr>
          <p:cNvPr id="98" name="Straight Connector 28"/>
          <p:cNvCxnSpPr/>
          <p:nvPr userDrawn="1"/>
        </p:nvCxnSpPr>
        <p:spPr>
          <a:xfrm>
            <a:off x="2101579" y="2135313"/>
            <a:ext cx="0" cy="672353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27"/>
          <p:cNvCxnSpPr/>
          <p:nvPr userDrawn="1"/>
        </p:nvCxnSpPr>
        <p:spPr>
          <a:xfrm>
            <a:off x="7041384" y="2135313"/>
            <a:ext cx="0" cy="672353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28"/>
          <p:cNvCxnSpPr/>
          <p:nvPr userDrawn="1"/>
        </p:nvCxnSpPr>
        <p:spPr>
          <a:xfrm>
            <a:off x="4572000" y="2135313"/>
            <a:ext cx="0" cy="672353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e 5"/>
          <p:cNvGrpSpPr/>
          <p:nvPr userDrawn="1"/>
        </p:nvGrpSpPr>
        <p:grpSpPr>
          <a:xfrm>
            <a:off x="6632334" y="4498848"/>
            <a:ext cx="2511666" cy="644652"/>
            <a:chOff x="6632334" y="4498848"/>
            <a:chExt cx="2511666" cy="644652"/>
          </a:xfrm>
        </p:grpSpPr>
        <p:sp>
          <p:nvSpPr>
            <p:cNvPr id="5" name="Rectangle 4"/>
            <p:cNvSpPr/>
            <p:nvPr userDrawn="1"/>
          </p:nvSpPr>
          <p:spPr>
            <a:xfrm>
              <a:off x="6632334" y="4498848"/>
              <a:ext cx="2511666" cy="6446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8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6965726" y="4658133"/>
              <a:ext cx="1380186" cy="277168"/>
            </a:xfrm>
            <a:prstGeom prst="rect">
              <a:avLst/>
            </a:prstGeom>
          </p:spPr>
        </p:pic>
        <p:pic>
          <p:nvPicPr>
            <p:cNvPr id="101" name="Picture 22" descr="IPSOS_GAMECHANGERS_blue.pn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8521945" y="4594687"/>
              <a:ext cx="377327" cy="355982"/>
            </a:xfrm>
            <a:prstGeom prst="rect">
              <a:avLst/>
            </a:prstGeom>
          </p:spPr>
        </p:pic>
      </p:grpSp>
      <p:cxnSp>
        <p:nvCxnSpPr>
          <p:cNvPr id="102" name="Straight Connector 21"/>
          <p:cNvCxnSpPr/>
          <p:nvPr userDrawn="1"/>
        </p:nvCxnSpPr>
        <p:spPr>
          <a:xfrm>
            <a:off x="6165998" y="2807666"/>
            <a:ext cx="1791384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Espace réservé du texte 3"/>
          <p:cNvSpPr>
            <a:spLocks noGrp="1"/>
          </p:cNvSpPr>
          <p:nvPr>
            <p:ph type="body" sz="quarter" idx="42" hasCustomPrompt="1"/>
          </p:nvPr>
        </p:nvSpPr>
        <p:spPr>
          <a:xfrm>
            <a:off x="6165998" y="3175112"/>
            <a:ext cx="1881925" cy="225313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04" name="Espace réservé du texte 6"/>
          <p:cNvSpPr>
            <a:spLocks noGrp="1"/>
          </p:cNvSpPr>
          <p:nvPr>
            <p:ph type="body" sz="quarter" idx="43" hasCustomPrompt="1"/>
          </p:nvPr>
        </p:nvSpPr>
        <p:spPr>
          <a:xfrm>
            <a:off x="6165998" y="2864652"/>
            <a:ext cx="2020933" cy="310460"/>
          </a:xfrm>
        </p:spPr>
        <p:txBody>
          <a:bodyPr/>
          <a:lstStyle>
            <a:lvl1pPr>
              <a:defRPr sz="1400" b="1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First Last </a:t>
            </a:r>
            <a:r>
              <a:rPr lang="fr-FR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444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Options_FR1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9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6632334" y="4498848"/>
            <a:ext cx="2511666" cy="644652"/>
            <a:chOff x="6632334" y="4498848"/>
            <a:chExt cx="2511666" cy="644652"/>
          </a:xfrm>
        </p:grpSpPr>
        <p:sp>
          <p:nvSpPr>
            <p:cNvPr id="5" name="Rectangle 4"/>
            <p:cNvSpPr/>
            <p:nvPr userDrawn="1"/>
          </p:nvSpPr>
          <p:spPr>
            <a:xfrm>
              <a:off x="6632334" y="4498848"/>
              <a:ext cx="2511666" cy="6446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8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6965726" y="4658133"/>
              <a:ext cx="1380186" cy="277168"/>
            </a:xfrm>
            <a:prstGeom prst="rect">
              <a:avLst/>
            </a:prstGeom>
          </p:spPr>
        </p:pic>
        <p:pic>
          <p:nvPicPr>
            <p:cNvPr id="101" name="Picture 22" descr="IPSOS_GAMECHANGERS_blue.png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8521945" y="4594687"/>
              <a:ext cx="377327" cy="355982"/>
            </a:xfrm>
            <a:prstGeom prst="rect">
              <a:avLst/>
            </a:prstGeom>
          </p:spPr>
        </p:pic>
      </p:grpSp>
      <p:cxnSp>
        <p:nvCxnSpPr>
          <p:cNvPr id="143" name="Straight Connector 21"/>
          <p:cNvCxnSpPr/>
          <p:nvPr userDrawn="1"/>
        </p:nvCxnSpPr>
        <p:spPr>
          <a:xfrm>
            <a:off x="2437613" y="2807666"/>
            <a:ext cx="1791384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Espace réservé du texte 3"/>
          <p:cNvSpPr>
            <a:spLocks noGrp="1"/>
          </p:cNvSpPr>
          <p:nvPr>
            <p:ph type="body" sz="quarter" idx="44" hasCustomPrompt="1"/>
          </p:nvPr>
        </p:nvSpPr>
        <p:spPr>
          <a:xfrm>
            <a:off x="2648272" y="3527537"/>
            <a:ext cx="1881925" cy="99165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email.address@ipsos.com</a:t>
            </a:r>
          </a:p>
        </p:txBody>
      </p:sp>
      <p:sp>
        <p:nvSpPr>
          <p:cNvPr id="145" name="Espace réservé du texte 3"/>
          <p:cNvSpPr>
            <a:spLocks noGrp="1"/>
          </p:cNvSpPr>
          <p:nvPr>
            <p:ph type="body" sz="quarter" idx="45" hasCustomPrompt="1"/>
          </p:nvPr>
        </p:nvSpPr>
        <p:spPr>
          <a:xfrm>
            <a:off x="2648272" y="3737768"/>
            <a:ext cx="1881925" cy="116608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+xx xxx </a:t>
            </a:r>
            <a:r>
              <a:rPr lang="en-GB" sz="1100" dirty="0" err="1">
                <a:solidFill>
                  <a:schemeClr val="bg1"/>
                </a:solidFill>
              </a:rPr>
              <a:t>xxx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xxxx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46" name="Espace réservé du texte 3"/>
          <p:cNvSpPr>
            <a:spLocks noGrp="1"/>
          </p:cNvSpPr>
          <p:nvPr>
            <p:ph type="body" sz="quarter" idx="46" hasCustomPrompt="1"/>
          </p:nvPr>
        </p:nvSpPr>
        <p:spPr>
          <a:xfrm>
            <a:off x="2441711" y="3175112"/>
            <a:ext cx="1881925" cy="225313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47" name="Espace réservé du texte 6"/>
          <p:cNvSpPr>
            <a:spLocks noGrp="1"/>
          </p:cNvSpPr>
          <p:nvPr>
            <p:ph type="body" sz="quarter" idx="47" hasCustomPrompt="1"/>
          </p:nvPr>
        </p:nvSpPr>
        <p:spPr>
          <a:xfrm>
            <a:off x="2441711" y="2864652"/>
            <a:ext cx="2020933" cy="310460"/>
          </a:xfrm>
        </p:spPr>
        <p:txBody>
          <a:bodyPr/>
          <a:lstStyle>
            <a:lvl1pPr>
              <a:defRPr sz="1400" b="1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First Last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148" name="Espace réservé du texte 3"/>
          <p:cNvSpPr>
            <a:spLocks noGrp="1"/>
          </p:cNvSpPr>
          <p:nvPr>
            <p:ph type="body" sz="quarter" idx="48" hasCustomPrompt="1"/>
          </p:nvPr>
        </p:nvSpPr>
        <p:spPr>
          <a:xfrm>
            <a:off x="5178429" y="3527537"/>
            <a:ext cx="1881925" cy="99165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email.address@ipsos.com</a:t>
            </a:r>
          </a:p>
        </p:txBody>
      </p:sp>
      <p:sp>
        <p:nvSpPr>
          <p:cNvPr id="149" name="Espace réservé du texte 3"/>
          <p:cNvSpPr>
            <a:spLocks noGrp="1"/>
          </p:cNvSpPr>
          <p:nvPr>
            <p:ph type="body" sz="quarter" idx="49" hasCustomPrompt="1"/>
          </p:nvPr>
        </p:nvSpPr>
        <p:spPr>
          <a:xfrm>
            <a:off x="5178429" y="3737768"/>
            <a:ext cx="1881925" cy="116608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+xx xxx </a:t>
            </a:r>
            <a:r>
              <a:rPr lang="en-GB" sz="1100" dirty="0" err="1">
                <a:solidFill>
                  <a:schemeClr val="bg1"/>
                </a:solidFill>
              </a:rPr>
              <a:t>xxx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xxxx</a:t>
            </a:r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150" name="Group 153"/>
          <p:cNvGrpSpPr>
            <a:grpSpLocks noChangeAspect="1"/>
          </p:cNvGrpSpPr>
          <p:nvPr userDrawn="1"/>
        </p:nvGrpSpPr>
        <p:grpSpPr bwMode="black">
          <a:xfrm>
            <a:off x="2429168" y="3537062"/>
            <a:ext cx="134459" cy="89640"/>
            <a:chOff x="-6357938" y="3122613"/>
            <a:chExt cx="1104900" cy="736600"/>
          </a:xfrm>
          <a:solidFill>
            <a:schemeClr val="bg1"/>
          </a:solidFill>
        </p:grpSpPr>
        <p:sp>
          <p:nvSpPr>
            <p:cNvPr id="151" name="Freeform 7"/>
            <p:cNvSpPr>
              <a:spLocks/>
            </p:cNvSpPr>
            <p:nvPr/>
          </p:nvSpPr>
          <p:spPr bwMode="black">
            <a:xfrm>
              <a:off x="-6319838" y="3122613"/>
              <a:ext cx="1028700" cy="431800"/>
            </a:xfrm>
            <a:custGeom>
              <a:avLst/>
              <a:gdLst/>
              <a:ahLst/>
              <a:cxnLst>
                <a:cxn ang="0">
                  <a:pos x="324" y="272"/>
                </a:cxn>
                <a:cxn ang="0">
                  <a:pos x="648" y="0"/>
                </a:cxn>
                <a:cxn ang="0">
                  <a:pos x="648" y="0"/>
                </a:cxn>
                <a:cxn ang="0">
                  <a:pos x="64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324" y="272"/>
                </a:cxn>
              </a:cxnLst>
              <a:rect l="0" t="0" r="r" b="b"/>
              <a:pathLst>
                <a:path w="648" h="272">
                  <a:moveTo>
                    <a:pt x="324" y="272"/>
                  </a:moveTo>
                  <a:lnTo>
                    <a:pt x="648" y="0"/>
                  </a:lnTo>
                  <a:lnTo>
                    <a:pt x="648" y="0"/>
                  </a:lnTo>
                  <a:lnTo>
                    <a:pt x="64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24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8"/>
            <p:cNvSpPr>
              <a:spLocks/>
            </p:cNvSpPr>
            <p:nvPr/>
          </p:nvSpPr>
          <p:spPr bwMode="black">
            <a:xfrm>
              <a:off x="-5621338" y="3154363"/>
              <a:ext cx="368300" cy="669925"/>
            </a:xfrm>
            <a:custGeom>
              <a:avLst/>
              <a:gdLst/>
              <a:ahLst/>
              <a:cxnLst>
                <a:cxn ang="0">
                  <a:pos x="232" y="8"/>
                </a:cxn>
                <a:cxn ang="0">
                  <a:pos x="232" y="8"/>
                </a:cxn>
                <a:cxn ang="0">
                  <a:pos x="230" y="0"/>
                </a:cxn>
                <a:cxn ang="0">
                  <a:pos x="0" y="192"/>
                </a:cxn>
                <a:cxn ang="0">
                  <a:pos x="230" y="422"/>
                </a:cxn>
                <a:cxn ang="0">
                  <a:pos x="230" y="422"/>
                </a:cxn>
                <a:cxn ang="0">
                  <a:pos x="232" y="416"/>
                </a:cxn>
                <a:cxn ang="0">
                  <a:pos x="232" y="8"/>
                </a:cxn>
              </a:cxnLst>
              <a:rect l="0" t="0" r="r" b="b"/>
              <a:pathLst>
                <a:path w="232" h="422">
                  <a:moveTo>
                    <a:pt x="232" y="8"/>
                  </a:moveTo>
                  <a:lnTo>
                    <a:pt x="232" y="8"/>
                  </a:lnTo>
                  <a:lnTo>
                    <a:pt x="230" y="0"/>
                  </a:lnTo>
                  <a:lnTo>
                    <a:pt x="0" y="192"/>
                  </a:lnTo>
                  <a:lnTo>
                    <a:pt x="230" y="422"/>
                  </a:lnTo>
                  <a:lnTo>
                    <a:pt x="230" y="422"/>
                  </a:lnTo>
                  <a:lnTo>
                    <a:pt x="232" y="416"/>
                  </a:lnTo>
                  <a:lnTo>
                    <a:pt x="23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9"/>
            <p:cNvSpPr>
              <a:spLocks/>
            </p:cNvSpPr>
            <p:nvPr/>
          </p:nvSpPr>
          <p:spPr bwMode="black">
            <a:xfrm>
              <a:off x="-6357938" y="3154363"/>
              <a:ext cx="368300" cy="6699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0" y="416"/>
                </a:cxn>
                <a:cxn ang="0">
                  <a:pos x="0" y="416"/>
                </a:cxn>
                <a:cxn ang="0">
                  <a:pos x="2" y="422"/>
                </a:cxn>
                <a:cxn ang="0">
                  <a:pos x="232" y="192"/>
                </a:cxn>
                <a:cxn ang="0">
                  <a:pos x="2" y="0"/>
                </a:cxn>
              </a:cxnLst>
              <a:rect l="0" t="0" r="r" b="b"/>
              <a:pathLst>
                <a:path w="232" h="422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2" y="422"/>
                  </a:lnTo>
                  <a:lnTo>
                    <a:pt x="232" y="19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10"/>
            <p:cNvSpPr>
              <a:spLocks/>
            </p:cNvSpPr>
            <p:nvPr/>
          </p:nvSpPr>
          <p:spPr bwMode="black">
            <a:xfrm>
              <a:off x="-6323013" y="3487738"/>
              <a:ext cx="1035050" cy="371475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336" y="72"/>
                </a:cxn>
                <a:cxn ang="0">
                  <a:pos x="336" y="72"/>
                </a:cxn>
                <a:cxn ang="0">
                  <a:pos x="330" y="74"/>
                </a:cxn>
                <a:cxn ang="0">
                  <a:pos x="326" y="74"/>
                </a:cxn>
                <a:cxn ang="0">
                  <a:pos x="326" y="74"/>
                </a:cxn>
                <a:cxn ang="0">
                  <a:pos x="322" y="74"/>
                </a:cxn>
                <a:cxn ang="0">
                  <a:pos x="316" y="72"/>
                </a:cxn>
                <a:cxn ang="0">
                  <a:pos x="232" y="0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6" y="234"/>
                </a:cxn>
                <a:cxn ang="0">
                  <a:pos x="646" y="234"/>
                </a:cxn>
                <a:cxn ang="0">
                  <a:pos x="646" y="234"/>
                </a:cxn>
                <a:cxn ang="0">
                  <a:pos x="652" y="232"/>
                </a:cxn>
                <a:cxn ang="0">
                  <a:pos x="420" y="0"/>
                </a:cxn>
              </a:cxnLst>
              <a:rect l="0" t="0" r="r" b="b"/>
              <a:pathLst>
                <a:path w="652" h="234">
                  <a:moveTo>
                    <a:pt x="420" y="0"/>
                  </a:moveTo>
                  <a:lnTo>
                    <a:pt x="336" y="72"/>
                  </a:lnTo>
                  <a:lnTo>
                    <a:pt x="336" y="72"/>
                  </a:lnTo>
                  <a:lnTo>
                    <a:pt x="330" y="74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2" y="74"/>
                  </a:lnTo>
                  <a:lnTo>
                    <a:pt x="316" y="72"/>
                  </a:lnTo>
                  <a:lnTo>
                    <a:pt x="232" y="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6" y="234"/>
                  </a:lnTo>
                  <a:lnTo>
                    <a:pt x="646" y="234"/>
                  </a:lnTo>
                  <a:lnTo>
                    <a:pt x="646" y="234"/>
                  </a:lnTo>
                  <a:lnTo>
                    <a:pt x="652" y="232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5" name="Group 35"/>
          <p:cNvGrpSpPr>
            <a:grpSpLocks noChangeAspect="1"/>
          </p:cNvGrpSpPr>
          <p:nvPr userDrawn="1"/>
        </p:nvGrpSpPr>
        <p:grpSpPr bwMode="black">
          <a:xfrm flipH="1">
            <a:off x="2434402" y="3715212"/>
            <a:ext cx="126792" cy="148688"/>
            <a:chOff x="8553450" y="4149725"/>
            <a:chExt cx="790575" cy="927100"/>
          </a:xfrm>
          <a:solidFill>
            <a:schemeClr val="bg1"/>
          </a:solidFill>
        </p:grpSpPr>
        <p:sp>
          <p:nvSpPr>
            <p:cNvPr id="156" name="Freeform 58"/>
            <p:cNvSpPr>
              <a:spLocks/>
            </p:cNvSpPr>
            <p:nvPr/>
          </p:nvSpPr>
          <p:spPr bwMode="black">
            <a:xfrm>
              <a:off x="8747125" y="4187825"/>
              <a:ext cx="596900" cy="860425"/>
            </a:xfrm>
            <a:custGeom>
              <a:avLst/>
              <a:gdLst/>
              <a:ahLst/>
              <a:cxnLst>
                <a:cxn ang="0">
                  <a:pos x="370" y="60"/>
                </a:cxn>
                <a:cxn ang="0">
                  <a:pos x="306" y="10"/>
                </a:cxn>
                <a:cxn ang="0">
                  <a:pos x="290" y="0"/>
                </a:cxn>
                <a:cxn ang="0">
                  <a:pos x="240" y="106"/>
                </a:cxn>
                <a:cxn ang="0">
                  <a:pos x="240" y="106"/>
                </a:cxn>
                <a:cxn ang="0">
                  <a:pos x="240" y="118"/>
                </a:cxn>
                <a:cxn ang="0">
                  <a:pos x="240" y="124"/>
                </a:cxn>
                <a:cxn ang="0">
                  <a:pos x="236" y="128"/>
                </a:cxn>
                <a:cxn ang="0">
                  <a:pos x="162" y="260"/>
                </a:cxn>
                <a:cxn ang="0">
                  <a:pos x="160" y="260"/>
                </a:cxn>
                <a:cxn ang="0">
                  <a:pos x="86" y="392"/>
                </a:cxn>
                <a:cxn ang="0">
                  <a:pos x="86" y="392"/>
                </a:cxn>
                <a:cxn ang="0">
                  <a:pos x="82" y="398"/>
                </a:cxn>
                <a:cxn ang="0">
                  <a:pos x="78" y="400"/>
                </a:cxn>
                <a:cxn ang="0">
                  <a:pos x="68" y="406"/>
                </a:cxn>
                <a:cxn ang="0">
                  <a:pos x="0" y="504"/>
                </a:cxn>
                <a:cxn ang="0">
                  <a:pos x="18" y="512"/>
                </a:cxn>
                <a:cxn ang="0">
                  <a:pos x="94" y="542"/>
                </a:cxn>
                <a:cxn ang="0">
                  <a:pos x="94" y="542"/>
                </a:cxn>
                <a:cxn ang="0">
                  <a:pos x="98" y="542"/>
                </a:cxn>
                <a:cxn ang="0">
                  <a:pos x="104" y="542"/>
                </a:cxn>
                <a:cxn ang="0">
                  <a:pos x="110" y="540"/>
                </a:cxn>
                <a:cxn ang="0">
                  <a:pos x="116" y="536"/>
                </a:cxn>
                <a:cxn ang="0">
                  <a:pos x="126" y="524"/>
                </a:cxn>
                <a:cxn ang="0">
                  <a:pos x="136" y="510"/>
                </a:cxn>
                <a:cxn ang="0">
                  <a:pos x="220" y="372"/>
                </a:cxn>
                <a:cxn ang="0">
                  <a:pos x="252" y="314"/>
                </a:cxn>
                <a:cxn ang="0">
                  <a:pos x="254" y="314"/>
                </a:cxn>
                <a:cxn ang="0">
                  <a:pos x="286" y="256"/>
                </a:cxn>
                <a:cxn ang="0">
                  <a:pos x="364" y="114"/>
                </a:cxn>
                <a:cxn ang="0">
                  <a:pos x="364" y="114"/>
                </a:cxn>
                <a:cxn ang="0">
                  <a:pos x="370" y="98"/>
                </a:cxn>
                <a:cxn ang="0">
                  <a:pos x="376" y="84"/>
                </a:cxn>
                <a:cxn ang="0">
                  <a:pos x="376" y="76"/>
                </a:cxn>
                <a:cxn ang="0">
                  <a:pos x="376" y="70"/>
                </a:cxn>
                <a:cxn ang="0">
                  <a:pos x="374" y="66"/>
                </a:cxn>
                <a:cxn ang="0">
                  <a:pos x="370" y="60"/>
                </a:cxn>
                <a:cxn ang="0">
                  <a:pos x="370" y="60"/>
                </a:cxn>
              </a:cxnLst>
              <a:rect l="0" t="0" r="r" b="b"/>
              <a:pathLst>
                <a:path w="376" h="542">
                  <a:moveTo>
                    <a:pt x="370" y="60"/>
                  </a:moveTo>
                  <a:lnTo>
                    <a:pt x="306" y="10"/>
                  </a:lnTo>
                  <a:lnTo>
                    <a:pt x="290" y="0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0" y="118"/>
                  </a:lnTo>
                  <a:lnTo>
                    <a:pt x="240" y="124"/>
                  </a:lnTo>
                  <a:lnTo>
                    <a:pt x="236" y="128"/>
                  </a:lnTo>
                  <a:lnTo>
                    <a:pt x="162" y="260"/>
                  </a:lnTo>
                  <a:lnTo>
                    <a:pt x="160" y="260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2" y="398"/>
                  </a:lnTo>
                  <a:lnTo>
                    <a:pt x="78" y="400"/>
                  </a:lnTo>
                  <a:lnTo>
                    <a:pt x="68" y="406"/>
                  </a:lnTo>
                  <a:lnTo>
                    <a:pt x="0" y="504"/>
                  </a:lnTo>
                  <a:lnTo>
                    <a:pt x="18" y="512"/>
                  </a:lnTo>
                  <a:lnTo>
                    <a:pt x="94" y="542"/>
                  </a:lnTo>
                  <a:lnTo>
                    <a:pt x="94" y="542"/>
                  </a:lnTo>
                  <a:lnTo>
                    <a:pt x="98" y="542"/>
                  </a:lnTo>
                  <a:lnTo>
                    <a:pt x="104" y="542"/>
                  </a:lnTo>
                  <a:lnTo>
                    <a:pt x="110" y="540"/>
                  </a:lnTo>
                  <a:lnTo>
                    <a:pt x="116" y="536"/>
                  </a:lnTo>
                  <a:lnTo>
                    <a:pt x="126" y="524"/>
                  </a:lnTo>
                  <a:lnTo>
                    <a:pt x="136" y="510"/>
                  </a:lnTo>
                  <a:lnTo>
                    <a:pt x="220" y="372"/>
                  </a:lnTo>
                  <a:lnTo>
                    <a:pt x="252" y="314"/>
                  </a:lnTo>
                  <a:lnTo>
                    <a:pt x="254" y="314"/>
                  </a:lnTo>
                  <a:lnTo>
                    <a:pt x="286" y="256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70" y="98"/>
                  </a:lnTo>
                  <a:lnTo>
                    <a:pt x="376" y="84"/>
                  </a:lnTo>
                  <a:lnTo>
                    <a:pt x="376" y="76"/>
                  </a:lnTo>
                  <a:lnTo>
                    <a:pt x="376" y="70"/>
                  </a:lnTo>
                  <a:lnTo>
                    <a:pt x="374" y="66"/>
                  </a:lnTo>
                  <a:lnTo>
                    <a:pt x="370" y="60"/>
                  </a:lnTo>
                  <a:lnTo>
                    <a:pt x="370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black">
            <a:xfrm>
              <a:off x="8677275" y="4787900"/>
              <a:ext cx="161925" cy="190500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38" y="2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8" y="48"/>
                </a:cxn>
                <a:cxn ang="0">
                  <a:pos x="28" y="48"/>
                </a:cxn>
                <a:cxn ang="0">
                  <a:pos x="20" y="58"/>
                </a:cxn>
                <a:cxn ang="0">
                  <a:pos x="12" y="68"/>
                </a:cxn>
                <a:cxn ang="0">
                  <a:pos x="2" y="84"/>
                </a:cxn>
                <a:cxn ang="0">
                  <a:pos x="2" y="84"/>
                </a:cxn>
                <a:cxn ang="0">
                  <a:pos x="0" y="90"/>
                </a:cxn>
                <a:cxn ang="0">
                  <a:pos x="0" y="94"/>
                </a:cxn>
                <a:cxn ang="0">
                  <a:pos x="4" y="100"/>
                </a:cxn>
                <a:cxn ang="0">
                  <a:pos x="8" y="104"/>
                </a:cxn>
                <a:cxn ang="0">
                  <a:pos x="34" y="120"/>
                </a:cxn>
                <a:cxn ang="0">
                  <a:pos x="102" y="22"/>
                </a:cxn>
                <a:cxn ang="0">
                  <a:pos x="66" y="2"/>
                </a:cxn>
                <a:cxn ang="0">
                  <a:pos x="66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8" y="6"/>
                </a:cxn>
              </a:cxnLst>
              <a:rect l="0" t="0" r="r" b="b"/>
              <a:pathLst>
                <a:path w="102" h="120">
                  <a:moveTo>
                    <a:pt x="48" y="6"/>
                  </a:moveTo>
                  <a:lnTo>
                    <a:pt x="38" y="2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0" y="58"/>
                  </a:lnTo>
                  <a:lnTo>
                    <a:pt x="12" y="68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34" y="120"/>
                  </a:lnTo>
                  <a:lnTo>
                    <a:pt x="102" y="2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black">
            <a:xfrm>
              <a:off x="9042400" y="4149725"/>
              <a:ext cx="149225" cy="200025"/>
            </a:xfrm>
            <a:custGeom>
              <a:avLst/>
              <a:gdLst/>
              <a:ahLst/>
              <a:cxnLst>
                <a:cxn ang="0">
                  <a:pos x="8" y="104"/>
                </a:cxn>
                <a:cxn ang="0">
                  <a:pos x="44" y="126"/>
                </a:cxn>
                <a:cxn ang="0">
                  <a:pos x="94" y="18"/>
                </a:cxn>
                <a:cxn ang="0">
                  <a:pos x="66" y="2"/>
                </a:cxn>
                <a:cxn ang="0">
                  <a:pos x="66" y="2"/>
                </a:cxn>
                <a:cxn ang="0">
                  <a:pos x="62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0" y="20"/>
                </a:cxn>
                <a:cxn ang="0">
                  <a:pos x="40" y="20"/>
                </a:cxn>
                <a:cxn ang="0">
                  <a:pos x="36" y="34"/>
                </a:cxn>
                <a:cxn ang="0">
                  <a:pos x="28" y="48"/>
                </a:cxn>
                <a:cxn ang="0">
                  <a:pos x="28" y="48"/>
                </a:cxn>
                <a:cxn ang="0">
                  <a:pos x="20" y="62"/>
                </a:cxn>
                <a:cxn ang="0">
                  <a:pos x="10" y="72"/>
                </a:cxn>
                <a:cxn ang="0">
                  <a:pos x="2" y="86"/>
                </a:cxn>
                <a:cxn ang="0">
                  <a:pos x="2" y="86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4" y="100"/>
                </a:cxn>
                <a:cxn ang="0">
                  <a:pos x="8" y="104"/>
                </a:cxn>
                <a:cxn ang="0">
                  <a:pos x="8" y="104"/>
                </a:cxn>
              </a:cxnLst>
              <a:rect l="0" t="0" r="r" b="b"/>
              <a:pathLst>
                <a:path w="94" h="126">
                  <a:moveTo>
                    <a:pt x="8" y="104"/>
                  </a:moveTo>
                  <a:lnTo>
                    <a:pt x="44" y="126"/>
                  </a:lnTo>
                  <a:lnTo>
                    <a:pt x="94" y="18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0" y="62"/>
                  </a:lnTo>
                  <a:lnTo>
                    <a:pt x="10" y="72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8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black">
            <a:xfrm>
              <a:off x="8553450" y="4416425"/>
              <a:ext cx="288925" cy="660400"/>
            </a:xfrm>
            <a:custGeom>
              <a:avLst/>
              <a:gdLst/>
              <a:ahLst/>
              <a:cxnLst>
                <a:cxn ang="0">
                  <a:pos x="38" y="16"/>
                </a:cxn>
                <a:cxn ang="0">
                  <a:pos x="68" y="10"/>
                </a:cxn>
                <a:cxn ang="0">
                  <a:pos x="114" y="8"/>
                </a:cxn>
                <a:cxn ang="0">
                  <a:pos x="144" y="14"/>
                </a:cxn>
                <a:cxn ang="0">
                  <a:pos x="158" y="32"/>
                </a:cxn>
                <a:cxn ang="0">
                  <a:pos x="160" y="56"/>
                </a:cxn>
                <a:cxn ang="0">
                  <a:pos x="150" y="86"/>
                </a:cxn>
                <a:cxn ang="0">
                  <a:pos x="124" y="138"/>
                </a:cxn>
                <a:cxn ang="0">
                  <a:pos x="48" y="258"/>
                </a:cxn>
                <a:cxn ang="0">
                  <a:pos x="10" y="332"/>
                </a:cxn>
                <a:cxn ang="0">
                  <a:pos x="2" y="362"/>
                </a:cxn>
                <a:cxn ang="0">
                  <a:pos x="2" y="388"/>
                </a:cxn>
                <a:cxn ang="0">
                  <a:pos x="16" y="406"/>
                </a:cxn>
                <a:cxn ang="0">
                  <a:pos x="46" y="414"/>
                </a:cxn>
                <a:cxn ang="0">
                  <a:pos x="60" y="416"/>
                </a:cxn>
                <a:cxn ang="0">
                  <a:pos x="118" y="410"/>
                </a:cxn>
                <a:cxn ang="0">
                  <a:pos x="140" y="404"/>
                </a:cxn>
                <a:cxn ang="0">
                  <a:pos x="146" y="392"/>
                </a:cxn>
                <a:cxn ang="0">
                  <a:pos x="112" y="400"/>
                </a:cxn>
                <a:cxn ang="0">
                  <a:pos x="64" y="404"/>
                </a:cxn>
                <a:cxn ang="0">
                  <a:pos x="36" y="394"/>
                </a:cxn>
                <a:cxn ang="0">
                  <a:pos x="28" y="386"/>
                </a:cxn>
                <a:cxn ang="0">
                  <a:pos x="26" y="360"/>
                </a:cxn>
                <a:cxn ang="0">
                  <a:pos x="36" y="328"/>
                </a:cxn>
                <a:cxn ang="0">
                  <a:pos x="54" y="290"/>
                </a:cxn>
                <a:cxn ang="0">
                  <a:pos x="108" y="202"/>
                </a:cxn>
                <a:cxn ang="0">
                  <a:pos x="158" y="114"/>
                </a:cxn>
                <a:cxn ang="0">
                  <a:pos x="176" y="76"/>
                </a:cxn>
                <a:cxn ang="0">
                  <a:pos x="182" y="42"/>
                </a:cxn>
                <a:cxn ang="0">
                  <a:pos x="176" y="18"/>
                </a:cxn>
                <a:cxn ang="0">
                  <a:pos x="166" y="8"/>
                </a:cxn>
                <a:cxn ang="0">
                  <a:pos x="132" y="0"/>
                </a:cxn>
                <a:cxn ang="0">
                  <a:pos x="78" y="2"/>
                </a:cxn>
                <a:cxn ang="0">
                  <a:pos x="40" y="10"/>
                </a:cxn>
              </a:cxnLst>
              <a:rect l="0" t="0" r="r" b="b"/>
              <a:pathLst>
                <a:path w="182" h="416">
                  <a:moveTo>
                    <a:pt x="40" y="10"/>
                  </a:moveTo>
                  <a:lnTo>
                    <a:pt x="38" y="16"/>
                  </a:lnTo>
                  <a:lnTo>
                    <a:pt x="38" y="16"/>
                  </a:lnTo>
                  <a:lnTo>
                    <a:pt x="68" y="10"/>
                  </a:lnTo>
                  <a:lnTo>
                    <a:pt x="94" y="8"/>
                  </a:lnTo>
                  <a:lnTo>
                    <a:pt x="114" y="8"/>
                  </a:lnTo>
                  <a:lnTo>
                    <a:pt x="132" y="10"/>
                  </a:lnTo>
                  <a:lnTo>
                    <a:pt x="144" y="14"/>
                  </a:lnTo>
                  <a:lnTo>
                    <a:pt x="152" y="22"/>
                  </a:lnTo>
                  <a:lnTo>
                    <a:pt x="158" y="32"/>
                  </a:lnTo>
                  <a:lnTo>
                    <a:pt x="160" y="42"/>
                  </a:lnTo>
                  <a:lnTo>
                    <a:pt x="160" y="56"/>
                  </a:lnTo>
                  <a:lnTo>
                    <a:pt x="156" y="70"/>
                  </a:lnTo>
                  <a:lnTo>
                    <a:pt x="150" y="86"/>
                  </a:lnTo>
                  <a:lnTo>
                    <a:pt x="142" y="102"/>
                  </a:lnTo>
                  <a:lnTo>
                    <a:pt x="124" y="138"/>
                  </a:lnTo>
                  <a:lnTo>
                    <a:pt x="100" y="178"/>
                  </a:lnTo>
                  <a:lnTo>
                    <a:pt x="48" y="258"/>
                  </a:lnTo>
                  <a:lnTo>
                    <a:pt x="26" y="296"/>
                  </a:lnTo>
                  <a:lnTo>
                    <a:pt x="10" y="332"/>
                  </a:lnTo>
                  <a:lnTo>
                    <a:pt x="4" y="348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2" y="388"/>
                  </a:lnTo>
                  <a:lnTo>
                    <a:pt x="8" y="398"/>
                  </a:lnTo>
                  <a:lnTo>
                    <a:pt x="16" y="406"/>
                  </a:lnTo>
                  <a:lnTo>
                    <a:pt x="28" y="412"/>
                  </a:lnTo>
                  <a:lnTo>
                    <a:pt x="46" y="414"/>
                  </a:lnTo>
                  <a:lnTo>
                    <a:pt x="46" y="414"/>
                  </a:lnTo>
                  <a:lnTo>
                    <a:pt x="60" y="416"/>
                  </a:lnTo>
                  <a:lnTo>
                    <a:pt x="78" y="414"/>
                  </a:lnTo>
                  <a:lnTo>
                    <a:pt x="118" y="410"/>
                  </a:lnTo>
                  <a:lnTo>
                    <a:pt x="118" y="410"/>
                  </a:lnTo>
                  <a:lnTo>
                    <a:pt x="140" y="404"/>
                  </a:lnTo>
                  <a:lnTo>
                    <a:pt x="164" y="398"/>
                  </a:lnTo>
                  <a:lnTo>
                    <a:pt x="146" y="392"/>
                  </a:lnTo>
                  <a:lnTo>
                    <a:pt x="146" y="392"/>
                  </a:lnTo>
                  <a:lnTo>
                    <a:pt x="112" y="400"/>
                  </a:lnTo>
                  <a:lnTo>
                    <a:pt x="86" y="402"/>
                  </a:lnTo>
                  <a:lnTo>
                    <a:pt x="64" y="404"/>
                  </a:lnTo>
                  <a:lnTo>
                    <a:pt x="48" y="400"/>
                  </a:lnTo>
                  <a:lnTo>
                    <a:pt x="36" y="394"/>
                  </a:lnTo>
                  <a:lnTo>
                    <a:pt x="32" y="390"/>
                  </a:lnTo>
                  <a:lnTo>
                    <a:pt x="28" y="386"/>
                  </a:lnTo>
                  <a:lnTo>
                    <a:pt x="26" y="374"/>
                  </a:lnTo>
                  <a:lnTo>
                    <a:pt x="26" y="360"/>
                  </a:lnTo>
                  <a:lnTo>
                    <a:pt x="30" y="346"/>
                  </a:lnTo>
                  <a:lnTo>
                    <a:pt x="36" y="328"/>
                  </a:lnTo>
                  <a:lnTo>
                    <a:pt x="44" y="310"/>
                  </a:lnTo>
                  <a:lnTo>
                    <a:pt x="54" y="290"/>
                  </a:lnTo>
                  <a:lnTo>
                    <a:pt x="80" y="246"/>
                  </a:lnTo>
                  <a:lnTo>
                    <a:pt x="108" y="202"/>
                  </a:lnTo>
                  <a:lnTo>
                    <a:pt x="134" y="158"/>
                  </a:lnTo>
                  <a:lnTo>
                    <a:pt x="158" y="114"/>
                  </a:lnTo>
                  <a:lnTo>
                    <a:pt x="168" y="94"/>
                  </a:lnTo>
                  <a:lnTo>
                    <a:pt x="176" y="76"/>
                  </a:lnTo>
                  <a:lnTo>
                    <a:pt x="180" y="58"/>
                  </a:lnTo>
                  <a:lnTo>
                    <a:pt x="182" y="42"/>
                  </a:lnTo>
                  <a:lnTo>
                    <a:pt x="180" y="30"/>
                  </a:lnTo>
                  <a:lnTo>
                    <a:pt x="176" y="18"/>
                  </a:lnTo>
                  <a:lnTo>
                    <a:pt x="170" y="12"/>
                  </a:lnTo>
                  <a:lnTo>
                    <a:pt x="166" y="8"/>
                  </a:lnTo>
                  <a:lnTo>
                    <a:pt x="152" y="2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78" y="2"/>
                  </a:lnTo>
                  <a:lnTo>
                    <a:pt x="40" y="10"/>
                  </a:lnTo>
                  <a:lnTo>
                    <a:pt x="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0" name="Group 153"/>
          <p:cNvGrpSpPr>
            <a:grpSpLocks noChangeAspect="1"/>
          </p:cNvGrpSpPr>
          <p:nvPr userDrawn="1"/>
        </p:nvGrpSpPr>
        <p:grpSpPr bwMode="black">
          <a:xfrm>
            <a:off x="4959111" y="3537062"/>
            <a:ext cx="134459" cy="89640"/>
            <a:chOff x="-6357938" y="3122613"/>
            <a:chExt cx="1104900" cy="736600"/>
          </a:xfrm>
          <a:solidFill>
            <a:schemeClr val="bg1"/>
          </a:solidFill>
        </p:grpSpPr>
        <p:sp>
          <p:nvSpPr>
            <p:cNvPr id="161" name="Freeform 7"/>
            <p:cNvSpPr>
              <a:spLocks/>
            </p:cNvSpPr>
            <p:nvPr/>
          </p:nvSpPr>
          <p:spPr bwMode="black">
            <a:xfrm>
              <a:off x="-6319838" y="3122613"/>
              <a:ext cx="1028700" cy="431800"/>
            </a:xfrm>
            <a:custGeom>
              <a:avLst/>
              <a:gdLst/>
              <a:ahLst/>
              <a:cxnLst>
                <a:cxn ang="0">
                  <a:pos x="324" y="272"/>
                </a:cxn>
                <a:cxn ang="0">
                  <a:pos x="648" y="0"/>
                </a:cxn>
                <a:cxn ang="0">
                  <a:pos x="648" y="0"/>
                </a:cxn>
                <a:cxn ang="0">
                  <a:pos x="64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324" y="272"/>
                </a:cxn>
              </a:cxnLst>
              <a:rect l="0" t="0" r="r" b="b"/>
              <a:pathLst>
                <a:path w="648" h="272">
                  <a:moveTo>
                    <a:pt x="324" y="272"/>
                  </a:moveTo>
                  <a:lnTo>
                    <a:pt x="648" y="0"/>
                  </a:lnTo>
                  <a:lnTo>
                    <a:pt x="648" y="0"/>
                  </a:lnTo>
                  <a:lnTo>
                    <a:pt x="64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24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black">
            <a:xfrm>
              <a:off x="-5621338" y="3154363"/>
              <a:ext cx="368300" cy="669925"/>
            </a:xfrm>
            <a:custGeom>
              <a:avLst/>
              <a:gdLst/>
              <a:ahLst/>
              <a:cxnLst>
                <a:cxn ang="0">
                  <a:pos x="232" y="8"/>
                </a:cxn>
                <a:cxn ang="0">
                  <a:pos x="232" y="8"/>
                </a:cxn>
                <a:cxn ang="0">
                  <a:pos x="230" y="0"/>
                </a:cxn>
                <a:cxn ang="0">
                  <a:pos x="0" y="192"/>
                </a:cxn>
                <a:cxn ang="0">
                  <a:pos x="230" y="422"/>
                </a:cxn>
                <a:cxn ang="0">
                  <a:pos x="230" y="422"/>
                </a:cxn>
                <a:cxn ang="0">
                  <a:pos x="232" y="416"/>
                </a:cxn>
                <a:cxn ang="0">
                  <a:pos x="232" y="8"/>
                </a:cxn>
              </a:cxnLst>
              <a:rect l="0" t="0" r="r" b="b"/>
              <a:pathLst>
                <a:path w="232" h="422">
                  <a:moveTo>
                    <a:pt x="232" y="8"/>
                  </a:moveTo>
                  <a:lnTo>
                    <a:pt x="232" y="8"/>
                  </a:lnTo>
                  <a:lnTo>
                    <a:pt x="230" y="0"/>
                  </a:lnTo>
                  <a:lnTo>
                    <a:pt x="0" y="192"/>
                  </a:lnTo>
                  <a:lnTo>
                    <a:pt x="230" y="422"/>
                  </a:lnTo>
                  <a:lnTo>
                    <a:pt x="230" y="422"/>
                  </a:lnTo>
                  <a:lnTo>
                    <a:pt x="232" y="416"/>
                  </a:lnTo>
                  <a:lnTo>
                    <a:pt x="23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9"/>
            <p:cNvSpPr>
              <a:spLocks/>
            </p:cNvSpPr>
            <p:nvPr/>
          </p:nvSpPr>
          <p:spPr bwMode="black">
            <a:xfrm>
              <a:off x="-6357938" y="3154363"/>
              <a:ext cx="368300" cy="6699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0" y="416"/>
                </a:cxn>
                <a:cxn ang="0">
                  <a:pos x="0" y="416"/>
                </a:cxn>
                <a:cxn ang="0">
                  <a:pos x="2" y="422"/>
                </a:cxn>
                <a:cxn ang="0">
                  <a:pos x="232" y="192"/>
                </a:cxn>
                <a:cxn ang="0">
                  <a:pos x="2" y="0"/>
                </a:cxn>
              </a:cxnLst>
              <a:rect l="0" t="0" r="r" b="b"/>
              <a:pathLst>
                <a:path w="232" h="422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2" y="422"/>
                  </a:lnTo>
                  <a:lnTo>
                    <a:pt x="232" y="19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0"/>
            <p:cNvSpPr>
              <a:spLocks/>
            </p:cNvSpPr>
            <p:nvPr/>
          </p:nvSpPr>
          <p:spPr bwMode="black">
            <a:xfrm>
              <a:off x="-6323013" y="3487738"/>
              <a:ext cx="1035050" cy="371475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336" y="72"/>
                </a:cxn>
                <a:cxn ang="0">
                  <a:pos x="336" y="72"/>
                </a:cxn>
                <a:cxn ang="0">
                  <a:pos x="330" y="74"/>
                </a:cxn>
                <a:cxn ang="0">
                  <a:pos x="326" y="74"/>
                </a:cxn>
                <a:cxn ang="0">
                  <a:pos x="326" y="74"/>
                </a:cxn>
                <a:cxn ang="0">
                  <a:pos x="322" y="74"/>
                </a:cxn>
                <a:cxn ang="0">
                  <a:pos x="316" y="72"/>
                </a:cxn>
                <a:cxn ang="0">
                  <a:pos x="232" y="0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6" y="234"/>
                </a:cxn>
                <a:cxn ang="0">
                  <a:pos x="646" y="234"/>
                </a:cxn>
                <a:cxn ang="0">
                  <a:pos x="646" y="234"/>
                </a:cxn>
                <a:cxn ang="0">
                  <a:pos x="652" y="232"/>
                </a:cxn>
                <a:cxn ang="0">
                  <a:pos x="420" y="0"/>
                </a:cxn>
              </a:cxnLst>
              <a:rect l="0" t="0" r="r" b="b"/>
              <a:pathLst>
                <a:path w="652" h="234">
                  <a:moveTo>
                    <a:pt x="420" y="0"/>
                  </a:moveTo>
                  <a:lnTo>
                    <a:pt x="336" y="72"/>
                  </a:lnTo>
                  <a:lnTo>
                    <a:pt x="336" y="72"/>
                  </a:lnTo>
                  <a:lnTo>
                    <a:pt x="330" y="74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2" y="74"/>
                  </a:lnTo>
                  <a:lnTo>
                    <a:pt x="316" y="72"/>
                  </a:lnTo>
                  <a:lnTo>
                    <a:pt x="232" y="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6" y="234"/>
                  </a:lnTo>
                  <a:lnTo>
                    <a:pt x="646" y="234"/>
                  </a:lnTo>
                  <a:lnTo>
                    <a:pt x="646" y="234"/>
                  </a:lnTo>
                  <a:lnTo>
                    <a:pt x="652" y="232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5" name="Group 58"/>
          <p:cNvGrpSpPr>
            <a:grpSpLocks noChangeAspect="1"/>
          </p:cNvGrpSpPr>
          <p:nvPr userDrawn="1"/>
        </p:nvGrpSpPr>
        <p:grpSpPr bwMode="black">
          <a:xfrm flipH="1">
            <a:off x="4964345" y="3715212"/>
            <a:ext cx="126792" cy="148688"/>
            <a:chOff x="8553450" y="4149725"/>
            <a:chExt cx="790575" cy="927100"/>
          </a:xfrm>
          <a:solidFill>
            <a:schemeClr val="bg1"/>
          </a:solidFill>
        </p:grpSpPr>
        <p:sp>
          <p:nvSpPr>
            <p:cNvPr id="166" name="Freeform 58"/>
            <p:cNvSpPr>
              <a:spLocks/>
            </p:cNvSpPr>
            <p:nvPr/>
          </p:nvSpPr>
          <p:spPr bwMode="black">
            <a:xfrm>
              <a:off x="8747125" y="4187825"/>
              <a:ext cx="596900" cy="860425"/>
            </a:xfrm>
            <a:custGeom>
              <a:avLst/>
              <a:gdLst/>
              <a:ahLst/>
              <a:cxnLst>
                <a:cxn ang="0">
                  <a:pos x="370" y="60"/>
                </a:cxn>
                <a:cxn ang="0">
                  <a:pos x="306" y="10"/>
                </a:cxn>
                <a:cxn ang="0">
                  <a:pos x="290" y="0"/>
                </a:cxn>
                <a:cxn ang="0">
                  <a:pos x="240" y="106"/>
                </a:cxn>
                <a:cxn ang="0">
                  <a:pos x="240" y="106"/>
                </a:cxn>
                <a:cxn ang="0">
                  <a:pos x="240" y="118"/>
                </a:cxn>
                <a:cxn ang="0">
                  <a:pos x="240" y="124"/>
                </a:cxn>
                <a:cxn ang="0">
                  <a:pos x="236" y="128"/>
                </a:cxn>
                <a:cxn ang="0">
                  <a:pos x="162" y="260"/>
                </a:cxn>
                <a:cxn ang="0">
                  <a:pos x="160" y="260"/>
                </a:cxn>
                <a:cxn ang="0">
                  <a:pos x="86" y="392"/>
                </a:cxn>
                <a:cxn ang="0">
                  <a:pos x="86" y="392"/>
                </a:cxn>
                <a:cxn ang="0">
                  <a:pos x="82" y="398"/>
                </a:cxn>
                <a:cxn ang="0">
                  <a:pos x="78" y="400"/>
                </a:cxn>
                <a:cxn ang="0">
                  <a:pos x="68" y="406"/>
                </a:cxn>
                <a:cxn ang="0">
                  <a:pos x="0" y="504"/>
                </a:cxn>
                <a:cxn ang="0">
                  <a:pos x="18" y="512"/>
                </a:cxn>
                <a:cxn ang="0">
                  <a:pos x="94" y="542"/>
                </a:cxn>
                <a:cxn ang="0">
                  <a:pos x="94" y="542"/>
                </a:cxn>
                <a:cxn ang="0">
                  <a:pos x="98" y="542"/>
                </a:cxn>
                <a:cxn ang="0">
                  <a:pos x="104" y="542"/>
                </a:cxn>
                <a:cxn ang="0">
                  <a:pos x="110" y="540"/>
                </a:cxn>
                <a:cxn ang="0">
                  <a:pos x="116" y="536"/>
                </a:cxn>
                <a:cxn ang="0">
                  <a:pos x="126" y="524"/>
                </a:cxn>
                <a:cxn ang="0">
                  <a:pos x="136" y="510"/>
                </a:cxn>
                <a:cxn ang="0">
                  <a:pos x="220" y="372"/>
                </a:cxn>
                <a:cxn ang="0">
                  <a:pos x="252" y="314"/>
                </a:cxn>
                <a:cxn ang="0">
                  <a:pos x="254" y="314"/>
                </a:cxn>
                <a:cxn ang="0">
                  <a:pos x="286" y="256"/>
                </a:cxn>
                <a:cxn ang="0">
                  <a:pos x="364" y="114"/>
                </a:cxn>
                <a:cxn ang="0">
                  <a:pos x="364" y="114"/>
                </a:cxn>
                <a:cxn ang="0">
                  <a:pos x="370" y="98"/>
                </a:cxn>
                <a:cxn ang="0">
                  <a:pos x="376" y="84"/>
                </a:cxn>
                <a:cxn ang="0">
                  <a:pos x="376" y="76"/>
                </a:cxn>
                <a:cxn ang="0">
                  <a:pos x="376" y="70"/>
                </a:cxn>
                <a:cxn ang="0">
                  <a:pos x="374" y="66"/>
                </a:cxn>
                <a:cxn ang="0">
                  <a:pos x="370" y="60"/>
                </a:cxn>
                <a:cxn ang="0">
                  <a:pos x="370" y="60"/>
                </a:cxn>
              </a:cxnLst>
              <a:rect l="0" t="0" r="r" b="b"/>
              <a:pathLst>
                <a:path w="376" h="542">
                  <a:moveTo>
                    <a:pt x="370" y="60"/>
                  </a:moveTo>
                  <a:lnTo>
                    <a:pt x="306" y="10"/>
                  </a:lnTo>
                  <a:lnTo>
                    <a:pt x="290" y="0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0" y="118"/>
                  </a:lnTo>
                  <a:lnTo>
                    <a:pt x="240" y="124"/>
                  </a:lnTo>
                  <a:lnTo>
                    <a:pt x="236" y="128"/>
                  </a:lnTo>
                  <a:lnTo>
                    <a:pt x="162" y="260"/>
                  </a:lnTo>
                  <a:lnTo>
                    <a:pt x="160" y="260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2" y="398"/>
                  </a:lnTo>
                  <a:lnTo>
                    <a:pt x="78" y="400"/>
                  </a:lnTo>
                  <a:lnTo>
                    <a:pt x="68" y="406"/>
                  </a:lnTo>
                  <a:lnTo>
                    <a:pt x="0" y="504"/>
                  </a:lnTo>
                  <a:lnTo>
                    <a:pt x="18" y="512"/>
                  </a:lnTo>
                  <a:lnTo>
                    <a:pt x="94" y="542"/>
                  </a:lnTo>
                  <a:lnTo>
                    <a:pt x="94" y="542"/>
                  </a:lnTo>
                  <a:lnTo>
                    <a:pt x="98" y="542"/>
                  </a:lnTo>
                  <a:lnTo>
                    <a:pt x="104" y="542"/>
                  </a:lnTo>
                  <a:lnTo>
                    <a:pt x="110" y="540"/>
                  </a:lnTo>
                  <a:lnTo>
                    <a:pt x="116" y="536"/>
                  </a:lnTo>
                  <a:lnTo>
                    <a:pt x="126" y="524"/>
                  </a:lnTo>
                  <a:lnTo>
                    <a:pt x="136" y="510"/>
                  </a:lnTo>
                  <a:lnTo>
                    <a:pt x="220" y="372"/>
                  </a:lnTo>
                  <a:lnTo>
                    <a:pt x="252" y="314"/>
                  </a:lnTo>
                  <a:lnTo>
                    <a:pt x="254" y="314"/>
                  </a:lnTo>
                  <a:lnTo>
                    <a:pt x="286" y="256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70" y="98"/>
                  </a:lnTo>
                  <a:lnTo>
                    <a:pt x="376" y="84"/>
                  </a:lnTo>
                  <a:lnTo>
                    <a:pt x="376" y="76"/>
                  </a:lnTo>
                  <a:lnTo>
                    <a:pt x="376" y="70"/>
                  </a:lnTo>
                  <a:lnTo>
                    <a:pt x="374" y="66"/>
                  </a:lnTo>
                  <a:lnTo>
                    <a:pt x="370" y="60"/>
                  </a:lnTo>
                  <a:lnTo>
                    <a:pt x="370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59"/>
            <p:cNvSpPr>
              <a:spLocks/>
            </p:cNvSpPr>
            <p:nvPr/>
          </p:nvSpPr>
          <p:spPr bwMode="black">
            <a:xfrm>
              <a:off x="8677275" y="4787900"/>
              <a:ext cx="161925" cy="190500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38" y="2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8" y="48"/>
                </a:cxn>
                <a:cxn ang="0">
                  <a:pos x="28" y="48"/>
                </a:cxn>
                <a:cxn ang="0">
                  <a:pos x="20" y="58"/>
                </a:cxn>
                <a:cxn ang="0">
                  <a:pos x="12" y="68"/>
                </a:cxn>
                <a:cxn ang="0">
                  <a:pos x="2" y="84"/>
                </a:cxn>
                <a:cxn ang="0">
                  <a:pos x="2" y="84"/>
                </a:cxn>
                <a:cxn ang="0">
                  <a:pos x="0" y="90"/>
                </a:cxn>
                <a:cxn ang="0">
                  <a:pos x="0" y="94"/>
                </a:cxn>
                <a:cxn ang="0">
                  <a:pos x="4" y="100"/>
                </a:cxn>
                <a:cxn ang="0">
                  <a:pos x="8" y="104"/>
                </a:cxn>
                <a:cxn ang="0">
                  <a:pos x="34" y="120"/>
                </a:cxn>
                <a:cxn ang="0">
                  <a:pos x="102" y="22"/>
                </a:cxn>
                <a:cxn ang="0">
                  <a:pos x="66" y="2"/>
                </a:cxn>
                <a:cxn ang="0">
                  <a:pos x="66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8" y="6"/>
                </a:cxn>
              </a:cxnLst>
              <a:rect l="0" t="0" r="r" b="b"/>
              <a:pathLst>
                <a:path w="102" h="120">
                  <a:moveTo>
                    <a:pt x="48" y="6"/>
                  </a:moveTo>
                  <a:lnTo>
                    <a:pt x="38" y="2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0" y="58"/>
                  </a:lnTo>
                  <a:lnTo>
                    <a:pt x="12" y="68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34" y="120"/>
                  </a:lnTo>
                  <a:lnTo>
                    <a:pt x="102" y="2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60"/>
            <p:cNvSpPr>
              <a:spLocks/>
            </p:cNvSpPr>
            <p:nvPr/>
          </p:nvSpPr>
          <p:spPr bwMode="black">
            <a:xfrm>
              <a:off x="9042400" y="4149725"/>
              <a:ext cx="149225" cy="200025"/>
            </a:xfrm>
            <a:custGeom>
              <a:avLst/>
              <a:gdLst/>
              <a:ahLst/>
              <a:cxnLst>
                <a:cxn ang="0">
                  <a:pos x="8" y="104"/>
                </a:cxn>
                <a:cxn ang="0">
                  <a:pos x="44" y="126"/>
                </a:cxn>
                <a:cxn ang="0">
                  <a:pos x="94" y="18"/>
                </a:cxn>
                <a:cxn ang="0">
                  <a:pos x="66" y="2"/>
                </a:cxn>
                <a:cxn ang="0">
                  <a:pos x="66" y="2"/>
                </a:cxn>
                <a:cxn ang="0">
                  <a:pos x="62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48" y="6"/>
                </a:cxn>
                <a:cxn ang="0">
                  <a:pos x="40" y="20"/>
                </a:cxn>
                <a:cxn ang="0">
                  <a:pos x="40" y="20"/>
                </a:cxn>
                <a:cxn ang="0">
                  <a:pos x="36" y="34"/>
                </a:cxn>
                <a:cxn ang="0">
                  <a:pos x="28" y="48"/>
                </a:cxn>
                <a:cxn ang="0">
                  <a:pos x="28" y="48"/>
                </a:cxn>
                <a:cxn ang="0">
                  <a:pos x="20" y="62"/>
                </a:cxn>
                <a:cxn ang="0">
                  <a:pos x="10" y="72"/>
                </a:cxn>
                <a:cxn ang="0">
                  <a:pos x="2" y="86"/>
                </a:cxn>
                <a:cxn ang="0">
                  <a:pos x="2" y="86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4" y="100"/>
                </a:cxn>
                <a:cxn ang="0">
                  <a:pos x="8" y="104"/>
                </a:cxn>
                <a:cxn ang="0">
                  <a:pos x="8" y="104"/>
                </a:cxn>
              </a:cxnLst>
              <a:rect l="0" t="0" r="r" b="b"/>
              <a:pathLst>
                <a:path w="94" h="126">
                  <a:moveTo>
                    <a:pt x="8" y="104"/>
                  </a:moveTo>
                  <a:lnTo>
                    <a:pt x="44" y="126"/>
                  </a:lnTo>
                  <a:lnTo>
                    <a:pt x="94" y="18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0" y="62"/>
                  </a:lnTo>
                  <a:lnTo>
                    <a:pt x="10" y="72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8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61"/>
            <p:cNvSpPr>
              <a:spLocks/>
            </p:cNvSpPr>
            <p:nvPr/>
          </p:nvSpPr>
          <p:spPr bwMode="black">
            <a:xfrm>
              <a:off x="8553450" y="4416425"/>
              <a:ext cx="288925" cy="660400"/>
            </a:xfrm>
            <a:custGeom>
              <a:avLst/>
              <a:gdLst/>
              <a:ahLst/>
              <a:cxnLst>
                <a:cxn ang="0">
                  <a:pos x="38" y="16"/>
                </a:cxn>
                <a:cxn ang="0">
                  <a:pos x="68" y="10"/>
                </a:cxn>
                <a:cxn ang="0">
                  <a:pos x="114" y="8"/>
                </a:cxn>
                <a:cxn ang="0">
                  <a:pos x="144" y="14"/>
                </a:cxn>
                <a:cxn ang="0">
                  <a:pos x="158" y="32"/>
                </a:cxn>
                <a:cxn ang="0">
                  <a:pos x="160" y="56"/>
                </a:cxn>
                <a:cxn ang="0">
                  <a:pos x="150" y="86"/>
                </a:cxn>
                <a:cxn ang="0">
                  <a:pos x="124" y="138"/>
                </a:cxn>
                <a:cxn ang="0">
                  <a:pos x="48" y="258"/>
                </a:cxn>
                <a:cxn ang="0">
                  <a:pos x="10" y="332"/>
                </a:cxn>
                <a:cxn ang="0">
                  <a:pos x="2" y="362"/>
                </a:cxn>
                <a:cxn ang="0">
                  <a:pos x="2" y="388"/>
                </a:cxn>
                <a:cxn ang="0">
                  <a:pos x="16" y="406"/>
                </a:cxn>
                <a:cxn ang="0">
                  <a:pos x="46" y="414"/>
                </a:cxn>
                <a:cxn ang="0">
                  <a:pos x="60" y="416"/>
                </a:cxn>
                <a:cxn ang="0">
                  <a:pos x="118" y="410"/>
                </a:cxn>
                <a:cxn ang="0">
                  <a:pos x="140" y="404"/>
                </a:cxn>
                <a:cxn ang="0">
                  <a:pos x="146" y="392"/>
                </a:cxn>
                <a:cxn ang="0">
                  <a:pos x="112" y="400"/>
                </a:cxn>
                <a:cxn ang="0">
                  <a:pos x="64" y="404"/>
                </a:cxn>
                <a:cxn ang="0">
                  <a:pos x="36" y="394"/>
                </a:cxn>
                <a:cxn ang="0">
                  <a:pos x="28" y="386"/>
                </a:cxn>
                <a:cxn ang="0">
                  <a:pos x="26" y="360"/>
                </a:cxn>
                <a:cxn ang="0">
                  <a:pos x="36" y="328"/>
                </a:cxn>
                <a:cxn ang="0">
                  <a:pos x="54" y="290"/>
                </a:cxn>
                <a:cxn ang="0">
                  <a:pos x="108" y="202"/>
                </a:cxn>
                <a:cxn ang="0">
                  <a:pos x="158" y="114"/>
                </a:cxn>
                <a:cxn ang="0">
                  <a:pos x="176" y="76"/>
                </a:cxn>
                <a:cxn ang="0">
                  <a:pos x="182" y="42"/>
                </a:cxn>
                <a:cxn ang="0">
                  <a:pos x="176" y="18"/>
                </a:cxn>
                <a:cxn ang="0">
                  <a:pos x="166" y="8"/>
                </a:cxn>
                <a:cxn ang="0">
                  <a:pos x="132" y="0"/>
                </a:cxn>
                <a:cxn ang="0">
                  <a:pos x="78" y="2"/>
                </a:cxn>
                <a:cxn ang="0">
                  <a:pos x="40" y="10"/>
                </a:cxn>
              </a:cxnLst>
              <a:rect l="0" t="0" r="r" b="b"/>
              <a:pathLst>
                <a:path w="182" h="416">
                  <a:moveTo>
                    <a:pt x="40" y="10"/>
                  </a:moveTo>
                  <a:lnTo>
                    <a:pt x="38" y="16"/>
                  </a:lnTo>
                  <a:lnTo>
                    <a:pt x="38" y="16"/>
                  </a:lnTo>
                  <a:lnTo>
                    <a:pt x="68" y="10"/>
                  </a:lnTo>
                  <a:lnTo>
                    <a:pt x="94" y="8"/>
                  </a:lnTo>
                  <a:lnTo>
                    <a:pt x="114" y="8"/>
                  </a:lnTo>
                  <a:lnTo>
                    <a:pt x="132" y="10"/>
                  </a:lnTo>
                  <a:lnTo>
                    <a:pt x="144" y="14"/>
                  </a:lnTo>
                  <a:lnTo>
                    <a:pt x="152" y="22"/>
                  </a:lnTo>
                  <a:lnTo>
                    <a:pt x="158" y="32"/>
                  </a:lnTo>
                  <a:lnTo>
                    <a:pt x="160" y="42"/>
                  </a:lnTo>
                  <a:lnTo>
                    <a:pt x="160" y="56"/>
                  </a:lnTo>
                  <a:lnTo>
                    <a:pt x="156" y="70"/>
                  </a:lnTo>
                  <a:lnTo>
                    <a:pt x="150" y="86"/>
                  </a:lnTo>
                  <a:lnTo>
                    <a:pt x="142" y="102"/>
                  </a:lnTo>
                  <a:lnTo>
                    <a:pt x="124" y="138"/>
                  </a:lnTo>
                  <a:lnTo>
                    <a:pt x="100" y="178"/>
                  </a:lnTo>
                  <a:lnTo>
                    <a:pt x="48" y="258"/>
                  </a:lnTo>
                  <a:lnTo>
                    <a:pt x="26" y="296"/>
                  </a:lnTo>
                  <a:lnTo>
                    <a:pt x="10" y="332"/>
                  </a:lnTo>
                  <a:lnTo>
                    <a:pt x="4" y="348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2" y="388"/>
                  </a:lnTo>
                  <a:lnTo>
                    <a:pt x="8" y="398"/>
                  </a:lnTo>
                  <a:lnTo>
                    <a:pt x="16" y="406"/>
                  </a:lnTo>
                  <a:lnTo>
                    <a:pt x="28" y="412"/>
                  </a:lnTo>
                  <a:lnTo>
                    <a:pt x="46" y="414"/>
                  </a:lnTo>
                  <a:lnTo>
                    <a:pt x="46" y="414"/>
                  </a:lnTo>
                  <a:lnTo>
                    <a:pt x="60" y="416"/>
                  </a:lnTo>
                  <a:lnTo>
                    <a:pt x="78" y="414"/>
                  </a:lnTo>
                  <a:lnTo>
                    <a:pt x="118" y="410"/>
                  </a:lnTo>
                  <a:lnTo>
                    <a:pt x="118" y="410"/>
                  </a:lnTo>
                  <a:lnTo>
                    <a:pt x="140" y="404"/>
                  </a:lnTo>
                  <a:lnTo>
                    <a:pt x="164" y="398"/>
                  </a:lnTo>
                  <a:lnTo>
                    <a:pt x="146" y="392"/>
                  </a:lnTo>
                  <a:lnTo>
                    <a:pt x="146" y="392"/>
                  </a:lnTo>
                  <a:lnTo>
                    <a:pt x="112" y="400"/>
                  </a:lnTo>
                  <a:lnTo>
                    <a:pt x="86" y="402"/>
                  </a:lnTo>
                  <a:lnTo>
                    <a:pt x="64" y="404"/>
                  </a:lnTo>
                  <a:lnTo>
                    <a:pt x="48" y="400"/>
                  </a:lnTo>
                  <a:lnTo>
                    <a:pt x="36" y="394"/>
                  </a:lnTo>
                  <a:lnTo>
                    <a:pt x="32" y="390"/>
                  </a:lnTo>
                  <a:lnTo>
                    <a:pt x="28" y="386"/>
                  </a:lnTo>
                  <a:lnTo>
                    <a:pt x="26" y="374"/>
                  </a:lnTo>
                  <a:lnTo>
                    <a:pt x="26" y="360"/>
                  </a:lnTo>
                  <a:lnTo>
                    <a:pt x="30" y="346"/>
                  </a:lnTo>
                  <a:lnTo>
                    <a:pt x="36" y="328"/>
                  </a:lnTo>
                  <a:lnTo>
                    <a:pt x="44" y="310"/>
                  </a:lnTo>
                  <a:lnTo>
                    <a:pt x="54" y="290"/>
                  </a:lnTo>
                  <a:lnTo>
                    <a:pt x="80" y="246"/>
                  </a:lnTo>
                  <a:lnTo>
                    <a:pt x="108" y="202"/>
                  </a:lnTo>
                  <a:lnTo>
                    <a:pt x="134" y="158"/>
                  </a:lnTo>
                  <a:lnTo>
                    <a:pt x="158" y="114"/>
                  </a:lnTo>
                  <a:lnTo>
                    <a:pt x="168" y="94"/>
                  </a:lnTo>
                  <a:lnTo>
                    <a:pt x="176" y="76"/>
                  </a:lnTo>
                  <a:lnTo>
                    <a:pt x="180" y="58"/>
                  </a:lnTo>
                  <a:lnTo>
                    <a:pt x="182" y="42"/>
                  </a:lnTo>
                  <a:lnTo>
                    <a:pt x="180" y="30"/>
                  </a:lnTo>
                  <a:lnTo>
                    <a:pt x="176" y="18"/>
                  </a:lnTo>
                  <a:lnTo>
                    <a:pt x="170" y="12"/>
                  </a:lnTo>
                  <a:lnTo>
                    <a:pt x="166" y="8"/>
                  </a:lnTo>
                  <a:lnTo>
                    <a:pt x="152" y="2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78" y="2"/>
                  </a:lnTo>
                  <a:lnTo>
                    <a:pt x="40" y="10"/>
                  </a:lnTo>
                  <a:lnTo>
                    <a:pt x="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0" name="Picture Placeholder 5"/>
          <p:cNvSpPr>
            <a:spLocks noGrp="1"/>
          </p:cNvSpPr>
          <p:nvPr>
            <p:ph type="pic" sz="quarter" idx="50"/>
          </p:nvPr>
        </p:nvSpPr>
        <p:spPr>
          <a:xfrm>
            <a:off x="5205861" y="1309522"/>
            <a:ext cx="1211263" cy="120967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71" name="Picture Placeholder 5"/>
          <p:cNvSpPr>
            <a:spLocks noGrp="1"/>
          </p:cNvSpPr>
          <p:nvPr>
            <p:ph type="pic" sz="quarter" idx="51"/>
          </p:nvPr>
        </p:nvSpPr>
        <p:spPr>
          <a:xfrm>
            <a:off x="2731540" y="1309522"/>
            <a:ext cx="1211263" cy="120967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cxnSp>
        <p:nvCxnSpPr>
          <p:cNvPr id="172" name="Straight Connector 27"/>
          <p:cNvCxnSpPr/>
          <p:nvPr userDrawn="1"/>
        </p:nvCxnSpPr>
        <p:spPr>
          <a:xfrm>
            <a:off x="5802689" y="2135313"/>
            <a:ext cx="0" cy="672353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Straight Connector 28"/>
          <p:cNvCxnSpPr/>
          <p:nvPr userDrawn="1"/>
        </p:nvCxnSpPr>
        <p:spPr>
          <a:xfrm>
            <a:off x="3333305" y="2135313"/>
            <a:ext cx="0" cy="672353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Straight Connector 21"/>
          <p:cNvCxnSpPr/>
          <p:nvPr userDrawn="1"/>
        </p:nvCxnSpPr>
        <p:spPr>
          <a:xfrm>
            <a:off x="4927303" y="2807666"/>
            <a:ext cx="1791384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" name="Espace réservé du texte 3"/>
          <p:cNvSpPr>
            <a:spLocks noGrp="1"/>
          </p:cNvSpPr>
          <p:nvPr>
            <p:ph type="body" sz="quarter" idx="52" hasCustomPrompt="1"/>
          </p:nvPr>
        </p:nvSpPr>
        <p:spPr>
          <a:xfrm>
            <a:off x="4927303" y="3175112"/>
            <a:ext cx="1881925" cy="225313"/>
          </a:xfrm>
        </p:spPr>
        <p:txBody>
          <a:bodyPr/>
          <a:lstStyle>
            <a:lvl1pPr marL="0" indent="0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1"/>
                </a:solidFill>
              </a:defRPr>
            </a:lvl1pPr>
          </a:lstStyle>
          <a:p>
            <a:pPr marL="4763"/>
            <a:r>
              <a:rPr lang="en-GB" sz="11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76" name="Espace réservé du texte 6"/>
          <p:cNvSpPr>
            <a:spLocks noGrp="1"/>
          </p:cNvSpPr>
          <p:nvPr>
            <p:ph type="body" sz="quarter" idx="53" hasCustomPrompt="1"/>
          </p:nvPr>
        </p:nvSpPr>
        <p:spPr>
          <a:xfrm>
            <a:off x="4927303" y="2864652"/>
            <a:ext cx="2020933" cy="310460"/>
          </a:xfrm>
        </p:spPr>
        <p:txBody>
          <a:bodyPr/>
          <a:lstStyle>
            <a:lvl1pPr>
              <a:defRPr sz="1400" b="1"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First Last </a:t>
            </a:r>
            <a:r>
              <a:rPr lang="fr-FR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1453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s_F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6" y="3467100"/>
            <a:ext cx="1949435" cy="533400"/>
          </a:xfrm>
        </p:spPr>
        <p:txBody>
          <a:bodyPr/>
          <a:lstStyle>
            <a:lvl1pPr algn="ctr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r>
              <a:rPr lang="en-US" noProof="1"/>
              <a:t>LIBELLÉ DE LA PARTIE  1</a:t>
            </a:r>
            <a:endParaRPr lang="da-DK" dirty="0"/>
          </a:p>
        </p:txBody>
      </p:sp>
      <p:sp>
        <p:nvSpPr>
          <p:cNvPr id="45" name="Espace réservé du texte 43"/>
          <p:cNvSpPr>
            <a:spLocks noGrp="1"/>
          </p:cNvSpPr>
          <p:nvPr>
            <p:ph type="body" sz="quarter" idx="15" hasCustomPrompt="1"/>
          </p:nvPr>
        </p:nvSpPr>
        <p:spPr>
          <a:xfrm>
            <a:off x="2482378" y="3467100"/>
            <a:ext cx="1949435" cy="533400"/>
          </a:xfrm>
        </p:spPr>
        <p:txBody>
          <a:bodyPr/>
          <a:lstStyle>
            <a:lvl1pPr algn="ctr">
              <a:defRPr sz="1400" b="1">
                <a:solidFill>
                  <a:schemeClr val="accent1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r>
              <a:rPr lang="en-US" noProof="1"/>
              <a:t>LIBELLÉ DE LA PARTIE  2</a:t>
            </a:r>
            <a:endParaRPr lang="da-DK" dirty="0"/>
          </a:p>
        </p:txBody>
      </p:sp>
      <p:sp>
        <p:nvSpPr>
          <p:cNvPr id="46" name="Espace réservé du texte 43"/>
          <p:cNvSpPr>
            <a:spLocks noGrp="1"/>
          </p:cNvSpPr>
          <p:nvPr>
            <p:ph type="body" sz="quarter" idx="16" hasCustomPrompt="1"/>
          </p:nvPr>
        </p:nvSpPr>
        <p:spPr>
          <a:xfrm>
            <a:off x="4713448" y="3467100"/>
            <a:ext cx="1949435" cy="533400"/>
          </a:xfrm>
        </p:spPr>
        <p:txBody>
          <a:bodyPr/>
          <a:lstStyle>
            <a:lvl1pPr algn="ctr">
              <a:defRPr sz="1400" b="1">
                <a:solidFill>
                  <a:schemeClr val="accent2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r>
              <a:rPr lang="en-US" noProof="1"/>
              <a:t>LIBELLÉ DE LA PARTIE  3</a:t>
            </a:r>
            <a:endParaRPr lang="da-DK" dirty="0"/>
          </a:p>
        </p:txBody>
      </p:sp>
      <p:sp>
        <p:nvSpPr>
          <p:cNvPr id="47" name="Espace réservé du texte 43"/>
          <p:cNvSpPr>
            <a:spLocks noGrp="1"/>
          </p:cNvSpPr>
          <p:nvPr>
            <p:ph type="body" sz="quarter" idx="17" hasCustomPrompt="1"/>
          </p:nvPr>
        </p:nvSpPr>
        <p:spPr>
          <a:xfrm>
            <a:off x="6880975" y="3467100"/>
            <a:ext cx="1949435" cy="533400"/>
          </a:xfrm>
        </p:spPr>
        <p:txBody>
          <a:bodyPr/>
          <a:lstStyle>
            <a:lvl1pPr algn="ctr">
              <a:defRPr sz="1400" b="1">
                <a:solidFill>
                  <a:schemeClr val="accent3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r>
              <a:rPr lang="en-US" noProof="1"/>
              <a:t>LIBELLÉ DE LA PARTIE  4</a:t>
            </a:r>
            <a:endParaRPr lang="da-DK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303213" y="4057650"/>
            <a:ext cx="1950096" cy="51435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2481717" y="4057650"/>
            <a:ext cx="1950096" cy="51435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4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4727327" y="4057650"/>
            <a:ext cx="1950096" cy="51435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6880314" y="4057650"/>
            <a:ext cx="1950096" cy="514350"/>
          </a:xfrm>
        </p:spPr>
        <p:txBody>
          <a:bodyPr/>
          <a:lstStyle>
            <a:lvl1pPr marL="171450" indent="-171450">
              <a:lnSpc>
                <a:spcPts val="1000"/>
              </a:lnSpc>
              <a:buFont typeface="Arial" panose="020B0604020202020204" pitchFamily="34" charset="0"/>
              <a:buChar char="•"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3363" y="1399204"/>
            <a:ext cx="8288337" cy="667721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891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s_F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3363" y="1399204"/>
            <a:ext cx="8288337" cy="667721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4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2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 dirty="0"/>
              <a:t>©Ipsos – Nom du document – Pour Nom du client</a:t>
            </a:r>
          </a:p>
        </p:txBody>
      </p:sp>
      <p:sp>
        <p:nvSpPr>
          <p:cNvPr id="6" name="Espace réservé du texte 43"/>
          <p:cNvSpPr>
            <a:spLocks noGrp="1"/>
          </p:cNvSpPr>
          <p:nvPr>
            <p:ph type="body" sz="quarter" idx="14" hasCustomPrompt="1"/>
          </p:nvPr>
        </p:nvSpPr>
        <p:spPr>
          <a:xfrm>
            <a:off x="1847191" y="2681746"/>
            <a:ext cx="1949435" cy="533400"/>
          </a:xfrm>
        </p:spPr>
        <p:txBody>
          <a:bodyPr/>
          <a:lstStyle>
            <a:lvl1pPr algn="ctr">
              <a:defRPr sz="1400" b="1">
                <a:solidFill>
                  <a:schemeClr val="accent6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r>
              <a:rPr lang="en-US" noProof="1"/>
              <a:t>LIBELLÉ DE LA PARTIE  1</a:t>
            </a:r>
            <a:endParaRPr lang="da-DK" dirty="0"/>
          </a:p>
        </p:txBody>
      </p:sp>
      <p:sp>
        <p:nvSpPr>
          <p:cNvPr id="7" name="Espace réservé du texte 43"/>
          <p:cNvSpPr>
            <a:spLocks noGrp="1"/>
          </p:cNvSpPr>
          <p:nvPr>
            <p:ph type="body" sz="quarter" idx="23" hasCustomPrompt="1"/>
          </p:nvPr>
        </p:nvSpPr>
        <p:spPr>
          <a:xfrm>
            <a:off x="5641800" y="2687792"/>
            <a:ext cx="1949435" cy="533400"/>
          </a:xfrm>
        </p:spPr>
        <p:txBody>
          <a:bodyPr/>
          <a:lstStyle>
            <a:lvl1pPr algn="ctr">
              <a:defRPr sz="1400" b="1">
                <a:solidFill>
                  <a:schemeClr val="accent1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r>
              <a:rPr lang="en-US" noProof="1"/>
              <a:t>LIBELLÉ DE LA PARTIE  2</a:t>
            </a:r>
            <a:endParaRPr lang="da-DK" dirty="0"/>
          </a:p>
        </p:txBody>
      </p:sp>
      <p:sp>
        <p:nvSpPr>
          <p:cNvPr id="9" name="Espace réservé du texte 43"/>
          <p:cNvSpPr>
            <a:spLocks noGrp="1"/>
          </p:cNvSpPr>
          <p:nvPr>
            <p:ph type="body" sz="quarter" idx="16" hasCustomPrompt="1"/>
          </p:nvPr>
        </p:nvSpPr>
        <p:spPr>
          <a:xfrm>
            <a:off x="1847675" y="3648287"/>
            <a:ext cx="1949435" cy="533400"/>
          </a:xfrm>
        </p:spPr>
        <p:txBody>
          <a:bodyPr/>
          <a:lstStyle>
            <a:lvl1pPr algn="ctr">
              <a:defRPr sz="1400" b="1">
                <a:solidFill>
                  <a:schemeClr val="accent2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r>
              <a:rPr lang="en-US" noProof="1"/>
              <a:t>LIBELLÉ DE LA PARTIE  3</a:t>
            </a:r>
            <a:endParaRPr lang="da-DK" dirty="0"/>
          </a:p>
        </p:txBody>
      </p:sp>
      <p:sp>
        <p:nvSpPr>
          <p:cNvPr id="10" name="Espace réservé du texte 43"/>
          <p:cNvSpPr>
            <a:spLocks noGrp="1"/>
          </p:cNvSpPr>
          <p:nvPr>
            <p:ph type="body" sz="quarter" idx="17" hasCustomPrompt="1"/>
          </p:nvPr>
        </p:nvSpPr>
        <p:spPr>
          <a:xfrm>
            <a:off x="5641800" y="3648896"/>
            <a:ext cx="1949435" cy="533400"/>
          </a:xfrm>
        </p:spPr>
        <p:txBody>
          <a:bodyPr/>
          <a:lstStyle>
            <a:lvl1pPr algn="ctr">
              <a:defRPr sz="1400" b="1">
                <a:solidFill>
                  <a:schemeClr val="accent3"/>
                </a:solidFill>
              </a:defRPr>
            </a:lvl1pPr>
            <a:lvl2pPr algn="ctr">
              <a:defRPr sz="1400" b="1"/>
            </a:lvl2pPr>
            <a:lvl3pPr algn="ctr">
              <a:defRPr sz="1400" b="1"/>
            </a:lvl3pPr>
            <a:lvl4pPr algn="ctr">
              <a:defRPr sz="1400" b="1"/>
            </a:lvl4pPr>
            <a:lvl5pPr algn="ctr">
              <a:defRPr sz="1400" b="1"/>
            </a:lvl5pPr>
          </a:lstStyle>
          <a:p>
            <a:r>
              <a:rPr lang="en-US" noProof="1"/>
              <a:t>LIBELLÉ DE LA PARTIE  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86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s_F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341313" y="2686050"/>
            <a:ext cx="1950096" cy="514350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2453142" y="2686050"/>
            <a:ext cx="1950096" cy="514350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4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4546352" y="2686050"/>
            <a:ext cx="1950096" cy="514350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6651714" y="2686050"/>
            <a:ext cx="1950096" cy="514350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0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341313" y="3638550"/>
            <a:ext cx="1950096" cy="514350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2453142" y="3638550"/>
            <a:ext cx="1950096" cy="514350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2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4546352" y="3638550"/>
            <a:ext cx="1950096" cy="514350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6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6651714" y="3638550"/>
            <a:ext cx="1950096" cy="514350"/>
          </a:xfrm>
        </p:spPr>
        <p:txBody>
          <a:bodyPr/>
          <a:lstStyle>
            <a:lvl1pPr marL="0" indent="0" algn="ctr">
              <a:lnSpc>
                <a:spcPts val="1000"/>
              </a:lnSpc>
              <a:buFont typeface="Arial" panose="020B0604020202020204" pitchFamily="34" charset="0"/>
              <a:buNone/>
              <a:defRPr sz="11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2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3520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629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51077D-2BB8-459B-8340-1DB9F083872C}" type="datetime1">
              <a:rPr lang="fr-FR" smtClean="0"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580030-688A-4021-B66C-C461AFFF16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Verbati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24560" y="1399203"/>
            <a:ext cx="3062698" cy="11025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cap="none"/>
            </a:lvl1pPr>
            <a:lvl2pPr marL="309562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200"/>
            </a:lvl2pPr>
            <a:lvl3pPr marL="51435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/>
            </a:lvl3pPr>
            <a:lvl5pPr marL="79375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4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475373" y="1399203"/>
            <a:ext cx="3062698" cy="11025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cap="none"/>
            </a:lvl1pPr>
            <a:lvl2pPr marL="309562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200"/>
            </a:lvl2pPr>
            <a:lvl3pPr marL="51435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/>
            </a:lvl3pPr>
            <a:lvl5pPr marL="79375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24560" y="3016505"/>
            <a:ext cx="3062698" cy="11025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cap="none"/>
            </a:lvl1pPr>
            <a:lvl2pPr marL="309562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200"/>
            </a:lvl2pPr>
            <a:lvl3pPr marL="51435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/>
            </a:lvl3pPr>
            <a:lvl5pPr marL="79375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475373" y="3016505"/>
            <a:ext cx="3062698" cy="11025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cap="none"/>
            </a:lvl1pPr>
            <a:lvl2pPr marL="309562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200"/>
            </a:lvl2pPr>
            <a:lvl3pPr marL="51435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/>
            </a:lvl3pPr>
            <a:lvl5pPr marL="79375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87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3073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1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8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1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0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>
          <a:xfrm>
            <a:off x="475263" y="4735459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©Ipsos – Nom du document – Pour Nom du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4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9527" y="2152234"/>
            <a:ext cx="407899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9527" y="2864332"/>
            <a:ext cx="407899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6" y="4031450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fr-FR"/>
              <a:t>©Ipsos – Nom du document – Pour Nom du client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769527" y="1389063"/>
            <a:ext cx="407899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823701" y="592860"/>
            <a:ext cx="1024825" cy="722153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387465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9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1.jpg"/>
          <p:cNvPicPr>
            <a:picLocks noChangeAspect="1"/>
          </p:cNvPicPr>
          <p:nvPr userDrawn="1"/>
        </p:nvPicPr>
        <p:blipFill rotWithShape="1"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1" r="92252"/>
          <a:stretch/>
        </p:blipFill>
        <p:spPr bwMode="auto">
          <a:xfrm>
            <a:off x="-12327" y="4686826"/>
            <a:ext cx="708518" cy="45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 descr="fond1.jpg"/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001" r="78333" b="73611"/>
          <a:stretch>
            <a:fillRect/>
          </a:stretch>
        </p:blipFill>
        <p:spPr bwMode="auto">
          <a:xfrm>
            <a:off x="0" y="0"/>
            <a:ext cx="1371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394" y="643468"/>
            <a:ext cx="8047577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5992" y="4783580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‹N°›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fond1.jpg"/>
          <p:cNvPicPr>
            <a:picLocks noChangeAspect="1"/>
          </p:cNvPicPr>
          <p:nvPr userDrawn="1"/>
        </p:nvPicPr>
        <p:blipFill rotWithShape="1"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3" t="92973" r="246" b="1"/>
          <a:stretch/>
        </p:blipFill>
        <p:spPr bwMode="auto">
          <a:xfrm>
            <a:off x="8649148" y="4661667"/>
            <a:ext cx="494852" cy="48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12" y="4586835"/>
            <a:ext cx="3095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1" descr="ined_Hs_RVB.jpg"/>
          <p:cNvPicPr>
            <a:picLocks noChangeAspect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3" y="4667331"/>
            <a:ext cx="664160" cy="38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>
            <a:off x="1527465" y="4915953"/>
            <a:ext cx="662508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1437365" y="4859096"/>
            <a:ext cx="5696937" cy="274637"/>
          </a:xfrm>
          <a:prstGeom prst="rect">
            <a:avLst/>
          </a:prstGeom>
        </p:spPr>
        <p:txBody>
          <a:bodyPr/>
          <a:lstStyle>
            <a:lvl1pPr>
              <a:defRPr sz="1100" i="1"/>
            </a:lvl1pPr>
          </a:lstStyle>
          <a:p>
            <a:r>
              <a:rPr lang="fr-FR"/>
              <a:t>Journées de méthodologie statistique de l’Insee -2018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3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8" r:id="rId1"/>
    <p:sldLayoutId id="2147493383" r:id="rId2"/>
    <p:sldLayoutId id="2147493463" r:id="rId3"/>
    <p:sldLayoutId id="2147493462" r:id="rId4"/>
    <p:sldLayoutId id="2147493322" r:id="rId5"/>
    <p:sldLayoutId id="2147493464" r:id="rId6"/>
    <p:sldLayoutId id="2147493382" r:id="rId7"/>
    <p:sldLayoutId id="2147493314" r:id="rId8"/>
    <p:sldLayoutId id="2147493315" r:id="rId9"/>
    <p:sldLayoutId id="2147493316" r:id="rId10"/>
    <p:sldLayoutId id="2147493454" r:id="rId11"/>
    <p:sldLayoutId id="2147493388" r:id="rId12"/>
    <p:sldLayoutId id="2147493390" r:id="rId13"/>
    <p:sldLayoutId id="2147493317" r:id="rId14"/>
    <p:sldLayoutId id="2147493331" r:id="rId15"/>
    <p:sldLayoutId id="2147493332" r:id="rId16"/>
    <p:sldLayoutId id="2147493333" r:id="rId17"/>
    <p:sldLayoutId id="2147493334" r:id="rId18"/>
    <p:sldLayoutId id="2147493335" r:id="rId19"/>
    <p:sldLayoutId id="2147493336" r:id="rId20"/>
    <p:sldLayoutId id="2147493339" r:id="rId21"/>
    <p:sldLayoutId id="2147493341" r:id="rId22"/>
    <p:sldLayoutId id="2147493340" r:id="rId23"/>
    <p:sldLayoutId id="2147493392" r:id="rId24"/>
    <p:sldLayoutId id="2147493393" r:id="rId25"/>
    <p:sldLayoutId id="2147493449" r:id="rId26"/>
    <p:sldLayoutId id="2147493385" r:id="rId27"/>
    <p:sldLayoutId id="2147493394" r:id="rId28"/>
    <p:sldLayoutId id="2147493448" r:id="rId29"/>
    <p:sldLayoutId id="2147493379" r:id="rId30"/>
    <p:sldLayoutId id="2147493380" r:id="rId31"/>
    <p:sldLayoutId id="2147493450" r:id="rId32"/>
    <p:sldLayoutId id="2147493451" r:id="rId33"/>
    <p:sldLayoutId id="2147493452" r:id="rId34"/>
    <p:sldLayoutId id="2147493453" r:id="rId35"/>
    <p:sldLayoutId id="2147493387" r:id="rId36"/>
    <p:sldLayoutId id="2147493455" r:id="rId37"/>
    <p:sldLayoutId id="2147493441" r:id="rId38"/>
    <p:sldLayoutId id="2147493443" r:id="rId39"/>
    <p:sldLayoutId id="2147493465" r:id="rId40"/>
    <p:sldLayoutId id="2147493436" r:id="rId41"/>
    <p:sldLayoutId id="2147493438" r:id="rId42"/>
    <p:sldLayoutId id="2147493459" r:id="rId43"/>
    <p:sldLayoutId id="2147493437" r:id="rId44"/>
    <p:sldLayoutId id="2147493458" r:id="rId45"/>
    <p:sldLayoutId id="2147493432" r:id="rId46"/>
    <p:sldLayoutId id="2147493456" r:id="rId47"/>
    <p:sldLayoutId id="2147493439" r:id="rId48"/>
    <p:sldLayoutId id="2147493460" r:id="rId49"/>
    <p:sldLayoutId id="2147493461" r:id="rId50"/>
    <p:sldLayoutId id="2147493457" r:id="rId51"/>
    <p:sldLayoutId id="2147493440" r:id="rId52"/>
    <p:sldLayoutId id="2147493445" r:id="rId53"/>
    <p:sldLayoutId id="2147493444" r:id="rId54"/>
    <p:sldLayoutId id="2147493433" r:id="rId55"/>
    <p:sldLayoutId id="2147493434" r:id="rId56"/>
    <p:sldLayoutId id="2147493435" r:id="rId57"/>
    <p:sldLayoutId id="2147493527" r:id="rId58"/>
    <p:sldLayoutId id="2147493528" r:id="rId59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er 27"/>
          <p:cNvGrpSpPr>
            <a:grpSpLocks/>
          </p:cNvGrpSpPr>
          <p:nvPr/>
        </p:nvGrpSpPr>
        <p:grpSpPr bwMode="auto">
          <a:xfrm>
            <a:off x="0" y="3028950"/>
            <a:ext cx="9144000" cy="2128838"/>
            <a:chOff x="0" y="4038600"/>
            <a:chExt cx="9156700" cy="2838450"/>
          </a:xfrm>
        </p:grpSpPr>
        <p:pic>
          <p:nvPicPr>
            <p:cNvPr id="922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8" b="7262"/>
            <a:stretch>
              <a:fillRect/>
            </a:stretch>
          </p:blipFill>
          <p:spPr bwMode="auto">
            <a:xfrm>
              <a:off x="0" y="4038600"/>
              <a:ext cx="9156700" cy="283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38"/>
            <a:stretch>
              <a:fillRect/>
            </a:stretch>
          </p:blipFill>
          <p:spPr bwMode="auto">
            <a:xfrm>
              <a:off x="0" y="4273550"/>
              <a:ext cx="9156700" cy="260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itre 1"/>
          <p:cNvSpPr txBox="1">
            <a:spLocks/>
          </p:cNvSpPr>
          <p:nvPr/>
        </p:nvSpPr>
        <p:spPr bwMode="auto">
          <a:xfrm>
            <a:off x="4314825" y="4629150"/>
            <a:ext cx="4829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1" hangingPunct="1"/>
            <a:r>
              <a:rPr lang="fr-FR" altLang="fr-FR" sz="1500" dirty="0">
                <a:solidFill>
                  <a:schemeClr val="bg1"/>
                </a:solidFill>
                <a:latin typeface="Helvetica Neue Light" charset="0"/>
              </a:rPr>
              <a:t>Xavier THIERRY (UMS ELFE INED/INSERM) et Farah EL MALTI (IPSOS)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32" y="4722019"/>
            <a:ext cx="235744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re 1"/>
          <p:cNvSpPr txBox="1">
            <a:spLocks/>
          </p:cNvSpPr>
          <p:nvPr/>
        </p:nvSpPr>
        <p:spPr bwMode="auto">
          <a:xfrm>
            <a:off x="1938338" y="1727567"/>
            <a:ext cx="63579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1" hangingPunct="1"/>
            <a:r>
              <a:rPr lang="fr-FR" altLang="fr-FR" sz="2700" b="1" dirty="0">
                <a:latin typeface="+mj-lt"/>
              </a:rPr>
              <a:t>Personnaliser la relation avec les enquêtes pour limiter l’attrition: retour d’expérience de la cohorte elfe</a:t>
            </a:r>
          </a:p>
        </p:txBody>
      </p:sp>
      <p:pic>
        <p:nvPicPr>
          <p:cNvPr id="9222" name="Image 8" descr="Sans titre-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002"/>
            <a:ext cx="1833563" cy="195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8">
            <a:extLst/>
          </p:cNvPr>
          <p:cNvSpPr txBox="1">
            <a:spLocks/>
          </p:cNvSpPr>
          <p:nvPr/>
        </p:nvSpPr>
        <p:spPr>
          <a:xfrm>
            <a:off x="1395258" y="15581"/>
            <a:ext cx="5253348" cy="63745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 </a:t>
            </a:r>
            <a:r>
              <a:rPr lang="fr-FR" b="1"/>
              <a:t>Journées de méthodologie statistique de l’Insee </a:t>
            </a:r>
            <a:endParaRPr lang="fr-FR" dirty="0"/>
          </a:p>
        </p:txBody>
      </p:sp>
      <p:pic>
        <p:nvPicPr>
          <p:cNvPr id="12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70" y="755428"/>
            <a:ext cx="730663" cy="675863"/>
          </a:xfrm>
          <a:prstGeom prst="rect">
            <a:avLst/>
          </a:prstGeom>
        </p:spPr>
      </p:pic>
      <p:pic>
        <p:nvPicPr>
          <p:cNvPr id="13" name="Picture 17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70" y="59238"/>
            <a:ext cx="1019221" cy="59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43965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1273" y="621493"/>
            <a:ext cx="8422064" cy="664797"/>
          </a:xfrm>
        </p:spPr>
        <p:txBody>
          <a:bodyPr/>
          <a:lstStyle/>
          <a:p>
            <a:r>
              <a:rPr lang="fr-FR" sz="2400" dirty="0"/>
              <a:t>PAS D’IMPACT POSITIF DU RETOUR DE RÉSULTATS PERSONNALISÉS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8340548" y="171450"/>
            <a:ext cx="582789" cy="584200"/>
            <a:chOff x="8267700" y="98425"/>
            <a:chExt cx="655638" cy="657225"/>
          </a:xfrm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267700" y="98425"/>
              <a:ext cx="655638" cy="657225"/>
            </a:xfrm>
            <a:custGeom>
              <a:avLst/>
              <a:gdLst>
                <a:gd name="T0" fmla="*/ 1238 w 1239"/>
                <a:gd name="T1" fmla="*/ 1158 h 1242"/>
                <a:gd name="T2" fmla="*/ 1218 w 1239"/>
                <a:gd name="T3" fmla="*/ 1221 h 1242"/>
                <a:gd name="T4" fmla="*/ 1169 w 1239"/>
                <a:gd name="T5" fmla="*/ 1242 h 1242"/>
                <a:gd name="T6" fmla="*/ 907 w 1239"/>
                <a:gd name="T7" fmla="*/ 1010 h 1242"/>
                <a:gd name="T8" fmla="*/ 524 w 1239"/>
                <a:gd name="T9" fmla="*/ 0 h 1242"/>
                <a:gd name="T10" fmla="*/ 654 w 1239"/>
                <a:gd name="T11" fmla="*/ 16 h 1242"/>
                <a:gd name="T12" fmla="*/ 773 w 1239"/>
                <a:gd name="T13" fmla="*/ 64 h 1242"/>
                <a:gd name="T14" fmla="*/ 876 w 1239"/>
                <a:gd name="T15" fmla="*/ 136 h 1242"/>
                <a:gd name="T16" fmla="*/ 957 w 1239"/>
                <a:gd name="T17" fmla="*/ 231 h 1242"/>
                <a:gd name="T18" fmla="*/ 1016 w 1239"/>
                <a:gd name="T19" fmla="*/ 345 h 1242"/>
                <a:gd name="T20" fmla="*/ 1045 w 1239"/>
                <a:gd name="T21" fmla="*/ 471 h 1242"/>
                <a:gd name="T22" fmla="*/ 1046 w 1239"/>
                <a:gd name="T23" fmla="*/ 570 h 1242"/>
                <a:gd name="T24" fmla="*/ 1026 w 1239"/>
                <a:gd name="T25" fmla="*/ 676 h 1242"/>
                <a:gd name="T26" fmla="*/ 985 w 1239"/>
                <a:gd name="T27" fmla="*/ 773 h 1242"/>
                <a:gd name="T28" fmla="*/ 978 w 1239"/>
                <a:gd name="T29" fmla="*/ 882 h 1242"/>
                <a:gd name="T30" fmla="*/ 808 w 1239"/>
                <a:gd name="T31" fmla="*/ 966 h 1242"/>
                <a:gd name="T32" fmla="*/ 714 w 1239"/>
                <a:gd name="T33" fmla="*/ 1015 h 1242"/>
                <a:gd name="T34" fmla="*/ 611 w 1239"/>
                <a:gd name="T35" fmla="*/ 1042 h 1242"/>
                <a:gd name="T36" fmla="*/ 524 w 1239"/>
                <a:gd name="T37" fmla="*/ 1050 h 1242"/>
                <a:gd name="T38" fmla="*/ 393 w 1239"/>
                <a:gd name="T39" fmla="*/ 1033 h 1242"/>
                <a:gd name="T40" fmla="*/ 274 w 1239"/>
                <a:gd name="T41" fmla="*/ 986 h 1242"/>
                <a:gd name="T42" fmla="*/ 172 w 1239"/>
                <a:gd name="T43" fmla="*/ 913 h 1242"/>
                <a:gd name="T44" fmla="*/ 90 w 1239"/>
                <a:gd name="T45" fmla="*/ 818 h 1242"/>
                <a:gd name="T46" fmla="*/ 32 w 1239"/>
                <a:gd name="T47" fmla="*/ 706 h 1242"/>
                <a:gd name="T48" fmla="*/ 2 w 1239"/>
                <a:gd name="T49" fmla="*/ 579 h 1242"/>
                <a:gd name="T50" fmla="*/ 2 w 1239"/>
                <a:gd name="T51" fmla="*/ 471 h 1242"/>
                <a:gd name="T52" fmla="*/ 32 w 1239"/>
                <a:gd name="T53" fmla="*/ 345 h 1242"/>
                <a:gd name="T54" fmla="*/ 90 w 1239"/>
                <a:gd name="T55" fmla="*/ 231 h 1242"/>
                <a:gd name="T56" fmla="*/ 172 w 1239"/>
                <a:gd name="T57" fmla="*/ 136 h 1242"/>
                <a:gd name="T58" fmla="*/ 274 w 1239"/>
                <a:gd name="T59" fmla="*/ 64 h 1242"/>
                <a:gd name="T60" fmla="*/ 393 w 1239"/>
                <a:gd name="T61" fmla="*/ 16 h 1242"/>
                <a:gd name="T62" fmla="*/ 524 w 1239"/>
                <a:gd name="T63" fmla="*/ 0 h 1242"/>
                <a:gd name="T64" fmla="*/ 806 w 1239"/>
                <a:gd name="T65" fmla="*/ 181 h 1242"/>
                <a:gd name="T66" fmla="*/ 717 w 1239"/>
                <a:gd name="T67" fmla="*/ 124 h 1242"/>
                <a:gd name="T68" fmla="*/ 613 w 1239"/>
                <a:gd name="T69" fmla="*/ 89 h 1242"/>
                <a:gd name="T70" fmla="*/ 524 w 1239"/>
                <a:gd name="T71" fmla="*/ 80 h 1242"/>
                <a:gd name="T72" fmla="*/ 434 w 1239"/>
                <a:gd name="T73" fmla="*/ 89 h 1242"/>
                <a:gd name="T74" fmla="*/ 332 w 1239"/>
                <a:gd name="T75" fmla="*/ 124 h 1242"/>
                <a:gd name="T76" fmla="*/ 242 w 1239"/>
                <a:gd name="T77" fmla="*/ 181 h 1242"/>
                <a:gd name="T78" fmla="*/ 181 w 1239"/>
                <a:gd name="T79" fmla="*/ 242 h 1242"/>
                <a:gd name="T80" fmla="*/ 123 w 1239"/>
                <a:gd name="T81" fmla="*/ 332 h 1242"/>
                <a:gd name="T82" fmla="*/ 89 w 1239"/>
                <a:gd name="T83" fmla="*/ 435 h 1242"/>
                <a:gd name="T84" fmla="*/ 80 w 1239"/>
                <a:gd name="T85" fmla="*/ 525 h 1242"/>
                <a:gd name="T86" fmla="*/ 89 w 1239"/>
                <a:gd name="T87" fmla="*/ 615 h 1242"/>
                <a:gd name="T88" fmla="*/ 123 w 1239"/>
                <a:gd name="T89" fmla="*/ 718 h 1242"/>
                <a:gd name="T90" fmla="*/ 181 w 1239"/>
                <a:gd name="T91" fmla="*/ 808 h 1242"/>
                <a:gd name="T92" fmla="*/ 242 w 1239"/>
                <a:gd name="T93" fmla="*/ 868 h 1242"/>
                <a:gd name="T94" fmla="*/ 332 w 1239"/>
                <a:gd name="T95" fmla="*/ 926 h 1242"/>
                <a:gd name="T96" fmla="*/ 434 w 1239"/>
                <a:gd name="T97" fmla="*/ 961 h 1242"/>
                <a:gd name="T98" fmla="*/ 524 w 1239"/>
                <a:gd name="T99" fmla="*/ 970 h 1242"/>
                <a:gd name="T100" fmla="*/ 634 w 1239"/>
                <a:gd name="T101" fmla="*/ 956 h 1242"/>
                <a:gd name="T102" fmla="*/ 735 w 1239"/>
                <a:gd name="T103" fmla="*/ 916 h 1242"/>
                <a:gd name="T104" fmla="*/ 823 w 1239"/>
                <a:gd name="T105" fmla="*/ 855 h 1242"/>
                <a:gd name="T106" fmla="*/ 879 w 1239"/>
                <a:gd name="T107" fmla="*/ 791 h 1242"/>
                <a:gd name="T108" fmla="*/ 932 w 1239"/>
                <a:gd name="T109" fmla="*/ 698 h 1242"/>
                <a:gd name="T110" fmla="*/ 962 w 1239"/>
                <a:gd name="T111" fmla="*/ 592 h 1242"/>
                <a:gd name="T112" fmla="*/ 967 w 1239"/>
                <a:gd name="T113" fmla="*/ 502 h 1242"/>
                <a:gd name="T114" fmla="*/ 947 w 1239"/>
                <a:gd name="T115" fmla="*/ 392 h 1242"/>
                <a:gd name="T116" fmla="*/ 904 w 1239"/>
                <a:gd name="T117" fmla="*/ 295 h 1242"/>
                <a:gd name="T118" fmla="*/ 838 w 1239"/>
                <a:gd name="T119" fmla="*/ 21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9" h="1242">
                  <a:moveTo>
                    <a:pt x="1218" y="1122"/>
                  </a:moveTo>
                  <a:lnTo>
                    <a:pt x="1218" y="1122"/>
                  </a:lnTo>
                  <a:lnTo>
                    <a:pt x="1228" y="1133"/>
                  </a:lnTo>
                  <a:lnTo>
                    <a:pt x="1234" y="1146"/>
                  </a:lnTo>
                  <a:lnTo>
                    <a:pt x="1238" y="1158"/>
                  </a:lnTo>
                  <a:lnTo>
                    <a:pt x="1239" y="1172"/>
                  </a:lnTo>
                  <a:lnTo>
                    <a:pt x="1238" y="1186"/>
                  </a:lnTo>
                  <a:lnTo>
                    <a:pt x="1234" y="1198"/>
                  </a:lnTo>
                  <a:lnTo>
                    <a:pt x="1228" y="1211"/>
                  </a:lnTo>
                  <a:lnTo>
                    <a:pt x="1218" y="1221"/>
                  </a:lnTo>
                  <a:lnTo>
                    <a:pt x="1218" y="1221"/>
                  </a:lnTo>
                  <a:lnTo>
                    <a:pt x="1208" y="1231"/>
                  </a:lnTo>
                  <a:lnTo>
                    <a:pt x="1195" y="1237"/>
                  </a:lnTo>
                  <a:lnTo>
                    <a:pt x="1183" y="1241"/>
                  </a:lnTo>
                  <a:lnTo>
                    <a:pt x="1169" y="1242"/>
                  </a:lnTo>
                  <a:lnTo>
                    <a:pt x="1155" y="1241"/>
                  </a:lnTo>
                  <a:lnTo>
                    <a:pt x="1143" y="1237"/>
                  </a:lnTo>
                  <a:lnTo>
                    <a:pt x="1131" y="1231"/>
                  </a:lnTo>
                  <a:lnTo>
                    <a:pt x="1119" y="1221"/>
                  </a:lnTo>
                  <a:lnTo>
                    <a:pt x="907" y="1010"/>
                  </a:lnTo>
                  <a:lnTo>
                    <a:pt x="1007" y="910"/>
                  </a:lnTo>
                  <a:lnTo>
                    <a:pt x="1218" y="1122"/>
                  </a:lnTo>
                  <a:lnTo>
                    <a:pt x="1218" y="1122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551" y="1"/>
                  </a:lnTo>
                  <a:lnTo>
                    <a:pt x="577" y="2"/>
                  </a:lnTo>
                  <a:lnTo>
                    <a:pt x="603" y="6"/>
                  </a:lnTo>
                  <a:lnTo>
                    <a:pt x="629" y="11"/>
                  </a:lnTo>
                  <a:lnTo>
                    <a:pt x="654" y="16"/>
                  </a:lnTo>
                  <a:lnTo>
                    <a:pt x="679" y="24"/>
                  </a:lnTo>
                  <a:lnTo>
                    <a:pt x="704" y="32"/>
                  </a:lnTo>
                  <a:lnTo>
                    <a:pt x="728" y="41"/>
                  </a:lnTo>
                  <a:lnTo>
                    <a:pt x="750" y="52"/>
                  </a:lnTo>
                  <a:lnTo>
                    <a:pt x="773" y="64"/>
                  </a:lnTo>
                  <a:lnTo>
                    <a:pt x="795" y="76"/>
                  </a:lnTo>
                  <a:lnTo>
                    <a:pt x="816" y="90"/>
                  </a:lnTo>
                  <a:lnTo>
                    <a:pt x="836" y="105"/>
                  </a:lnTo>
                  <a:lnTo>
                    <a:pt x="856" y="120"/>
                  </a:lnTo>
                  <a:lnTo>
                    <a:pt x="876" y="136"/>
                  </a:lnTo>
                  <a:lnTo>
                    <a:pt x="894" y="154"/>
                  </a:lnTo>
                  <a:lnTo>
                    <a:pt x="911" y="172"/>
                  </a:lnTo>
                  <a:lnTo>
                    <a:pt x="927" y="191"/>
                  </a:lnTo>
                  <a:lnTo>
                    <a:pt x="944" y="211"/>
                  </a:lnTo>
                  <a:lnTo>
                    <a:pt x="957" y="231"/>
                  </a:lnTo>
                  <a:lnTo>
                    <a:pt x="971" y="252"/>
                  </a:lnTo>
                  <a:lnTo>
                    <a:pt x="983" y="275"/>
                  </a:lnTo>
                  <a:lnTo>
                    <a:pt x="996" y="297"/>
                  </a:lnTo>
                  <a:lnTo>
                    <a:pt x="1006" y="321"/>
                  </a:lnTo>
                  <a:lnTo>
                    <a:pt x="1016" y="345"/>
                  </a:lnTo>
                  <a:lnTo>
                    <a:pt x="1023" y="369"/>
                  </a:lnTo>
                  <a:lnTo>
                    <a:pt x="1031" y="394"/>
                  </a:lnTo>
                  <a:lnTo>
                    <a:pt x="1037" y="420"/>
                  </a:lnTo>
                  <a:lnTo>
                    <a:pt x="1041" y="445"/>
                  </a:lnTo>
                  <a:lnTo>
                    <a:pt x="1045" y="471"/>
                  </a:lnTo>
                  <a:lnTo>
                    <a:pt x="1047" y="499"/>
                  </a:lnTo>
                  <a:lnTo>
                    <a:pt x="1047" y="525"/>
                  </a:lnTo>
                  <a:lnTo>
                    <a:pt x="1047" y="525"/>
                  </a:lnTo>
                  <a:lnTo>
                    <a:pt x="1047" y="547"/>
                  </a:lnTo>
                  <a:lnTo>
                    <a:pt x="1046" y="570"/>
                  </a:lnTo>
                  <a:lnTo>
                    <a:pt x="1043" y="591"/>
                  </a:lnTo>
                  <a:lnTo>
                    <a:pt x="1040" y="612"/>
                  </a:lnTo>
                  <a:lnTo>
                    <a:pt x="1036" y="633"/>
                  </a:lnTo>
                  <a:lnTo>
                    <a:pt x="1031" y="655"/>
                  </a:lnTo>
                  <a:lnTo>
                    <a:pt x="1026" y="676"/>
                  </a:lnTo>
                  <a:lnTo>
                    <a:pt x="1018" y="696"/>
                  </a:lnTo>
                  <a:lnTo>
                    <a:pt x="1012" y="716"/>
                  </a:lnTo>
                  <a:lnTo>
                    <a:pt x="1003" y="736"/>
                  </a:lnTo>
                  <a:lnTo>
                    <a:pt x="995" y="755"/>
                  </a:lnTo>
                  <a:lnTo>
                    <a:pt x="985" y="773"/>
                  </a:lnTo>
                  <a:lnTo>
                    <a:pt x="975" y="791"/>
                  </a:lnTo>
                  <a:lnTo>
                    <a:pt x="964" y="810"/>
                  </a:lnTo>
                  <a:lnTo>
                    <a:pt x="952" y="826"/>
                  </a:lnTo>
                  <a:lnTo>
                    <a:pt x="940" y="843"/>
                  </a:lnTo>
                  <a:lnTo>
                    <a:pt x="978" y="882"/>
                  </a:lnTo>
                  <a:lnTo>
                    <a:pt x="880" y="981"/>
                  </a:lnTo>
                  <a:lnTo>
                    <a:pt x="841" y="942"/>
                  </a:lnTo>
                  <a:lnTo>
                    <a:pt x="841" y="942"/>
                  </a:lnTo>
                  <a:lnTo>
                    <a:pt x="824" y="955"/>
                  </a:lnTo>
                  <a:lnTo>
                    <a:pt x="808" y="966"/>
                  </a:lnTo>
                  <a:lnTo>
                    <a:pt x="789" y="977"/>
                  </a:lnTo>
                  <a:lnTo>
                    <a:pt x="772" y="987"/>
                  </a:lnTo>
                  <a:lnTo>
                    <a:pt x="753" y="997"/>
                  </a:lnTo>
                  <a:lnTo>
                    <a:pt x="734" y="1006"/>
                  </a:lnTo>
                  <a:lnTo>
                    <a:pt x="714" y="1015"/>
                  </a:lnTo>
                  <a:lnTo>
                    <a:pt x="694" y="1021"/>
                  </a:lnTo>
                  <a:lnTo>
                    <a:pt x="674" y="1028"/>
                  </a:lnTo>
                  <a:lnTo>
                    <a:pt x="653" y="1033"/>
                  </a:lnTo>
                  <a:lnTo>
                    <a:pt x="632" y="1038"/>
                  </a:lnTo>
                  <a:lnTo>
                    <a:pt x="611" y="1042"/>
                  </a:lnTo>
                  <a:lnTo>
                    <a:pt x="590" y="1046"/>
                  </a:lnTo>
                  <a:lnTo>
                    <a:pt x="568" y="1048"/>
                  </a:lnTo>
                  <a:lnTo>
                    <a:pt x="546" y="1050"/>
                  </a:lnTo>
                  <a:lnTo>
                    <a:pt x="524" y="1050"/>
                  </a:lnTo>
                  <a:lnTo>
                    <a:pt x="524" y="1050"/>
                  </a:lnTo>
                  <a:lnTo>
                    <a:pt x="497" y="1050"/>
                  </a:lnTo>
                  <a:lnTo>
                    <a:pt x="470" y="1047"/>
                  </a:lnTo>
                  <a:lnTo>
                    <a:pt x="444" y="1043"/>
                  </a:lnTo>
                  <a:lnTo>
                    <a:pt x="419" y="1040"/>
                  </a:lnTo>
                  <a:lnTo>
                    <a:pt x="393" y="1033"/>
                  </a:lnTo>
                  <a:lnTo>
                    <a:pt x="368" y="1026"/>
                  </a:lnTo>
                  <a:lnTo>
                    <a:pt x="344" y="1018"/>
                  </a:lnTo>
                  <a:lnTo>
                    <a:pt x="320" y="1008"/>
                  </a:lnTo>
                  <a:lnTo>
                    <a:pt x="297" y="998"/>
                  </a:lnTo>
                  <a:lnTo>
                    <a:pt x="274" y="986"/>
                  </a:lnTo>
                  <a:lnTo>
                    <a:pt x="252" y="973"/>
                  </a:lnTo>
                  <a:lnTo>
                    <a:pt x="231" y="960"/>
                  </a:lnTo>
                  <a:lnTo>
                    <a:pt x="211" y="946"/>
                  </a:lnTo>
                  <a:lnTo>
                    <a:pt x="191" y="930"/>
                  </a:lnTo>
                  <a:lnTo>
                    <a:pt x="172" y="913"/>
                  </a:lnTo>
                  <a:lnTo>
                    <a:pt x="153" y="896"/>
                  </a:lnTo>
                  <a:lnTo>
                    <a:pt x="136" y="878"/>
                  </a:lnTo>
                  <a:lnTo>
                    <a:pt x="120" y="858"/>
                  </a:lnTo>
                  <a:lnTo>
                    <a:pt x="105" y="838"/>
                  </a:lnTo>
                  <a:lnTo>
                    <a:pt x="90" y="818"/>
                  </a:lnTo>
                  <a:lnTo>
                    <a:pt x="76" y="797"/>
                  </a:lnTo>
                  <a:lnTo>
                    <a:pt x="64" y="775"/>
                  </a:lnTo>
                  <a:lnTo>
                    <a:pt x="52" y="752"/>
                  </a:lnTo>
                  <a:lnTo>
                    <a:pt x="41" y="730"/>
                  </a:lnTo>
                  <a:lnTo>
                    <a:pt x="32" y="706"/>
                  </a:lnTo>
                  <a:lnTo>
                    <a:pt x="24" y="681"/>
                  </a:lnTo>
                  <a:lnTo>
                    <a:pt x="16" y="656"/>
                  </a:lnTo>
                  <a:lnTo>
                    <a:pt x="11" y="631"/>
                  </a:lnTo>
                  <a:lnTo>
                    <a:pt x="6" y="605"/>
                  </a:lnTo>
                  <a:lnTo>
                    <a:pt x="2" y="579"/>
                  </a:lnTo>
                  <a:lnTo>
                    <a:pt x="1" y="55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499"/>
                  </a:lnTo>
                  <a:lnTo>
                    <a:pt x="2" y="471"/>
                  </a:lnTo>
                  <a:lnTo>
                    <a:pt x="6" y="445"/>
                  </a:lnTo>
                  <a:lnTo>
                    <a:pt x="11" y="420"/>
                  </a:lnTo>
                  <a:lnTo>
                    <a:pt x="16" y="394"/>
                  </a:lnTo>
                  <a:lnTo>
                    <a:pt x="24" y="369"/>
                  </a:lnTo>
                  <a:lnTo>
                    <a:pt x="32" y="345"/>
                  </a:lnTo>
                  <a:lnTo>
                    <a:pt x="41" y="321"/>
                  </a:lnTo>
                  <a:lnTo>
                    <a:pt x="52" y="297"/>
                  </a:lnTo>
                  <a:lnTo>
                    <a:pt x="64" y="275"/>
                  </a:lnTo>
                  <a:lnTo>
                    <a:pt x="76" y="252"/>
                  </a:lnTo>
                  <a:lnTo>
                    <a:pt x="90" y="231"/>
                  </a:lnTo>
                  <a:lnTo>
                    <a:pt x="105" y="211"/>
                  </a:lnTo>
                  <a:lnTo>
                    <a:pt x="120" y="191"/>
                  </a:lnTo>
                  <a:lnTo>
                    <a:pt x="136" y="172"/>
                  </a:lnTo>
                  <a:lnTo>
                    <a:pt x="153" y="154"/>
                  </a:lnTo>
                  <a:lnTo>
                    <a:pt x="172" y="136"/>
                  </a:lnTo>
                  <a:lnTo>
                    <a:pt x="191" y="120"/>
                  </a:lnTo>
                  <a:lnTo>
                    <a:pt x="211" y="105"/>
                  </a:lnTo>
                  <a:lnTo>
                    <a:pt x="231" y="90"/>
                  </a:lnTo>
                  <a:lnTo>
                    <a:pt x="252" y="76"/>
                  </a:lnTo>
                  <a:lnTo>
                    <a:pt x="274" y="64"/>
                  </a:lnTo>
                  <a:lnTo>
                    <a:pt x="297" y="52"/>
                  </a:lnTo>
                  <a:lnTo>
                    <a:pt x="320" y="41"/>
                  </a:lnTo>
                  <a:lnTo>
                    <a:pt x="344" y="32"/>
                  </a:lnTo>
                  <a:lnTo>
                    <a:pt x="368" y="24"/>
                  </a:lnTo>
                  <a:lnTo>
                    <a:pt x="393" y="16"/>
                  </a:lnTo>
                  <a:lnTo>
                    <a:pt x="419" y="11"/>
                  </a:lnTo>
                  <a:lnTo>
                    <a:pt x="444" y="6"/>
                  </a:lnTo>
                  <a:lnTo>
                    <a:pt x="470" y="2"/>
                  </a:lnTo>
                  <a:lnTo>
                    <a:pt x="497" y="1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838" y="210"/>
                  </a:moveTo>
                  <a:lnTo>
                    <a:pt x="838" y="210"/>
                  </a:lnTo>
                  <a:lnTo>
                    <a:pt x="823" y="196"/>
                  </a:lnTo>
                  <a:lnTo>
                    <a:pt x="806" y="181"/>
                  </a:lnTo>
                  <a:lnTo>
                    <a:pt x="789" y="169"/>
                  </a:lnTo>
                  <a:lnTo>
                    <a:pt x="772" y="156"/>
                  </a:lnTo>
                  <a:lnTo>
                    <a:pt x="754" y="145"/>
                  </a:lnTo>
                  <a:lnTo>
                    <a:pt x="735" y="134"/>
                  </a:lnTo>
                  <a:lnTo>
                    <a:pt x="717" y="124"/>
                  </a:lnTo>
                  <a:lnTo>
                    <a:pt x="697" y="115"/>
                  </a:lnTo>
                  <a:lnTo>
                    <a:pt x="677" y="107"/>
                  </a:lnTo>
                  <a:lnTo>
                    <a:pt x="656" y="100"/>
                  </a:lnTo>
                  <a:lnTo>
                    <a:pt x="634" y="94"/>
                  </a:lnTo>
                  <a:lnTo>
                    <a:pt x="613" y="89"/>
                  </a:lnTo>
                  <a:lnTo>
                    <a:pt x="591" y="85"/>
                  </a:lnTo>
                  <a:lnTo>
                    <a:pt x="570" y="82"/>
                  </a:lnTo>
                  <a:lnTo>
                    <a:pt x="546" y="81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01" y="81"/>
                  </a:lnTo>
                  <a:lnTo>
                    <a:pt x="479" y="82"/>
                  </a:lnTo>
                  <a:lnTo>
                    <a:pt x="456" y="85"/>
                  </a:lnTo>
                  <a:lnTo>
                    <a:pt x="434" y="89"/>
                  </a:lnTo>
                  <a:lnTo>
                    <a:pt x="413" y="94"/>
                  </a:lnTo>
                  <a:lnTo>
                    <a:pt x="391" y="100"/>
                  </a:lnTo>
                  <a:lnTo>
                    <a:pt x="371" y="107"/>
                  </a:lnTo>
                  <a:lnTo>
                    <a:pt x="352" y="115"/>
                  </a:lnTo>
                  <a:lnTo>
                    <a:pt x="332" y="124"/>
                  </a:lnTo>
                  <a:lnTo>
                    <a:pt x="312" y="134"/>
                  </a:lnTo>
                  <a:lnTo>
                    <a:pt x="294" y="145"/>
                  </a:lnTo>
                  <a:lnTo>
                    <a:pt x="275" y="156"/>
                  </a:lnTo>
                  <a:lnTo>
                    <a:pt x="258" y="169"/>
                  </a:lnTo>
                  <a:lnTo>
                    <a:pt x="242" y="181"/>
                  </a:lnTo>
                  <a:lnTo>
                    <a:pt x="226" y="196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6" y="226"/>
                  </a:lnTo>
                  <a:lnTo>
                    <a:pt x="181" y="242"/>
                  </a:lnTo>
                  <a:lnTo>
                    <a:pt x="168" y="259"/>
                  </a:lnTo>
                  <a:lnTo>
                    <a:pt x="156" y="276"/>
                  </a:lnTo>
                  <a:lnTo>
                    <a:pt x="145" y="295"/>
                  </a:lnTo>
                  <a:lnTo>
                    <a:pt x="133" y="312"/>
                  </a:lnTo>
                  <a:lnTo>
                    <a:pt x="123" y="332"/>
                  </a:lnTo>
                  <a:lnTo>
                    <a:pt x="115" y="352"/>
                  </a:lnTo>
                  <a:lnTo>
                    <a:pt x="107" y="372"/>
                  </a:lnTo>
                  <a:lnTo>
                    <a:pt x="100" y="392"/>
                  </a:lnTo>
                  <a:lnTo>
                    <a:pt x="93" y="414"/>
                  </a:lnTo>
                  <a:lnTo>
                    <a:pt x="89" y="435"/>
                  </a:lnTo>
                  <a:lnTo>
                    <a:pt x="85" y="457"/>
                  </a:lnTo>
                  <a:lnTo>
                    <a:pt x="82" y="480"/>
                  </a:lnTo>
                  <a:lnTo>
                    <a:pt x="81" y="502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1" y="547"/>
                  </a:lnTo>
                  <a:lnTo>
                    <a:pt x="82" y="571"/>
                  </a:lnTo>
                  <a:lnTo>
                    <a:pt x="85" y="592"/>
                  </a:lnTo>
                  <a:lnTo>
                    <a:pt x="89" y="615"/>
                  </a:lnTo>
                  <a:lnTo>
                    <a:pt x="93" y="636"/>
                  </a:lnTo>
                  <a:lnTo>
                    <a:pt x="100" y="657"/>
                  </a:lnTo>
                  <a:lnTo>
                    <a:pt x="107" y="678"/>
                  </a:lnTo>
                  <a:lnTo>
                    <a:pt x="115" y="698"/>
                  </a:lnTo>
                  <a:lnTo>
                    <a:pt x="123" y="718"/>
                  </a:lnTo>
                  <a:lnTo>
                    <a:pt x="133" y="737"/>
                  </a:lnTo>
                  <a:lnTo>
                    <a:pt x="145" y="756"/>
                  </a:lnTo>
                  <a:lnTo>
                    <a:pt x="156" y="773"/>
                  </a:lnTo>
                  <a:lnTo>
                    <a:pt x="168" y="791"/>
                  </a:lnTo>
                  <a:lnTo>
                    <a:pt x="181" y="808"/>
                  </a:lnTo>
                  <a:lnTo>
                    <a:pt x="196" y="825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26" y="855"/>
                  </a:lnTo>
                  <a:lnTo>
                    <a:pt x="242" y="868"/>
                  </a:lnTo>
                  <a:lnTo>
                    <a:pt x="258" y="881"/>
                  </a:lnTo>
                  <a:lnTo>
                    <a:pt x="275" y="893"/>
                  </a:lnTo>
                  <a:lnTo>
                    <a:pt x="294" y="906"/>
                  </a:lnTo>
                  <a:lnTo>
                    <a:pt x="312" y="916"/>
                  </a:lnTo>
                  <a:lnTo>
                    <a:pt x="332" y="926"/>
                  </a:lnTo>
                  <a:lnTo>
                    <a:pt x="352" y="935"/>
                  </a:lnTo>
                  <a:lnTo>
                    <a:pt x="371" y="943"/>
                  </a:lnTo>
                  <a:lnTo>
                    <a:pt x="391" y="950"/>
                  </a:lnTo>
                  <a:lnTo>
                    <a:pt x="413" y="956"/>
                  </a:lnTo>
                  <a:lnTo>
                    <a:pt x="434" y="961"/>
                  </a:lnTo>
                  <a:lnTo>
                    <a:pt x="456" y="965"/>
                  </a:lnTo>
                  <a:lnTo>
                    <a:pt x="479" y="967"/>
                  </a:lnTo>
                  <a:lnTo>
                    <a:pt x="501" y="970"/>
                  </a:lnTo>
                  <a:lnTo>
                    <a:pt x="524" y="970"/>
                  </a:lnTo>
                  <a:lnTo>
                    <a:pt x="524" y="970"/>
                  </a:lnTo>
                  <a:lnTo>
                    <a:pt x="546" y="970"/>
                  </a:lnTo>
                  <a:lnTo>
                    <a:pt x="570" y="967"/>
                  </a:lnTo>
                  <a:lnTo>
                    <a:pt x="591" y="965"/>
                  </a:lnTo>
                  <a:lnTo>
                    <a:pt x="613" y="961"/>
                  </a:lnTo>
                  <a:lnTo>
                    <a:pt x="634" y="956"/>
                  </a:lnTo>
                  <a:lnTo>
                    <a:pt x="656" y="950"/>
                  </a:lnTo>
                  <a:lnTo>
                    <a:pt x="677" y="943"/>
                  </a:lnTo>
                  <a:lnTo>
                    <a:pt x="697" y="935"/>
                  </a:lnTo>
                  <a:lnTo>
                    <a:pt x="717" y="926"/>
                  </a:lnTo>
                  <a:lnTo>
                    <a:pt x="735" y="916"/>
                  </a:lnTo>
                  <a:lnTo>
                    <a:pt x="754" y="906"/>
                  </a:lnTo>
                  <a:lnTo>
                    <a:pt x="772" y="893"/>
                  </a:lnTo>
                  <a:lnTo>
                    <a:pt x="789" y="881"/>
                  </a:lnTo>
                  <a:lnTo>
                    <a:pt x="806" y="868"/>
                  </a:lnTo>
                  <a:lnTo>
                    <a:pt x="823" y="855"/>
                  </a:lnTo>
                  <a:lnTo>
                    <a:pt x="838" y="840"/>
                  </a:lnTo>
                  <a:lnTo>
                    <a:pt x="838" y="840"/>
                  </a:lnTo>
                  <a:lnTo>
                    <a:pt x="853" y="825"/>
                  </a:lnTo>
                  <a:lnTo>
                    <a:pt x="866" y="808"/>
                  </a:lnTo>
                  <a:lnTo>
                    <a:pt x="879" y="791"/>
                  </a:lnTo>
                  <a:lnTo>
                    <a:pt x="891" y="773"/>
                  </a:lnTo>
                  <a:lnTo>
                    <a:pt x="904" y="756"/>
                  </a:lnTo>
                  <a:lnTo>
                    <a:pt x="914" y="737"/>
                  </a:lnTo>
                  <a:lnTo>
                    <a:pt x="924" y="718"/>
                  </a:lnTo>
                  <a:lnTo>
                    <a:pt x="932" y="698"/>
                  </a:lnTo>
                  <a:lnTo>
                    <a:pt x="941" y="678"/>
                  </a:lnTo>
                  <a:lnTo>
                    <a:pt x="947" y="657"/>
                  </a:lnTo>
                  <a:lnTo>
                    <a:pt x="954" y="636"/>
                  </a:lnTo>
                  <a:lnTo>
                    <a:pt x="959" y="615"/>
                  </a:lnTo>
                  <a:lnTo>
                    <a:pt x="962" y="592"/>
                  </a:lnTo>
                  <a:lnTo>
                    <a:pt x="965" y="571"/>
                  </a:lnTo>
                  <a:lnTo>
                    <a:pt x="967" y="547"/>
                  </a:lnTo>
                  <a:lnTo>
                    <a:pt x="967" y="525"/>
                  </a:lnTo>
                  <a:lnTo>
                    <a:pt x="967" y="525"/>
                  </a:lnTo>
                  <a:lnTo>
                    <a:pt x="967" y="502"/>
                  </a:lnTo>
                  <a:lnTo>
                    <a:pt x="965" y="480"/>
                  </a:lnTo>
                  <a:lnTo>
                    <a:pt x="962" y="457"/>
                  </a:lnTo>
                  <a:lnTo>
                    <a:pt x="959" y="435"/>
                  </a:lnTo>
                  <a:lnTo>
                    <a:pt x="954" y="414"/>
                  </a:lnTo>
                  <a:lnTo>
                    <a:pt x="947" y="392"/>
                  </a:lnTo>
                  <a:lnTo>
                    <a:pt x="941" y="372"/>
                  </a:lnTo>
                  <a:lnTo>
                    <a:pt x="932" y="352"/>
                  </a:lnTo>
                  <a:lnTo>
                    <a:pt x="924" y="332"/>
                  </a:lnTo>
                  <a:lnTo>
                    <a:pt x="914" y="312"/>
                  </a:lnTo>
                  <a:lnTo>
                    <a:pt x="904" y="295"/>
                  </a:lnTo>
                  <a:lnTo>
                    <a:pt x="891" y="276"/>
                  </a:lnTo>
                  <a:lnTo>
                    <a:pt x="879" y="259"/>
                  </a:lnTo>
                  <a:lnTo>
                    <a:pt x="866" y="242"/>
                  </a:lnTo>
                  <a:lnTo>
                    <a:pt x="853" y="226"/>
                  </a:lnTo>
                  <a:lnTo>
                    <a:pt x="838" y="210"/>
                  </a:lnTo>
                  <a:lnTo>
                    <a:pt x="838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367713" y="293688"/>
              <a:ext cx="354013" cy="292100"/>
            </a:xfrm>
            <a:custGeom>
              <a:avLst/>
              <a:gdLst>
                <a:gd name="T0" fmla="*/ 181 w 671"/>
                <a:gd name="T1" fmla="*/ 57 h 550"/>
                <a:gd name="T2" fmla="*/ 311 w 671"/>
                <a:gd name="T3" fmla="*/ 57 h 550"/>
                <a:gd name="T4" fmla="*/ 311 w 671"/>
                <a:gd name="T5" fmla="*/ 550 h 550"/>
                <a:gd name="T6" fmla="*/ 311 w 671"/>
                <a:gd name="T7" fmla="*/ 550 h 550"/>
                <a:gd name="T8" fmla="*/ 277 w 671"/>
                <a:gd name="T9" fmla="*/ 546 h 550"/>
                <a:gd name="T10" fmla="*/ 245 w 671"/>
                <a:gd name="T11" fmla="*/ 540 h 550"/>
                <a:gd name="T12" fmla="*/ 212 w 671"/>
                <a:gd name="T13" fmla="*/ 530 h 550"/>
                <a:gd name="T14" fmla="*/ 181 w 671"/>
                <a:gd name="T15" fmla="*/ 518 h 550"/>
                <a:gd name="T16" fmla="*/ 181 w 671"/>
                <a:gd name="T17" fmla="*/ 57 h 550"/>
                <a:gd name="T18" fmla="*/ 181 w 671"/>
                <a:gd name="T19" fmla="*/ 57 h 550"/>
                <a:gd name="T20" fmla="*/ 0 w 671"/>
                <a:gd name="T21" fmla="*/ 362 h 550"/>
                <a:gd name="T22" fmla="*/ 0 w 671"/>
                <a:gd name="T23" fmla="*/ 362 h 550"/>
                <a:gd name="T24" fmla="*/ 13 w 671"/>
                <a:gd name="T25" fmla="*/ 381 h 550"/>
                <a:gd name="T26" fmla="*/ 26 w 671"/>
                <a:gd name="T27" fmla="*/ 400 h 550"/>
                <a:gd name="T28" fmla="*/ 41 w 671"/>
                <a:gd name="T29" fmla="*/ 417 h 550"/>
                <a:gd name="T30" fmla="*/ 58 w 671"/>
                <a:gd name="T31" fmla="*/ 435 h 550"/>
                <a:gd name="T32" fmla="*/ 58 w 671"/>
                <a:gd name="T33" fmla="*/ 435 h 550"/>
                <a:gd name="T34" fmla="*/ 74 w 671"/>
                <a:gd name="T35" fmla="*/ 451 h 550"/>
                <a:gd name="T36" fmla="*/ 92 w 671"/>
                <a:gd name="T37" fmla="*/ 466 h 550"/>
                <a:gd name="T38" fmla="*/ 111 w 671"/>
                <a:gd name="T39" fmla="*/ 480 h 550"/>
                <a:gd name="T40" fmla="*/ 130 w 671"/>
                <a:gd name="T41" fmla="*/ 492 h 550"/>
                <a:gd name="T42" fmla="*/ 130 w 671"/>
                <a:gd name="T43" fmla="*/ 145 h 550"/>
                <a:gd name="T44" fmla="*/ 0 w 671"/>
                <a:gd name="T45" fmla="*/ 145 h 550"/>
                <a:gd name="T46" fmla="*/ 0 w 671"/>
                <a:gd name="T47" fmla="*/ 362 h 550"/>
                <a:gd name="T48" fmla="*/ 0 w 671"/>
                <a:gd name="T49" fmla="*/ 362 h 550"/>
                <a:gd name="T50" fmla="*/ 360 w 671"/>
                <a:gd name="T51" fmla="*/ 550 h 550"/>
                <a:gd name="T52" fmla="*/ 360 w 671"/>
                <a:gd name="T53" fmla="*/ 550 h 550"/>
                <a:gd name="T54" fmla="*/ 394 w 671"/>
                <a:gd name="T55" fmla="*/ 546 h 550"/>
                <a:gd name="T56" fmla="*/ 428 w 671"/>
                <a:gd name="T57" fmla="*/ 540 h 550"/>
                <a:gd name="T58" fmla="*/ 460 w 671"/>
                <a:gd name="T59" fmla="*/ 530 h 550"/>
                <a:gd name="T60" fmla="*/ 491 w 671"/>
                <a:gd name="T61" fmla="*/ 518 h 550"/>
                <a:gd name="T62" fmla="*/ 491 w 671"/>
                <a:gd name="T63" fmla="*/ 230 h 550"/>
                <a:gd name="T64" fmla="*/ 360 w 671"/>
                <a:gd name="T65" fmla="*/ 230 h 550"/>
                <a:gd name="T66" fmla="*/ 360 w 671"/>
                <a:gd name="T67" fmla="*/ 550 h 550"/>
                <a:gd name="T68" fmla="*/ 360 w 671"/>
                <a:gd name="T69" fmla="*/ 550 h 550"/>
                <a:gd name="T70" fmla="*/ 541 w 671"/>
                <a:gd name="T71" fmla="*/ 492 h 550"/>
                <a:gd name="T72" fmla="*/ 541 w 671"/>
                <a:gd name="T73" fmla="*/ 492 h 550"/>
                <a:gd name="T74" fmla="*/ 561 w 671"/>
                <a:gd name="T75" fmla="*/ 480 h 550"/>
                <a:gd name="T76" fmla="*/ 580 w 671"/>
                <a:gd name="T77" fmla="*/ 466 h 550"/>
                <a:gd name="T78" fmla="*/ 597 w 671"/>
                <a:gd name="T79" fmla="*/ 451 h 550"/>
                <a:gd name="T80" fmla="*/ 615 w 671"/>
                <a:gd name="T81" fmla="*/ 435 h 550"/>
                <a:gd name="T82" fmla="*/ 615 w 671"/>
                <a:gd name="T83" fmla="*/ 435 h 550"/>
                <a:gd name="T84" fmla="*/ 630 w 671"/>
                <a:gd name="T85" fmla="*/ 417 h 550"/>
                <a:gd name="T86" fmla="*/ 645 w 671"/>
                <a:gd name="T87" fmla="*/ 400 h 550"/>
                <a:gd name="T88" fmla="*/ 658 w 671"/>
                <a:gd name="T89" fmla="*/ 381 h 550"/>
                <a:gd name="T90" fmla="*/ 671 w 671"/>
                <a:gd name="T91" fmla="*/ 362 h 550"/>
                <a:gd name="T92" fmla="*/ 671 w 671"/>
                <a:gd name="T93" fmla="*/ 0 h 550"/>
                <a:gd name="T94" fmla="*/ 541 w 671"/>
                <a:gd name="T95" fmla="*/ 0 h 550"/>
                <a:gd name="T96" fmla="*/ 541 w 671"/>
                <a:gd name="T97" fmla="*/ 492 h 550"/>
                <a:gd name="T98" fmla="*/ 541 w 671"/>
                <a:gd name="T99" fmla="*/ 4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550">
                  <a:moveTo>
                    <a:pt x="181" y="57"/>
                  </a:moveTo>
                  <a:lnTo>
                    <a:pt x="311" y="57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277" y="546"/>
                  </a:lnTo>
                  <a:lnTo>
                    <a:pt x="245" y="540"/>
                  </a:lnTo>
                  <a:lnTo>
                    <a:pt x="212" y="530"/>
                  </a:lnTo>
                  <a:lnTo>
                    <a:pt x="181" y="518"/>
                  </a:lnTo>
                  <a:lnTo>
                    <a:pt x="181" y="57"/>
                  </a:lnTo>
                  <a:lnTo>
                    <a:pt x="181" y="57"/>
                  </a:lnTo>
                  <a:close/>
                  <a:moveTo>
                    <a:pt x="0" y="362"/>
                  </a:moveTo>
                  <a:lnTo>
                    <a:pt x="0" y="362"/>
                  </a:lnTo>
                  <a:lnTo>
                    <a:pt x="13" y="381"/>
                  </a:lnTo>
                  <a:lnTo>
                    <a:pt x="26" y="400"/>
                  </a:lnTo>
                  <a:lnTo>
                    <a:pt x="41" y="417"/>
                  </a:lnTo>
                  <a:lnTo>
                    <a:pt x="58" y="435"/>
                  </a:lnTo>
                  <a:lnTo>
                    <a:pt x="58" y="435"/>
                  </a:lnTo>
                  <a:lnTo>
                    <a:pt x="74" y="451"/>
                  </a:lnTo>
                  <a:lnTo>
                    <a:pt x="92" y="466"/>
                  </a:lnTo>
                  <a:lnTo>
                    <a:pt x="111" y="480"/>
                  </a:lnTo>
                  <a:lnTo>
                    <a:pt x="130" y="492"/>
                  </a:lnTo>
                  <a:lnTo>
                    <a:pt x="130" y="145"/>
                  </a:lnTo>
                  <a:lnTo>
                    <a:pt x="0" y="145"/>
                  </a:lnTo>
                  <a:lnTo>
                    <a:pt x="0" y="362"/>
                  </a:lnTo>
                  <a:lnTo>
                    <a:pt x="0" y="362"/>
                  </a:lnTo>
                  <a:close/>
                  <a:moveTo>
                    <a:pt x="360" y="550"/>
                  </a:moveTo>
                  <a:lnTo>
                    <a:pt x="360" y="550"/>
                  </a:lnTo>
                  <a:lnTo>
                    <a:pt x="394" y="546"/>
                  </a:lnTo>
                  <a:lnTo>
                    <a:pt x="428" y="540"/>
                  </a:lnTo>
                  <a:lnTo>
                    <a:pt x="460" y="530"/>
                  </a:lnTo>
                  <a:lnTo>
                    <a:pt x="491" y="518"/>
                  </a:lnTo>
                  <a:lnTo>
                    <a:pt x="491" y="230"/>
                  </a:lnTo>
                  <a:lnTo>
                    <a:pt x="360" y="230"/>
                  </a:lnTo>
                  <a:lnTo>
                    <a:pt x="360" y="550"/>
                  </a:lnTo>
                  <a:lnTo>
                    <a:pt x="360" y="550"/>
                  </a:lnTo>
                  <a:close/>
                  <a:moveTo>
                    <a:pt x="541" y="492"/>
                  </a:moveTo>
                  <a:lnTo>
                    <a:pt x="541" y="492"/>
                  </a:lnTo>
                  <a:lnTo>
                    <a:pt x="561" y="480"/>
                  </a:lnTo>
                  <a:lnTo>
                    <a:pt x="580" y="466"/>
                  </a:lnTo>
                  <a:lnTo>
                    <a:pt x="597" y="451"/>
                  </a:lnTo>
                  <a:lnTo>
                    <a:pt x="615" y="435"/>
                  </a:lnTo>
                  <a:lnTo>
                    <a:pt x="615" y="435"/>
                  </a:lnTo>
                  <a:lnTo>
                    <a:pt x="630" y="417"/>
                  </a:lnTo>
                  <a:lnTo>
                    <a:pt x="645" y="400"/>
                  </a:lnTo>
                  <a:lnTo>
                    <a:pt x="658" y="381"/>
                  </a:lnTo>
                  <a:lnTo>
                    <a:pt x="671" y="362"/>
                  </a:lnTo>
                  <a:lnTo>
                    <a:pt x="671" y="0"/>
                  </a:lnTo>
                  <a:lnTo>
                    <a:pt x="541" y="0"/>
                  </a:lnTo>
                  <a:lnTo>
                    <a:pt x="541" y="492"/>
                  </a:lnTo>
                  <a:lnTo>
                    <a:pt x="541" y="4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60749"/>
              </p:ext>
            </p:extLst>
          </p:nvPr>
        </p:nvGraphicFramePr>
        <p:xfrm>
          <a:off x="643813" y="1132222"/>
          <a:ext cx="8042987" cy="3413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6536">
                <a:tc gridSpan="2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34290" marB="34290" anchor="ctr">
                    <a:solidFill>
                      <a:srgbClr val="3FA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Effectif</a:t>
                      </a:r>
                    </a:p>
                  </a:txBody>
                  <a:tcPr marT="34290" marB="34290" anchor="ctr">
                    <a:solidFill>
                      <a:srgbClr val="3FA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Taux de participation</a:t>
                      </a:r>
                    </a:p>
                  </a:txBody>
                  <a:tcPr marT="34290" marB="34290" anchor="ctr">
                    <a:solidFill>
                      <a:srgbClr val="3FA3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Khi2</a:t>
                      </a:r>
                    </a:p>
                  </a:txBody>
                  <a:tcPr marT="34290" marB="34290" anchor="ctr">
                    <a:solidFill>
                      <a:srgbClr val="3FA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83">
                <a:tc rowSpan="2">
                  <a:txBody>
                    <a:bodyPr/>
                    <a:lstStyle/>
                    <a:p>
                      <a:endParaRPr lang="fr-FR" sz="1800" dirty="0"/>
                    </a:p>
                    <a:p>
                      <a:r>
                        <a:rPr lang="fr-FR" sz="1800" dirty="0"/>
                        <a:t>Groupe 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dirty="0"/>
                        <a:t>Groupe témoin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345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69%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1800" dirty="0"/>
                    </a:p>
                    <a:p>
                      <a:r>
                        <a:rPr lang="fr-FR" sz="1800" dirty="0"/>
                        <a:t>0,11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19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dirty="0"/>
                        <a:t>Groupe avec résultat personnalisé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348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63%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83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83">
                <a:tc rowSpan="2">
                  <a:txBody>
                    <a:bodyPr/>
                    <a:lstStyle/>
                    <a:p>
                      <a:endParaRPr lang="fr-FR" sz="1800" dirty="0"/>
                    </a:p>
                    <a:p>
                      <a:r>
                        <a:rPr lang="fr-FR" sz="1800" dirty="0"/>
                        <a:t>Groupe</a:t>
                      </a:r>
                      <a:r>
                        <a:rPr lang="fr-FR" sz="1800" baseline="0" dirty="0"/>
                        <a:t> 3</a:t>
                      </a:r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Groupe témoin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440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40%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1800" dirty="0"/>
                    </a:p>
                    <a:p>
                      <a:r>
                        <a:rPr lang="fr-FR" sz="1800" dirty="0"/>
                        <a:t>0,93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19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dirty="0"/>
                        <a:t>Groupe avec résultat personnalisé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443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39%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3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284" y="526590"/>
            <a:ext cx="8047577" cy="387798"/>
          </a:xfrm>
        </p:spPr>
        <p:txBody>
          <a:bodyPr>
            <a:normAutofit/>
          </a:bodyPr>
          <a:lstStyle/>
          <a:p>
            <a:r>
              <a:rPr lang="fr-FR" dirty="0"/>
              <a:t>Mais un effet qui dépend du niveau d’étude maternel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643888"/>
              </p:ext>
            </p:extLst>
          </p:nvPr>
        </p:nvGraphicFramePr>
        <p:xfrm>
          <a:off x="837928" y="1132222"/>
          <a:ext cx="7848872" cy="3413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6536">
                <a:tc gridSpan="2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34290" marB="34290" anchor="ctr">
                    <a:solidFill>
                      <a:srgbClr val="3FA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Effectif</a:t>
                      </a:r>
                    </a:p>
                  </a:txBody>
                  <a:tcPr marT="34290" marB="34290" anchor="ctr">
                    <a:solidFill>
                      <a:srgbClr val="3FA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Taux de participation</a:t>
                      </a:r>
                    </a:p>
                  </a:txBody>
                  <a:tcPr marT="34290" marB="34290" anchor="ctr">
                    <a:solidFill>
                      <a:srgbClr val="3FA3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Khi2</a:t>
                      </a:r>
                    </a:p>
                  </a:txBody>
                  <a:tcPr marT="34290" marB="34290" anchor="ctr">
                    <a:solidFill>
                      <a:srgbClr val="3FA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83">
                <a:tc rowSpan="2">
                  <a:txBody>
                    <a:bodyPr/>
                    <a:lstStyle/>
                    <a:p>
                      <a:endParaRPr lang="fr-FR" sz="1800" dirty="0"/>
                    </a:p>
                    <a:p>
                      <a:r>
                        <a:rPr lang="fr-FR" sz="1800" dirty="0"/>
                        <a:t>Niveau d’étude &lt;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BAC +2</a:t>
                      </a: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dirty="0"/>
                        <a:t>Groupe témoin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410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51%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1800" dirty="0"/>
                    </a:p>
                    <a:p>
                      <a:r>
                        <a:rPr lang="fr-FR" sz="1800" dirty="0"/>
                        <a:t>0,008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19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dirty="0"/>
                        <a:t>Groupe RP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413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41%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83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83">
                <a:tc rowSpan="2">
                  <a:txBody>
                    <a:bodyPr/>
                    <a:lstStyle/>
                    <a:p>
                      <a:endParaRPr lang="fr-FR" sz="1800" dirty="0"/>
                    </a:p>
                    <a:p>
                      <a:r>
                        <a:rPr lang="fr-FR" sz="1800" dirty="0"/>
                        <a:t>Niveau d’étude</a:t>
                      </a:r>
                      <a:r>
                        <a:rPr lang="fr-FR" sz="1800" baseline="0" dirty="0"/>
                        <a:t> ≥</a:t>
                      </a:r>
                      <a:r>
                        <a:rPr lang="fr-FR" sz="1800" dirty="0"/>
                        <a:t> BAC +2</a:t>
                      </a: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Groupe témoin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352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55%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1800" dirty="0"/>
                    </a:p>
                    <a:p>
                      <a:r>
                        <a:rPr lang="fr-FR" sz="1800" dirty="0"/>
                        <a:t>0,22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19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Groupe RP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352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59%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766386" y="4584340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Interaction: p: 0,007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8340548" y="171450"/>
            <a:ext cx="582789" cy="584200"/>
            <a:chOff x="8267700" y="98425"/>
            <a:chExt cx="655638" cy="657225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267700" y="98425"/>
              <a:ext cx="655638" cy="657225"/>
            </a:xfrm>
            <a:custGeom>
              <a:avLst/>
              <a:gdLst>
                <a:gd name="T0" fmla="*/ 1238 w 1239"/>
                <a:gd name="T1" fmla="*/ 1158 h 1242"/>
                <a:gd name="T2" fmla="*/ 1218 w 1239"/>
                <a:gd name="T3" fmla="*/ 1221 h 1242"/>
                <a:gd name="T4" fmla="*/ 1169 w 1239"/>
                <a:gd name="T5" fmla="*/ 1242 h 1242"/>
                <a:gd name="T6" fmla="*/ 907 w 1239"/>
                <a:gd name="T7" fmla="*/ 1010 h 1242"/>
                <a:gd name="T8" fmla="*/ 524 w 1239"/>
                <a:gd name="T9" fmla="*/ 0 h 1242"/>
                <a:gd name="T10" fmla="*/ 654 w 1239"/>
                <a:gd name="T11" fmla="*/ 16 h 1242"/>
                <a:gd name="T12" fmla="*/ 773 w 1239"/>
                <a:gd name="T13" fmla="*/ 64 h 1242"/>
                <a:gd name="T14" fmla="*/ 876 w 1239"/>
                <a:gd name="T15" fmla="*/ 136 h 1242"/>
                <a:gd name="T16" fmla="*/ 957 w 1239"/>
                <a:gd name="T17" fmla="*/ 231 h 1242"/>
                <a:gd name="T18" fmla="*/ 1016 w 1239"/>
                <a:gd name="T19" fmla="*/ 345 h 1242"/>
                <a:gd name="T20" fmla="*/ 1045 w 1239"/>
                <a:gd name="T21" fmla="*/ 471 h 1242"/>
                <a:gd name="T22" fmla="*/ 1046 w 1239"/>
                <a:gd name="T23" fmla="*/ 570 h 1242"/>
                <a:gd name="T24" fmla="*/ 1026 w 1239"/>
                <a:gd name="T25" fmla="*/ 676 h 1242"/>
                <a:gd name="T26" fmla="*/ 985 w 1239"/>
                <a:gd name="T27" fmla="*/ 773 h 1242"/>
                <a:gd name="T28" fmla="*/ 978 w 1239"/>
                <a:gd name="T29" fmla="*/ 882 h 1242"/>
                <a:gd name="T30" fmla="*/ 808 w 1239"/>
                <a:gd name="T31" fmla="*/ 966 h 1242"/>
                <a:gd name="T32" fmla="*/ 714 w 1239"/>
                <a:gd name="T33" fmla="*/ 1015 h 1242"/>
                <a:gd name="T34" fmla="*/ 611 w 1239"/>
                <a:gd name="T35" fmla="*/ 1042 h 1242"/>
                <a:gd name="T36" fmla="*/ 524 w 1239"/>
                <a:gd name="T37" fmla="*/ 1050 h 1242"/>
                <a:gd name="T38" fmla="*/ 393 w 1239"/>
                <a:gd name="T39" fmla="*/ 1033 h 1242"/>
                <a:gd name="T40" fmla="*/ 274 w 1239"/>
                <a:gd name="T41" fmla="*/ 986 h 1242"/>
                <a:gd name="T42" fmla="*/ 172 w 1239"/>
                <a:gd name="T43" fmla="*/ 913 h 1242"/>
                <a:gd name="T44" fmla="*/ 90 w 1239"/>
                <a:gd name="T45" fmla="*/ 818 h 1242"/>
                <a:gd name="T46" fmla="*/ 32 w 1239"/>
                <a:gd name="T47" fmla="*/ 706 h 1242"/>
                <a:gd name="T48" fmla="*/ 2 w 1239"/>
                <a:gd name="T49" fmla="*/ 579 h 1242"/>
                <a:gd name="T50" fmla="*/ 2 w 1239"/>
                <a:gd name="T51" fmla="*/ 471 h 1242"/>
                <a:gd name="T52" fmla="*/ 32 w 1239"/>
                <a:gd name="T53" fmla="*/ 345 h 1242"/>
                <a:gd name="T54" fmla="*/ 90 w 1239"/>
                <a:gd name="T55" fmla="*/ 231 h 1242"/>
                <a:gd name="T56" fmla="*/ 172 w 1239"/>
                <a:gd name="T57" fmla="*/ 136 h 1242"/>
                <a:gd name="T58" fmla="*/ 274 w 1239"/>
                <a:gd name="T59" fmla="*/ 64 h 1242"/>
                <a:gd name="T60" fmla="*/ 393 w 1239"/>
                <a:gd name="T61" fmla="*/ 16 h 1242"/>
                <a:gd name="T62" fmla="*/ 524 w 1239"/>
                <a:gd name="T63" fmla="*/ 0 h 1242"/>
                <a:gd name="T64" fmla="*/ 806 w 1239"/>
                <a:gd name="T65" fmla="*/ 181 h 1242"/>
                <a:gd name="T66" fmla="*/ 717 w 1239"/>
                <a:gd name="T67" fmla="*/ 124 h 1242"/>
                <a:gd name="T68" fmla="*/ 613 w 1239"/>
                <a:gd name="T69" fmla="*/ 89 h 1242"/>
                <a:gd name="T70" fmla="*/ 524 w 1239"/>
                <a:gd name="T71" fmla="*/ 80 h 1242"/>
                <a:gd name="T72" fmla="*/ 434 w 1239"/>
                <a:gd name="T73" fmla="*/ 89 h 1242"/>
                <a:gd name="T74" fmla="*/ 332 w 1239"/>
                <a:gd name="T75" fmla="*/ 124 h 1242"/>
                <a:gd name="T76" fmla="*/ 242 w 1239"/>
                <a:gd name="T77" fmla="*/ 181 h 1242"/>
                <a:gd name="T78" fmla="*/ 181 w 1239"/>
                <a:gd name="T79" fmla="*/ 242 h 1242"/>
                <a:gd name="T80" fmla="*/ 123 w 1239"/>
                <a:gd name="T81" fmla="*/ 332 h 1242"/>
                <a:gd name="T82" fmla="*/ 89 w 1239"/>
                <a:gd name="T83" fmla="*/ 435 h 1242"/>
                <a:gd name="T84" fmla="*/ 80 w 1239"/>
                <a:gd name="T85" fmla="*/ 525 h 1242"/>
                <a:gd name="T86" fmla="*/ 89 w 1239"/>
                <a:gd name="T87" fmla="*/ 615 h 1242"/>
                <a:gd name="T88" fmla="*/ 123 w 1239"/>
                <a:gd name="T89" fmla="*/ 718 h 1242"/>
                <a:gd name="T90" fmla="*/ 181 w 1239"/>
                <a:gd name="T91" fmla="*/ 808 h 1242"/>
                <a:gd name="T92" fmla="*/ 242 w 1239"/>
                <a:gd name="T93" fmla="*/ 868 h 1242"/>
                <a:gd name="T94" fmla="*/ 332 w 1239"/>
                <a:gd name="T95" fmla="*/ 926 h 1242"/>
                <a:gd name="T96" fmla="*/ 434 w 1239"/>
                <a:gd name="T97" fmla="*/ 961 h 1242"/>
                <a:gd name="T98" fmla="*/ 524 w 1239"/>
                <a:gd name="T99" fmla="*/ 970 h 1242"/>
                <a:gd name="T100" fmla="*/ 634 w 1239"/>
                <a:gd name="T101" fmla="*/ 956 h 1242"/>
                <a:gd name="T102" fmla="*/ 735 w 1239"/>
                <a:gd name="T103" fmla="*/ 916 h 1242"/>
                <a:gd name="T104" fmla="*/ 823 w 1239"/>
                <a:gd name="T105" fmla="*/ 855 h 1242"/>
                <a:gd name="T106" fmla="*/ 879 w 1239"/>
                <a:gd name="T107" fmla="*/ 791 h 1242"/>
                <a:gd name="T108" fmla="*/ 932 w 1239"/>
                <a:gd name="T109" fmla="*/ 698 h 1242"/>
                <a:gd name="T110" fmla="*/ 962 w 1239"/>
                <a:gd name="T111" fmla="*/ 592 h 1242"/>
                <a:gd name="T112" fmla="*/ 967 w 1239"/>
                <a:gd name="T113" fmla="*/ 502 h 1242"/>
                <a:gd name="T114" fmla="*/ 947 w 1239"/>
                <a:gd name="T115" fmla="*/ 392 h 1242"/>
                <a:gd name="T116" fmla="*/ 904 w 1239"/>
                <a:gd name="T117" fmla="*/ 295 h 1242"/>
                <a:gd name="T118" fmla="*/ 838 w 1239"/>
                <a:gd name="T119" fmla="*/ 21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9" h="1242">
                  <a:moveTo>
                    <a:pt x="1218" y="1122"/>
                  </a:moveTo>
                  <a:lnTo>
                    <a:pt x="1218" y="1122"/>
                  </a:lnTo>
                  <a:lnTo>
                    <a:pt x="1228" y="1133"/>
                  </a:lnTo>
                  <a:lnTo>
                    <a:pt x="1234" y="1146"/>
                  </a:lnTo>
                  <a:lnTo>
                    <a:pt x="1238" y="1158"/>
                  </a:lnTo>
                  <a:lnTo>
                    <a:pt x="1239" y="1172"/>
                  </a:lnTo>
                  <a:lnTo>
                    <a:pt x="1238" y="1186"/>
                  </a:lnTo>
                  <a:lnTo>
                    <a:pt x="1234" y="1198"/>
                  </a:lnTo>
                  <a:lnTo>
                    <a:pt x="1228" y="1211"/>
                  </a:lnTo>
                  <a:lnTo>
                    <a:pt x="1218" y="1221"/>
                  </a:lnTo>
                  <a:lnTo>
                    <a:pt x="1218" y="1221"/>
                  </a:lnTo>
                  <a:lnTo>
                    <a:pt x="1208" y="1231"/>
                  </a:lnTo>
                  <a:lnTo>
                    <a:pt x="1195" y="1237"/>
                  </a:lnTo>
                  <a:lnTo>
                    <a:pt x="1183" y="1241"/>
                  </a:lnTo>
                  <a:lnTo>
                    <a:pt x="1169" y="1242"/>
                  </a:lnTo>
                  <a:lnTo>
                    <a:pt x="1155" y="1241"/>
                  </a:lnTo>
                  <a:lnTo>
                    <a:pt x="1143" y="1237"/>
                  </a:lnTo>
                  <a:lnTo>
                    <a:pt x="1131" y="1231"/>
                  </a:lnTo>
                  <a:lnTo>
                    <a:pt x="1119" y="1221"/>
                  </a:lnTo>
                  <a:lnTo>
                    <a:pt x="907" y="1010"/>
                  </a:lnTo>
                  <a:lnTo>
                    <a:pt x="1007" y="910"/>
                  </a:lnTo>
                  <a:lnTo>
                    <a:pt x="1218" y="1122"/>
                  </a:lnTo>
                  <a:lnTo>
                    <a:pt x="1218" y="1122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551" y="1"/>
                  </a:lnTo>
                  <a:lnTo>
                    <a:pt x="577" y="2"/>
                  </a:lnTo>
                  <a:lnTo>
                    <a:pt x="603" y="6"/>
                  </a:lnTo>
                  <a:lnTo>
                    <a:pt x="629" y="11"/>
                  </a:lnTo>
                  <a:lnTo>
                    <a:pt x="654" y="16"/>
                  </a:lnTo>
                  <a:lnTo>
                    <a:pt x="679" y="24"/>
                  </a:lnTo>
                  <a:lnTo>
                    <a:pt x="704" y="32"/>
                  </a:lnTo>
                  <a:lnTo>
                    <a:pt x="728" y="41"/>
                  </a:lnTo>
                  <a:lnTo>
                    <a:pt x="750" y="52"/>
                  </a:lnTo>
                  <a:lnTo>
                    <a:pt x="773" y="64"/>
                  </a:lnTo>
                  <a:lnTo>
                    <a:pt x="795" y="76"/>
                  </a:lnTo>
                  <a:lnTo>
                    <a:pt x="816" y="90"/>
                  </a:lnTo>
                  <a:lnTo>
                    <a:pt x="836" y="105"/>
                  </a:lnTo>
                  <a:lnTo>
                    <a:pt x="856" y="120"/>
                  </a:lnTo>
                  <a:lnTo>
                    <a:pt x="876" y="136"/>
                  </a:lnTo>
                  <a:lnTo>
                    <a:pt x="894" y="154"/>
                  </a:lnTo>
                  <a:lnTo>
                    <a:pt x="911" y="172"/>
                  </a:lnTo>
                  <a:lnTo>
                    <a:pt x="927" y="191"/>
                  </a:lnTo>
                  <a:lnTo>
                    <a:pt x="944" y="211"/>
                  </a:lnTo>
                  <a:lnTo>
                    <a:pt x="957" y="231"/>
                  </a:lnTo>
                  <a:lnTo>
                    <a:pt x="971" y="252"/>
                  </a:lnTo>
                  <a:lnTo>
                    <a:pt x="983" y="275"/>
                  </a:lnTo>
                  <a:lnTo>
                    <a:pt x="996" y="297"/>
                  </a:lnTo>
                  <a:lnTo>
                    <a:pt x="1006" y="321"/>
                  </a:lnTo>
                  <a:lnTo>
                    <a:pt x="1016" y="345"/>
                  </a:lnTo>
                  <a:lnTo>
                    <a:pt x="1023" y="369"/>
                  </a:lnTo>
                  <a:lnTo>
                    <a:pt x="1031" y="394"/>
                  </a:lnTo>
                  <a:lnTo>
                    <a:pt x="1037" y="420"/>
                  </a:lnTo>
                  <a:lnTo>
                    <a:pt x="1041" y="445"/>
                  </a:lnTo>
                  <a:lnTo>
                    <a:pt x="1045" y="471"/>
                  </a:lnTo>
                  <a:lnTo>
                    <a:pt x="1047" y="499"/>
                  </a:lnTo>
                  <a:lnTo>
                    <a:pt x="1047" y="525"/>
                  </a:lnTo>
                  <a:lnTo>
                    <a:pt x="1047" y="525"/>
                  </a:lnTo>
                  <a:lnTo>
                    <a:pt x="1047" y="547"/>
                  </a:lnTo>
                  <a:lnTo>
                    <a:pt x="1046" y="570"/>
                  </a:lnTo>
                  <a:lnTo>
                    <a:pt x="1043" y="591"/>
                  </a:lnTo>
                  <a:lnTo>
                    <a:pt x="1040" y="612"/>
                  </a:lnTo>
                  <a:lnTo>
                    <a:pt x="1036" y="633"/>
                  </a:lnTo>
                  <a:lnTo>
                    <a:pt x="1031" y="655"/>
                  </a:lnTo>
                  <a:lnTo>
                    <a:pt x="1026" y="676"/>
                  </a:lnTo>
                  <a:lnTo>
                    <a:pt x="1018" y="696"/>
                  </a:lnTo>
                  <a:lnTo>
                    <a:pt x="1012" y="716"/>
                  </a:lnTo>
                  <a:lnTo>
                    <a:pt x="1003" y="736"/>
                  </a:lnTo>
                  <a:lnTo>
                    <a:pt x="995" y="755"/>
                  </a:lnTo>
                  <a:lnTo>
                    <a:pt x="985" y="773"/>
                  </a:lnTo>
                  <a:lnTo>
                    <a:pt x="975" y="791"/>
                  </a:lnTo>
                  <a:lnTo>
                    <a:pt x="964" y="810"/>
                  </a:lnTo>
                  <a:lnTo>
                    <a:pt x="952" y="826"/>
                  </a:lnTo>
                  <a:lnTo>
                    <a:pt x="940" y="843"/>
                  </a:lnTo>
                  <a:lnTo>
                    <a:pt x="978" y="882"/>
                  </a:lnTo>
                  <a:lnTo>
                    <a:pt x="880" y="981"/>
                  </a:lnTo>
                  <a:lnTo>
                    <a:pt x="841" y="942"/>
                  </a:lnTo>
                  <a:lnTo>
                    <a:pt x="841" y="942"/>
                  </a:lnTo>
                  <a:lnTo>
                    <a:pt x="824" y="955"/>
                  </a:lnTo>
                  <a:lnTo>
                    <a:pt x="808" y="966"/>
                  </a:lnTo>
                  <a:lnTo>
                    <a:pt x="789" y="977"/>
                  </a:lnTo>
                  <a:lnTo>
                    <a:pt x="772" y="987"/>
                  </a:lnTo>
                  <a:lnTo>
                    <a:pt x="753" y="997"/>
                  </a:lnTo>
                  <a:lnTo>
                    <a:pt x="734" y="1006"/>
                  </a:lnTo>
                  <a:lnTo>
                    <a:pt x="714" y="1015"/>
                  </a:lnTo>
                  <a:lnTo>
                    <a:pt x="694" y="1021"/>
                  </a:lnTo>
                  <a:lnTo>
                    <a:pt x="674" y="1028"/>
                  </a:lnTo>
                  <a:lnTo>
                    <a:pt x="653" y="1033"/>
                  </a:lnTo>
                  <a:lnTo>
                    <a:pt x="632" y="1038"/>
                  </a:lnTo>
                  <a:lnTo>
                    <a:pt x="611" y="1042"/>
                  </a:lnTo>
                  <a:lnTo>
                    <a:pt x="590" y="1046"/>
                  </a:lnTo>
                  <a:lnTo>
                    <a:pt x="568" y="1048"/>
                  </a:lnTo>
                  <a:lnTo>
                    <a:pt x="546" y="1050"/>
                  </a:lnTo>
                  <a:lnTo>
                    <a:pt x="524" y="1050"/>
                  </a:lnTo>
                  <a:lnTo>
                    <a:pt x="524" y="1050"/>
                  </a:lnTo>
                  <a:lnTo>
                    <a:pt x="497" y="1050"/>
                  </a:lnTo>
                  <a:lnTo>
                    <a:pt x="470" y="1047"/>
                  </a:lnTo>
                  <a:lnTo>
                    <a:pt x="444" y="1043"/>
                  </a:lnTo>
                  <a:lnTo>
                    <a:pt x="419" y="1040"/>
                  </a:lnTo>
                  <a:lnTo>
                    <a:pt x="393" y="1033"/>
                  </a:lnTo>
                  <a:lnTo>
                    <a:pt x="368" y="1026"/>
                  </a:lnTo>
                  <a:lnTo>
                    <a:pt x="344" y="1018"/>
                  </a:lnTo>
                  <a:lnTo>
                    <a:pt x="320" y="1008"/>
                  </a:lnTo>
                  <a:lnTo>
                    <a:pt x="297" y="998"/>
                  </a:lnTo>
                  <a:lnTo>
                    <a:pt x="274" y="986"/>
                  </a:lnTo>
                  <a:lnTo>
                    <a:pt x="252" y="973"/>
                  </a:lnTo>
                  <a:lnTo>
                    <a:pt x="231" y="960"/>
                  </a:lnTo>
                  <a:lnTo>
                    <a:pt x="211" y="946"/>
                  </a:lnTo>
                  <a:lnTo>
                    <a:pt x="191" y="930"/>
                  </a:lnTo>
                  <a:lnTo>
                    <a:pt x="172" y="913"/>
                  </a:lnTo>
                  <a:lnTo>
                    <a:pt x="153" y="896"/>
                  </a:lnTo>
                  <a:lnTo>
                    <a:pt x="136" y="878"/>
                  </a:lnTo>
                  <a:lnTo>
                    <a:pt x="120" y="858"/>
                  </a:lnTo>
                  <a:lnTo>
                    <a:pt x="105" y="838"/>
                  </a:lnTo>
                  <a:lnTo>
                    <a:pt x="90" y="818"/>
                  </a:lnTo>
                  <a:lnTo>
                    <a:pt x="76" y="797"/>
                  </a:lnTo>
                  <a:lnTo>
                    <a:pt x="64" y="775"/>
                  </a:lnTo>
                  <a:lnTo>
                    <a:pt x="52" y="752"/>
                  </a:lnTo>
                  <a:lnTo>
                    <a:pt x="41" y="730"/>
                  </a:lnTo>
                  <a:lnTo>
                    <a:pt x="32" y="706"/>
                  </a:lnTo>
                  <a:lnTo>
                    <a:pt x="24" y="681"/>
                  </a:lnTo>
                  <a:lnTo>
                    <a:pt x="16" y="656"/>
                  </a:lnTo>
                  <a:lnTo>
                    <a:pt x="11" y="631"/>
                  </a:lnTo>
                  <a:lnTo>
                    <a:pt x="6" y="605"/>
                  </a:lnTo>
                  <a:lnTo>
                    <a:pt x="2" y="579"/>
                  </a:lnTo>
                  <a:lnTo>
                    <a:pt x="1" y="55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499"/>
                  </a:lnTo>
                  <a:lnTo>
                    <a:pt x="2" y="471"/>
                  </a:lnTo>
                  <a:lnTo>
                    <a:pt x="6" y="445"/>
                  </a:lnTo>
                  <a:lnTo>
                    <a:pt x="11" y="420"/>
                  </a:lnTo>
                  <a:lnTo>
                    <a:pt x="16" y="394"/>
                  </a:lnTo>
                  <a:lnTo>
                    <a:pt x="24" y="369"/>
                  </a:lnTo>
                  <a:lnTo>
                    <a:pt x="32" y="345"/>
                  </a:lnTo>
                  <a:lnTo>
                    <a:pt x="41" y="321"/>
                  </a:lnTo>
                  <a:lnTo>
                    <a:pt x="52" y="297"/>
                  </a:lnTo>
                  <a:lnTo>
                    <a:pt x="64" y="275"/>
                  </a:lnTo>
                  <a:lnTo>
                    <a:pt x="76" y="252"/>
                  </a:lnTo>
                  <a:lnTo>
                    <a:pt x="90" y="231"/>
                  </a:lnTo>
                  <a:lnTo>
                    <a:pt x="105" y="211"/>
                  </a:lnTo>
                  <a:lnTo>
                    <a:pt x="120" y="191"/>
                  </a:lnTo>
                  <a:lnTo>
                    <a:pt x="136" y="172"/>
                  </a:lnTo>
                  <a:lnTo>
                    <a:pt x="153" y="154"/>
                  </a:lnTo>
                  <a:lnTo>
                    <a:pt x="172" y="136"/>
                  </a:lnTo>
                  <a:lnTo>
                    <a:pt x="191" y="120"/>
                  </a:lnTo>
                  <a:lnTo>
                    <a:pt x="211" y="105"/>
                  </a:lnTo>
                  <a:lnTo>
                    <a:pt x="231" y="90"/>
                  </a:lnTo>
                  <a:lnTo>
                    <a:pt x="252" y="76"/>
                  </a:lnTo>
                  <a:lnTo>
                    <a:pt x="274" y="64"/>
                  </a:lnTo>
                  <a:lnTo>
                    <a:pt x="297" y="52"/>
                  </a:lnTo>
                  <a:lnTo>
                    <a:pt x="320" y="41"/>
                  </a:lnTo>
                  <a:lnTo>
                    <a:pt x="344" y="32"/>
                  </a:lnTo>
                  <a:lnTo>
                    <a:pt x="368" y="24"/>
                  </a:lnTo>
                  <a:lnTo>
                    <a:pt x="393" y="16"/>
                  </a:lnTo>
                  <a:lnTo>
                    <a:pt x="419" y="11"/>
                  </a:lnTo>
                  <a:lnTo>
                    <a:pt x="444" y="6"/>
                  </a:lnTo>
                  <a:lnTo>
                    <a:pt x="470" y="2"/>
                  </a:lnTo>
                  <a:lnTo>
                    <a:pt x="497" y="1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838" y="210"/>
                  </a:moveTo>
                  <a:lnTo>
                    <a:pt x="838" y="210"/>
                  </a:lnTo>
                  <a:lnTo>
                    <a:pt x="823" y="196"/>
                  </a:lnTo>
                  <a:lnTo>
                    <a:pt x="806" y="181"/>
                  </a:lnTo>
                  <a:lnTo>
                    <a:pt x="789" y="169"/>
                  </a:lnTo>
                  <a:lnTo>
                    <a:pt x="772" y="156"/>
                  </a:lnTo>
                  <a:lnTo>
                    <a:pt x="754" y="145"/>
                  </a:lnTo>
                  <a:lnTo>
                    <a:pt x="735" y="134"/>
                  </a:lnTo>
                  <a:lnTo>
                    <a:pt x="717" y="124"/>
                  </a:lnTo>
                  <a:lnTo>
                    <a:pt x="697" y="115"/>
                  </a:lnTo>
                  <a:lnTo>
                    <a:pt x="677" y="107"/>
                  </a:lnTo>
                  <a:lnTo>
                    <a:pt x="656" y="100"/>
                  </a:lnTo>
                  <a:lnTo>
                    <a:pt x="634" y="94"/>
                  </a:lnTo>
                  <a:lnTo>
                    <a:pt x="613" y="89"/>
                  </a:lnTo>
                  <a:lnTo>
                    <a:pt x="591" y="85"/>
                  </a:lnTo>
                  <a:lnTo>
                    <a:pt x="570" y="82"/>
                  </a:lnTo>
                  <a:lnTo>
                    <a:pt x="546" y="81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01" y="81"/>
                  </a:lnTo>
                  <a:lnTo>
                    <a:pt x="479" y="82"/>
                  </a:lnTo>
                  <a:lnTo>
                    <a:pt x="456" y="85"/>
                  </a:lnTo>
                  <a:lnTo>
                    <a:pt x="434" y="89"/>
                  </a:lnTo>
                  <a:lnTo>
                    <a:pt x="413" y="94"/>
                  </a:lnTo>
                  <a:lnTo>
                    <a:pt x="391" y="100"/>
                  </a:lnTo>
                  <a:lnTo>
                    <a:pt x="371" y="107"/>
                  </a:lnTo>
                  <a:lnTo>
                    <a:pt x="352" y="115"/>
                  </a:lnTo>
                  <a:lnTo>
                    <a:pt x="332" y="124"/>
                  </a:lnTo>
                  <a:lnTo>
                    <a:pt x="312" y="134"/>
                  </a:lnTo>
                  <a:lnTo>
                    <a:pt x="294" y="145"/>
                  </a:lnTo>
                  <a:lnTo>
                    <a:pt x="275" y="156"/>
                  </a:lnTo>
                  <a:lnTo>
                    <a:pt x="258" y="169"/>
                  </a:lnTo>
                  <a:lnTo>
                    <a:pt x="242" y="181"/>
                  </a:lnTo>
                  <a:lnTo>
                    <a:pt x="226" y="196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6" y="226"/>
                  </a:lnTo>
                  <a:lnTo>
                    <a:pt x="181" y="242"/>
                  </a:lnTo>
                  <a:lnTo>
                    <a:pt x="168" y="259"/>
                  </a:lnTo>
                  <a:lnTo>
                    <a:pt x="156" y="276"/>
                  </a:lnTo>
                  <a:lnTo>
                    <a:pt x="145" y="295"/>
                  </a:lnTo>
                  <a:lnTo>
                    <a:pt x="133" y="312"/>
                  </a:lnTo>
                  <a:lnTo>
                    <a:pt x="123" y="332"/>
                  </a:lnTo>
                  <a:lnTo>
                    <a:pt x="115" y="352"/>
                  </a:lnTo>
                  <a:lnTo>
                    <a:pt x="107" y="372"/>
                  </a:lnTo>
                  <a:lnTo>
                    <a:pt x="100" y="392"/>
                  </a:lnTo>
                  <a:lnTo>
                    <a:pt x="93" y="414"/>
                  </a:lnTo>
                  <a:lnTo>
                    <a:pt x="89" y="435"/>
                  </a:lnTo>
                  <a:lnTo>
                    <a:pt x="85" y="457"/>
                  </a:lnTo>
                  <a:lnTo>
                    <a:pt x="82" y="480"/>
                  </a:lnTo>
                  <a:lnTo>
                    <a:pt x="81" y="502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1" y="547"/>
                  </a:lnTo>
                  <a:lnTo>
                    <a:pt x="82" y="571"/>
                  </a:lnTo>
                  <a:lnTo>
                    <a:pt x="85" y="592"/>
                  </a:lnTo>
                  <a:lnTo>
                    <a:pt x="89" y="615"/>
                  </a:lnTo>
                  <a:lnTo>
                    <a:pt x="93" y="636"/>
                  </a:lnTo>
                  <a:lnTo>
                    <a:pt x="100" y="657"/>
                  </a:lnTo>
                  <a:lnTo>
                    <a:pt x="107" y="678"/>
                  </a:lnTo>
                  <a:lnTo>
                    <a:pt x="115" y="698"/>
                  </a:lnTo>
                  <a:lnTo>
                    <a:pt x="123" y="718"/>
                  </a:lnTo>
                  <a:lnTo>
                    <a:pt x="133" y="737"/>
                  </a:lnTo>
                  <a:lnTo>
                    <a:pt x="145" y="756"/>
                  </a:lnTo>
                  <a:lnTo>
                    <a:pt x="156" y="773"/>
                  </a:lnTo>
                  <a:lnTo>
                    <a:pt x="168" y="791"/>
                  </a:lnTo>
                  <a:lnTo>
                    <a:pt x="181" y="808"/>
                  </a:lnTo>
                  <a:lnTo>
                    <a:pt x="196" y="825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26" y="855"/>
                  </a:lnTo>
                  <a:lnTo>
                    <a:pt x="242" y="868"/>
                  </a:lnTo>
                  <a:lnTo>
                    <a:pt x="258" y="881"/>
                  </a:lnTo>
                  <a:lnTo>
                    <a:pt x="275" y="893"/>
                  </a:lnTo>
                  <a:lnTo>
                    <a:pt x="294" y="906"/>
                  </a:lnTo>
                  <a:lnTo>
                    <a:pt x="312" y="916"/>
                  </a:lnTo>
                  <a:lnTo>
                    <a:pt x="332" y="926"/>
                  </a:lnTo>
                  <a:lnTo>
                    <a:pt x="352" y="935"/>
                  </a:lnTo>
                  <a:lnTo>
                    <a:pt x="371" y="943"/>
                  </a:lnTo>
                  <a:lnTo>
                    <a:pt x="391" y="950"/>
                  </a:lnTo>
                  <a:lnTo>
                    <a:pt x="413" y="956"/>
                  </a:lnTo>
                  <a:lnTo>
                    <a:pt x="434" y="961"/>
                  </a:lnTo>
                  <a:lnTo>
                    <a:pt x="456" y="965"/>
                  </a:lnTo>
                  <a:lnTo>
                    <a:pt x="479" y="967"/>
                  </a:lnTo>
                  <a:lnTo>
                    <a:pt x="501" y="970"/>
                  </a:lnTo>
                  <a:lnTo>
                    <a:pt x="524" y="970"/>
                  </a:lnTo>
                  <a:lnTo>
                    <a:pt x="524" y="970"/>
                  </a:lnTo>
                  <a:lnTo>
                    <a:pt x="546" y="970"/>
                  </a:lnTo>
                  <a:lnTo>
                    <a:pt x="570" y="967"/>
                  </a:lnTo>
                  <a:lnTo>
                    <a:pt x="591" y="965"/>
                  </a:lnTo>
                  <a:lnTo>
                    <a:pt x="613" y="961"/>
                  </a:lnTo>
                  <a:lnTo>
                    <a:pt x="634" y="956"/>
                  </a:lnTo>
                  <a:lnTo>
                    <a:pt x="656" y="950"/>
                  </a:lnTo>
                  <a:lnTo>
                    <a:pt x="677" y="943"/>
                  </a:lnTo>
                  <a:lnTo>
                    <a:pt x="697" y="935"/>
                  </a:lnTo>
                  <a:lnTo>
                    <a:pt x="717" y="926"/>
                  </a:lnTo>
                  <a:lnTo>
                    <a:pt x="735" y="916"/>
                  </a:lnTo>
                  <a:lnTo>
                    <a:pt x="754" y="906"/>
                  </a:lnTo>
                  <a:lnTo>
                    <a:pt x="772" y="893"/>
                  </a:lnTo>
                  <a:lnTo>
                    <a:pt x="789" y="881"/>
                  </a:lnTo>
                  <a:lnTo>
                    <a:pt x="806" y="868"/>
                  </a:lnTo>
                  <a:lnTo>
                    <a:pt x="823" y="855"/>
                  </a:lnTo>
                  <a:lnTo>
                    <a:pt x="838" y="840"/>
                  </a:lnTo>
                  <a:lnTo>
                    <a:pt x="838" y="840"/>
                  </a:lnTo>
                  <a:lnTo>
                    <a:pt x="853" y="825"/>
                  </a:lnTo>
                  <a:lnTo>
                    <a:pt x="866" y="808"/>
                  </a:lnTo>
                  <a:lnTo>
                    <a:pt x="879" y="791"/>
                  </a:lnTo>
                  <a:lnTo>
                    <a:pt x="891" y="773"/>
                  </a:lnTo>
                  <a:lnTo>
                    <a:pt x="904" y="756"/>
                  </a:lnTo>
                  <a:lnTo>
                    <a:pt x="914" y="737"/>
                  </a:lnTo>
                  <a:lnTo>
                    <a:pt x="924" y="718"/>
                  </a:lnTo>
                  <a:lnTo>
                    <a:pt x="932" y="698"/>
                  </a:lnTo>
                  <a:lnTo>
                    <a:pt x="941" y="678"/>
                  </a:lnTo>
                  <a:lnTo>
                    <a:pt x="947" y="657"/>
                  </a:lnTo>
                  <a:lnTo>
                    <a:pt x="954" y="636"/>
                  </a:lnTo>
                  <a:lnTo>
                    <a:pt x="959" y="615"/>
                  </a:lnTo>
                  <a:lnTo>
                    <a:pt x="962" y="592"/>
                  </a:lnTo>
                  <a:lnTo>
                    <a:pt x="965" y="571"/>
                  </a:lnTo>
                  <a:lnTo>
                    <a:pt x="967" y="547"/>
                  </a:lnTo>
                  <a:lnTo>
                    <a:pt x="967" y="525"/>
                  </a:lnTo>
                  <a:lnTo>
                    <a:pt x="967" y="525"/>
                  </a:lnTo>
                  <a:lnTo>
                    <a:pt x="967" y="502"/>
                  </a:lnTo>
                  <a:lnTo>
                    <a:pt x="965" y="480"/>
                  </a:lnTo>
                  <a:lnTo>
                    <a:pt x="962" y="457"/>
                  </a:lnTo>
                  <a:lnTo>
                    <a:pt x="959" y="435"/>
                  </a:lnTo>
                  <a:lnTo>
                    <a:pt x="954" y="414"/>
                  </a:lnTo>
                  <a:lnTo>
                    <a:pt x="947" y="392"/>
                  </a:lnTo>
                  <a:lnTo>
                    <a:pt x="941" y="372"/>
                  </a:lnTo>
                  <a:lnTo>
                    <a:pt x="932" y="352"/>
                  </a:lnTo>
                  <a:lnTo>
                    <a:pt x="924" y="332"/>
                  </a:lnTo>
                  <a:lnTo>
                    <a:pt x="914" y="312"/>
                  </a:lnTo>
                  <a:lnTo>
                    <a:pt x="904" y="295"/>
                  </a:lnTo>
                  <a:lnTo>
                    <a:pt x="891" y="276"/>
                  </a:lnTo>
                  <a:lnTo>
                    <a:pt x="879" y="259"/>
                  </a:lnTo>
                  <a:lnTo>
                    <a:pt x="866" y="242"/>
                  </a:lnTo>
                  <a:lnTo>
                    <a:pt x="853" y="226"/>
                  </a:lnTo>
                  <a:lnTo>
                    <a:pt x="838" y="210"/>
                  </a:lnTo>
                  <a:lnTo>
                    <a:pt x="838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367713" y="293688"/>
              <a:ext cx="354013" cy="292100"/>
            </a:xfrm>
            <a:custGeom>
              <a:avLst/>
              <a:gdLst>
                <a:gd name="T0" fmla="*/ 181 w 671"/>
                <a:gd name="T1" fmla="*/ 57 h 550"/>
                <a:gd name="T2" fmla="*/ 311 w 671"/>
                <a:gd name="T3" fmla="*/ 57 h 550"/>
                <a:gd name="T4" fmla="*/ 311 w 671"/>
                <a:gd name="T5" fmla="*/ 550 h 550"/>
                <a:gd name="T6" fmla="*/ 311 w 671"/>
                <a:gd name="T7" fmla="*/ 550 h 550"/>
                <a:gd name="T8" fmla="*/ 277 w 671"/>
                <a:gd name="T9" fmla="*/ 546 h 550"/>
                <a:gd name="T10" fmla="*/ 245 w 671"/>
                <a:gd name="T11" fmla="*/ 540 h 550"/>
                <a:gd name="T12" fmla="*/ 212 w 671"/>
                <a:gd name="T13" fmla="*/ 530 h 550"/>
                <a:gd name="T14" fmla="*/ 181 w 671"/>
                <a:gd name="T15" fmla="*/ 518 h 550"/>
                <a:gd name="T16" fmla="*/ 181 w 671"/>
                <a:gd name="T17" fmla="*/ 57 h 550"/>
                <a:gd name="T18" fmla="*/ 181 w 671"/>
                <a:gd name="T19" fmla="*/ 57 h 550"/>
                <a:gd name="T20" fmla="*/ 0 w 671"/>
                <a:gd name="T21" fmla="*/ 362 h 550"/>
                <a:gd name="T22" fmla="*/ 0 w 671"/>
                <a:gd name="T23" fmla="*/ 362 h 550"/>
                <a:gd name="T24" fmla="*/ 13 w 671"/>
                <a:gd name="T25" fmla="*/ 381 h 550"/>
                <a:gd name="T26" fmla="*/ 26 w 671"/>
                <a:gd name="T27" fmla="*/ 400 h 550"/>
                <a:gd name="T28" fmla="*/ 41 w 671"/>
                <a:gd name="T29" fmla="*/ 417 h 550"/>
                <a:gd name="T30" fmla="*/ 58 w 671"/>
                <a:gd name="T31" fmla="*/ 435 h 550"/>
                <a:gd name="T32" fmla="*/ 58 w 671"/>
                <a:gd name="T33" fmla="*/ 435 h 550"/>
                <a:gd name="T34" fmla="*/ 74 w 671"/>
                <a:gd name="T35" fmla="*/ 451 h 550"/>
                <a:gd name="T36" fmla="*/ 92 w 671"/>
                <a:gd name="T37" fmla="*/ 466 h 550"/>
                <a:gd name="T38" fmla="*/ 111 w 671"/>
                <a:gd name="T39" fmla="*/ 480 h 550"/>
                <a:gd name="T40" fmla="*/ 130 w 671"/>
                <a:gd name="T41" fmla="*/ 492 h 550"/>
                <a:gd name="T42" fmla="*/ 130 w 671"/>
                <a:gd name="T43" fmla="*/ 145 h 550"/>
                <a:gd name="T44" fmla="*/ 0 w 671"/>
                <a:gd name="T45" fmla="*/ 145 h 550"/>
                <a:gd name="T46" fmla="*/ 0 w 671"/>
                <a:gd name="T47" fmla="*/ 362 h 550"/>
                <a:gd name="T48" fmla="*/ 0 w 671"/>
                <a:gd name="T49" fmla="*/ 362 h 550"/>
                <a:gd name="T50" fmla="*/ 360 w 671"/>
                <a:gd name="T51" fmla="*/ 550 h 550"/>
                <a:gd name="T52" fmla="*/ 360 w 671"/>
                <a:gd name="T53" fmla="*/ 550 h 550"/>
                <a:gd name="T54" fmla="*/ 394 w 671"/>
                <a:gd name="T55" fmla="*/ 546 h 550"/>
                <a:gd name="T56" fmla="*/ 428 w 671"/>
                <a:gd name="T57" fmla="*/ 540 h 550"/>
                <a:gd name="T58" fmla="*/ 460 w 671"/>
                <a:gd name="T59" fmla="*/ 530 h 550"/>
                <a:gd name="T60" fmla="*/ 491 w 671"/>
                <a:gd name="T61" fmla="*/ 518 h 550"/>
                <a:gd name="T62" fmla="*/ 491 w 671"/>
                <a:gd name="T63" fmla="*/ 230 h 550"/>
                <a:gd name="T64" fmla="*/ 360 w 671"/>
                <a:gd name="T65" fmla="*/ 230 h 550"/>
                <a:gd name="T66" fmla="*/ 360 w 671"/>
                <a:gd name="T67" fmla="*/ 550 h 550"/>
                <a:gd name="T68" fmla="*/ 360 w 671"/>
                <a:gd name="T69" fmla="*/ 550 h 550"/>
                <a:gd name="T70" fmla="*/ 541 w 671"/>
                <a:gd name="T71" fmla="*/ 492 h 550"/>
                <a:gd name="T72" fmla="*/ 541 w 671"/>
                <a:gd name="T73" fmla="*/ 492 h 550"/>
                <a:gd name="T74" fmla="*/ 561 w 671"/>
                <a:gd name="T75" fmla="*/ 480 h 550"/>
                <a:gd name="T76" fmla="*/ 580 w 671"/>
                <a:gd name="T77" fmla="*/ 466 h 550"/>
                <a:gd name="T78" fmla="*/ 597 w 671"/>
                <a:gd name="T79" fmla="*/ 451 h 550"/>
                <a:gd name="T80" fmla="*/ 615 w 671"/>
                <a:gd name="T81" fmla="*/ 435 h 550"/>
                <a:gd name="T82" fmla="*/ 615 w 671"/>
                <a:gd name="T83" fmla="*/ 435 h 550"/>
                <a:gd name="T84" fmla="*/ 630 w 671"/>
                <a:gd name="T85" fmla="*/ 417 h 550"/>
                <a:gd name="T86" fmla="*/ 645 w 671"/>
                <a:gd name="T87" fmla="*/ 400 h 550"/>
                <a:gd name="T88" fmla="*/ 658 w 671"/>
                <a:gd name="T89" fmla="*/ 381 h 550"/>
                <a:gd name="T90" fmla="*/ 671 w 671"/>
                <a:gd name="T91" fmla="*/ 362 h 550"/>
                <a:gd name="T92" fmla="*/ 671 w 671"/>
                <a:gd name="T93" fmla="*/ 0 h 550"/>
                <a:gd name="T94" fmla="*/ 541 w 671"/>
                <a:gd name="T95" fmla="*/ 0 h 550"/>
                <a:gd name="T96" fmla="*/ 541 w 671"/>
                <a:gd name="T97" fmla="*/ 492 h 550"/>
                <a:gd name="T98" fmla="*/ 541 w 671"/>
                <a:gd name="T99" fmla="*/ 4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550">
                  <a:moveTo>
                    <a:pt x="181" y="57"/>
                  </a:moveTo>
                  <a:lnTo>
                    <a:pt x="311" y="57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277" y="546"/>
                  </a:lnTo>
                  <a:lnTo>
                    <a:pt x="245" y="540"/>
                  </a:lnTo>
                  <a:lnTo>
                    <a:pt x="212" y="530"/>
                  </a:lnTo>
                  <a:lnTo>
                    <a:pt x="181" y="518"/>
                  </a:lnTo>
                  <a:lnTo>
                    <a:pt x="181" y="57"/>
                  </a:lnTo>
                  <a:lnTo>
                    <a:pt x="181" y="57"/>
                  </a:lnTo>
                  <a:close/>
                  <a:moveTo>
                    <a:pt x="0" y="362"/>
                  </a:moveTo>
                  <a:lnTo>
                    <a:pt x="0" y="362"/>
                  </a:lnTo>
                  <a:lnTo>
                    <a:pt x="13" y="381"/>
                  </a:lnTo>
                  <a:lnTo>
                    <a:pt x="26" y="400"/>
                  </a:lnTo>
                  <a:lnTo>
                    <a:pt x="41" y="417"/>
                  </a:lnTo>
                  <a:lnTo>
                    <a:pt x="58" y="435"/>
                  </a:lnTo>
                  <a:lnTo>
                    <a:pt x="58" y="435"/>
                  </a:lnTo>
                  <a:lnTo>
                    <a:pt x="74" y="451"/>
                  </a:lnTo>
                  <a:lnTo>
                    <a:pt x="92" y="466"/>
                  </a:lnTo>
                  <a:lnTo>
                    <a:pt x="111" y="480"/>
                  </a:lnTo>
                  <a:lnTo>
                    <a:pt x="130" y="492"/>
                  </a:lnTo>
                  <a:lnTo>
                    <a:pt x="130" y="145"/>
                  </a:lnTo>
                  <a:lnTo>
                    <a:pt x="0" y="145"/>
                  </a:lnTo>
                  <a:lnTo>
                    <a:pt x="0" y="362"/>
                  </a:lnTo>
                  <a:lnTo>
                    <a:pt x="0" y="362"/>
                  </a:lnTo>
                  <a:close/>
                  <a:moveTo>
                    <a:pt x="360" y="550"/>
                  </a:moveTo>
                  <a:lnTo>
                    <a:pt x="360" y="550"/>
                  </a:lnTo>
                  <a:lnTo>
                    <a:pt x="394" y="546"/>
                  </a:lnTo>
                  <a:lnTo>
                    <a:pt x="428" y="540"/>
                  </a:lnTo>
                  <a:lnTo>
                    <a:pt x="460" y="530"/>
                  </a:lnTo>
                  <a:lnTo>
                    <a:pt x="491" y="518"/>
                  </a:lnTo>
                  <a:lnTo>
                    <a:pt x="491" y="230"/>
                  </a:lnTo>
                  <a:lnTo>
                    <a:pt x="360" y="230"/>
                  </a:lnTo>
                  <a:lnTo>
                    <a:pt x="360" y="550"/>
                  </a:lnTo>
                  <a:lnTo>
                    <a:pt x="360" y="550"/>
                  </a:lnTo>
                  <a:close/>
                  <a:moveTo>
                    <a:pt x="541" y="492"/>
                  </a:moveTo>
                  <a:lnTo>
                    <a:pt x="541" y="492"/>
                  </a:lnTo>
                  <a:lnTo>
                    <a:pt x="561" y="480"/>
                  </a:lnTo>
                  <a:lnTo>
                    <a:pt x="580" y="466"/>
                  </a:lnTo>
                  <a:lnTo>
                    <a:pt x="597" y="451"/>
                  </a:lnTo>
                  <a:lnTo>
                    <a:pt x="615" y="435"/>
                  </a:lnTo>
                  <a:lnTo>
                    <a:pt x="615" y="435"/>
                  </a:lnTo>
                  <a:lnTo>
                    <a:pt x="630" y="417"/>
                  </a:lnTo>
                  <a:lnTo>
                    <a:pt x="645" y="400"/>
                  </a:lnTo>
                  <a:lnTo>
                    <a:pt x="658" y="381"/>
                  </a:lnTo>
                  <a:lnTo>
                    <a:pt x="671" y="362"/>
                  </a:lnTo>
                  <a:lnTo>
                    <a:pt x="671" y="0"/>
                  </a:lnTo>
                  <a:lnTo>
                    <a:pt x="541" y="0"/>
                  </a:lnTo>
                  <a:lnTo>
                    <a:pt x="541" y="492"/>
                  </a:lnTo>
                  <a:lnTo>
                    <a:pt x="541" y="4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3782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4671" y="203357"/>
            <a:ext cx="8229600" cy="857250"/>
          </a:xfrm>
        </p:spPr>
        <p:txBody>
          <a:bodyPr>
            <a:noAutofit/>
          </a:bodyPr>
          <a:lstStyle/>
          <a:p>
            <a:r>
              <a:rPr lang="fr-FR" dirty="0"/>
              <a:t>Et d’autres caractéristiques plus personnelles </a:t>
            </a:r>
            <a:br>
              <a:rPr lang="fr-FR" dirty="0"/>
            </a:br>
            <a:r>
              <a:rPr lang="fr-FR" dirty="0"/>
              <a:t>telles que l’engagement associatif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03500"/>
              </p:ext>
            </p:extLst>
          </p:nvPr>
        </p:nvGraphicFramePr>
        <p:xfrm>
          <a:off x="611561" y="1221600"/>
          <a:ext cx="8064895" cy="3199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1540">
                <a:tc gridSpan="2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34290" marB="34290" anchor="ctr">
                    <a:solidFill>
                      <a:srgbClr val="3FA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Effectif</a:t>
                      </a:r>
                    </a:p>
                  </a:txBody>
                  <a:tcPr marT="34290" marB="34290" anchor="ctr">
                    <a:solidFill>
                      <a:srgbClr val="3FA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Taux de participation</a:t>
                      </a:r>
                    </a:p>
                  </a:txBody>
                  <a:tcPr marT="34290" marB="34290" anchor="ctr">
                    <a:solidFill>
                      <a:srgbClr val="3FA3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Khi2</a:t>
                      </a:r>
                    </a:p>
                  </a:txBody>
                  <a:tcPr marT="34290" marB="34290" anchor="ctr">
                    <a:solidFill>
                      <a:srgbClr val="3FA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 rowSpan="2">
                  <a:txBody>
                    <a:bodyPr/>
                    <a:lstStyle/>
                    <a:p>
                      <a:endParaRPr lang="fr-FR" sz="1500" dirty="0"/>
                    </a:p>
                    <a:p>
                      <a:r>
                        <a:rPr lang="fr-FR" sz="1500" dirty="0"/>
                        <a:t>Engagement associatif:</a:t>
                      </a:r>
                      <a:r>
                        <a:rPr lang="fr-FR" sz="1500" baseline="0" dirty="0"/>
                        <a:t> NON</a:t>
                      </a:r>
                      <a:endParaRPr lang="fr-FR" sz="15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dirty="0"/>
                        <a:t>Groupe témoin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439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49%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1800" dirty="0"/>
                    </a:p>
                    <a:p>
                      <a:r>
                        <a:rPr lang="fr-FR" sz="1800" dirty="0"/>
                        <a:t>0,05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dirty="0"/>
                        <a:t>Groupe RP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440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43%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 rowSpan="2">
                  <a:txBody>
                    <a:bodyPr/>
                    <a:lstStyle/>
                    <a:p>
                      <a:endParaRPr lang="fr-FR" sz="1500" dirty="0"/>
                    </a:p>
                    <a:p>
                      <a:r>
                        <a:rPr lang="fr-FR" sz="1500" dirty="0"/>
                        <a:t>Engagement associatif:</a:t>
                      </a:r>
                      <a:r>
                        <a:rPr lang="fr-FR" sz="1500" baseline="0" dirty="0"/>
                        <a:t> OUI</a:t>
                      </a:r>
                      <a:endParaRPr lang="fr-FR" sz="15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Groupe témoin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104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49%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1800" dirty="0"/>
                    </a:p>
                    <a:p>
                      <a:r>
                        <a:rPr lang="fr-FR" sz="1800" dirty="0"/>
                        <a:t>0,06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24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Groupe RP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113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62%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698154" y="4501127"/>
            <a:ext cx="197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Interaction: p: 0,01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8340548" y="171450"/>
            <a:ext cx="582789" cy="584200"/>
            <a:chOff x="8267700" y="98425"/>
            <a:chExt cx="655638" cy="657225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267700" y="98425"/>
              <a:ext cx="655638" cy="657225"/>
            </a:xfrm>
            <a:custGeom>
              <a:avLst/>
              <a:gdLst>
                <a:gd name="T0" fmla="*/ 1238 w 1239"/>
                <a:gd name="T1" fmla="*/ 1158 h 1242"/>
                <a:gd name="T2" fmla="*/ 1218 w 1239"/>
                <a:gd name="T3" fmla="*/ 1221 h 1242"/>
                <a:gd name="T4" fmla="*/ 1169 w 1239"/>
                <a:gd name="T5" fmla="*/ 1242 h 1242"/>
                <a:gd name="T6" fmla="*/ 907 w 1239"/>
                <a:gd name="T7" fmla="*/ 1010 h 1242"/>
                <a:gd name="T8" fmla="*/ 524 w 1239"/>
                <a:gd name="T9" fmla="*/ 0 h 1242"/>
                <a:gd name="T10" fmla="*/ 654 w 1239"/>
                <a:gd name="T11" fmla="*/ 16 h 1242"/>
                <a:gd name="T12" fmla="*/ 773 w 1239"/>
                <a:gd name="T13" fmla="*/ 64 h 1242"/>
                <a:gd name="T14" fmla="*/ 876 w 1239"/>
                <a:gd name="T15" fmla="*/ 136 h 1242"/>
                <a:gd name="T16" fmla="*/ 957 w 1239"/>
                <a:gd name="T17" fmla="*/ 231 h 1242"/>
                <a:gd name="T18" fmla="*/ 1016 w 1239"/>
                <a:gd name="T19" fmla="*/ 345 h 1242"/>
                <a:gd name="T20" fmla="*/ 1045 w 1239"/>
                <a:gd name="T21" fmla="*/ 471 h 1242"/>
                <a:gd name="T22" fmla="*/ 1046 w 1239"/>
                <a:gd name="T23" fmla="*/ 570 h 1242"/>
                <a:gd name="T24" fmla="*/ 1026 w 1239"/>
                <a:gd name="T25" fmla="*/ 676 h 1242"/>
                <a:gd name="T26" fmla="*/ 985 w 1239"/>
                <a:gd name="T27" fmla="*/ 773 h 1242"/>
                <a:gd name="T28" fmla="*/ 978 w 1239"/>
                <a:gd name="T29" fmla="*/ 882 h 1242"/>
                <a:gd name="T30" fmla="*/ 808 w 1239"/>
                <a:gd name="T31" fmla="*/ 966 h 1242"/>
                <a:gd name="T32" fmla="*/ 714 w 1239"/>
                <a:gd name="T33" fmla="*/ 1015 h 1242"/>
                <a:gd name="T34" fmla="*/ 611 w 1239"/>
                <a:gd name="T35" fmla="*/ 1042 h 1242"/>
                <a:gd name="T36" fmla="*/ 524 w 1239"/>
                <a:gd name="T37" fmla="*/ 1050 h 1242"/>
                <a:gd name="T38" fmla="*/ 393 w 1239"/>
                <a:gd name="T39" fmla="*/ 1033 h 1242"/>
                <a:gd name="T40" fmla="*/ 274 w 1239"/>
                <a:gd name="T41" fmla="*/ 986 h 1242"/>
                <a:gd name="T42" fmla="*/ 172 w 1239"/>
                <a:gd name="T43" fmla="*/ 913 h 1242"/>
                <a:gd name="T44" fmla="*/ 90 w 1239"/>
                <a:gd name="T45" fmla="*/ 818 h 1242"/>
                <a:gd name="T46" fmla="*/ 32 w 1239"/>
                <a:gd name="T47" fmla="*/ 706 h 1242"/>
                <a:gd name="T48" fmla="*/ 2 w 1239"/>
                <a:gd name="T49" fmla="*/ 579 h 1242"/>
                <a:gd name="T50" fmla="*/ 2 w 1239"/>
                <a:gd name="T51" fmla="*/ 471 h 1242"/>
                <a:gd name="T52" fmla="*/ 32 w 1239"/>
                <a:gd name="T53" fmla="*/ 345 h 1242"/>
                <a:gd name="T54" fmla="*/ 90 w 1239"/>
                <a:gd name="T55" fmla="*/ 231 h 1242"/>
                <a:gd name="T56" fmla="*/ 172 w 1239"/>
                <a:gd name="T57" fmla="*/ 136 h 1242"/>
                <a:gd name="T58" fmla="*/ 274 w 1239"/>
                <a:gd name="T59" fmla="*/ 64 h 1242"/>
                <a:gd name="T60" fmla="*/ 393 w 1239"/>
                <a:gd name="T61" fmla="*/ 16 h 1242"/>
                <a:gd name="T62" fmla="*/ 524 w 1239"/>
                <a:gd name="T63" fmla="*/ 0 h 1242"/>
                <a:gd name="T64" fmla="*/ 806 w 1239"/>
                <a:gd name="T65" fmla="*/ 181 h 1242"/>
                <a:gd name="T66" fmla="*/ 717 w 1239"/>
                <a:gd name="T67" fmla="*/ 124 h 1242"/>
                <a:gd name="T68" fmla="*/ 613 w 1239"/>
                <a:gd name="T69" fmla="*/ 89 h 1242"/>
                <a:gd name="T70" fmla="*/ 524 w 1239"/>
                <a:gd name="T71" fmla="*/ 80 h 1242"/>
                <a:gd name="T72" fmla="*/ 434 w 1239"/>
                <a:gd name="T73" fmla="*/ 89 h 1242"/>
                <a:gd name="T74" fmla="*/ 332 w 1239"/>
                <a:gd name="T75" fmla="*/ 124 h 1242"/>
                <a:gd name="T76" fmla="*/ 242 w 1239"/>
                <a:gd name="T77" fmla="*/ 181 h 1242"/>
                <a:gd name="T78" fmla="*/ 181 w 1239"/>
                <a:gd name="T79" fmla="*/ 242 h 1242"/>
                <a:gd name="T80" fmla="*/ 123 w 1239"/>
                <a:gd name="T81" fmla="*/ 332 h 1242"/>
                <a:gd name="T82" fmla="*/ 89 w 1239"/>
                <a:gd name="T83" fmla="*/ 435 h 1242"/>
                <a:gd name="T84" fmla="*/ 80 w 1239"/>
                <a:gd name="T85" fmla="*/ 525 h 1242"/>
                <a:gd name="T86" fmla="*/ 89 w 1239"/>
                <a:gd name="T87" fmla="*/ 615 h 1242"/>
                <a:gd name="T88" fmla="*/ 123 w 1239"/>
                <a:gd name="T89" fmla="*/ 718 h 1242"/>
                <a:gd name="T90" fmla="*/ 181 w 1239"/>
                <a:gd name="T91" fmla="*/ 808 h 1242"/>
                <a:gd name="T92" fmla="*/ 242 w 1239"/>
                <a:gd name="T93" fmla="*/ 868 h 1242"/>
                <a:gd name="T94" fmla="*/ 332 w 1239"/>
                <a:gd name="T95" fmla="*/ 926 h 1242"/>
                <a:gd name="T96" fmla="*/ 434 w 1239"/>
                <a:gd name="T97" fmla="*/ 961 h 1242"/>
                <a:gd name="T98" fmla="*/ 524 w 1239"/>
                <a:gd name="T99" fmla="*/ 970 h 1242"/>
                <a:gd name="T100" fmla="*/ 634 w 1239"/>
                <a:gd name="T101" fmla="*/ 956 h 1242"/>
                <a:gd name="T102" fmla="*/ 735 w 1239"/>
                <a:gd name="T103" fmla="*/ 916 h 1242"/>
                <a:gd name="T104" fmla="*/ 823 w 1239"/>
                <a:gd name="T105" fmla="*/ 855 h 1242"/>
                <a:gd name="T106" fmla="*/ 879 w 1239"/>
                <a:gd name="T107" fmla="*/ 791 h 1242"/>
                <a:gd name="T108" fmla="*/ 932 w 1239"/>
                <a:gd name="T109" fmla="*/ 698 h 1242"/>
                <a:gd name="T110" fmla="*/ 962 w 1239"/>
                <a:gd name="T111" fmla="*/ 592 h 1242"/>
                <a:gd name="T112" fmla="*/ 967 w 1239"/>
                <a:gd name="T113" fmla="*/ 502 h 1242"/>
                <a:gd name="T114" fmla="*/ 947 w 1239"/>
                <a:gd name="T115" fmla="*/ 392 h 1242"/>
                <a:gd name="T116" fmla="*/ 904 w 1239"/>
                <a:gd name="T117" fmla="*/ 295 h 1242"/>
                <a:gd name="T118" fmla="*/ 838 w 1239"/>
                <a:gd name="T119" fmla="*/ 21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9" h="1242">
                  <a:moveTo>
                    <a:pt x="1218" y="1122"/>
                  </a:moveTo>
                  <a:lnTo>
                    <a:pt x="1218" y="1122"/>
                  </a:lnTo>
                  <a:lnTo>
                    <a:pt x="1228" y="1133"/>
                  </a:lnTo>
                  <a:lnTo>
                    <a:pt x="1234" y="1146"/>
                  </a:lnTo>
                  <a:lnTo>
                    <a:pt x="1238" y="1158"/>
                  </a:lnTo>
                  <a:lnTo>
                    <a:pt x="1239" y="1172"/>
                  </a:lnTo>
                  <a:lnTo>
                    <a:pt x="1238" y="1186"/>
                  </a:lnTo>
                  <a:lnTo>
                    <a:pt x="1234" y="1198"/>
                  </a:lnTo>
                  <a:lnTo>
                    <a:pt x="1228" y="1211"/>
                  </a:lnTo>
                  <a:lnTo>
                    <a:pt x="1218" y="1221"/>
                  </a:lnTo>
                  <a:lnTo>
                    <a:pt x="1218" y="1221"/>
                  </a:lnTo>
                  <a:lnTo>
                    <a:pt x="1208" y="1231"/>
                  </a:lnTo>
                  <a:lnTo>
                    <a:pt x="1195" y="1237"/>
                  </a:lnTo>
                  <a:lnTo>
                    <a:pt x="1183" y="1241"/>
                  </a:lnTo>
                  <a:lnTo>
                    <a:pt x="1169" y="1242"/>
                  </a:lnTo>
                  <a:lnTo>
                    <a:pt x="1155" y="1241"/>
                  </a:lnTo>
                  <a:lnTo>
                    <a:pt x="1143" y="1237"/>
                  </a:lnTo>
                  <a:lnTo>
                    <a:pt x="1131" y="1231"/>
                  </a:lnTo>
                  <a:lnTo>
                    <a:pt x="1119" y="1221"/>
                  </a:lnTo>
                  <a:lnTo>
                    <a:pt x="907" y="1010"/>
                  </a:lnTo>
                  <a:lnTo>
                    <a:pt x="1007" y="910"/>
                  </a:lnTo>
                  <a:lnTo>
                    <a:pt x="1218" y="1122"/>
                  </a:lnTo>
                  <a:lnTo>
                    <a:pt x="1218" y="1122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551" y="1"/>
                  </a:lnTo>
                  <a:lnTo>
                    <a:pt x="577" y="2"/>
                  </a:lnTo>
                  <a:lnTo>
                    <a:pt x="603" y="6"/>
                  </a:lnTo>
                  <a:lnTo>
                    <a:pt x="629" y="11"/>
                  </a:lnTo>
                  <a:lnTo>
                    <a:pt x="654" y="16"/>
                  </a:lnTo>
                  <a:lnTo>
                    <a:pt x="679" y="24"/>
                  </a:lnTo>
                  <a:lnTo>
                    <a:pt x="704" y="32"/>
                  </a:lnTo>
                  <a:lnTo>
                    <a:pt x="728" y="41"/>
                  </a:lnTo>
                  <a:lnTo>
                    <a:pt x="750" y="52"/>
                  </a:lnTo>
                  <a:lnTo>
                    <a:pt x="773" y="64"/>
                  </a:lnTo>
                  <a:lnTo>
                    <a:pt x="795" y="76"/>
                  </a:lnTo>
                  <a:lnTo>
                    <a:pt x="816" y="90"/>
                  </a:lnTo>
                  <a:lnTo>
                    <a:pt x="836" y="105"/>
                  </a:lnTo>
                  <a:lnTo>
                    <a:pt x="856" y="120"/>
                  </a:lnTo>
                  <a:lnTo>
                    <a:pt x="876" y="136"/>
                  </a:lnTo>
                  <a:lnTo>
                    <a:pt x="894" y="154"/>
                  </a:lnTo>
                  <a:lnTo>
                    <a:pt x="911" y="172"/>
                  </a:lnTo>
                  <a:lnTo>
                    <a:pt x="927" y="191"/>
                  </a:lnTo>
                  <a:lnTo>
                    <a:pt x="944" y="211"/>
                  </a:lnTo>
                  <a:lnTo>
                    <a:pt x="957" y="231"/>
                  </a:lnTo>
                  <a:lnTo>
                    <a:pt x="971" y="252"/>
                  </a:lnTo>
                  <a:lnTo>
                    <a:pt x="983" y="275"/>
                  </a:lnTo>
                  <a:lnTo>
                    <a:pt x="996" y="297"/>
                  </a:lnTo>
                  <a:lnTo>
                    <a:pt x="1006" y="321"/>
                  </a:lnTo>
                  <a:lnTo>
                    <a:pt x="1016" y="345"/>
                  </a:lnTo>
                  <a:lnTo>
                    <a:pt x="1023" y="369"/>
                  </a:lnTo>
                  <a:lnTo>
                    <a:pt x="1031" y="394"/>
                  </a:lnTo>
                  <a:lnTo>
                    <a:pt x="1037" y="420"/>
                  </a:lnTo>
                  <a:lnTo>
                    <a:pt x="1041" y="445"/>
                  </a:lnTo>
                  <a:lnTo>
                    <a:pt x="1045" y="471"/>
                  </a:lnTo>
                  <a:lnTo>
                    <a:pt x="1047" y="499"/>
                  </a:lnTo>
                  <a:lnTo>
                    <a:pt x="1047" y="525"/>
                  </a:lnTo>
                  <a:lnTo>
                    <a:pt x="1047" y="525"/>
                  </a:lnTo>
                  <a:lnTo>
                    <a:pt x="1047" y="547"/>
                  </a:lnTo>
                  <a:lnTo>
                    <a:pt x="1046" y="570"/>
                  </a:lnTo>
                  <a:lnTo>
                    <a:pt x="1043" y="591"/>
                  </a:lnTo>
                  <a:lnTo>
                    <a:pt x="1040" y="612"/>
                  </a:lnTo>
                  <a:lnTo>
                    <a:pt x="1036" y="633"/>
                  </a:lnTo>
                  <a:lnTo>
                    <a:pt x="1031" y="655"/>
                  </a:lnTo>
                  <a:lnTo>
                    <a:pt x="1026" y="676"/>
                  </a:lnTo>
                  <a:lnTo>
                    <a:pt x="1018" y="696"/>
                  </a:lnTo>
                  <a:lnTo>
                    <a:pt x="1012" y="716"/>
                  </a:lnTo>
                  <a:lnTo>
                    <a:pt x="1003" y="736"/>
                  </a:lnTo>
                  <a:lnTo>
                    <a:pt x="995" y="755"/>
                  </a:lnTo>
                  <a:lnTo>
                    <a:pt x="985" y="773"/>
                  </a:lnTo>
                  <a:lnTo>
                    <a:pt x="975" y="791"/>
                  </a:lnTo>
                  <a:lnTo>
                    <a:pt x="964" y="810"/>
                  </a:lnTo>
                  <a:lnTo>
                    <a:pt x="952" y="826"/>
                  </a:lnTo>
                  <a:lnTo>
                    <a:pt x="940" y="843"/>
                  </a:lnTo>
                  <a:lnTo>
                    <a:pt x="978" y="882"/>
                  </a:lnTo>
                  <a:lnTo>
                    <a:pt x="880" y="981"/>
                  </a:lnTo>
                  <a:lnTo>
                    <a:pt x="841" y="942"/>
                  </a:lnTo>
                  <a:lnTo>
                    <a:pt x="841" y="942"/>
                  </a:lnTo>
                  <a:lnTo>
                    <a:pt x="824" y="955"/>
                  </a:lnTo>
                  <a:lnTo>
                    <a:pt x="808" y="966"/>
                  </a:lnTo>
                  <a:lnTo>
                    <a:pt x="789" y="977"/>
                  </a:lnTo>
                  <a:lnTo>
                    <a:pt x="772" y="987"/>
                  </a:lnTo>
                  <a:lnTo>
                    <a:pt x="753" y="997"/>
                  </a:lnTo>
                  <a:lnTo>
                    <a:pt x="734" y="1006"/>
                  </a:lnTo>
                  <a:lnTo>
                    <a:pt x="714" y="1015"/>
                  </a:lnTo>
                  <a:lnTo>
                    <a:pt x="694" y="1021"/>
                  </a:lnTo>
                  <a:lnTo>
                    <a:pt x="674" y="1028"/>
                  </a:lnTo>
                  <a:lnTo>
                    <a:pt x="653" y="1033"/>
                  </a:lnTo>
                  <a:lnTo>
                    <a:pt x="632" y="1038"/>
                  </a:lnTo>
                  <a:lnTo>
                    <a:pt x="611" y="1042"/>
                  </a:lnTo>
                  <a:lnTo>
                    <a:pt x="590" y="1046"/>
                  </a:lnTo>
                  <a:lnTo>
                    <a:pt x="568" y="1048"/>
                  </a:lnTo>
                  <a:lnTo>
                    <a:pt x="546" y="1050"/>
                  </a:lnTo>
                  <a:lnTo>
                    <a:pt x="524" y="1050"/>
                  </a:lnTo>
                  <a:lnTo>
                    <a:pt x="524" y="1050"/>
                  </a:lnTo>
                  <a:lnTo>
                    <a:pt x="497" y="1050"/>
                  </a:lnTo>
                  <a:lnTo>
                    <a:pt x="470" y="1047"/>
                  </a:lnTo>
                  <a:lnTo>
                    <a:pt x="444" y="1043"/>
                  </a:lnTo>
                  <a:lnTo>
                    <a:pt x="419" y="1040"/>
                  </a:lnTo>
                  <a:lnTo>
                    <a:pt x="393" y="1033"/>
                  </a:lnTo>
                  <a:lnTo>
                    <a:pt x="368" y="1026"/>
                  </a:lnTo>
                  <a:lnTo>
                    <a:pt x="344" y="1018"/>
                  </a:lnTo>
                  <a:lnTo>
                    <a:pt x="320" y="1008"/>
                  </a:lnTo>
                  <a:lnTo>
                    <a:pt x="297" y="998"/>
                  </a:lnTo>
                  <a:lnTo>
                    <a:pt x="274" y="986"/>
                  </a:lnTo>
                  <a:lnTo>
                    <a:pt x="252" y="973"/>
                  </a:lnTo>
                  <a:lnTo>
                    <a:pt x="231" y="960"/>
                  </a:lnTo>
                  <a:lnTo>
                    <a:pt x="211" y="946"/>
                  </a:lnTo>
                  <a:lnTo>
                    <a:pt x="191" y="930"/>
                  </a:lnTo>
                  <a:lnTo>
                    <a:pt x="172" y="913"/>
                  </a:lnTo>
                  <a:lnTo>
                    <a:pt x="153" y="896"/>
                  </a:lnTo>
                  <a:lnTo>
                    <a:pt x="136" y="878"/>
                  </a:lnTo>
                  <a:lnTo>
                    <a:pt x="120" y="858"/>
                  </a:lnTo>
                  <a:lnTo>
                    <a:pt x="105" y="838"/>
                  </a:lnTo>
                  <a:lnTo>
                    <a:pt x="90" y="818"/>
                  </a:lnTo>
                  <a:lnTo>
                    <a:pt x="76" y="797"/>
                  </a:lnTo>
                  <a:lnTo>
                    <a:pt x="64" y="775"/>
                  </a:lnTo>
                  <a:lnTo>
                    <a:pt x="52" y="752"/>
                  </a:lnTo>
                  <a:lnTo>
                    <a:pt x="41" y="730"/>
                  </a:lnTo>
                  <a:lnTo>
                    <a:pt x="32" y="706"/>
                  </a:lnTo>
                  <a:lnTo>
                    <a:pt x="24" y="681"/>
                  </a:lnTo>
                  <a:lnTo>
                    <a:pt x="16" y="656"/>
                  </a:lnTo>
                  <a:lnTo>
                    <a:pt x="11" y="631"/>
                  </a:lnTo>
                  <a:lnTo>
                    <a:pt x="6" y="605"/>
                  </a:lnTo>
                  <a:lnTo>
                    <a:pt x="2" y="579"/>
                  </a:lnTo>
                  <a:lnTo>
                    <a:pt x="1" y="55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499"/>
                  </a:lnTo>
                  <a:lnTo>
                    <a:pt x="2" y="471"/>
                  </a:lnTo>
                  <a:lnTo>
                    <a:pt x="6" y="445"/>
                  </a:lnTo>
                  <a:lnTo>
                    <a:pt x="11" y="420"/>
                  </a:lnTo>
                  <a:lnTo>
                    <a:pt x="16" y="394"/>
                  </a:lnTo>
                  <a:lnTo>
                    <a:pt x="24" y="369"/>
                  </a:lnTo>
                  <a:lnTo>
                    <a:pt x="32" y="345"/>
                  </a:lnTo>
                  <a:lnTo>
                    <a:pt x="41" y="321"/>
                  </a:lnTo>
                  <a:lnTo>
                    <a:pt x="52" y="297"/>
                  </a:lnTo>
                  <a:lnTo>
                    <a:pt x="64" y="275"/>
                  </a:lnTo>
                  <a:lnTo>
                    <a:pt x="76" y="252"/>
                  </a:lnTo>
                  <a:lnTo>
                    <a:pt x="90" y="231"/>
                  </a:lnTo>
                  <a:lnTo>
                    <a:pt x="105" y="211"/>
                  </a:lnTo>
                  <a:lnTo>
                    <a:pt x="120" y="191"/>
                  </a:lnTo>
                  <a:lnTo>
                    <a:pt x="136" y="172"/>
                  </a:lnTo>
                  <a:lnTo>
                    <a:pt x="153" y="154"/>
                  </a:lnTo>
                  <a:lnTo>
                    <a:pt x="172" y="136"/>
                  </a:lnTo>
                  <a:lnTo>
                    <a:pt x="191" y="120"/>
                  </a:lnTo>
                  <a:lnTo>
                    <a:pt x="211" y="105"/>
                  </a:lnTo>
                  <a:lnTo>
                    <a:pt x="231" y="90"/>
                  </a:lnTo>
                  <a:lnTo>
                    <a:pt x="252" y="76"/>
                  </a:lnTo>
                  <a:lnTo>
                    <a:pt x="274" y="64"/>
                  </a:lnTo>
                  <a:lnTo>
                    <a:pt x="297" y="52"/>
                  </a:lnTo>
                  <a:lnTo>
                    <a:pt x="320" y="41"/>
                  </a:lnTo>
                  <a:lnTo>
                    <a:pt x="344" y="32"/>
                  </a:lnTo>
                  <a:lnTo>
                    <a:pt x="368" y="24"/>
                  </a:lnTo>
                  <a:lnTo>
                    <a:pt x="393" y="16"/>
                  </a:lnTo>
                  <a:lnTo>
                    <a:pt x="419" y="11"/>
                  </a:lnTo>
                  <a:lnTo>
                    <a:pt x="444" y="6"/>
                  </a:lnTo>
                  <a:lnTo>
                    <a:pt x="470" y="2"/>
                  </a:lnTo>
                  <a:lnTo>
                    <a:pt x="497" y="1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838" y="210"/>
                  </a:moveTo>
                  <a:lnTo>
                    <a:pt x="838" y="210"/>
                  </a:lnTo>
                  <a:lnTo>
                    <a:pt x="823" y="196"/>
                  </a:lnTo>
                  <a:lnTo>
                    <a:pt x="806" y="181"/>
                  </a:lnTo>
                  <a:lnTo>
                    <a:pt x="789" y="169"/>
                  </a:lnTo>
                  <a:lnTo>
                    <a:pt x="772" y="156"/>
                  </a:lnTo>
                  <a:lnTo>
                    <a:pt x="754" y="145"/>
                  </a:lnTo>
                  <a:lnTo>
                    <a:pt x="735" y="134"/>
                  </a:lnTo>
                  <a:lnTo>
                    <a:pt x="717" y="124"/>
                  </a:lnTo>
                  <a:lnTo>
                    <a:pt x="697" y="115"/>
                  </a:lnTo>
                  <a:lnTo>
                    <a:pt x="677" y="107"/>
                  </a:lnTo>
                  <a:lnTo>
                    <a:pt x="656" y="100"/>
                  </a:lnTo>
                  <a:lnTo>
                    <a:pt x="634" y="94"/>
                  </a:lnTo>
                  <a:lnTo>
                    <a:pt x="613" y="89"/>
                  </a:lnTo>
                  <a:lnTo>
                    <a:pt x="591" y="85"/>
                  </a:lnTo>
                  <a:lnTo>
                    <a:pt x="570" y="82"/>
                  </a:lnTo>
                  <a:lnTo>
                    <a:pt x="546" y="81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01" y="81"/>
                  </a:lnTo>
                  <a:lnTo>
                    <a:pt x="479" y="82"/>
                  </a:lnTo>
                  <a:lnTo>
                    <a:pt x="456" y="85"/>
                  </a:lnTo>
                  <a:lnTo>
                    <a:pt x="434" y="89"/>
                  </a:lnTo>
                  <a:lnTo>
                    <a:pt x="413" y="94"/>
                  </a:lnTo>
                  <a:lnTo>
                    <a:pt x="391" y="100"/>
                  </a:lnTo>
                  <a:lnTo>
                    <a:pt x="371" y="107"/>
                  </a:lnTo>
                  <a:lnTo>
                    <a:pt x="352" y="115"/>
                  </a:lnTo>
                  <a:lnTo>
                    <a:pt x="332" y="124"/>
                  </a:lnTo>
                  <a:lnTo>
                    <a:pt x="312" y="134"/>
                  </a:lnTo>
                  <a:lnTo>
                    <a:pt x="294" y="145"/>
                  </a:lnTo>
                  <a:lnTo>
                    <a:pt x="275" y="156"/>
                  </a:lnTo>
                  <a:lnTo>
                    <a:pt x="258" y="169"/>
                  </a:lnTo>
                  <a:lnTo>
                    <a:pt x="242" y="181"/>
                  </a:lnTo>
                  <a:lnTo>
                    <a:pt x="226" y="196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6" y="226"/>
                  </a:lnTo>
                  <a:lnTo>
                    <a:pt x="181" y="242"/>
                  </a:lnTo>
                  <a:lnTo>
                    <a:pt x="168" y="259"/>
                  </a:lnTo>
                  <a:lnTo>
                    <a:pt x="156" y="276"/>
                  </a:lnTo>
                  <a:lnTo>
                    <a:pt x="145" y="295"/>
                  </a:lnTo>
                  <a:lnTo>
                    <a:pt x="133" y="312"/>
                  </a:lnTo>
                  <a:lnTo>
                    <a:pt x="123" y="332"/>
                  </a:lnTo>
                  <a:lnTo>
                    <a:pt x="115" y="352"/>
                  </a:lnTo>
                  <a:lnTo>
                    <a:pt x="107" y="372"/>
                  </a:lnTo>
                  <a:lnTo>
                    <a:pt x="100" y="392"/>
                  </a:lnTo>
                  <a:lnTo>
                    <a:pt x="93" y="414"/>
                  </a:lnTo>
                  <a:lnTo>
                    <a:pt x="89" y="435"/>
                  </a:lnTo>
                  <a:lnTo>
                    <a:pt x="85" y="457"/>
                  </a:lnTo>
                  <a:lnTo>
                    <a:pt x="82" y="480"/>
                  </a:lnTo>
                  <a:lnTo>
                    <a:pt x="81" y="502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1" y="547"/>
                  </a:lnTo>
                  <a:lnTo>
                    <a:pt x="82" y="571"/>
                  </a:lnTo>
                  <a:lnTo>
                    <a:pt x="85" y="592"/>
                  </a:lnTo>
                  <a:lnTo>
                    <a:pt x="89" y="615"/>
                  </a:lnTo>
                  <a:lnTo>
                    <a:pt x="93" y="636"/>
                  </a:lnTo>
                  <a:lnTo>
                    <a:pt x="100" y="657"/>
                  </a:lnTo>
                  <a:lnTo>
                    <a:pt x="107" y="678"/>
                  </a:lnTo>
                  <a:lnTo>
                    <a:pt x="115" y="698"/>
                  </a:lnTo>
                  <a:lnTo>
                    <a:pt x="123" y="718"/>
                  </a:lnTo>
                  <a:lnTo>
                    <a:pt x="133" y="737"/>
                  </a:lnTo>
                  <a:lnTo>
                    <a:pt x="145" y="756"/>
                  </a:lnTo>
                  <a:lnTo>
                    <a:pt x="156" y="773"/>
                  </a:lnTo>
                  <a:lnTo>
                    <a:pt x="168" y="791"/>
                  </a:lnTo>
                  <a:lnTo>
                    <a:pt x="181" y="808"/>
                  </a:lnTo>
                  <a:lnTo>
                    <a:pt x="196" y="825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26" y="855"/>
                  </a:lnTo>
                  <a:lnTo>
                    <a:pt x="242" y="868"/>
                  </a:lnTo>
                  <a:lnTo>
                    <a:pt x="258" y="881"/>
                  </a:lnTo>
                  <a:lnTo>
                    <a:pt x="275" y="893"/>
                  </a:lnTo>
                  <a:lnTo>
                    <a:pt x="294" y="906"/>
                  </a:lnTo>
                  <a:lnTo>
                    <a:pt x="312" y="916"/>
                  </a:lnTo>
                  <a:lnTo>
                    <a:pt x="332" y="926"/>
                  </a:lnTo>
                  <a:lnTo>
                    <a:pt x="352" y="935"/>
                  </a:lnTo>
                  <a:lnTo>
                    <a:pt x="371" y="943"/>
                  </a:lnTo>
                  <a:lnTo>
                    <a:pt x="391" y="950"/>
                  </a:lnTo>
                  <a:lnTo>
                    <a:pt x="413" y="956"/>
                  </a:lnTo>
                  <a:lnTo>
                    <a:pt x="434" y="961"/>
                  </a:lnTo>
                  <a:lnTo>
                    <a:pt x="456" y="965"/>
                  </a:lnTo>
                  <a:lnTo>
                    <a:pt x="479" y="967"/>
                  </a:lnTo>
                  <a:lnTo>
                    <a:pt x="501" y="970"/>
                  </a:lnTo>
                  <a:lnTo>
                    <a:pt x="524" y="970"/>
                  </a:lnTo>
                  <a:lnTo>
                    <a:pt x="524" y="970"/>
                  </a:lnTo>
                  <a:lnTo>
                    <a:pt x="546" y="970"/>
                  </a:lnTo>
                  <a:lnTo>
                    <a:pt x="570" y="967"/>
                  </a:lnTo>
                  <a:lnTo>
                    <a:pt x="591" y="965"/>
                  </a:lnTo>
                  <a:lnTo>
                    <a:pt x="613" y="961"/>
                  </a:lnTo>
                  <a:lnTo>
                    <a:pt x="634" y="956"/>
                  </a:lnTo>
                  <a:lnTo>
                    <a:pt x="656" y="950"/>
                  </a:lnTo>
                  <a:lnTo>
                    <a:pt x="677" y="943"/>
                  </a:lnTo>
                  <a:lnTo>
                    <a:pt x="697" y="935"/>
                  </a:lnTo>
                  <a:lnTo>
                    <a:pt x="717" y="926"/>
                  </a:lnTo>
                  <a:lnTo>
                    <a:pt x="735" y="916"/>
                  </a:lnTo>
                  <a:lnTo>
                    <a:pt x="754" y="906"/>
                  </a:lnTo>
                  <a:lnTo>
                    <a:pt x="772" y="893"/>
                  </a:lnTo>
                  <a:lnTo>
                    <a:pt x="789" y="881"/>
                  </a:lnTo>
                  <a:lnTo>
                    <a:pt x="806" y="868"/>
                  </a:lnTo>
                  <a:lnTo>
                    <a:pt x="823" y="855"/>
                  </a:lnTo>
                  <a:lnTo>
                    <a:pt x="838" y="840"/>
                  </a:lnTo>
                  <a:lnTo>
                    <a:pt x="838" y="840"/>
                  </a:lnTo>
                  <a:lnTo>
                    <a:pt x="853" y="825"/>
                  </a:lnTo>
                  <a:lnTo>
                    <a:pt x="866" y="808"/>
                  </a:lnTo>
                  <a:lnTo>
                    <a:pt x="879" y="791"/>
                  </a:lnTo>
                  <a:lnTo>
                    <a:pt x="891" y="773"/>
                  </a:lnTo>
                  <a:lnTo>
                    <a:pt x="904" y="756"/>
                  </a:lnTo>
                  <a:lnTo>
                    <a:pt x="914" y="737"/>
                  </a:lnTo>
                  <a:lnTo>
                    <a:pt x="924" y="718"/>
                  </a:lnTo>
                  <a:lnTo>
                    <a:pt x="932" y="698"/>
                  </a:lnTo>
                  <a:lnTo>
                    <a:pt x="941" y="678"/>
                  </a:lnTo>
                  <a:lnTo>
                    <a:pt x="947" y="657"/>
                  </a:lnTo>
                  <a:lnTo>
                    <a:pt x="954" y="636"/>
                  </a:lnTo>
                  <a:lnTo>
                    <a:pt x="959" y="615"/>
                  </a:lnTo>
                  <a:lnTo>
                    <a:pt x="962" y="592"/>
                  </a:lnTo>
                  <a:lnTo>
                    <a:pt x="965" y="571"/>
                  </a:lnTo>
                  <a:lnTo>
                    <a:pt x="967" y="547"/>
                  </a:lnTo>
                  <a:lnTo>
                    <a:pt x="967" y="525"/>
                  </a:lnTo>
                  <a:lnTo>
                    <a:pt x="967" y="525"/>
                  </a:lnTo>
                  <a:lnTo>
                    <a:pt x="967" y="502"/>
                  </a:lnTo>
                  <a:lnTo>
                    <a:pt x="965" y="480"/>
                  </a:lnTo>
                  <a:lnTo>
                    <a:pt x="962" y="457"/>
                  </a:lnTo>
                  <a:lnTo>
                    <a:pt x="959" y="435"/>
                  </a:lnTo>
                  <a:lnTo>
                    <a:pt x="954" y="414"/>
                  </a:lnTo>
                  <a:lnTo>
                    <a:pt x="947" y="392"/>
                  </a:lnTo>
                  <a:lnTo>
                    <a:pt x="941" y="372"/>
                  </a:lnTo>
                  <a:lnTo>
                    <a:pt x="932" y="352"/>
                  </a:lnTo>
                  <a:lnTo>
                    <a:pt x="924" y="332"/>
                  </a:lnTo>
                  <a:lnTo>
                    <a:pt x="914" y="312"/>
                  </a:lnTo>
                  <a:lnTo>
                    <a:pt x="904" y="295"/>
                  </a:lnTo>
                  <a:lnTo>
                    <a:pt x="891" y="276"/>
                  </a:lnTo>
                  <a:lnTo>
                    <a:pt x="879" y="259"/>
                  </a:lnTo>
                  <a:lnTo>
                    <a:pt x="866" y="242"/>
                  </a:lnTo>
                  <a:lnTo>
                    <a:pt x="853" y="226"/>
                  </a:lnTo>
                  <a:lnTo>
                    <a:pt x="838" y="210"/>
                  </a:lnTo>
                  <a:lnTo>
                    <a:pt x="838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367713" y="293688"/>
              <a:ext cx="354013" cy="292100"/>
            </a:xfrm>
            <a:custGeom>
              <a:avLst/>
              <a:gdLst>
                <a:gd name="T0" fmla="*/ 181 w 671"/>
                <a:gd name="T1" fmla="*/ 57 h 550"/>
                <a:gd name="T2" fmla="*/ 311 w 671"/>
                <a:gd name="T3" fmla="*/ 57 h 550"/>
                <a:gd name="T4" fmla="*/ 311 w 671"/>
                <a:gd name="T5" fmla="*/ 550 h 550"/>
                <a:gd name="T6" fmla="*/ 311 w 671"/>
                <a:gd name="T7" fmla="*/ 550 h 550"/>
                <a:gd name="T8" fmla="*/ 277 w 671"/>
                <a:gd name="T9" fmla="*/ 546 h 550"/>
                <a:gd name="T10" fmla="*/ 245 w 671"/>
                <a:gd name="T11" fmla="*/ 540 h 550"/>
                <a:gd name="T12" fmla="*/ 212 w 671"/>
                <a:gd name="T13" fmla="*/ 530 h 550"/>
                <a:gd name="T14" fmla="*/ 181 w 671"/>
                <a:gd name="T15" fmla="*/ 518 h 550"/>
                <a:gd name="T16" fmla="*/ 181 w 671"/>
                <a:gd name="T17" fmla="*/ 57 h 550"/>
                <a:gd name="T18" fmla="*/ 181 w 671"/>
                <a:gd name="T19" fmla="*/ 57 h 550"/>
                <a:gd name="T20" fmla="*/ 0 w 671"/>
                <a:gd name="T21" fmla="*/ 362 h 550"/>
                <a:gd name="T22" fmla="*/ 0 w 671"/>
                <a:gd name="T23" fmla="*/ 362 h 550"/>
                <a:gd name="T24" fmla="*/ 13 w 671"/>
                <a:gd name="T25" fmla="*/ 381 h 550"/>
                <a:gd name="T26" fmla="*/ 26 w 671"/>
                <a:gd name="T27" fmla="*/ 400 h 550"/>
                <a:gd name="T28" fmla="*/ 41 w 671"/>
                <a:gd name="T29" fmla="*/ 417 h 550"/>
                <a:gd name="T30" fmla="*/ 58 w 671"/>
                <a:gd name="T31" fmla="*/ 435 h 550"/>
                <a:gd name="T32" fmla="*/ 58 w 671"/>
                <a:gd name="T33" fmla="*/ 435 h 550"/>
                <a:gd name="T34" fmla="*/ 74 w 671"/>
                <a:gd name="T35" fmla="*/ 451 h 550"/>
                <a:gd name="T36" fmla="*/ 92 w 671"/>
                <a:gd name="T37" fmla="*/ 466 h 550"/>
                <a:gd name="T38" fmla="*/ 111 w 671"/>
                <a:gd name="T39" fmla="*/ 480 h 550"/>
                <a:gd name="T40" fmla="*/ 130 w 671"/>
                <a:gd name="T41" fmla="*/ 492 h 550"/>
                <a:gd name="T42" fmla="*/ 130 w 671"/>
                <a:gd name="T43" fmla="*/ 145 h 550"/>
                <a:gd name="T44" fmla="*/ 0 w 671"/>
                <a:gd name="T45" fmla="*/ 145 h 550"/>
                <a:gd name="T46" fmla="*/ 0 w 671"/>
                <a:gd name="T47" fmla="*/ 362 h 550"/>
                <a:gd name="T48" fmla="*/ 0 w 671"/>
                <a:gd name="T49" fmla="*/ 362 h 550"/>
                <a:gd name="T50" fmla="*/ 360 w 671"/>
                <a:gd name="T51" fmla="*/ 550 h 550"/>
                <a:gd name="T52" fmla="*/ 360 w 671"/>
                <a:gd name="T53" fmla="*/ 550 h 550"/>
                <a:gd name="T54" fmla="*/ 394 w 671"/>
                <a:gd name="T55" fmla="*/ 546 h 550"/>
                <a:gd name="T56" fmla="*/ 428 w 671"/>
                <a:gd name="T57" fmla="*/ 540 h 550"/>
                <a:gd name="T58" fmla="*/ 460 w 671"/>
                <a:gd name="T59" fmla="*/ 530 h 550"/>
                <a:gd name="T60" fmla="*/ 491 w 671"/>
                <a:gd name="T61" fmla="*/ 518 h 550"/>
                <a:gd name="T62" fmla="*/ 491 w 671"/>
                <a:gd name="T63" fmla="*/ 230 h 550"/>
                <a:gd name="T64" fmla="*/ 360 w 671"/>
                <a:gd name="T65" fmla="*/ 230 h 550"/>
                <a:gd name="T66" fmla="*/ 360 w 671"/>
                <a:gd name="T67" fmla="*/ 550 h 550"/>
                <a:gd name="T68" fmla="*/ 360 w 671"/>
                <a:gd name="T69" fmla="*/ 550 h 550"/>
                <a:gd name="T70" fmla="*/ 541 w 671"/>
                <a:gd name="T71" fmla="*/ 492 h 550"/>
                <a:gd name="T72" fmla="*/ 541 w 671"/>
                <a:gd name="T73" fmla="*/ 492 h 550"/>
                <a:gd name="T74" fmla="*/ 561 w 671"/>
                <a:gd name="T75" fmla="*/ 480 h 550"/>
                <a:gd name="T76" fmla="*/ 580 w 671"/>
                <a:gd name="T77" fmla="*/ 466 h 550"/>
                <a:gd name="T78" fmla="*/ 597 w 671"/>
                <a:gd name="T79" fmla="*/ 451 h 550"/>
                <a:gd name="T80" fmla="*/ 615 w 671"/>
                <a:gd name="T81" fmla="*/ 435 h 550"/>
                <a:gd name="T82" fmla="*/ 615 w 671"/>
                <a:gd name="T83" fmla="*/ 435 h 550"/>
                <a:gd name="T84" fmla="*/ 630 w 671"/>
                <a:gd name="T85" fmla="*/ 417 h 550"/>
                <a:gd name="T86" fmla="*/ 645 w 671"/>
                <a:gd name="T87" fmla="*/ 400 h 550"/>
                <a:gd name="T88" fmla="*/ 658 w 671"/>
                <a:gd name="T89" fmla="*/ 381 h 550"/>
                <a:gd name="T90" fmla="*/ 671 w 671"/>
                <a:gd name="T91" fmla="*/ 362 h 550"/>
                <a:gd name="T92" fmla="*/ 671 w 671"/>
                <a:gd name="T93" fmla="*/ 0 h 550"/>
                <a:gd name="T94" fmla="*/ 541 w 671"/>
                <a:gd name="T95" fmla="*/ 0 h 550"/>
                <a:gd name="T96" fmla="*/ 541 w 671"/>
                <a:gd name="T97" fmla="*/ 492 h 550"/>
                <a:gd name="T98" fmla="*/ 541 w 671"/>
                <a:gd name="T99" fmla="*/ 4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550">
                  <a:moveTo>
                    <a:pt x="181" y="57"/>
                  </a:moveTo>
                  <a:lnTo>
                    <a:pt x="311" y="57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277" y="546"/>
                  </a:lnTo>
                  <a:lnTo>
                    <a:pt x="245" y="540"/>
                  </a:lnTo>
                  <a:lnTo>
                    <a:pt x="212" y="530"/>
                  </a:lnTo>
                  <a:lnTo>
                    <a:pt x="181" y="518"/>
                  </a:lnTo>
                  <a:lnTo>
                    <a:pt x="181" y="57"/>
                  </a:lnTo>
                  <a:lnTo>
                    <a:pt x="181" y="57"/>
                  </a:lnTo>
                  <a:close/>
                  <a:moveTo>
                    <a:pt x="0" y="362"/>
                  </a:moveTo>
                  <a:lnTo>
                    <a:pt x="0" y="362"/>
                  </a:lnTo>
                  <a:lnTo>
                    <a:pt x="13" y="381"/>
                  </a:lnTo>
                  <a:lnTo>
                    <a:pt x="26" y="400"/>
                  </a:lnTo>
                  <a:lnTo>
                    <a:pt x="41" y="417"/>
                  </a:lnTo>
                  <a:lnTo>
                    <a:pt x="58" y="435"/>
                  </a:lnTo>
                  <a:lnTo>
                    <a:pt x="58" y="435"/>
                  </a:lnTo>
                  <a:lnTo>
                    <a:pt x="74" y="451"/>
                  </a:lnTo>
                  <a:lnTo>
                    <a:pt x="92" y="466"/>
                  </a:lnTo>
                  <a:lnTo>
                    <a:pt x="111" y="480"/>
                  </a:lnTo>
                  <a:lnTo>
                    <a:pt x="130" y="492"/>
                  </a:lnTo>
                  <a:lnTo>
                    <a:pt x="130" y="145"/>
                  </a:lnTo>
                  <a:lnTo>
                    <a:pt x="0" y="145"/>
                  </a:lnTo>
                  <a:lnTo>
                    <a:pt x="0" y="362"/>
                  </a:lnTo>
                  <a:lnTo>
                    <a:pt x="0" y="362"/>
                  </a:lnTo>
                  <a:close/>
                  <a:moveTo>
                    <a:pt x="360" y="550"/>
                  </a:moveTo>
                  <a:lnTo>
                    <a:pt x="360" y="550"/>
                  </a:lnTo>
                  <a:lnTo>
                    <a:pt x="394" y="546"/>
                  </a:lnTo>
                  <a:lnTo>
                    <a:pt x="428" y="540"/>
                  </a:lnTo>
                  <a:lnTo>
                    <a:pt x="460" y="530"/>
                  </a:lnTo>
                  <a:lnTo>
                    <a:pt x="491" y="518"/>
                  </a:lnTo>
                  <a:lnTo>
                    <a:pt x="491" y="230"/>
                  </a:lnTo>
                  <a:lnTo>
                    <a:pt x="360" y="230"/>
                  </a:lnTo>
                  <a:lnTo>
                    <a:pt x="360" y="550"/>
                  </a:lnTo>
                  <a:lnTo>
                    <a:pt x="360" y="550"/>
                  </a:lnTo>
                  <a:close/>
                  <a:moveTo>
                    <a:pt x="541" y="492"/>
                  </a:moveTo>
                  <a:lnTo>
                    <a:pt x="541" y="492"/>
                  </a:lnTo>
                  <a:lnTo>
                    <a:pt x="561" y="480"/>
                  </a:lnTo>
                  <a:lnTo>
                    <a:pt x="580" y="466"/>
                  </a:lnTo>
                  <a:lnTo>
                    <a:pt x="597" y="451"/>
                  </a:lnTo>
                  <a:lnTo>
                    <a:pt x="615" y="435"/>
                  </a:lnTo>
                  <a:lnTo>
                    <a:pt x="615" y="435"/>
                  </a:lnTo>
                  <a:lnTo>
                    <a:pt x="630" y="417"/>
                  </a:lnTo>
                  <a:lnTo>
                    <a:pt x="645" y="400"/>
                  </a:lnTo>
                  <a:lnTo>
                    <a:pt x="658" y="381"/>
                  </a:lnTo>
                  <a:lnTo>
                    <a:pt x="671" y="362"/>
                  </a:lnTo>
                  <a:lnTo>
                    <a:pt x="671" y="0"/>
                  </a:lnTo>
                  <a:lnTo>
                    <a:pt x="541" y="0"/>
                  </a:lnTo>
                  <a:lnTo>
                    <a:pt x="541" y="492"/>
                  </a:lnTo>
                  <a:lnTo>
                    <a:pt x="541" y="4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8109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4150" y="643468"/>
            <a:ext cx="8274446" cy="332399"/>
          </a:xfrm>
        </p:spPr>
        <p:txBody>
          <a:bodyPr/>
          <a:lstStyle/>
          <a:p>
            <a:r>
              <a:rPr lang="fr-FR" sz="2400" dirty="0"/>
              <a:t>HYPOTHESES</a:t>
            </a:r>
          </a:p>
        </p:txBody>
      </p:sp>
      <p:cxnSp>
        <p:nvCxnSpPr>
          <p:cNvPr id="7" name="Straight Connector 7"/>
          <p:cNvCxnSpPr/>
          <p:nvPr/>
        </p:nvCxnSpPr>
        <p:spPr bwMode="gray">
          <a:xfrm>
            <a:off x="1298825" y="1444721"/>
            <a:ext cx="0" cy="618339"/>
          </a:xfrm>
          <a:prstGeom prst="line">
            <a:avLst/>
          </a:prstGeom>
          <a:ln cap="rnd">
            <a:solidFill>
              <a:schemeClr val="accent6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/>
          <p:cNvCxnSpPr>
            <a:stCxn id="9" idx="6"/>
          </p:cNvCxnSpPr>
          <p:nvPr/>
        </p:nvCxnSpPr>
        <p:spPr bwMode="gray">
          <a:xfrm>
            <a:off x="866181" y="1753580"/>
            <a:ext cx="301772" cy="0"/>
          </a:xfrm>
          <a:prstGeom prst="line">
            <a:avLst/>
          </a:prstGeom>
          <a:ln cap="rnd">
            <a:solidFill>
              <a:srgbClr val="97C00E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0"/>
          <p:cNvSpPr/>
          <p:nvPr/>
        </p:nvSpPr>
        <p:spPr bwMode="gray">
          <a:xfrm>
            <a:off x="234001" y="1444101"/>
            <a:ext cx="632180" cy="618959"/>
          </a:xfrm>
          <a:prstGeom prst="ellipse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0" name="Oval 11"/>
          <p:cNvSpPr/>
          <p:nvPr/>
        </p:nvSpPr>
        <p:spPr bwMode="gray">
          <a:xfrm>
            <a:off x="234000" y="2502524"/>
            <a:ext cx="632180" cy="618959"/>
          </a:xfrm>
          <a:prstGeom prst="ellipse">
            <a:avLst/>
          </a:prstGeom>
          <a:solidFill>
            <a:srgbClr val="A00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1" name="Oval 12"/>
          <p:cNvSpPr/>
          <p:nvPr/>
        </p:nvSpPr>
        <p:spPr bwMode="gray">
          <a:xfrm>
            <a:off x="234000" y="3754866"/>
            <a:ext cx="632180" cy="618959"/>
          </a:xfrm>
          <a:prstGeom prst="ellipse">
            <a:avLst/>
          </a:prstGeom>
          <a:solidFill>
            <a:srgbClr val="3FA3D7"/>
          </a:solidFill>
          <a:ln>
            <a:solidFill>
              <a:srgbClr val="3FA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3</a:t>
            </a:r>
          </a:p>
        </p:txBody>
      </p:sp>
      <p:cxnSp>
        <p:nvCxnSpPr>
          <p:cNvPr id="13" name="Straight Connector 14"/>
          <p:cNvCxnSpPr/>
          <p:nvPr/>
        </p:nvCxnSpPr>
        <p:spPr bwMode="gray">
          <a:xfrm>
            <a:off x="1284707" y="2487845"/>
            <a:ext cx="0" cy="618339"/>
          </a:xfrm>
          <a:prstGeom prst="line">
            <a:avLst/>
          </a:prstGeom>
          <a:ln cap="rnd">
            <a:solidFill>
              <a:schemeClr val="bg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"/>
          <p:cNvCxnSpPr/>
          <p:nvPr/>
        </p:nvCxnSpPr>
        <p:spPr bwMode="gray">
          <a:xfrm>
            <a:off x="866181" y="2799998"/>
            <a:ext cx="301772" cy="0"/>
          </a:xfrm>
          <a:prstGeom prst="line">
            <a:avLst/>
          </a:prstGeom>
          <a:ln cap="rnd">
            <a:solidFill>
              <a:srgbClr val="A1067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/>
        </p:nvCxnSpPr>
        <p:spPr bwMode="gray">
          <a:xfrm>
            <a:off x="1301742" y="3755486"/>
            <a:ext cx="0" cy="618339"/>
          </a:xfrm>
          <a:prstGeom prst="line">
            <a:avLst/>
          </a:prstGeom>
          <a:ln cap="rnd">
            <a:solidFill>
              <a:schemeClr val="bg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/>
          <p:cNvCxnSpPr/>
          <p:nvPr/>
        </p:nvCxnSpPr>
        <p:spPr bwMode="gray">
          <a:xfrm>
            <a:off x="866180" y="4064346"/>
            <a:ext cx="301772" cy="0"/>
          </a:xfrm>
          <a:prstGeom prst="line">
            <a:avLst/>
          </a:prstGeom>
          <a:ln cap="rnd">
            <a:solidFill>
              <a:srgbClr val="3FA3D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8340548" y="171450"/>
            <a:ext cx="582789" cy="584200"/>
            <a:chOff x="8267700" y="98425"/>
            <a:chExt cx="655638" cy="657225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8267700" y="98425"/>
              <a:ext cx="655638" cy="657225"/>
            </a:xfrm>
            <a:custGeom>
              <a:avLst/>
              <a:gdLst>
                <a:gd name="T0" fmla="*/ 1238 w 1239"/>
                <a:gd name="T1" fmla="*/ 1158 h 1242"/>
                <a:gd name="T2" fmla="*/ 1218 w 1239"/>
                <a:gd name="T3" fmla="*/ 1221 h 1242"/>
                <a:gd name="T4" fmla="*/ 1169 w 1239"/>
                <a:gd name="T5" fmla="*/ 1242 h 1242"/>
                <a:gd name="T6" fmla="*/ 907 w 1239"/>
                <a:gd name="T7" fmla="*/ 1010 h 1242"/>
                <a:gd name="T8" fmla="*/ 524 w 1239"/>
                <a:gd name="T9" fmla="*/ 0 h 1242"/>
                <a:gd name="T10" fmla="*/ 654 w 1239"/>
                <a:gd name="T11" fmla="*/ 16 h 1242"/>
                <a:gd name="T12" fmla="*/ 773 w 1239"/>
                <a:gd name="T13" fmla="*/ 64 h 1242"/>
                <a:gd name="T14" fmla="*/ 876 w 1239"/>
                <a:gd name="T15" fmla="*/ 136 h 1242"/>
                <a:gd name="T16" fmla="*/ 957 w 1239"/>
                <a:gd name="T17" fmla="*/ 231 h 1242"/>
                <a:gd name="T18" fmla="*/ 1016 w 1239"/>
                <a:gd name="T19" fmla="*/ 345 h 1242"/>
                <a:gd name="T20" fmla="*/ 1045 w 1239"/>
                <a:gd name="T21" fmla="*/ 471 h 1242"/>
                <a:gd name="T22" fmla="*/ 1046 w 1239"/>
                <a:gd name="T23" fmla="*/ 570 h 1242"/>
                <a:gd name="T24" fmla="*/ 1026 w 1239"/>
                <a:gd name="T25" fmla="*/ 676 h 1242"/>
                <a:gd name="T26" fmla="*/ 985 w 1239"/>
                <a:gd name="T27" fmla="*/ 773 h 1242"/>
                <a:gd name="T28" fmla="*/ 978 w 1239"/>
                <a:gd name="T29" fmla="*/ 882 h 1242"/>
                <a:gd name="T30" fmla="*/ 808 w 1239"/>
                <a:gd name="T31" fmla="*/ 966 h 1242"/>
                <a:gd name="T32" fmla="*/ 714 w 1239"/>
                <a:gd name="T33" fmla="*/ 1015 h 1242"/>
                <a:gd name="T34" fmla="*/ 611 w 1239"/>
                <a:gd name="T35" fmla="*/ 1042 h 1242"/>
                <a:gd name="T36" fmla="*/ 524 w 1239"/>
                <a:gd name="T37" fmla="*/ 1050 h 1242"/>
                <a:gd name="T38" fmla="*/ 393 w 1239"/>
                <a:gd name="T39" fmla="*/ 1033 h 1242"/>
                <a:gd name="T40" fmla="*/ 274 w 1239"/>
                <a:gd name="T41" fmla="*/ 986 h 1242"/>
                <a:gd name="T42" fmla="*/ 172 w 1239"/>
                <a:gd name="T43" fmla="*/ 913 h 1242"/>
                <a:gd name="T44" fmla="*/ 90 w 1239"/>
                <a:gd name="T45" fmla="*/ 818 h 1242"/>
                <a:gd name="T46" fmla="*/ 32 w 1239"/>
                <a:gd name="T47" fmla="*/ 706 h 1242"/>
                <a:gd name="T48" fmla="*/ 2 w 1239"/>
                <a:gd name="T49" fmla="*/ 579 h 1242"/>
                <a:gd name="T50" fmla="*/ 2 w 1239"/>
                <a:gd name="T51" fmla="*/ 471 h 1242"/>
                <a:gd name="T52" fmla="*/ 32 w 1239"/>
                <a:gd name="T53" fmla="*/ 345 h 1242"/>
                <a:gd name="T54" fmla="*/ 90 w 1239"/>
                <a:gd name="T55" fmla="*/ 231 h 1242"/>
                <a:gd name="T56" fmla="*/ 172 w 1239"/>
                <a:gd name="T57" fmla="*/ 136 h 1242"/>
                <a:gd name="T58" fmla="*/ 274 w 1239"/>
                <a:gd name="T59" fmla="*/ 64 h 1242"/>
                <a:gd name="T60" fmla="*/ 393 w 1239"/>
                <a:gd name="T61" fmla="*/ 16 h 1242"/>
                <a:gd name="T62" fmla="*/ 524 w 1239"/>
                <a:gd name="T63" fmla="*/ 0 h 1242"/>
                <a:gd name="T64" fmla="*/ 806 w 1239"/>
                <a:gd name="T65" fmla="*/ 181 h 1242"/>
                <a:gd name="T66" fmla="*/ 717 w 1239"/>
                <a:gd name="T67" fmla="*/ 124 h 1242"/>
                <a:gd name="T68" fmla="*/ 613 w 1239"/>
                <a:gd name="T69" fmla="*/ 89 h 1242"/>
                <a:gd name="T70" fmla="*/ 524 w 1239"/>
                <a:gd name="T71" fmla="*/ 80 h 1242"/>
                <a:gd name="T72" fmla="*/ 434 w 1239"/>
                <a:gd name="T73" fmla="*/ 89 h 1242"/>
                <a:gd name="T74" fmla="*/ 332 w 1239"/>
                <a:gd name="T75" fmla="*/ 124 h 1242"/>
                <a:gd name="T76" fmla="*/ 242 w 1239"/>
                <a:gd name="T77" fmla="*/ 181 h 1242"/>
                <a:gd name="T78" fmla="*/ 181 w 1239"/>
                <a:gd name="T79" fmla="*/ 242 h 1242"/>
                <a:gd name="T80" fmla="*/ 123 w 1239"/>
                <a:gd name="T81" fmla="*/ 332 h 1242"/>
                <a:gd name="T82" fmla="*/ 89 w 1239"/>
                <a:gd name="T83" fmla="*/ 435 h 1242"/>
                <a:gd name="T84" fmla="*/ 80 w 1239"/>
                <a:gd name="T85" fmla="*/ 525 h 1242"/>
                <a:gd name="T86" fmla="*/ 89 w 1239"/>
                <a:gd name="T87" fmla="*/ 615 h 1242"/>
                <a:gd name="T88" fmla="*/ 123 w 1239"/>
                <a:gd name="T89" fmla="*/ 718 h 1242"/>
                <a:gd name="T90" fmla="*/ 181 w 1239"/>
                <a:gd name="T91" fmla="*/ 808 h 1242"/>
                <a:gd name="T92" fmla="*/ 242 w 1239"/>
                <a:gd name="T93" fmla="*/ 868 h 1242"/>
                <a:gd name="T94" fmla="*/ 332 w 1239"/>
                <a:gd name="T95" fmla="*/ 926 h 1242"/>
                <a:gd name="T96" fmla="*/ 434 w 1239"/>
                <a:gd name="T97" fmla="*/ 961 h 1242"/>
                <a:gd name="T98" fmla="*/ 524 w 1239"/>
                <a:gd name="T99" fmla="*/ 970 h 1242"/>
                <a:gd name="T100" fmla="*/ 634 w 1239"/>
                <a:gd name="T101" fmla="*/ 956 h 1242"/>
                <a:gd name="T102" fmla="*/ 735 w 1239"/>
                <a:gd name="T103" fmla="*/ 916 h 1242"/>
                <a:gd name="T104" fmla="*/ 823 w 1239"/>
                <a:gd name="T105" fmla="*/ 855 h 1242"/>
                <a:gd name="T106" fmla="*/ 879 w 1239"/>
                <a:gd name="T107" fmla="*/ 791 h 1242"/>
                <a:gd name="T108" fmla="*/ 932 w 1239"/>
                <a:gd name="T109" fmla="*/ 698 h 1242"/>
                <a:gd name="T110" fmla="*/ 962 w 1239"/>
                <a:gd name="T111" fmla="*/ 592 h 1242"/>
                <a:gd name="T112" fmla="*/ 967 w 1239"/>
                <a:gd name="T113" fmla="*/ 502 h 1242"/>
                <a:gd name="T114" fmla="*/ 947 w 1239"/>
                <a:gd name="T115" fmla="*/ 392 h 1242"/>
                <a:gd name="T116" fmla="*/ 904 w 1239"/>
                <a:gd name="T117" fmla="*/ 295 h 1242"/>
                <a:gd name="T118" fmla="*/ 838 w 1239"/>
                <a:gd name="T119" fmla="*/ 21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9" h="1242">
                  <a:moveTo>
                    <a:pt x="1218" y="1122"/>
                  </a:moveTo>
                  <a:lnTo>
                    <a:pt x="1218" y="1122"/>
                  </a:lnTo>
                  <a:lnTo>
                    <a:pt x="1228" y="1133"/>
                  </a:lnTo>
                  <a:lnTo>
                    <a:pt x="1234" y="1146"/>
                  </a:lnTo>
                  <a:lnTo>
                    <a:pt x="1238" y="1158"/>
                  </a:lnTo>
                  <a:lnTo>
                    <a:pt x="1239" y="1172"/>
                  </a:lnTo>
                  <a:lnTo>
                    <a:pt x="1238" y="1186"/>
                  </a:lnTo>
                  <a:lnTo>
                    <a:pt x="1234" y="1198"/>
                  </a:lnTo>
                  <a:lnTo>
                    <a:pt x="1228" y="1211"/>
                  </a:lnTo>
                  <a:lnTo>
                    <a:pt x="1218" y="1221"/>
                  </a:lnTo>
                  <a:lnTo>
                    <a:pt x="1218" y="1221"/>
                  </a:lnTo>
                  <a:lnTo>
                    <a:pt x="1208" y="1231"/>
                  </a:lnTo>
                  <a:lnTo>
                    <a:pt x="1195" y="1237"/>
                  </a:lnTo>
                  <a:lnTo>
                    <a:pt x="1183" y="1241"/>
                  </a:lnTo>
                  <a:lnTo>
                    <a:pt x="1169" y="1242"/>
                  </a:lnTo>
                  <a:lnTo>
                    <a:pt x="1155" y="1241"/>
                  </a:lnTo>
                  <a:lnTo>
                    <a:pt x="1143" y="1237"/>
                  </a:lnTo>
                  <a:lnTo>
                    <a:pt x="1131" y="1231"/>
                  </a:lnTo>
                  <a:lnTo>
                    <a:pt x="1119" y="1221"/>
                  </a:lnTo>
                  <a:lnTo>
                    <a:pt x="907" y="1010"/>
                  </a:lnTo>
                  <a:lnTo>
                    <a:pt x="1007" y="910"/>
                  </a:lnTo>
                  <a:lnTo>
                    <a:pt x="1218" y="1122"/>
                  </a:lnTo>
                  <a:lnTo>
                    <a:pt x="1218" y="1122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551" y="1"/>
                  </a:lnTo>
                  <a:lnTo>
                    <a:pt x="577" y="2"/>
                  </a:lnTo>
                  <a:lnTo>
                    <a:pt x="603" y="6"/>
                  </a:lnTo>
                  <a:lnTo>
                    <a:pt x="629" y="11"/>
                  </a:lnTo>
                  <a:lnTo>
                    <a:pt x="654" y="16"/>
                  </a:lnTo>
                  <a:lnTo>
                    <a:pt x="679" y="24"/>
                  </a:lnTo>
                  <a:lnTo>
                    <a:pt x="704" y="32"/>
                  </a:lnTo>
                  <a:lnTo>
                    <a:pt x="728" y="41"/>
                  </a:lnTo>
                  <a:lnTo>
                    <a:pt x="750" y="52"/>
                  </a:lnTo>
                  <a:lnTo>
                    <a:pt x="773" y="64"/>
                  </a:lnTo>
                  <a:lnTo>
                    <a:pt x="795" y="76"/>
                  </a:lnTo>
                  <a:lnTo>
                    <a:pt x="816" y="90"/>
                  </a:lnTo>
                  <a:lnTo>
                    <a:pt x="836" y="105"/>
                  </a:lnTo>
                  <a:lnTo>
                    <a:pt x="856" y="120"/>
                  </a:lnTo>
                  <a:lnTo>
                    <a:pt x="876" y="136"/>
                  </a:lnTo>
                  <a:lnTo>
                    <a:pt x="894" y="154"/>
                  </a:lnTo>
                  <a:lnTo>
                    <a:pt x="911" y="172"/>
                  </a:lnTo>
                  <a:lnTo>
                    <a:pt x="927" y="191"/>
                  </a:lnTo>
                  <a:lnTo>
                    <a:pt x="944" y="211"/>
                  </a:lnTo>
                  <a:lnTo>
                    <a:pt x="957" y="231"/>
                  </a:lnTo>
                  <a:lnTo>
                    <a:pt x="971" y="252"/>
                  </a:lnTo>
                  <a:lnTo>
                    <a:pt x="983" y="275"/>
                  </a:lnTo>
                  <a:lnTo>
                    <a:pt x="996" y="297"/>
                  </a:lnTo>
                  <a:lnTo>
                    <a:pt x="1006" y="321"/>
                  </a:lnTo>
                  <a:lnTo>
                    <a:pt x="1016" y="345"/>
                  </a:lnTo>
                  <a:lnTo>
                    <a:pt x="1023" y="369"/>
                  </a:lnTo>
                  <a:lnTo>
                    <a:pt x="1031" y="394"/>
                  </a:lnTo>
                  <a:lnTo>
                    <a:pt x="1037" y="420"/>
                  </a:lnTo>
                  <a:lnTo>
                    <a:pt x="1041" y="445"/>
                  </a:lnTo>
                  <a:lnTo>
                    <a:pt x="1045" y="471"/>
                  </a:lnTo>
                  <a:lnTo>
                    <a:pt x="1047" y="499"/>
                  </a:lnTo>
                  <a:lnTo>
                    <a:pt x="1047" y="525"/>
                  </a:lnTo>
                  <a:lnTo>
                    <a:pt x="1047" y="525"/>
                  </a:lnTo>
                  <a:lnTo>
                    <a:pt x="1047" y="547"/>
                  </a:lnTo>
                  <a:lnTo>
                    <a:pt x="1046" y="570"/>
                  </a:lnTo>
                  <a:lnTo>
                    <a:pt x="1043" y="591"/>
                  </a:lnTo>
                  <a:lnTo>
                    <a:pt x="1040" y="612"/>
                  </a:lnTo>
                  <a:lnTo>
                    <a:pt x="1036" y="633"/>
                  </a:lnTo>
                  <a:lnTo>
                    <a:pt x="1031" y="655"/>
                  </a:lnTo>
                  <a:lnTo>
                    <a:pt x="1026" y="676"/>
                  </a:lnTo>
                  <a:lnTo>
                    <a:pt x="1018" y="696"/>
                  </a:lnTo>
                  <a:lnTo>
                    <a:pt x="1012" y="716"/>
                  </a:lnTo>
                  <a:lnTo>
                    <a:pt x="1003" y="736"/>
                  </a:lnTo>
                  <a:lnTo>
                    <a:pt x="995" y="755"/>
                  </a:lnTo>
                  <a:lnTo>
                    <a:pt x="985" y="773"/>
                  </a:lnTo>
                  <a:lnTo>
                    <a:pt x="975" y="791"/>
                  </a:lnTo>
                  <a:lnTo>
                    <a:pt x="964" y="810"/>
                  </a:lnTo>
                  <a:lnTo>
                    <a:pt x="952" y="826"/>
                  </a:lnTo>
                  <a:lnTo>
                    <a:pt x="940" y="843"/>
                  </a:lnTo>
                  <a:lnTo>
                    <a:pt x="978" y="882"/>
                  </a:lnTo>
                  <a:lnTo>
                    <a:pt x="880" y="981"/>
                  </a:lnTo>
                  <a:lnTo>
                    <a:pt x="841" y="942"/>
                  </a:lnTo>
                  <a:lnTo>
                    <a:pt x="841" y="942"/>
                  </a:lnTo>
                  <a:lnTo>
                    <a:pt x="824" y="955"/>
                  </a:lnTo>
                  <a:lnTo>
                    <a:pt x="808" y="966"/>
                  </a:lnTo>
                  <a:lnTo>
                    <a:pt x="789" y="977"/>
                  </a:lnTo>
                  <a:lnTo>
                    <a:pt x="772" y="987"/>
                  </a:lnTo>
                  <a:lnTo>
                    <a:pt x="753" y="997"/>
                  </a:lnTo>
                  <a:lnTo>
                    <a:pt x="734" y="1006"/>
                  </a:lnTo>
                  <a:lnTo>
                    <a:pt x="714" y="1015"/>
                  </a:lnTo>
                  <a:lnTo>
                    <a:pt x="694" y="1021"/>
                  </a:lnTo>
                  <a:lnTo>
                    <a:pt x="674" y="1028"/>
                  </a:lnTo>
                  <a:lnTo>
                    <a:pt x="653" y="1033"/>
                  </a:lnTo>
                  <a:lnTo>
                    <a:pt x="632" y="1038"/>
                  </a:lnTo>
                  <a:lnTo>
                    <a:pt x="611" y="1042"/>
                  </a:lnTo>
                  <a:lnTo>
                    <a:pt x="590" y="1046"/>
                  </a:lnTo>
                  <a:lnTo>
                    <a:pt x="568" y="1048"/>
                  </a:lnTo>
                  <a:lnTo>
                    <a:pt x="546" y="1050"/>
                  </a:lnTo>
                  <a:lnTo>
                    <a:pt x="524" y="1050"/>
                  </a:lnTo>
                  <a:lnTo>
                    <a:pt x="524" y="1050"/>
                  </a:lnTo>
                  <a:lnTo>
                    <a:pt x="497" y="1050"/>
                  </a:lnTo>
                  <a:lnTo>
                    <a:pt x="470" y="1047"/>
                  </a:lnTo>
                  <a:lnTo>
                    <a:pt x="444" y="1043"/>
                  </a:lnTo>
                  <a:lnTo>
                    <a:pt x="419" y="1040"/>
                  </a:lnTo>
                  <a:lnTo>
                    <a:pt x="393" y="1033"/>
                  </a:lnTo>
                  <a:lnTo>
                    <a:pt x="368" y="1026"/>
                  </a:lnTo>
                  <a:lnTo>
                    <a:pt x="344" y="1018"/>
                  </a:lnTo>
                  <a:lnTo>
                    <a:pt x="320" y="1008"/>
                  </a:lnTo>
                  <a:lnTo>
                    <a:pt x="297" y="998"/>
                  </a:lnTo>
                  <a:lnTo>
                    <a:pt x="274" y="986"/>
                  </a:lnTo>
                  <a:lnTo>
                    <a:pt x="252" y="973"/>
                  </a:lnTo>
                  <a:lnTo>
                    <a:pt x="231" y="960"/>
                  </a:lnTo>
                  <a:lnTo>
                    <a:pt x="211" y="946"/>
                  </a:lnTo>
                  <a:lnTo>
                    <a:pt x="191" y="930"/>
                  </a:lnTo>
                  <a:lnTo>
                    <a:pt x="172" y="913"/>
                  </a:lnTo>
                  <a:lnTo>
                    <a:pt x="153" y="896"/>
                  </a:lnTo>
                  <a:lnTo>
                    <a:pt x="136" y="878"/>
                  </a:lnTo>
                  <a:lnTo>
                    <a:pt x="120" y="858"/>
                  </a:lnTo>
                  <a:lnTo>
                    <a:pt x="105" y="838"/>
                  </a:lnTo>
                  <a:lnTo>
                    <a:pt x="90" y="818"/>
                  </a:lnTo>
                  <a:lnTo>
                    <a:pt x="76" y="797"/>
                  </a:lnTo>
                  <a:lnTo>
                    <a:pt x="64" y="775"/>
                  </a:lnTo>
                  <a:lnTo>
                    <a:pt x="52" y="752"/>
                  </a:lnTo>
                  <a:lnTo>
                    <a:pt x="41" y="730"/>
                  </a:lnTo>
                  <a:lnTo>
                    <a:pt x="32" y="706"/>
                  </a:lnTo>
                  <a:lnTo>
                    <a:pt x="24" y="681"/>
                  </a:lnTo>
                  <a:lnTo>
                    <a:pt x="16" y="656"/>
                  </a:lnTo>
                  <a:lnTo>
                    <a:pt x="11" y="631"/>
                  </a:lnTo>
                  <a:lnTo>
                    <a:pt x="6" y="605"/>
                  </a:lnTo>
                  <a:lnTo>
                    <a:pt x="2" y="579"/>
                  </a:lnTo>
                  <a:lnTo>
                    <a:pt x="1" y="55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499"/>
                  </a:lnTo>
                  <a:lnTo>
                    <a:pt x="2" y="471"/>
                  </a:lnTo>
                  <a:lnTo>
                    <a:pt x="6" y="445"/>
                  </a:lnTo>
                  <a:lnTo>
                    <a:pt x="11" y="420"/>
                  </a:lnTo>
                  <a:lnTo>
                    <a:pt x="16" y="394"/>
                  </a:lnTo>
                  <a:lnTo>
                    <a:pt x="24" y="369"/>
                  </a:lnTo>
                  <a:lnTo>
                    <a:pt x="32" y="345"/>
                  </a:lnTo>
                  <a:lnTo>
                    <a:pt x="41" y="321"/>
                  </a:lnTo>
                  <a:lnTo>
                    <a:pt x="52" y="297"/>
                  </a:lnTo>
                  <a:lnTo>
                    <a:pt x="64" y="275"/>
                  </a:lnTo>
                  <a:lnTo>
                    <a:pt x="76" y="252"/>
                  </a:lnTo>
                  <a:lnTo>
                    <a:pt x="90" y="231"/>
                  </a:lnTo>
                  <a:lnTo>
                    <a:pt x="105" y="211"/>
                  </a:lnTo>
                  <a:lnTo>
                    <a:pt x="120" y="191"/>
                  </a:lnTo>
                  <a:lnTo>
                    <a:pt x="136" y="172"/>
                  </a:lnTo>
                  <a:lnTo>
                    <a:pt x="153" y="154"/>
                  </a:lnTo>
                  <a:lnTo>
                    <a:pt x="172" y="136"/>
                  </a:lnTo>
                  <a:lnTo>
                    <a:pt x="191" y="120"/>
                  </a:lnTo>
                  <a:lnTo>
                    <a:pt x="211" y="105"/>
                  </a:lnTo>
                  <a:lnTo>
                    <a:pt x="231" y="90"/>
                  </a:lnTo>
                  <a:lnTo>
                    <a:pt x="252" y="76"/>
                  </a:lnTo>
                  <a:lnTo>
                    <a:pt x="274" y="64"/>
                  </a:lnTo>
                  <a:lnTo>
                    <a:pt x="297" y="52"/>
                  </a:lnTo>
                  <a:lnTo>
                    <a:pt x="320" y="41"/>
                  </a:lnTo>
                  <a:lnTo>
                    <a:pt x="344" y="32"/>
                  </a:lnTo>
                  <a:lnTo>
                    <a:pt x="368" y="24"/>
                  </a:lnTo>
                  <a:lnTo>
                    <a:pt x="393" y="16"/>
                  </a:lnTo>
                  <a:lnTo>
                    <a:pt x="419" y="11"/>
                  </a:lnTo>
                  <a:lnTo>
                    <a:pt x="444" y="6"/>
                  </a:lnTo>
                  <a:lnTo>
                    <a:pt x="470" y="2"/>
                  </a:lnTo>
                  <a:lnTo>
                    <a:pt x="497" y="1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838" y="210"/>
                  </a:moveTo>
                  <a:lnTo>
                    <a:pt x="838" y="210"/>
                  </a:lnTo>
                  <a:lnTo>
                    <a:pt x="823" y="196"/>
                  </a:lnTo>
                  <a:lnTo>
                    <a:pt x="806" y="181"/>
                  </a:lnTo>
                  <a:lnTo>
                    <a:pt x="789" y="169"/>
                  </a:lnTo>
                  <a:lnTo>
                    <a:pt x="772" y="156"/>
                  </a:lnTo>
                  <a:lnTo>
                    <a:pt x="754" y="145"/>
                  </a:lnTo>
                  <a:lnTo>
                    <a:pt x="735" y="134"/>
                  </a:lnTo>
                  <a:lnTo>
                    <a:pt x="717" y="124"/>
                  </a:lnTo>
                  <a:lnTo>
                    <a:pt x="697" y="115"/>
                  </a:lnTo>
                  <a:lnTo>
                    <a:pt x="677" y="107"/>
                  </a:lnTo>
                  <a:lnTo>
                    <a:pt x="656" y="100"/>
                  </a:lnTo>
                  <a:lnTo>
                    <a:pt x="634" y="94"/>
                  </a:lnTo>
                  <a:lnTo>
                    <a:pt x="613" y="89"/>
                  </a:lnTo>
                  <a:lnTo>
                    <a:pt x="591" y="85"/>
                  </a:lnTo>
                  <a:lnTo>
                    <a:pt x="570" y="82"/>
                  </a:lnTo>
                  <a:lnTo>
                    <a:pt x="546" y="81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01" y="81"/>
                  </a:lnTo>
                  <a:lnTo>
                    <a:pt x="479" y="82"/>
                  </a:lnTo>
                  <a:lnTo>
                    <a:pt x="456" y="85"/>
                  </a:lnTo>
                  <a:lnTo>
                    <a:pt x="434" y="89"/>
                  </a:lnTo>
                  <a:lnTo>
                    <a:pt x="413" y="94"/>
                  </a:lnTo>
                  <a:lnTo>
                    <a:pt x="391" y="100"/>
                  </a:lnTo>
                  <a:lnTo>
                    <a:pt x="371" y="107"/>
                  </a:lnTo>
                  <a:lnTo>
                    <a:pt x="352" y="115"/>
                  </a:lnTo>
                  <a:lnTo>
                    <a:pt x="332" y="124"/>
                  </a:lnTo>
                  <a:lnTo>
                    <a:pt x="312" y="134"/>
                  </a:lnTo>
                  <a:lnTo>
                    <a:pt x="294" y="145"/>
                  </a:lnTo>
                  <a:lnTo>
                    <a:pt x="275" y="156"/>
                  </a:lnTo>
                  <a:lnTo>
                    <a:pt x="258" y="169"/>
                  </a:lnTo>
                  <a:lnTo>
                    <a:pt x="242" y="181"/>
                  </a:lnTo>
                  <a:lnTo>
                    <a:pt x="226" y="196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6" y="226"/>
                  </a:lnTo>
                  <a:lnTo>
                    <a:pt x="181" y="242"/>
                  </a:lnTo>
                  <a:lnTo>
                    <a:pt x="168" y="259"/>
                  </a:lnTo>
                  <a:lnTo>
                    <a:pt x="156" y="276"/>
                  </a:lnTo>
                  <a:lnTo>
                    <a:pt x="145" y="295"/>
                  </a:lnTo>
                  <a:lnTo>
                    <a:pt x="133" y="312"/>
                  </a:lnTo>
                  <a:lnTo>
                    <a:pt x="123" y="332"/>
                  </a:lnTo>
                  <a:lnTo>
                    <a:pt x="115" y="352"/>
                  </a:lnTo>
                  <a:lnTo>
                    <a:pt x="107" y="372"/>
                  </a:lnTo>
                  <a:lnTo>
                    <a:pt x="100" y="392"/>
                  </a:lnTo>
                  <a:lnTo>
                    <a:pt x="93" y="414"/>
                  </a:lnTo>
                  <a:lnTo>
                    <a:pt x="89" y="435"/>
                  </a:lnTo>
                  <a:lnTo>
                    <a:pt x="85" y="457"/>
                  </a:lnTo>
                  <a:lnTo>
                    <a:pt x="82" y="480"/>
                  </a:lnTo>
                  <a:lnTo>
                    <a:pt x="81" y="502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1" y="547"/>
                  </a:lnTo>
                  <a:lnTo>
                    <a:pt x="82" y="571"/>
                  </a:lnTo>
                  <a:lnTo>
                    <a:pt x="85" y="592"/>
                  </a:lnTo>
                  <a:lnTo>
                    <a:pt x="89" y="615"/>
                  </a:lnTo>
                  <a:lnTo>
                    <a:pt x="93" y="636"/>
                  </a:lnTo>
                  <a:lnTo>
                    <a:pt x="100" y="657"/>
                  </a:lnTo>
                  <a:lnTo>
                    <a:pt x="107" y="678"/>
                  </a:lnTo>
                  <a:lnTo>
                    <a:pt x="115" y="698"/>
                  </a:lnTo>
                  <a:lnTo>
                    <a:pt x="123" y="718"/>
                  </a:lnTo>
                  <a:lnTo>
                    <a:pt x="133" y="737"/>
                  </a:lnTo>
                  <a:lnTo>
                    <a:pt x="145" y="756"/>
                  </a:lnTo>
                  <a:lnTo>
                    <a:pt x="156" y="773"/>
                  </a:lnTo>
                  <a:lnTo>
                    <a:pt x="168" y="791"/>
                  </a:lnTo>
                  <a:lnTo>
                    <a:pt x="181" y="808"/>
                  </a:lnTo>
                  <a:lnTo>
                    <a:pt x="196" y="825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26" y="855"/>
                  </a:lnTo>
                  <a:lnTo>
                    <a:pt x="242" y="868"/>
                  </a:lnTo>
                  <a:lnTo>
                    <a:pt x="258" y="881"/>
                  </a:lnTo>
                  <a:lnTo>
                    <a:pt x="275" y="893"/>
                  </a:lnTo>
                  <a:lnTo>
                    <a:pt x="294" y="906"/>
                  </a:lnTo>
                  <a:lnTo>
                    <a:pt x="312" y="916"/>
                  </a:lnTo>
                  <a:lnTo>
                    <a:pt x="332" y="926"/>
                  </a:lnTo>
                  <a:lnTo>
                    <a:pt x="352" y="935"/>
                  </a:lnTo>
                  <a:lnTo>
                    <a:pt x="371" y="943"/>
                  </a:lnTo>
                  <a:lnTo>
                    <a:pt x="391" y="950"/>
                  </a:lnTo>
                  <a:lnTo>
                    <a:pt x="413" y="956"/>
                  </a:lnTo>
                  <a:lnTo>
                    <a:pt x="434" y="961"/>
                  </a:lnTo>
                  <a:lnTo>
                    <a:pt x="456" y="965"/>
                  </a:lnTo>
                  <a:lnTo>
                    <a:pt x="479" y="967"/>
                  </a:lnTo>
                  <a:lnTo>
                    <a:pt x="501" y="970"/>
                  </a:lnTo>
                  <a:lnTo>
                    <a:pt x="524" y="970"/>
                  </a:lnTo>
                  <a:lnTo>
                    <a:pt x="524" y="970"/>
                  </a:lnTo>
                  <a:lnTo>
                    <a:pt x="546" y="970"/>
                  </a:lnTo>
                  <a:lnTo>
                    <a:pt x="570" y="967"/>
                  </a:lnTo>
                  <a:lnTo>
                    <a:pt x="591" y="965"/>
                  </a:lnTo>
                  <a:lnTo>
                    <a:pt x="613" y="961"/>
                  </a:lnTo>
                  <a:lnTo>
                    <a:pt x="634" y="956"/>
                  </a:lnTo>
                  <a:lnTo>
                    <a:pt x="656" y="950"/>
                  </a:lnTo>
                  <a:lnTo>
                    <a:pt x="677" y="943"/>
                  </a:lnTo>
                  <a:lnTo>
                    <a:pt x="697" y="935"/>
                  </a:lnTo>
                  <a:lnTo>
                    <a:pt x="717" y="926"/>
                  </a:lnTo>
                  <a:lnTo>
                    <a:pt x="735" y="916"/>
                  </a:lnTo>
                  <a:lnTo>
                    <a:pt x="754" y="906"/>
                  </a:lnTo>
                  <a:lnTo>
                    <a:pt x="772" y="893"/>
                  </a:lnTo>
                  <a:lnTo>
                    <a:pt x="789" y="881"/>
                  </a:lnTo>
                  <a:lnTo>
                    <a:pt x="806" y="868"/>
                  </a:lnTo>
                  <a:lnTo>
                    <a:pt x="823" y="855"/>
                  </a:lnTo>
                  <a:lnTo>
                    <a:pt x="838" y="840"/>
                  </a:lnTo>
                  <a:lnTo>
                    <a:pt x="838" y="840"/>
                  </a:lnTo>
                  <a:lnTo>
                    <a:pt x="853" y="825"/>
                  </a:lnTo>
                  <a:lnTo>
                    <a:pt x="866" y="808"/>
                  </a:lnTo>
                  <a:lnTo>
                    <a:pt x="879" y="791"/>
                  </a:lnTo>
                  <a:lnTo>
                    <a:pt x="891" y="773"/>
                  </a:lnTo>
                  <a:lnTo>
                    <a:pt x="904" y="756"/>
                  </a:lnTo>
                  <a:lnTo>
                    <a:pt x="914" y="737"/>
                  </a:lnTo>
                  <a:lnTo>
                    <a:pt x="924" y="718"/>
                  </a:lnTo>
                  <a:lnTo>
                    <a:pt x="932" y="698"/>
                  </a:lnTo>
                  <a:lnTo>
                    <a:pt x="941" y="678"/>
                  </a:lnTo>
                  <a:lnTo>
                    <a:pt x="947" y="657"/>
                  </a:lnTo>
                  <a:lnTo>
                    <a:pt x="954" y="636"/>
                  </a:lnTo>
                  <a:lnTo>
                    <a:pt x="959" y="615"/>
                  </a:lnTo>
                  <a:lnTo>
                    <a:pt x="962" y="592"/>
                  </a:lnTo>
                  <a:lnTo>
                    <a:pt x="965" y="571"/>
                  </a:lnTo>
                  <a:lnTo>
                    <a:pt x="967" y="547"/>
                  </a:lnTo>
                  <a:lnTo>
                    <a:pt x="967" y="525"/>
                  </a:lnTo>
                  <a:lnTo>
                    <a:pt x="967" y="525"/>
                  </a:lnTo>
                  <a:lnTo>
                    <a:pt x="967" y="502"/>
                  </a:lnTo>
                  <a:lnTo>
                    <a:pt x="965" y="480"/>
                  </a:lnTo>
                  <a:lnTo>
                    <a:pt x="962" y="457"/>
                  </a:lnTo>
                  <a:lnTo>
                    <a:pt x="959" y="435"/>
                  </a:lnTo>
                  <a:lnTo>
                    <a:pt x="954" y="414"/>
                  </a:lnTo>
                  <a:lnTo>
                    <a:pt x="947" y="392"/>
                  </a:lnTo>
                  <a:lnTo>
                    <a:pt x="941" y="372"/>
                  </a:lnTo>
                  <a:lnTo>
                    <a:pt x="932" y="352"/>
                  </a:lnTo>
                  <a:lnTo>
                    <a:pt x="924" y="332"/>
                  </a:lnTo>
                  <a:lnTo>
                    <a:pt x="914" y="312"/>
                  </a:lnTo>
                  <a:lnTo>
                    <a:pt x="904" y="295"/>
                  </a:lnTo>
                  <a:lnTo>
                    <a:pt x="891" y="276"/>
                  </a:lnTo>
                  <a:lnTo>
                    <a:pt x="879" y="259"/>
                  </a:lnTo>
                  <a:lnTo>
                    <a:pt x="866" y="242"/>
                  </a:lnTo>
                  <a:lnTo>
                    <a:pt x="853" y="226"/>
                  </a:lnTo>
                  <a:lnTo>
                    <a:pt x="838" y="210"/>
                  </a:lnTo>
                  <a:lnTo>
                    <a:pt x="838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8367713" y="293688"/>
              <a:ext cx="354013" cy="292100"/>
            </a:xfrm>
            <a:custGeom>
              <a:avLst/>
              <a:gdLst>
                <a:gd name="T0" fmla="*/ 181 w 671"/>
                <a:gd name="T1" fmla="*/ 57 h 550"/>
                <a:gd name="T2" fmla="*/ 311 w 671"/>
                <a:gd name="T3" fmla="*/ 57 h 550"/>
                <a:gd name="T4" fmla="*/ 311 w 671"/>
                <a:gd name="T5" fmla="*/ 550 h 550"/>
                <a:gd name="T6" fmla="*/ 311 w 671"/>
                <a:gd name="T7" fmla="*/ 550 h 550"/>
                <a:gd name="T8" fmla="*/ 277 w 671"/>
                <a:gd name="T9" fmla="*/ 546 h 550"/>
                <a:gd name="T10" fmla="*/ 245 w 671"/>
                <a:gd name="T11" fmla="*/ 540 h 550"/>
                <a:gd name="T12" fmla="*/ 212 w 671"/>
                <a:gd name="T13" fmla="*/ 530 h 550"/>
                <a:gd name="T14" fmla="*/ 181 w 671"/>
                <a:gd name="T15" fmla="*/ 518 h 550"/>
                <a:gd name="T16" fmla="*/ 181 w 671"/>
                <a:gd name="T17" fmla="*/ 57 h 550"/>
                <a:gd name="T18" fmla="*/ 181 w 671"/>
                <a:gd name="T19" fmla="*/ 57 h 550"/>
                <a:gd name="T20" fmla="*/ 0 w 671"/>
                <a:gd name="T21" fmla="*/ 362 h 550"/>
                <a:gd name="T22" fmla="*/ 0 w 671"/>
                <a:gd name="T23" fmla="*/ 362 h 550"/>
                <a:gd name="T24" fmla="*/ 13 w 671"/>
                <a:gd name="T25" fmla="*/ 381 h 550"/>
                <a:gd name="T26" fmla="*/ 26 w 671"/>
                <a:gd name="T27" fmla="*/ 400 h 550"/>
                <a:gd name="T28" fmla="*/ 41 w 671"/>
                <a:gd name="T29" fmla="*/ 417 h 550"/>
                <a:gd name="T30" fmla="*/ 58 w 671"/>
                <a:gd name="T31" fmla="*/ 435 h 550"/>
                <a:gd name="T32" fmla="*/ 58 w 671"/>
                <a:gd name="T33" fmla="*/ 435 h 550"/>
                <a:gd name="T34" fmla="*/ 74 w 671"/>
                <a:gd name="T35" fmla="*/ 451 h 550"/>
                <a:gd name="T36" fmla="*/ 92 w 671"/>
                <a:gd name="T37" fmla="*/ 466 h 550"/>
                <a:gd name="T38" fmla="*/ 111 w 671"/>
                <a:gd name="T39" fmla="*/ 480 h 550"/>
                <a:gd name="T40" fmla="*/ 130 w 671"/>
                <a:gd name="T41" fmla="*/ 492 h 550"/>
                <a:gd name="T42" fmla="*/ 130 w 671"/>
                <a:gd name="T43" fmla="*/ 145 h 550"/>
                <a:gd name="T44" fmla="*/ 0 w 671"/>
                <a:gd name="T45" fmla="*/ 145 h 550"/>
                <a:gd name="T46" fmla="*/ 0 w 671"/>
                <a:gd name="T47" fmla="*/ 362 h 550"/>
                <a:gd name="T48" fmla="*/ 0 w 671"/>
                <a:gd name="T49" fmla="*/ 362 h 550"/>
                <a:gd name="T50" fmla="*/ 360 w 671"/>
                <a:gd name="T51" fmla="*/ 550 h 550"/>
                <a:gd name="T52" fmla="*/ 360 w 671"/>
                <a:gd name="T53" fmla="*/ 550 h 550"/>
                <a:gd name="T54" fmla="*/ 394 w 671"/>
                <a:gd name="T55" fmla="*/ 546 h 550"/>
                <a:gd name="T56" fmla="*/ 428 w 671"/>
                <a:gd name="T57" fmla="*/ 540 h 550"/>
                <a:gd name="T58" fmla="*/ 460 w 671"/>
                <a:gd name="T59" fmla="*/ 530 h 550"/>
                <a:gd name="T60" fmla="*/ 491 w 671"/>
                <a:gd name="T61" fmla="*/ 518 h 550"/>
                <a:gd name="T62" fmla="*/ 491 w 671"/>
                <a:gd name="T63" fmla="*/ 230 h 550"/>
                <a:gd name="T64" fmla="*/ 360 w 671"/>
                <a:gd name="T65" fmla="*/ 230 h 550"/>
                <a:gd name="T66" fmla="*/ 360 w 671"/>
                <a:gd name="T67" fmla="*/ 550 h 550"/>
                <a:gd name="T68" fmla="*/ 360 w 671"/>
                <a:gd name="T69" fmla="*/ 550 h 550"/>
                <a:gd name="T70" fmla="*/ 541 w 671"/>
                <a:gd name="T71" fmla="*/ 492 h 550"/>
                <a:gd name="T72" fmla="*/ 541 w 671"/>
                <a:gd name="T73" fmla="*/ 492 h 550"/>
                <a:gd name="T74" fmla="*/ 561 w 671"/>
                <a:gd name="T75" fmla="*/ 480 h 550"/>
                <a:gd name="T76" fmla="*/ 580 w 671"/>
                <a:gd name="T77" fmla="*/ 466 h 550"/>
                <a:gd name="T78" fmla="*/ 597 w 671"/>
                <a:gd name="T79" fmla="*/ 451 h 550"/>
                <a:gd name="T80" fmla="*/ 615 w 671"/>
                <a:gd name="T81" fmla="*/ 435 h 550"/>
                <a:gd name="T82" fmla="*/ 615 w 671"/>
                <a:gd name="T83" fmla="*/ 435 h 550"/>
                <a:gd name="T84" fmla="*/ 630 w 671"/>
                <a:gd name="T85" fmla="*/ 417 h 550"/>
                <a:gd name="T86" fmla="*/ 645 w 671"/>
                <a:gd name="T87" fmla="*/ 400 h 550"/>
                <a:gd name="T88" fmla="*/ 658 w 671"/>
                <a:gd name="T89" fmla="*/ 381 h 550"/>
                <a:gd name="T90" fmla="*/ 671 w 671"/>
                <a:gd name="T91" fmla="*/ 362 h 550"/>
                <a:gd name="T92" fmla="*/ 671 w 671"/>
                <a:gd name="T93" fmla="*/ 0 h 550"/>
                <a:gd name="T94" fmla="*/ 541 w 671"/>
                <a:gd name="T95" fmla="*/ 0 h 550"/>
                <a:gd name="T96" fmla="*/ 541 w 671"/>
                <a:gd name="T97" fmla="*/ 492 h 550"/>
                <a:gd name="T98" fmla="*/ 541 w 671"/>
                <a:gd name="T99" fmla="*/ 4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550">
                  <a:moveTo>
                    <a:pt x="181" y="57"/>
                  </a:moveTo>
                  <a:lnTo>
                    <a:pt x="311" y="57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277" y="546"/>
                  </a:lnTo>
                  <a:lnTo>
                    <a:pt x="245" y="540"/>
                  </a:lnTo>
                  <a:lnTo>
                    <a:pt x="212" y="530"/>
                  </a:lnTo>
                  <a:lnTo>
                    <a:pt x="181" y="518"/>
                  </a:lnTo>
                  <a:lnTo>
                    <a:pt x="181" y="57"/>
                  </a:lnTo>
                  <a:lnTo>
                    <a:pt x="181" y="57"/>
                  </a:lnTo>
                  <a:close/>
                  <a:moveTo>
                    <a:pt x="0" y="362"/>
                  </a:moveTo>
                  <a:lnTo>
                    <a:pt x="0" y="362"/>
                  </a:lnTo>
                  <a:lnTo>
                    <a:pt x="13" y="381"/>
                  </a:lnTo>
                  <a:lnTo>
                    <a:pt x="26" y="400"/>
                  </a:lnTo>
                  <a:lnTo>
                    <a:pt x="41" y="417"/>
                  </a:lnTo>
                  <a:lnTo>
                    <a:pt x="58" y="435"/>
                  </a:lnTo>
                  <a:lnTo>
                    <a:pt x="58" y="435"/>
                  </a:lnTo>
                  <a:lnTo>
                    <a:pt x="74" y="451"/>
                  </a:lnTo>
                  <a:lnTo>
                    <a:pt x="92" y="466"/>
                  </a:lnTo>
                  <a:lnTo>
                    <a:pt x="111" y="480"/>
                  </a:lnTo>
                  <a:lnTo>
                    <a:pt x="130" y="492"/>
                  </a:lnTo>
                  <a:lnTo>
                    <a:pt x="130" y="145"/>
                  </a:lnTo>
                  <a:lnTo>
                    <a:pt x="0" y="145"/>
                  </a:lnTo>
                  <a:lnTo>
                    <a:pt x="0" y="362"/>
                  </a:lnTo>
                  <a:lnTo>
                    <a:pt x="0" y="362"/>
                  </a:lnTo>
                  <a:close/>
                  <a:moveTo>
                    <a:pt x="360" y="550"/>
                  </a:moveTo>
                  <a:lnTo>
                    <a:pt x="360" y="550"/>
                  </a:lnTo>
                  <a:lnTo>
                    <a:pt x="394" y="546"/>
                  </a:lnTo>
                  <a:lnTo>
                    <a:pt x="428" y="540"/>
                  </a:lnTo>
                  <a:lnTo>
                    <a:pt x="460" y="530"/>
                  </a:lnTo>
                  <a:lnTo>
                    <a:pt x="491" y="518"/>
                  </a:lnTo>
                  <a:lnTo>
                    <a:pt x="491" y="230"/>
                  </a:lnTo>
                  <a:lnTo>
                    <a:pt x="360" y="230"/>
                  </a:lnTo>
                  <a:lnTo>
                    <a:pt x="360" y="550"/>
                  </a:lnTo>
                  <a:lnTo>
                    <a:pt x="360" y="550"/>
                  </a:lnTo>
                  <a:close/>
                  <a:moveTo>
                    <a:pt x="541" y="492"/>
                  </a:moveTo>
                  <a:lnTo>
                    <a:pt x="541" y="492"/>
                  </a:lnTo>
                  <a:lnTo>
                    <a:pt x="561" y="480"/>
                  </a:lnTo>
                  <a:lnTo>
                    <a:pt x="580" y="466"/>
                  </a:lnTo>
                  <a:lnTo>
                    <a:pt x="597" y="451"/>
                  </a:lnTo>
                  <a:lnTo>
                    <a:pt x="615" y="435"/>
                  </a:lnTo>
                  <a:lnTo>
                    <a:pt x="615" y="435"/>
                  </a:lnTo>
                  <a:lnTo>
                    <a:pt x="630" y="417"/>
                  </a:lnTo>
                  <a:lnTo>
                    <a:pt x="645" y="400"/>
                  </a:lnTo>
                  <a:lnTo>
                    <a:pt x="658" y="381"/>
                  </a:lnTo>
                  <a:lnTo>
                    <a:pt x="671" y="362"/>
                  </a:lnTo>
                  <a:lnTo>
                    <a:pt x="671" y="0"/>
                  </a:lnTo>
                  <a:lnTo>
                    <a:pt x="541" y="0"/>
                  </a:lnTo>
                  <a:lnTo>
                    <a:pt x="541" y="492"/>
                  </a:lnTo>
                  <a:lnTo>
                    <a:pt x="541" y="4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441790" y="1308265"/>
            <a:ext cx="66851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Déception en face du caractère assez frustre des résultats transmis ?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Interrogations sur la confidentialité des données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Impression d’une intrusion dans les pratiques éducatives des parents ?</a:t>
            </a:r>
          </a:p>
        </p:txBody>
      </p:sp>
    </p:spTree>
    <p:extLst>
      <p:ext uri="{BB962C8B-B14F-4D97-AF65-F5344CB8AC3E}">
        <p14:creationId xmlns:p14="http://schemas.microsoft.com/office/powerpoint/2010/main" val="187409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/>
          <a:stretch/>
        </p:blipFill>
        <p:spPr>
          <a:xfrm>
            <a:off x="-9525" y="817529"/>
            <a:ext cx="3848094" cy="4325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0450" y="1352550"/>
            <a:ext cx="4381500" cy="1220355"/>
          </a:xfrm>
          <a:prstGeom prst="rect">
            <a:avLst/>
          </a:prstGeom>
          <a:solidFill>
            <a:srgbClr val="3FA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3707955" y="1476625"/>
            <a:ext cx="4695826" cy="1091482"/>
          </a:xfrm>
          <a:noFill/>
        </p:spPr>
        <p:txBody>
          <a:bodyPr anchor="ctr">
            <a:no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Enrichir la relation classique enquêteur          enquêté:</a:t>
            </a:r>
          </a:p>
        </p:txBody>
      </p:sp>
      <p:sp>
        <p:nvSpPr>
          <p:cNvPr id="2" name="Flèche : droite 1"/>
          <p:cNvSpPr/>
          <p:nvPr/>
        </p:nvSpPr>
        <p:spPr>
          <a:xfrm>
            <a:off x="5422430" y="2047399"/>
            <a:ext cx="469005" cy="34873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3727050" y="2678534"/>
            <a:ext cx="4784236" cy="12146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Rompre avec l’unicité du sens de cette relation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</a:rPr>
              <a:t>Rendre acteurs les parents </a:t>
            </a:r>
            <a:endParaRPr lang="fr-FR" dirty="0"/>
          </a:p>
        </p:txBody>
      </p:sp>
      <p:pic>
        <p:nvPicPr>
          <p:cNvPr id="6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3"/>
          <a:stretch/>
        </p:blipFill>
        <p:spPr bwMode="auto">
          <a:xfrm>
            <a:off x="8403781" y="132375"/>
            <a:ext cx="621698" cy="2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fond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001" r="78333" b="73611"/>
          <a:stretch>
            <a:fillRect/>
          </a:stretch>
        </p:blipFill>
        <p:spPr bwMode="auto">
          <a:xfrm>
            <a:off x="0" y="0"/>
            <a:ext cx="1371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00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15639" r="14756" b="12074"/>
          <a:stretch/>
        </p:blipFill>
        <p:spPr bwMode="auto">
          <a:xfrm>
            <a:off x="4324550" y="1179085"/>
            <a:ext cx="4343198" cy="25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38827" y="643468"/>
            <a:ext cx="8249768" cy="387798"/>
          </a:xfrm>
        </p:spPr>
        <p:txBody>
          <a:bodyPr/>
          <a:lstStyle/>
          <a:p>
            <a:r>
              <a:rPr lang="fr-FR" dirty="0"/>
              <a:t>La mise à disposition d’un site internet dédié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887" y="1306267"/>
            <a:ext cx="35090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  <a:latin typeface="+mj-lt"/>
              </a:rPr>
              <a:t>Un accès personnalisé</a:t>
            </a:r>
            <a:r>
              <a:rPr lang="fr-FR" sz="1600" b="1" dirty="0">
                <a:solidFill>
                  <a:srgbClr val="000000"/>
                </a:solidFill>
              </a:rPr>
              <a:t>: </a:t>
            </a:r>
            <a:r>
              <a:rPr lang="fr-FR" sz="1600" dirty="0"/>
              <a:t>Identifiant et MDP pour chaque parent de la cohorte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000000"/>
                </a:solidFill>
                <a:latin typeface="+mj-lt"/>
              </a:rPr>
              <a:t>Une communication homogène:  </a:t>
            </a:r>
            <a:r>
              <a:rPr lang="fr-FR" sz="1600" dirty="0"/>
              <a:t>une charte graphique qui respecte les codes habituels de la Cohorte Elfe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000000"/>
                </a:solidFill>
                <a:latin typeface="+mj-lt"/>
              </a:rPr>
              <a:t>Une Information facilement accessible: </a:t>
            </a:r>
            <a:r>
              <a:rPr lang="fr-FR" sz="1600" dirty="0"/>
              <a:t>quatre rubriques « accueil », « rendez-vous », « l’enquête » et « contact »</a:t>
            </a:r>
          </a:p>
          <a:p>
            <a:endParaRPr lang="fr-FR" sz="1600" dirty="0"/>
          </a:p>
        </p:txBody>
      </p:sp>
      <p:sp>
        <p:nvSpPr>
          <p:cNvPr id="5" name="Rectangle 4"/>
          <p:cNvSpPr/>
          <p:nvPr/>
        </p:nvSpPr>
        <p:spPr>
          <a:xfrm>
            <a:off x="774887" y="4028435"/>
            <a:ext cx="7226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</a:rPr>
              <a:t>Le rendez-vous </a:t>
            </a:r>
            <a:r>
              <a:rPr lang="fr-FR" sz="1600" b="1" dirty="0"/>
              <a:t>:</a:t>
            </a:r>
            <a:r>
              <a:rPr lang="fr-FR" sz="1600" dirty="0"/>
              <a:t> un calendrier intuitif et facile d’utilisation pour permettre aux parents de décider du jour et de l’heure de l’entretien téléphonique</a:t>
            </a:r>
            <a:endParaRPr lang="fr-FR" sz="1600" b="1" dirty="0">
              <a:solidFill>
                <a:srgbClr val="000000"/>
              </a:solidFill>
            </a:endParaRPr>
          </a:p>
        </p:txBody>
      </p:sp>
      <p:pic>
        <p:nvPicPr>
          <p:cNvPr id="14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3"/>
          <a:stretch/>
        </p:blipFill>
        <p:spPr bwMode="auto">
          <a:xfrm>
            <a:off x="8403781" y="132375"/>
            <a:ext cx="621698" cy="2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630664" y="1381223"/>
            <a:ext cx="0" cy="325610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Ellipse 9"/>
          <p:cNvSpPr/>
          <p:nvPr/>
        </p:nvSpPr>
        <p:spPr>
          <a:xfrm>
            <a:off x="568077" y="1535684"/>
            <a:ext cx="144224" cy="144224"/>
          </a:xfrm>
          <a:prstGeom prst="ellipse">
            <a:avLst/>
          </a:prstGeom>
          <a:solidFill>
            <a:srgbClr val="A10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Ellipse 10"/>
          <p:cNvSpPr/>
          <p:nvPr/>
        </p:nvSpPr>
        <p:spPr>
          <a:xfrm>
            <a:off x="568077" y="2390818"/>
            <a:ext cx="144224" cy="144224"/>
          </a:xfrm>
          <a:prstGeom prst="ellipse">
            <a:avLst/>
          </a:prstGeom>
          <a:solidFill>
            <a:srgbClr val="3FA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Ellipse 11"/>
          <p:cNvSpPr/>
          <p:nvPr/>
        </p:nvSpPr>
        <p:spPr>
          <a:xfrm>
            <a:off x="568077" y="3350740"/>
            <a:ext cx="144224" cy="144224"/>
          </a:xfrm>
          <a:prstGeom prst="ellipse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Ellipse 12"/>
          <p:cNvSpPr/>
          <p:nvPr/>
        </p:nvSpPr>
        <p:spPr>
          <a:xfrm>
            <a:off x="568077" y="4296338"/>
            <a:ext cx="144224" cy="144224"/>
          </a:xfrm>
          <a:prstGeom prst="ellipse">
            <a:avLst/>
          </a:prstGeom>
          <a:solidFill>
            <a:srgbClr val="A10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907" y="1381223"/>
            <a:ext cx="3938483" cy="24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80310" y="643468"/>
            <a:ext cx="6408285" cy="664797"/>
          </a:xfrm>
        </p:spPr>
        <p:txBody>
          <a:bodyPr/>
          <a:lstStyle/>
          <a:p>
            <a:r>
              <a:rPr lang="fr-FR" sz="2400" dirty="0"/>
              <a:t>LA MISE À DISPOSITION D’UNE ASSISTANCE WEB-TÉLÉPHONIQUE DÉDIÉE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3573" y="1480398"/>
            <a:ext cx="54897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Pour…  </a:t>
            </a:r>
            <a:r>
              <a:rPr lang="fr-FR" sz="1600" b="1" dirty="0"/>
              <a:t>Maintenir une relation humanisée</a:t>
            </a:r>
            <a:r>
              <a:rPr lang="fr-FR" sz="1600" dirty="0"/>
              <a:t>, et </a:t>
            </a:r>
            <a:r>
              <a:rPr lang="fr-FR" sz="1600" b="1" dirty="0"/>
              <a:t>rassurer les familles </a:t>
            </a:r>
            <a:r>
              <a:rPr lang="fr-FR" sz="1600" dirty="0"/>
              <a:t>sur la démarche menée, mais aussi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Clr>
                <a:srgbClr val="3FA3D7"/>
              </a:buClr>
              <a:buFont typeface="Arial" panose="020B0604020202020204" pitchFamily="34" charset="0"/>
              <a:buChar char="•"/>
            </a:pPr>
            <a:r>
              <a:rPr lang="fr-FR" sz="1600" b="1" dirty="0"/>
              <a:t>Répondre aux questions </a:t>
            </a:r>
            <a:r>
              <a:rPr lang="fr-FR" sz="1600" dirty="0"/>
              <a:t>et </a:t>
            </a:r>
            <a:r>
              <a:rPr lang="fr-FR" sz="1600" b="1" dirty="0"/>
              <a:t>informer les parents </a:t>
            </a:r>
            <a:r>
              <a:rPr lang="fr-FR" sz="1600" dirty="0"/>
              <a:t>sur l’étude, </a:t>
            </a:r>
          </a:p>
          <a:p>
            <a:pPr marL="285750" indent="-285750">
              <a:buClr>
                <a:srgbClr val="3FA3D7"/>
              </a:buClr>
              <a:buFont typeface="Arial" panose="020B0604020202020204" pitchFamily="34" charset="0"/>
              <a:buChar char="•"/>
            </a:pPr>
            <a:r>
              <a:rPr lang="fr-FR" sz="1600" b="1" dirty="0"/>
              <a:t>Prendre des rendez-vous </a:t>
            </a:r>
            <a:r>
              <a:rPr lang="fr-FR" sz="1600" dirty="0"/>
              <a:t>pour les entretiens téléphoniques avec les enquêteurs. </a:t>
            </a:r>
          </a:p>
          <a:p>
            <a:pPr marL="285750" indent="-285750">
              <a:buClr>
                <a:srgbClr val="3FA3D7"/>
              </a:buClr>
              <a:buFont typeface="Arial" panose="020B0604020202020204" pitchFamily="34" charset="0"/>
              <a:buChar char="•"/>
            </a:pPr>
            <a:r>
              <a:rPr lang="fr-FR" sz="1600" b="1" dirty="0"/>
              <a:t>Mettre à jour des numéros de téléphone </a:t>
            </a:r>
            <a:r>
              <a:rPr lang="fr-FR" sz="1600" dirty="0"/>
              <a:t>et adresses mails valides, </a:t>
            </a:r>
          </a:p>
          <a:p>
            <a:pPr marL="285750" indent="-285750">
              <a:buClr>
                <a:srgbClr val="3FA3D7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Conseiller et d’accompagner les familles (questions sur la manière de prendre rendez-vous etc.)</a:t>
            </a:r>
          </a:p>
          <a:p>
            <a:pPr marL="285750" indent="-285750">
              <a:buClr>
                <a:srgbClr val="3FA3D7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Permettre aux familles </a:t>
            </a:r>
            <a:r>
              <a:rPr lang="fr-FR" sz="1600" b="1" dirty="0"/>
              <a:t>d’exercer leur droit de refus</a:t>
            </a:r>
            <a:r>
              <a:rPr lang="fr-FR" sz="1600" dirty="0"/>
              <a:t>, le droit d’accès aux données les concernant et le cas échéant de rectification</a:t>
            </a:r>
            <a:endParaRPr lang="fr-FR" sz="16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Espace réservé pour une image 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r="26370"/>
          <a:stretch>
            <a:fillRect/>
          </a:stretch>
        </p:blipFill>
        <p:spPr>
          <a:xfrm>
            <a:off x="-8389" y="-19050"/>
            <a:ext cx="3665990" cy="5173308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879268"/>
              <a:gd name="connsiteY0" fmla="*/ 8965 h 5158757"/>
              <a:gd name="connsiteX1" fmla="*/ 2716306 w 4879268"/>
              <a:gd name="connsiteY1" fmla="*/ 0 h 5158757"/>
              <a:gd name="connsiteX2" fmla="*/ 4879268 w 4879268"/>
              <a:gd name="connsiteY2" fmla="*/ 5158757 h 5158757"/>
              <a:gd name="connsiteX3" fmla="*/ 0 w 4879268"/>
              <a:gd name="connsiteY3" fmla="*/ 5152465 h 5158757"/>
              <a:gd name="connsiteX4" fmla="*/ 0 w 4879268"/>
              <a:gd name="connsiteY4" fmla="*/ 8965 h 5158757"/>
              <a:gd name="connsiteX0" fmla="*/ 0 w 4879268"/>
              <a:gd name="connsiteY0" fmla="*/ 2673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2673 h 5152465"/>
              <a:gd name="connsiteX0" fmla="*/ 0 w 4879268"/>
              <a:gd name="connsiteY0" fmla="*/ 8965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8965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8389 w 4879268"/>
              <a:gd name="connsiteY0" fmla="*/ 8966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8389 w 4879268"/>
              <a:gd name="connsiteY4" fmla="*/ 8966 h 5152465"/>
              <a:gd name="connsiteX0" fmla="*/ 8389 w 4879268"/>
              <a:gd name="connsiteY0" fmla="*/ 0 h 5152725"/>
              <a:gd name="connsiteX1" fmla="*/ 2716306 w 4879268"/>
              <a:gd name="connsiteY1" fmla="*/ 260 h 5152725"/>
              <a:gd name="connsiteX2" fmla="*/ 4879268 w 4879268"/>
              <a:gd name="connsiteY2" fmla="*/ 5152725 h 5152725"/>
              <a:gd name="connsiteX3" fmla="*/ 0 w 4879268"/>
              <a:gd name="connsiteY3" fmla="*/ 5146433 h 5152725"/>
              <a:gd name="connsiteX4" fmla="*/ 8389 w 4879268"/>
              <a:gd name="connsiteY4" fmla="*/ 0 h 51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</p:pic>
      <p:pic>
        <p:nvPicPr>
          <p:cNvPr id="9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3"/>
          <a:stretch/>
        </p:blipFill>
        <p:spPr bwMode="auto">
          <a:xfrm>
            <a:off x="8403781" y="132375"/>
            <a:ext cx="621698" cy="2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635" y="1618731"/>
            <a:ext cx="4305539" cy="28914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4596707" y="1618731"/>
            <a:ext cx="4349581" cy="28914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79622" y="643468"/>
            <a:ext cx="8208973" cy="664797"/>
          </a:xfrm>
        </p:spPr>
        <p:txBody>
          <a:bodyPr/>
          <a:lstStyle/>
          <a:p>
            <a:r>
              <a:rPr lang="fr-FR" sz="2400" dirty="0"/>
              <a:t>RÉSULTATS DE L’IMPLICATION ET L’ENGAGEMENT DES FAMILLES: </a:t>
            </a:r>
            <a:r>
              <a:rPr lang="fr-FR" sz="2400" dirty="0">
                <a:solidFill>
                  <a:srgbClr val="3FA3D7"/>
                </a:solidFill>
              </a:rPr>
              <a:t>SITE INTERNET </a:t>
            </a:r>
            <a:r>
              <a:rPr lang="fr-FR" sz="2400" dirty="0">
                <a:solidFill>
                  <a:srgbClr val="A0067E"/>
                </a:solidFill>
              </a:rPr>
              <a:t>&amp; </a:t>
            </a:r>
            <a:r>
              <a:rPr lang="fr-FR" sz="2400" dirty="0">
                <a:solidFill>
                  <a:srgbClr val="97C00E"/>
                </a:solidFill>
              </a:rPr>
              <a:t>ASSISTANCE WEB TÉLÉPHONIQUE  </a:t>
            </a:r>
          </a:p>
        </p:txBody>
      </p:sp>
      <p:cxnSp>
        <p:nvCxnSpPr>
          <p:cNvPr id="69" name="Straight Connector 23"/>
          <p:cNvCxnSpPr/>
          <p:nvPr/>
        </p:nvCxnSpPr>
        <p:spPr>
          <a:xfrm>
            <a:off x="2573208" y="2994879"/>
            <a:ext cx="1420185" cy="0"/>
          </a:xfrm>
          <a:prstGeom prst="line">
            <a:avLst/>
          </a:prstGeom>
          <a:ln cap="rnd">
            <a:solidFill>
              <a:srgbClr val="A1067D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11"/>
          <p:cNvGrpSpPr/>
          <p:nvPr/>
        </p:nvGrpSpPr>
        <p:grpSpPr>
          <a:xfrm>
            <a:off x="2907467" y="2036071"/>
            <a:ext cx="751667" cy="958806"/>
            <a:chOff x="9465200" y="2715873"/>
            <a:chExt cx="1351829" cy="2007064"/>
          </a:xfrm>
          <a:solidFill>
            <a:srgbClr val="A1067D"/>
          </a:solidFill>
        </p:grpSpPr>
        <p:cxnSp>
          <p:nvCxnSpPr>
            <p:cNvPr id="73" name="Straight Connector 24"/>
            <p:cNvCxnSpPr/>
            <p:nvPr/>
          </p:nvCxnSpPr>
          <p:spPr>
            <a:xfrm>
              <a:off x="10097256" y="4155551"/>
              <a:ext cx="0" cy="567386"/>
            </a:xfrm>
            <a:prstGeom prst="line">
              <a:avLst/>
            </a:prstGeom>
            <a:grpFill/>
            <a:ln w="19050" cap="rnd">
              <a:solidFill>
                <a:srgbClr val="A1067D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25"/>
            <p:cNvSpPr/>
            <p:nvPr/>
          </p:nvSpPr>
          <p:spPr>
            <a:xfrm>
              <a:off x="9465200" y="2715873"/>
              <a:ext cx="1351829" cy="14396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/>
                <a:t>80%</a:t>
              </a:r>
            </a:p>
          </p:txBody>
        </p:sp>
      </p:grpSp>
      <p:sp>
        <p:nvSpPr>
          <p:cNvPr id="72" name="TextBox 33"/>
          <p:cNvSpPr txBox="1"/>
          <p:nvPr/>
        </p:nvSpPr>
        <p:spPr>
          <a:xfrm>
            <a:off x="2350403" y="3265927"/>
            <a:ext cx="186579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Arial" panose="020B0604020202020204" pitchFamily="34" charset="0"/>
              </a:rPr>
              <a:t>Des familles qui se sont connectées sur le site internet ont pris un RDV</a:t>
            </a:r>
          </a:p>
        </p:txBody>
      </p:sp>
      <p:pic>
        <p:nvPicPr>
          <p:cNvPr id="47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3"/>
          <a:stretch/>
        </p:blipFill>
        <p:spPr bwMode="auto">
          <a:xfrm>
            <a:off x="8403781" y="132375"/>
            <a:ext cx="621698" cy="2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3"/>
          <p:cNvCxnSpPr/>
          <p:nvPr/>
        </p:nvCxnSpPr>
        <p:spPr>
          <a:xfrm>
            <a:off x="592961" y="2994877"/>
            <a:ext cx="1420185" cy="0"/>
          </a:xfrm>
          <a:prstGeom prst="line">
            <a:avLst/>
          </a:prstGeom>
          <a:ln cap="rnd">
            <a:solidFill>
              <a:srgbClr val="3FA3D7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11"/>
          <p:cNvGrpSpPr/>
          <p:nvPr/>
        </p:nvGrpSpPr>
        <p:grpSpPr>
          <a:xfrm>
            <a:off x="927220" y="2036069"/>
            <a:ext cx="751667" cy="958806"/>
            <a:chOff x="9465200" y="2715873"/>
            <a:chExt cx="1351829" cy="2007064"/>
          </a:xfrm>
          <a:solidFill>
            <a:srgbClr val="3FA3D7"/>
          </a:solidFill>
        </p:grpSpPr>
        <p:cxnSp>
          <p:nvCxnSpPr>
            <p:cNvPr id="25" name="Straight Connector 24"/>
            <p:cNvCxnSpPr/>
            <p:nvPr/>
          </p:nvCxnSpPr>
          <p:spPr>
            <a:xfrm>
              <a:off x="10097256" y="4155551"/>
              <a:ext cx="0" cy="567386"/>
            </a:xfrm>
            <a:prstGeom prst="line">
              <a:avLst/>
            </a:prstGeom>
            <a:grpFill/>
            <a:ln w="19050" cap="rnd">
              <a:solidFill>
                <a:srgbClr val="3FA3D7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9465200" y="2715873"/>
              <a:ext cx="1351829" cy="1439679"/>
            </a:xfrm>
            <a:prstGeom prst="ellipse">
              <a:avLst/>
            </a:prstGeom>
            <a:grpFill/>
            <a:ln>
              <a:solidFill>
                <a:srgbClr val="3FA3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/>
                <a:t>27%</a:t>
              </a:r>
            </a:p>
          </p:txBody>
        </p:sp>
      </p:grpSp>
      <p:sp>
        <p:nvSpPr>
          <p:cNvPr id="27" name="TextBox 33"/>
          <p:cNvSpPr txBox="1"/>
          <p:nvPr/>
        </p:nvSpPr>
        <p:spPr>
          <a:xfrm>
            <a:off x="501011" y="3265925"/>
            <a:ext cx="1604085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des familles se sont connectées au site internet</a:t>
            </a:r>
            <a:endParaRPr lang="fr-FR" sz="16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8" name="Straight Connector 23"/>
          <p:cNvCxnSpPr/>
          <p:nvPr/>
        </p:nvCxnSpPr>
        <p:spPr>
          <a:xfrm>
            <a:off x="7008852" y="2963134"/>
            <a:ext cx="1420185" cy="0"/>
          </a:xfrm>
          <a:prstGeom prst="line">
            <a:avLst/>
          </a:prstGeom>
          <a:ln cap="rnd">
            <a:solidFill>
              <a:srgbClr val="A1067D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11"/>
          <p:cNvGrpSpPr/>
          <p:nvPr/>
        </p:nvGrpSpPr>
        <p:grpSpPr>
          <a:xfrm>
            <a:off x="7343111" y="2004326"/>
            <a:ext cx="751667" cy="958806"/>
            <a:chOff x="9465200" y="2715873"/>
            <a:chExt cx="1351829" cy="2007064"/>
          </a:xfrm>
          <a:solidFill>
            <a:srgbClr val="A1067D"/>
          </a:solidFill>
        </p:grpSpPr>
        <p:cxnSp>
          <p:nvCxnSpPr>
            <p:cNvPr id="70" name="Straight Connector 24"/>
            <p:cNvCxnSpPr/>
            <p:nvPr/>
          </p:nvCxnSpPr>
          <p:spPr>
            <a:xfrm>
              <a:off x="10097256" y="4155551"/>
              <a:ext cx="0" cy="567386"/>
            </a:xfrm>
            <a:prstGeom prst="line">
              <a:avLst/>
            </a:prstGeom>
            <a:grpFill/>
            <a:ln w="19050" cap="rnd">
              <a:solidFill>
                <a:srgbClr val="A1067D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25"/>
            <p:cNvSpPr/>
            <p:nvPr/>
          </p:nvSpPr>
          <p:spPr>
            <a:xfrm>
              <a:off x="9465200" y="2715873"/>
              <a:ext cx="1351829" cy="1439679"/>
            </a:xfrm>
            <a:prstGeom prst="ellipse">
              <a:avLst/>
            </a:prstGeom>
            <a:grpFill/>
            <a:ln>
              <a:solidFill>
                <a:srgbClr val="A10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/>
                <a:t>75%</a:t>
              </a:r>
            </a:p>
          </p:txBody>
        </p:sp>
      </p:grpSp>
      <p:sp>
        <p:nvSpPr>
          <p:cNvPr id="76" name="TextBox 33"/>
          <p:cNvSpPr txBox="1"/>
          <p:nvPr/>
        </p:nvSpPr>
        <p:spPr>
          <a:xfrm>
            <a:off x="6659551" y="3234182"/>
            <a:ext cx="211878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des demandes à l’assistance web téléphonique concernent le rendez-vous (fixer , modifier, annuler un RDV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77" name="Straight Connector 23"/>
          <p:cNvCxnSpPr/>
          <p:nvPr/>
        </p:nvCxnSpPr>
        <p:spPr>
          <a:xfrm>
            <a:off x="4948930" y="2963132"/>
            <a:ext cx="1420185" cy="0"/>
          </a:xfrm>
          <a:prstGeom prst="line">
            <a:avLst/>
          </a:prstGeom>
          <a:ln cap="rnd">
            <a:solidFill>
              <a:srgbClr val="97C00E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11"/>
          <p:cNvGrpSpPr/>
          <p:nvPr/>
        </p:nvGrpSpPr>
        <p:grpSpPr>
          <a:xfrm>
            <a:off x="5283189" y="2004324"/>
            <a:ext cx="751667" cy="958806"/>
            <a:chOff x="9465200" y="2715873"/>
            <a:chExt cx="1351829" cy="2007064"/>
          </a:xfrm>
        </p:grpSpPr>
        <p:cxnSp>
          <p:nvCxnSpPr>
            <p:cNvPr id="79" name="Straight Connector 24"/>
            <p:cNvCxnSpPr/>
            <p:nvPr/>
          </p:nvCxnSpPr>
          <p:spPr>
            <a:xfrm>
              <a:off x="10097256" y="4155551"/>
              <a:ext cx="0" cy="567386"/>
            </a:xfrm>
            <a:prstGeom prst="line">
              <a:avLst/>
            </a:prstGeom>
            <a:ln w="19050" cap="rnd">
              <a:solidFill>
                <a:srgbClr val="97C00E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25"/>
            <p:cNvSpPr/>
            <p:nvPr/>
          </p:nvSpPr>
          <p:spPr>
            <a:xfrm>
              <a:off x="9465200" y="2715873"/>
              <a:ext cx="1351829" cy="1439679"/>
            </a:xfrm>
            <a:prstGeom prst="ellipse">
              <a:avLst/>
            </a:prstGeom>
            <a:solidFill>
              <a:srgbClr val="97C0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/>
                <a:t>34%</a:t>
              </a:r>
            </a:p>
          </p:txBody>
        </p:sp>
      </p:grpSp>
      <p:sp>
        <p:nvSpPr>
          <p:cNvPr id="81" name="TextBox 33"/>
          <p:cNvSpPr txBox="1"/>
          <p:nvPr/>
        </p:nvSpPr>
        <p:spPr>
          <a:xfrm>
            <a:off x="4753715" y="3214427"/>
            <a:ext cx="181061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Des familles ont contacté l’assistance :</a:t>
            </a:r>
          </a:p>
          <a:p>
            <a:pPr algn="ctr">
              <a:lnSpc>
                <a:spcPct val="90000"/>
              </a:lnSpc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79% par téléphone et 31% par mail</a:t>
            </a:r>
            <a:endParaRPr lang="en-US" sz="1600" i="1" dirty="0">
              <a:solidFill>
                <a:schemeClr val="tx1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1084" y="1599466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Site internet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01045" y="1599466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Assistance web- téléphonique 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71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79622" y="643468"/>
            <a:ext cx="8208973" cy="664797"/>
          </a:xfrm>
        </p:spPr>
        <p:txBody>
          <a:bodyPr/>
          <a:lstStyle/>
          <a:p>
            <a:r>
              <a:rPr lang="fr-FR" sz="2400" dirty="0"/>
              <a:t>RÉSULTATS DE L’IMPLICATION ET L’ENGAGEMENT DES FAMILLES: </a:t>
            </a:r>
            <a:r>
              <a:rPr lang="fr-FR" sz="2400" dirty="0">
                <a:solidFill>
                  <a:srgbClr val="3FA3D7"/>
                </a:solidFill>
              </a:rPr>
              <a:t>PRISE DE RENDEZ-VOUS </a:t>
            </a:r>
          </a:p>
        </p:txBody>
      </p:sp>
      <p:grpSp>
        <p:nvGrpSpPr>
          <p:cNvPr id="65" name="Group 12"/>
          <p:cNvGrpSpPr/>
          <p:nvPr/>
        </p:nvGrpSpPr>
        <p:grpSpPr>
          <a:xfrm>
            <a:off x="5567432" y="1568084"/>
            <a:ext cx="756842" cy="958807"/>
            <a:chOff x="5593324" y="2715871"/>
            <a:chExt cx="1439548" cy="2007066"/>
          </a:xfrm>
        </p:grpSpPr>
        <p:cxnSp>
          <p:nvCxnSpPr>
            <p:cNvPr id="67" name="Straight Connector 20"/>
            <p:cNvCxnSpPr/>
            <p:nvPr/>
          </p:nvCxnSpPr>
          <p:spPr>
            <a:xfrm>
              <a:off x="6313098" y="4155551"/>
              <a:ext cx="0" cy="567386"/>
            </a:xfrm>
            <a:prstGeom prst="line">
              <a:avLst/>
            </a:prstGeom>
            <a:ln w="19050" cap="rnd">
              <a:solidFill>
                <a:srgbClr val="A0067E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21"/>
            <p:cNvSpPr/>
            <p:nvPr/>
          </p:nvSpPr>
          <p:spPr>
            <a:xfrm>
              <a:off x="5593324" y="2715871"/>
              <a:ext cx="1439548" cy="1439680"/>
            </a:xfrm>
            <a:prstGeom prst="ellipse">
              <a:avLst/>
            </a:prstGeom>
            <a:solidFill>
              <a:srgbClr val="A006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/>
                <a:t>98%</a:t>
              </a:r>
            </a:p>
          </p:txBody>
        </p:sp>
      </p:grpSp>
      <p:sp>
        <p:nvSpPr>
          <p:cNvPr id="66" name="TextBox 32"/>
          <p:cNvSpPr txBox="1"/>
          <p:nvPr/>
        </p:nvSpPr>
        <p:spPr>
          <a:xfrm>
            <a:off x="5031854" y="2797940"/>
            <a:ext cx="1827998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dirty="0"/>
              <a:t>Des rendez-vous pris se traduisent par une interview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7" name="Straight Connector 3"/>
          <p:cNvCxnSpPr/>
          <p:nvPr/>
        </p:nvCxnSpPr>
        <p:spPr>
          <a:xfrm>
            <a:off x="3283218" y="2526891"/>
            <a:ext cx="1402776" cy="0"/>
          </a:xfrm>
          <a:prstGeom prst="line">
            <a:avLst/>
          </a:prstGeom>
          <a:ln cap="rnd">
            <a:solidFill>
              <a:srgbClr val="3FA3D7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13"/>
          <p:cNvGrpSpPr/>
          <p:nvPr/>
        </p:nvGrpSpPr>
        <p:grpSpPr>
          <a:xfrm>
            <a:off x="3624135" y="1568084"/>
            <a:ext cx="720943" cy="958807"/>
            <a:chOff x="1900617" y="2715871"/>
            <a:chExt cx="1439548" cy="2007066"/>
          </a:xfrm>
        </p:grpSpPr>
        <p:cxnSp>
          <p:nvCxnSpPr>
            <p:cNvPr id="61" name="Straight Connector 7"/>
            <p:cNvCxnSpPr/>
            <p:nvPr/>
          </p:nvCxnSpPr>
          <p:spPr>
            <a:xfrm>
              <a:off x="2620391" y="4155551"/>
              <a:ext cx="0" cy="567386"/>
            </a:xfrm>
            <a:prstGeom prst="line">
              <a:avLst/>
            </a:prstGeom>
            <a:ln w="19050" cap="rnd">
              <a:solidFill>
                <a:srgbClr val="3FA3D7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8"/>
            <p:cNvSpPr/>
            <p:nvPr/>
          </p:nvSpPr>
          <p:spPr>
            <a:xfrm>
              <a:off x="1900617" y="2715871"/>
              <a:ext cx="1439548" cy="1439680"/>
            </a:xfrm>
            <a:prstGeom prst="ellipse">
              <a:avLst/>
            </a:prstGeom>
            <a:solidFill>
              <a:srgbClr val="3FA3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/>
                <a:t>1/3</a:t>
              </a:r>
            </a:p>
          </p:txBody>
        </p:sp>
      </p:grpSp>
      <p:sp>
        <p:nvSpPr>
          <p:cNvPr id="60" name="TextBox 31"/>
          <p:cNvSpPr txBox="1"/>
          <p:nvPr/>
        </p:nvSpPr>
        <p:spPr>
          <a:xfrm>
            <a:off x="3169579" y="2797940"/>
            <a:ext cx="163005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dirty="0"/>
              <a:t>1/3 des familles Elfe ont pris rendez-vous suite au mail d’annonce de l’enquête 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3" name="Straight Connector 19"/>
          <p:cNvCxnSpPr/>
          <p:nvPr/>
        </p:nvCxnSpPr>
        <p:spPr>
          <a:xfrm>
            <a:off x="5247828" y="2526890"/>
            <a:ext cx="1396050" cy="4"/>
          </a:xfrm>
          <a:prstGeom prst="line">
            <a:avLst/>
          </a:prstGeom>
          <a:ln cap="rnd">
            <a:solidFill>
              <a:srgbClr val="A0067E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7775" y="2751125"/>
            <a:ext cx="2139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26 % ont été pris sur internet </a:t>
            </a:r>
            <a:endParaRPr lang="fr-FR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866210" y="3381953"/>
            <a:ext cx="2141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6 % ont été pris auprès de de l’assistance Web téléphonique </a:t>
            </a:r>
            <a:endParaRPr lang="fr-FR" sz="1400" b="1" dirty="0"/>
          </a:p>
        </p:txBody>
      </p:sp>
      <p:cxnSp>
        <p:nvCxnSpPr>
          <p:cNvPr id="40" name="Straight Connector 3"/>
          <p:cNvCxnSpPr/>
          <p:nvPr/>
        </p:nvCxnSpPr>
        <p:spPr>
          <a:xfrm flipV="1">
            <a:off x="3000125" y="2607268"/>
            <a:ext cx="0" cy="1448244"/>
          </a:xfrm>
          <a:prstGeom prst="line">
            <a:avLst/>
          </a:prstGeom>
          <a:ln cap="rnd">
            <a:solidFill>
              <a:srgbClr val="3FA3D7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3"/>
          <a:stretch/>
        </p:blipFill>
        <p:spPr bwMode="auto">
          <a:xfrm>
            <a:off x="8403781" y="132375"/>
            <a:ext cx="621698" cy="2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29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79622" y="643468"/>
            <a:ext cx="8208973" cy="332399"/>
          </a:xfrm>
        </p:spPr>
        <p:txBody>
          <a:bodyPr/>
          <a:lstStyle/>
          <a:p>
            <a:r>
              <a:rPr lang="fr-FR" sz="2400" dirty="0"/>
              <a:t>LIMITER LES REPRISES DE QUESTIONNAIRES </a:t>
            </a:r>
          </a:p>
        </p:txBody>
      </p:sp>
      <p:sp>
        <p:nvSpPr>
          <p:cNvPr id="66" name="TextBox 32"/>
          <p:cNvSpPr txBox="1"/>
          <p:nvPr/>
        </p:nvSpPr>
        <p:spPr>
          <a:xfrm>
            <a:off x="1032622" y="2538807"/>
            <a:ext cx="2218795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3"/>
          <a:stretch/>
        </p:blipFill>
        <p:spPr bwMode="auto">
          <a:xfrm>
            <a:off x="8403781" y="132375"/>
            <a:ext cx="621698" cy="2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3"/>
          <p:cNvCxnSpPr/>
          <p:nvPr/>
        </p:nvCxnSpPr>
        <p:spPr>
          <a:xfrm>
            <a:off x="1545823" y="2538807"/>
            <a:ext cx="1949435" cy="0"/>
          </a:xfrm>
          <a:prstGeom prst="line">
            <a:avLst/>
          </a:prstGeom>
          <a:ln cap="rnd">
            <a:solidFill>
              <a:srgbClr val="A0067E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3"/>
          <p:cNvGrpSpPr/>
          <p:nvPr/>
        </p:nvGrpSpPr>
        <p:grpSpPr>
          <a:xfrm>
            <a:off x="2030887" y="1173800"/>
            <a:ext cx="979307" cy="1365007"/>
            <a:chOff x="1900617" y="2715871"/>
            <a:chExt cx="1439548" cy="2007066"/>
          </a:xfrm>
        </p:grpSpPr>
        <p:cxnSp>
          <p:nvCxnSpPr>
            <p:cNvPr id="24" name="Straight Connector 7"/>
            <p:cNvCxnSpPr/>
            <p:nvPr/>
          </p:nvCxnSpPr>
          <p:spPr>
            <a:xfrm>
              <a:off x="2620391" y="4155551"/>
              <a:ext cx="0" cy="567386"/>
            </a:xfrm>
            <a:prstGeom prst="line">
              <a:avLst/>
            </a:prstGeom>
            <a:ln w="19050" cap="rnd">
              <a:solidFill>
                <a:srgbClr val="A0067E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8"/>
            <p:cNvSpPr/>
            <p:nvPr/>
          </p:nvSpPr>
          <p:spPr>
            <a:xfrm>
              <a:off x="1900617" y="2715871"/>
              <a:ext cx="1439548" cy="1439680"/>
            </a:xfrm>
            <a:prstGeom prst="ellipse">
              <a:avLst/>
            </a:prstGeom>
            <a:solidFill>
              <a:srgbClr val="A006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/>
                <a:t>74%</a:t>
              </a:r>
            </a:p>
          </p:txBody>
        </p:sp>
      </p:grpSp>
      <p:sp>
        <p:nvSpPr>
          <p:cNvPr id="26" name="TextBox 31"/>
          <p:cNvSpPr txBox="1"/>
          <p:nvPr/>
        </p:nvSpPr>
        <p:spPr>
          <a:xfrm>
            <a:off x="1411142" y="2683643"/>
            <a:ext cx="221879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le questionnaire a été réalisé en une fois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65029" y="2380287"/>
            <a:ext cx="2688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/>
              <a:t>Parmi les répondants qui ont pris un rendez-vous sur la plateforme, </a:t>
            </a:r>
          </a:p>
        </p:txBody>
      </p:sp>
      <p:cxnSp>
        <p:nvCxnSpPr>
          <p:cNvPr id="35" name="Straight Connector 3"/>
          <p:cNvCxnSpPr/>
          <p:nvPr/>
        </p:nvCxnSpPr>
        <p:spPr>
          <a:xfrm flipV="1">
            <a:off x="3817083" y="2402719"/>
            <a:ext cx="0" cy="1980000"/>
          </a:xfrm>
          <a:prstGeom prst="line">
            <a:avLst/>
          </a:prstGeom>
          <a:ln cap="rnd">
            <a:solidFill>
              <a:srgbClr val="A1067D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72113" y="3578742"/>
            <a:ext cx="2681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/>
              <a:t>Parmi les répondants contactés par un enquêteur. </a:t>
            </a:r>
          </a:p>
        </p:txBody>
      </p:sp>
      <p:grpSp>
        <p:nvGrpSpPr>
          <p:cNvPr id="13" name="Group 11"/>
          <p:cNvGrpSpPr/>
          <p:nvPr/>
        </p:nvGrpSpPr>
        <p:grpSpPr>
          <a:xfrm rot="5400000">
            <a:off x="6795573" y="2322689"/>
            <a:ext cx="765699" cy="1094176"/>
            <a:chOff x="9432436" y="2749151"/>
            <a:chExt cx="1417354" cy="1973786"/>
          </a:xfrm>
        </p:grpSpPr>
        <p:cxnSp>
          <p:nvCxnSpPr>
            <p:cNvPr id="15" name="Straight Connector 24"/>
            <p:cNvCxnSpPr/>
            <p:nvPr/>
          </p:nvCxnSpPr>
          <p:spPr>
            <a:xfrm>
              <a:off x="10097256" y="4155551"/>
              <a:ext cx="0" cy="567386"/>
            </a:xfrm>
            <a:prstGeom prst="line">
              <a:avLst/>
            </a:prstGeom>
            <a:ln w="19050" cap="rnd">
              <a:solidFill>
                <a:srgbClr val="97C00E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5"/>
            <p:cNvSpPr/>
            <p:nvPr/>
          </p:nvSpPr>
          <p:spPr>
            <a:xfrm rot="16208215">
              <a:off x="9454552" y="2727035"/>
              <a:ext cx="1373121" cy="1417354"/>
            </a:xfrm>
            <a:prstGeom prst="ellipse">
              <a:avLst/>
            </a:prstGeom>
            <a:solidFill>
              <a:srgbClr val="97C0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/>
                <a:t>80%</a:t>
              </a:r>
            </a:p>
          </p:txBody>
        </p:sp>
      </p:grpSp>
      <p:grpSp>
        <p:nvGrpSpPr>
          <p:cNvPr id="17" name="Group 11"/>
          <p:cNvGrpSpPr/>
          <p:nvPr/>
        </p:nvGrpSpPr>
        <p:grpSpPr>
          <a:xfrm rot="5400000">
            <a:off x="6833528" y="3365302"/>
            <a:ext cx="765699" cy="1094176"/>
            <a:chOff x="9432436" y="2749151"/>
            <a:chExt cx="1417354" cy="1973786"/>
          </a:xfrm>
          <a:solidFill>
            <a:srgbClr val="3FA3D7"/>
          </a:solidFill>
        </p:grpSpPr>
        <p:cxnSp>
          <p:nvCxnSpPr>
            <p:cNvPr id="18" name="Straight Connector 24"/>
            <p:cNvCxnSpPr/>
            <p:nvPr/>
          </p:nvCxnSpPr>
          <p:spPr>
            <a:xfrm>
              <a:off x="10097256" y="4155551"/>
              <a:ext cx="0" cy="567386"/>
            </a:xfrm>
            <a:prstGeom prst="line">
              <a:avLst/>
            </a:prstGeom>
            <a:grpFill/>
            <a:ln w="19050" cap="rnd">
              <a:solidFill>
                <a:srgbClr val="3FA3D7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5"/>
            <p:cNvSpPr/>
            <p:nvPr/>
          </p:nvSpPr>
          <p:spPr>
            <a:xfrm rot="16208215">
              <a:off x="9454552" y="2727035"/>
              <a:ext cx="1373121" cy="1417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dirty="0"/>
                <a:t>72%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93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Espace réservé pour une image 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0" b="-27894"/>
          <a:stretch/>
        </p:blipFill>
        <p:spPr>
          <a:xfrm>
            <a:off x="1" y="-1"/>
            <a:ext cx="9152998" cy="5148559"/>
          </a:xfrm>
          <a:prstGeom prst="rect">
            <a:avLst/>
          </a:prstGeom>
        </p:spPr>
      </p:pic>
      <p:sp>
        <p:nvSpPr>
          <p:cNvPr id="47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" y="2833832"/>
            <a:ext cx="9144000" cy="101129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L’Etude longitudinale française depuis l’enfance</a:t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>(Elfe) est la première cohorte nationale de naissances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94225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772876" y="1525447"/>
            <a:ext cx="0" cy="2664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14364" y="563445"/>
            <a:ext cx="8208973" cy="664797"/>
          </a:xfrm>
        </p:spPr>
        <p:txBody>
          <a:bodyPr/>
          <a:lstStyle/>
          <a:p>
            <a:r>
              <a:rPr lang="fr-FR" sz="2400" dirty="0"/>
              <a:t>UN CADRE DE RÉUSSITE : DISPONIBILITÉ ET FLEXIBILITÉ DES ÉQUIPES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23925" y="1188091"/>
            <a:ext cx="68881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/>
          </a:p>
          <a:p>
            <a:r>
              <a:rPr lang="fr-FR" sz="1600" b="1" dirty="0"/>
              <a:t>Un système intégré </a:t>
            </a:r>
            <a:r>
              <a:rPr lang="fr-FR" sz="1600" dirty="0"/>
              <a:t>a été mis en place pour centraliser tous les rendez-vous pris sur le site internet et ceux pris par les enquêteurs </a:t>
            </a:r>
          </a:p>
          <a:p>
            <a:endParaRPr lang="fr-FR" sz="1600" dirty="0"/>
          </a:p>
          <a:p>
            <a:r>
              <a:rPr lang="fr-FR" sz="1600" dirty="0"/>
              <a:t>Une </a:t>
            </a:r>
            <a:r>
              <a:rPr lang="fr-FR" sz="1600" b="1" dirty="0"/>
              <a:t>gestion spécifique des rendez-vous </a:t>
            </a:r>
            <a:r>
              <a:rPr lang="fr-FR" sz="1600" dirty="0"/>
              <a:t>grâce à un compteur de rendez-vous par tranche horaire et un système d’alerte</a:t>
            </a:r>
          </a:p>
          <a:p>
            <a:endParaRPr lang="fr-FR" sz="1600" dirty="0"/>
          </a:p>
          <a:p>
            <a:r>
              <a:rPr lang="fr-FR" sz="1600" dirty="0"/>
              <a:t>Une </a:t>
            </a:r>
            <a:r>
              <a:rPr lang="fr-FR" sz="1600" b="1" dirty="0"/>
              <a:t>gestion quotidienne de la taille de l’équipe </a:t>
            </a:r>
            <a:r>
              <a:rPr lang="fr-FR" sz="1600" dirty="0"/>
              <a:t>enquêteurs CATI pour un ajustement selon le volume des rendez-vous pris</a:t>
            </a:r>
          </a:p>
          <a:p>
            <a:endParaRPr lang="fr-FR" sz="1600" dirty="0"/>
          </a:p>
          <a:p>
            <a:r>
              <a:rPr lang="fr-FR" sz="1600" dirty="0"/>
              <a:t>Une </a:t>
            </a:r>
            <a:r>
              <a:rPr lang="fr-FR" sz="1600" b="1" dirty="0"/>
              <a:t>assistance web téléphonique disponible </a:t>
            </a:r>
            <a:r>
              <a:rPr lang="fr-FR" sz="1600" dirty="0"/>
              <a:t>sur une grande amplitude horaire et au plus proche des enquêteurs</a:t>
            </a:r>
          </a:p>
          <a:p>
            <a:endParaRPr lang="fr-FR" sz="1600" dirty="0"/>
          </a:p>
        </p:txBody>
      </p:sp>
      <p:grpSp>
        <p:nvGrpSpPr>
          <p:cNvPr id="2" name="Groupe 1"/>
          <p:cNvGrpSpPr/>
          <p:nvPr/>
        </p:nvGrpSpPr>
        <p:grpSpPr>
          <a:xfrm>
            <a:off x="8124780" y="1764088"/>
            <a:ext cx="1179699" cy="1921699"/>
            <a:chOff x="7819667" y="1569676"/>
            <a:chExt cx="1534237" cy="2498994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 rot="392121">
              <a:off x="8281465" y="1569676"/>
              <a:ext cx="825174" cy="840475"/>
            </a:xfrm>
            <a:custGeom>
              <a:avLst/>
              <a:gdLst>
                <a:gd name="T0" fmla="*/ 452 w 732"/>
                <a:gd name="T1" fmla="*/ 643 h 732"/>
                <a:gd name="T2" fmla="*/ 405 w 732"/>
                <a:gd name="T3" fmla="*/ 655 h 732"/>
                <a:gd name="T4" fmla="*/ 324 w 732"/>
                <a:gd name="T5" fmla="*/ 732 h 732"/>
                <a:gd name="T6" fmla="*/ 228 w 732"/>
                <a:gd name="T7" fmla="*/ 623 h 732"/>
                <a:gd name="T8" fmla="*/ 168 w 732"/>
                <a:gd name="T9" fmla="*/ 579 h 732"/>
                <a:gd name="T10" fmla="*/ 25 w 732"/>
                <a:gd name="T11" fmla="*/ 497 h 732"/>
                <a:gd name="T12" fmla="*/ 79 w 732"/>
                <a:gd name="T13" fmla="*/ 426 h 732"/>
                <a:gd name="T14" fmla="*/ 72 w 732"/>
                <a:gd name="T15" fmla="*/ 353 h 732"/>
                <a:gd name="T16" fmla="*/ 106 w 732"/>
                <a:gd name="T17" fmla="*/ 228 h 732"/>
                <a:gd name="T18" fmla="*/ 133 w 732"/>
                <a:gd name="T19" fmla="*/ 185 h 732"/>
                <a:gd name="T20" fmla="*/ 136 w 732"/>
                <a:gd name="T21" fmla="*/ 79 h 732"/>
                <a:gd name="T22" fmla="*/ 279 w 732"/>
                <a:gd name="T23" fmla="*/ 84 h 732"/>
                <a:gd name="T24" fmla="*/ 351 w 732"/>
                <a:gd name="T25" fmla="*/ 72 h 732"/>
                <a:gd name="T26" fmla="*/ 512 w 732"/>
                <a:gd name="T27" fmla="*/ 29 h 732"/>
                <a:gd name="T28" fmla="*/ 524 w 732"/>
                <a:gd name="T29" fmla="*/ 118 h 732"/>
                <a:gd name="T30" fmla="*/ 581 w 732"/>
                <a:gd name="T31" fmla="*/ 165 h 732"/>
                <a:gd name="T32" fmla="*/ 645 w 732"/>
                <a:gd name="T33" fmla="*/ 277 h 732"/>
                <a:gd name="T34" fmla="*/ 655 w 732"/>
                <a:gd name="T35" fmla="*/ 326 h 732"/>
                <a:gd name="T36" fmla="*/ 732 w 732"/>
                <a:gd name="T37" fmla="*/ 405 h 732"/>
                <a:gd name="T38" fmla="*/ 624 w 732"/>
                <a:gd name="T39" fmla="*/ 500 h 732"/>
                <a:gd name="T40" fmla="*/ 581 w 732"/>
                <a:gd name="T41" fmla="*/ 561 h 732"/>
                <a:gd name="T42" fmla="*/ 594 w 732"/>
                <a:gd name="T43" fmla="*/ 650 h 732"/>
                <a:gd name="T44" fmla="*/ 448 w 732"/>
                <a:gd name="T45" fmla="*/ 292 h 732"/>
                <a:gd name="T46" fmla="*/ 423 w 732"/>
                <a:gd name="T47" fmla="*/ 272 h 732"/>
                <a:gd name="T48" fmla="*/ 394 w 732"/>
                <a:gd name="T49" fmla="*/ 259 h 732"/>
                <a:gd name="T50" fmla="*/ 373 w 732"/>
                <a:gd name="T51" fmla="*/ 255 h 732"/>
                <a:gd name="T52" fmla="*/ 341 w 732"/>
                <a:gd name="T53" fmla="*/ 257 h 732"/>
                <a:gd name="T54" fmla="*/ 311 w 732"/>
                <a:gd name="T55" fmla="*/ 269 h 732"/>
                <a:gd name="T56" fmla="*/ 279 w 732"/>
                <a:gd name="T57" fmla="*/ 297 h 732"/>
                <a:gd name="T58" fmla="*/ 264 w 732"/>
                <a:gd name="T59" fmla="*/ 326 h 732"/>
                <a:gd name="T60" fmla="*/ 257 w 732"/>
                <a:gd name="T61" fmla="*/ 346 h 732"/>
                <a:gd name="T62" fmla="*/ 257 w 732"/>
                <a:gd name="T63" fmla="*/ 379 h 732"/>
                <a:gd name="T64" fmla="*/ 270 w 732"/>
                <a:gd name="T65" fmla="*/ 418 h 732"/>
                <a:gd name="T66" fmla="*/ 290 w 732"/>
                <a:gd name="T67" fmla="*/ 443 h 732"/>
                <a:gd name="T68" fmla="*/ 317 w 732"/>
                <a:gd name="T69" fmla="*/ 462 h 732"/>
                <a:gd name="T70" fmla="*/ 337 w 732"/>
                <a:gd name="T71" fmla="*/ 470 h 732"/>
                <a:gd name="T72" fmla="*/ 369 w 732"/>
                <a:gd name="T73" fmla="*/ 473 h 732"/>
                <a:gd name="T74" fmla="*/ 401 w 732"/>
                <a:gd name="T75" fmla="*/ 467 h 732"/>
                <a:gd name="T76" fmla="*/ 436 w 732"/>
                <a:gd name="T77" fmla="*/ 447 h 732"/>
                <a:gd name="T78" fmla="*/ 458 w 732"/>
                <a:gd name="T79" fmla="*/ 421 h 732"/>
                <a:gd name="T80" fmla="*/ 472 w 732"/>
                <a:gd name="T81" fmla="*/ 393 h 732"/>
                <a:gd name="T82" fmla="*/ 475 w 732"/>
                <a:gd name="T83" fmla="*/ 371 h 732"/>
                <a:gd name="T84" fmla="*/ 472 w 732"/>
                <a:gd name="T85" fmla="*/ 339 h 732"/>
                <a:gd name="T86" fmla="*/ 460 w 732"/>
                <a:gd name="T87" fmla="*/ 309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2" h="732">
                  <a:moveTo>
                    <a:pt x="594" y="650"/>
                  </a:moveTo>
                  <a:lnTo>
                    <a:pt x="499" y="705"/>
                  </a:lnTo>
                  <a:lnTo>
                    <a:pt x="452" y="643"/>
                  </a:lnTo>
                  <a:lnTo>
                    <a:pt x="452" y="643"/>
                  </a:lnTo>
                  <a:lnTo>
                    <a:pt x="428" y="650"/>
                  </a:lnTo>
                  <a:lnTo>
                    <a:pt x="405" y="655"/>
                  </a:lnTo>
                  <a:lnTo>
                    <a:pt x="379" y="656"/>
                  </a:lnTo>
                  <a:lnTo>
                    <a:pt x="354" y="656"/>
                  </a:lnTo>
                  <a:lnTo>
                    <a:pt x="324" y="732"/>
                  </a:lnTo>
                  <a:lnTo>
                    <a:pt x="217" y="703"/>
                  </a:lnTo>
                  <a:lnTo>
                    <a:pt x="228" y="623"/>
                  </a:lnTo>
                  <a:lnTo>
                    <a:pt x="228" y="623"/>
                  </a:lnTo>
                  <a:lnTo>
                    <a:pt x="208" y="609"/>
                  </a:lnTo>
                  <a:lnTo>
                    <a:pt x="186" y="596"/>
                  </a:lnTo>
                  <a:lnTo>
                    <a:pt x="168" y="579"/>
                  </a:lnTo>
                  <a:lnTo>
                    <a:pt x="151" y="562"/>
                  </a:lnTo>
                  <a:lnTo>
                    <a:pt x="81" y="593"/>
                  </a:lnTo>
                  <a:lnTo>
                    <a:pt x="25" y="497"/>
                  </a:lnTo>
                  <a:lnTo>
                    <a:pt x="86" y="450"/>
                  </a:lnTo>
                  <a:lnTo>
                    <a:pt x="86" y="450"/>
                  </a:lnTo>
                  <a:lnTo>
                    <a:pt x="79" y="426"/>
                  </a:lnTo>
                  <a:lnTo>
                    <a:pt x="76" y="403"/>
                  </a:lnTo>
                  <a:lnTo>
                    <a:pt x="74" y="378"/>
                  </a:lnTo>
                  <a:lnTo>
                    <a:pt x="72" y="353"/>
                  </a:lnTo>
                  <a:lnTo>
                    <a:pt x="0" y="322"/>
                  </a:lnTo>
                  <a:lnTo>
                    <a:pt x="29" y="217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19" y="207"/>
                  </a:lnTo>
                  <a:lnTo>
                    <a:pt x="133" y="185"/>
                  </a:lnTo>
                  <a:lnTo>
                    <a:pt x="149" y="166"/>
                  </a:lnTo>
                  <a:lnTo>
                    <a:pt x="166" y="149"/>
                  </a:lnTo>
                  <a:lnTo>
                    <a:pt x="136" y="79"/>
                  </a:lnTo>
                  <a:lnTo>
                    <a:pt x="233" y="24"/>
                  </a:lnTo>
                  <a:lnTo>
                    <a:pt x="279" y="84"/>
                  </a:lnTo>
                  <a:lnTo>
                    <a:pt x="279" y="84"/>
                  </a:lnTo>
                  <a:lnTo>
                    <a:pt x="302" y="79"/>
                  </a:lnTo>
                  <a:lnTo>
                    <a:pt x="327" y="74"/>
                  </a:lnTo>
                  <a:lnTo>
                    <a:pt x="351" y="72"/>
                  </a:lnTo>
                  <a:lnTo>
                    <a:pt x="376" y="72"/>
                  </a:lnTo>
                  <a:lnTo>
                    <a:pt x="405" y="0"/>
                  </a:lnTo>
                  <a:lnTo>
                    <a:pt x="512" y="29"/>
                  </a:lnTo>
                  <a:lnTo>
                    <a:pt x="502" y="106"/>
                  </a:lnTo>
                  <a:lnTo>
                    <a:pt x="502" y="106"/>
                  </a:lnTo>
                  <a:lnTo>
                    <a:pt x="524" y="118"/>
                  </a:lnTo>
                  <a:lnTo>
                    <a:pt x="544" y="133"/>
                  </a:lnTo>
                  <a:lnTo>
                    <a:pt x="562" y="148"/>
                  </a:lnTo>
                  <a:lnTo>
                    <a:pt x="581" y="165"/>
                  </a:lnTo>
                  <a:lnTo>
                    <a:pt x="651" y="136"/>
                  </a:lnTo>
                  <a:lnTo>
                    <a:pt x="707" y="232"/>
                  </a:lnTo>
                  <a:lnTo>
                    <a:pt x="645" y="277"/>
                  </a:lnTo>
                  <a:lnTo>
                    <a:pt x="645" y="277"/>
                  </a:lnTo>
                  <a:lnTo>
                    <a:pt x="651" y="301"/>
                  </a:lnTo>
                  <a:lnTo>
                    <a:pt x="655" y="326"/>
                  </a:lnTo>
                  <a:lnTo>
                    <a:pt x="658" y="351"/>
                  </a:lnTo>
                  <a:lnTo>
                    <a:pt x="658" y="376"/>
                  </a:lnTo>
                  <a:lnTo>
                    <a:pt x="732" y="405"/>
                  </a:lnTo>
                  <a:lnTo>
                    <a:pt x="703" y="512"/>
                  </a:lnTo>
                  <a:lnTo>
                    <a:pt x="624" y="500"/>
                  </a:lnTo>
                  <a:lnTo>
                    <a:pt x="624" y="500"/>
                  </a:lnTo>
                  <a:lnTo>
                    <a:pt x="611" y="522"/>
                  </a:lnTo>
                  <a:lnTo>
                    <a:pt x="598" y="542"/>
                  </a:lnTo>
                  <a:lnTo>
                    <a:pt x="581" y="561"/>
                  </a:lnTo>
                  <a:lnTo>
                    <a:pt x="564" y="579"/>
                  </a:lnTo>
                  <a:lnTo>
                    <a:pt x="594" y="650"/>
                  </a:lnTo>
                  <a:lnTo>
                    <a:pt x="594" y="650"/>
                  </a:lnTo>
                  <a:close/>
                  <a:moveTo>
                    <a:pt x="460" y="309"/>
                  </a:moveTo>
                  <a:lnTo>
                    <a:pt x="460" y="309"/>
                  </a:lnTo>
                  <a:lnTo>
                    <a:pt x="448" y="292"/>
                  </a:lnTo>
                  <a:lnTo>
                    <a:pt x="440" y="284"/>
                  </a:lnTo>
                  <a:lnTo>
                    <a:pt x="433" y="277"/>
                  </a:lnTo>
                  <a:lnTo>
                    <a:pt x="423" y="272"/>
                  </a:lnTo>
                  <a:lnTo>
                    <a:pt x="415" y="267"/>
                  </a:lnTo>
                  <a:lnTo>
                    <a:pt x="405" y="262"/>
                  </a:lnTo>
                  <a:lnTo>
                    <a:pt x="394" y="259"/>
                  </a:lnTo>
                  <a:lnTo>
                    <a:pt x="394" y="259"/>
                  </a:lnTo>
                  <a:lnTo>
                    <a:pt x="383" y="255"/>
                  </a:lnTo>
                  <a:lnTo>
                    <a:pt x="373" y="255"/>
                  </a:lnTo>
                  <a:lnTo>
                    <a:pt x="361" y="255"/>
                  </a:lnTo>
                  <a:lnTo>
                    <a:pt x="351" y="255"/>
                  </a:lnTo>
                  <a:lnTo>
                    <a:pt x="341" y="257"/>
                  </a:lnTo>
                  <a:lnTo>
                    <a:pt x="331" y="260"/>
                  </a:lnTo>
                  <a:lnTo>
                    <a:pt x="311" y="269"/>
                  </a:lnTo>
                  <a:lnTo>
                    <a:pt x="311" y="269"/>
                  </a:lnTo>
                  <a:lnTo>
                    <a:pt x="294" y="282"/>
                  </a:lnTo>
                  <a:lnTo>
                    <a:pt x="285" y="289"/>
                  </a:lnTo>
                  <a:lnTo>
                    <a:pt x="279" y="297"/>
                  </a:lnTo>
                  <a:lnTo>
                    <a:pt x="274" y="306"/>
                  </a:lnTo>
                  <a:lnTo>
                    <a:pt x="269" y="316"/>
                  </a:lnTo>
                  <a:lnTo>
                    <a:pt x="264" y="326"/>
                  </a:lnTo>
                  <a:lnTo>
                    <a:pt x="260" y="336"/>
                  </a:lnTo>
                  <a:lnTo>
                    <a:pt x="260" y="336"/>
                  </a:lnTo>
                  <a:lnTo>
                    <a:pt x="257" y="346"/>
                  </a:lnTo>
                  <a:lnTo>
                    <a:pt x="257" y="358"/>
                  </a:lnTo>
                  <a:lnTo>
                    <a:pt x="257" y="368"/>
                  </a:lnTo>
                  <a:lnTo>
                    <a:pt x="257" y="379"/>
                  </a:lnTo>
                  <a:lnTo>
                    <a:pt x="259" y="390"/>
                  </a:lnTo>
                  <a:lnTo>
                    <a:pt x="262" y="400"/>
                  </a:lnTo>
                  <a:lnTo>
                    <a:pt x="270" y="418"/>
                  </a:lnTo>
                  <a:lnTo>
                    <a:pt x="270" y="418"/>
                  </a:lnTo>
                  <a:lnTo>
                    <a:pt x="284" y="435"/>
                  </a:lnTo>
                  <a:lnTo>
                    <a:pt x="290" y="443"/>
                  </a:lnTo>
                  <a:lnTo>
                    <a:pt x="299" y="450"/>
                  </a:lnTo>
                  <a:lnTo>
                    <a:pt x="307" y="457"/>
                  </a:lnTo>
                  <a:lnTo>
                    <a:pt x="317" y="462"/>
                  </a:lnTo>
                  <a:lnTo>
                    <a:pt x="327" y="465"/>
                  </a:lnTo>
                  <a:lnTo>
                    <a:pt x="337" y="470"/>
                  </a:lnTo>
                  <a:lnTo>
                    <a:pt x="337" y="470"/>
                  </a:lnTo>
                  <a:lnTo>
                    <a:pt x="347" y="472"/>
                  </a:lnTo>
                  <a:lnTo>
                    <a:pt x="359" y="473"/>
                  </a:lnTo>
                  <a:lnTo>
                    <a:pt x="369" y="473"/>
                  </a:lnTo>
                  <a:lnTo>
                    <a:pt x="381" y="472"/>
                  </a:lnTo>
                  <a:lnTo>
                    <a:pt x="391" y="470"/>
                  </a:lnTo>
                  <a:lnTo>
                    <a:pt x="401" y="467"/>
                  </a:lnTo>
                  <a:lnTo>
                    <a:pt x="420" y="458"/>
                  </a:lnTo>
                  <a:lnTo>
                    <a:pt x="420" y="458"/>
                  </a:lnTo>
                  <a:lnTo>
                    <a:pt x="436" y="447"/>
                  </a:lnTo>
                  <a:lnTo>
                    <a:pt x="445" y="438"/>
                  </a:lnTo>
                  <a:lnTo>
                    <a:pt x="452" y="431"/>
                  </a:lnTo>
                  <a:lnTo>
                    <a:pt x="458" y="421"/>
                  </a:lnTo>
                  <a:lnTo>
                    <a:pt x="463" y="413"/>
                  </a:lnTo>
                  <a:lnTo>
                    <a:pt x="467" y="403"/>
                  </a:lnTo>
                  <a:lnTo>
                    <a:pt x="472" y="393"/>
                  </a:lnTo>
                  <a:lnTo>
                    <a:pt x="472" y="393"/>
                  </a:lnTo>
                  <a:lnTo>
                    <a:pt x="473" y="381"/>
                  </a:lnTo>
                  <a:lnTo>
                    <a:pt x="475" y="371"/>
                  </a:lnTo>
                  <a:lnTo>
                    <a:pt x="475" y="359"/>
                  </a:lnTo>
                  <a:lnTo>
                    <a:pt x="473" y="349"/>
                  </a:lnTo>
                  <a:lnTo>
                    <a:pt x="472" y="339"/>
                  </a:lnTo>
                  <a:lnTo>
                    <a:pt x="468" y="329"/>
                  </a:lnTo>
                  <a:lnTo>
                    <a:pt x="460" y="309"/>
                  </a:lnTo>
                  <a:lnTo>
                    <a:pt x="460" y="309"/>
                  </a:lnTo>
                  <a:close/>
                </a:path>
              </a:pathLst>
            </a:custGeom>
            <a:solidFill>
              <a:srgbClr val="3FA3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 rot="1689292">
              <a:off x="7819667" y="2379682"/>
              <a:ext cx="1534237" cy="1688988"/>
            </a:xfrm>
            <a:custGeom>
              <a:avLst/>
              <a:gdLst>
                <a:gd name="T0" fmla="*/ 775 w 1361"/>
                <a:gd name="T1" fmla="*/ 1390 h 1471"/>
                <a:gd name="T2" fmla="*/ 878 w 1361"/>
                <a:gd name="T3" fmla="*/ 1377 h 1471"/>
                <a:gd name="T4" fmla="*/ 1074 w 1361"/>
                <a:gd name="T5" fmla="*/ 1389 h 1471"/>
                <a:gd name="T6" fmla="*/ 1136 w 1361"/>
                <a:gd name="T7" fmla="*/ 1254 h 1471"/>
                <a:gd name="T8" fmla="*/ 1195 w 1361"/>
                <a:gd name="T9" fmla="*/ 1201 h 1471"/>
                <a:gd name="T10" fmla="*/ 1296 w 1361"/>
                <a:gd name="T11" fmla="*/ 1073 h 1471"/>
                <a:gd name="T12" fmla="*/ 1349 w 1361"/>
                <a:gd name="T13" fmla="*/ 959 h 1471"/>
                <a:gd name="T14" fmla="*/ 1280 w 1361"/>
                <a:gd name="T15" fmla="*/ 904 h 1471"/>
                <a:gd name="T16" fmla="*/ 1188 w 1361"/>
                <a:gd name="T17" fmla="*/ 915 h 1471"/>
                <a:gd name="T18" fmla="*/ 1104 w 1361"/>
                <a:gd name="T19" fmla="*/ 1058 h 1471"/>
                <a:gd name="T20" fmla="*/ 977 w 1361"/>
                <a:gd name="T21" fmla="*/ 1165 h 1471"/>
                <a:gd name="T22" fmla="*/ 858 w 1361"/>
                <a:gd name="T23" fmla="*/ 1214 h 1471"/>
                <a:gd name="T24" fmla="*/ 769 w 1361"/>
                <a:gd name="T25" fmla="*/ 1228 h 1471"/>
                <a:gd name="T26" fmla="*/ 675 w 1361"/>
                <a:gd name="T27" fmla="*/ 1224 h 1471"/>
                <a:gd name="T28" fmla="*/ 602 w 1361"/>
                <a:gd name="T29" fmla="*/ 1211 h 1471"/>
                <a:gd name="T30" fmla="*/ 512 w 1361"/>
                <a:gd name="T31" fmla="*/ 1176 h 1471"/>
                <a:gd name="T32" fmla="*/ 433 w 1361"/>
                <a:gd name="T33" fmla="*/ 1123 h 1471"/>
                <a:gd name="T34" fmla="*/ 366 w 1361"/>
                <a:gd name="T35" fmla="*/ 1060 h 1471"/>
                <a:gd name="T36" fmla="*/ 312 w 1361"/>
                <a:gd name="T37" fmla="*/ 982 h 1471"/>
                <a:gd name="T38" fmla="*/ 274 w 1361"/>
                <a:gd name="T39" fmla="*/ 897 h 1471"/>
                <a:gd name="T40" fmla="*/ 252 w 1361"/>
                <a:gd name="T41" fmla="*/ 804 h 1471"/>
                <a:gd name="T42" fmla="*/ 248 w 1361"/>
                <a:gd name="T43" fmla="*/ 705 h 1471"/>
                <a:gd name="T44" fmla="*/ 260 w 1361"/>
                <a:gd name="T45" fmla="*/ 632 h 1471"/>
                <a:gd name="T46" fmla="*/ 290 w 1361"/>
                <a:gd name="T47" fmla="*/ 539 h 1471"/>
                <a:gd name="T48" fmla="*/ 337 w 1361"/>
                <a:gd name="T49" fmla="*/ 457 h 1471"/>
                <a:gd name="T50" fmla="*/ 399 w 1361"/>
                <a:gd name="T51" fmla="*/ 386 h 1471"/>
                <a:gd name="T52" fmla="*/ 458 w 1361"/>
                <a:gd name="T53" fmla="*/ 339 h 1471"/>
                <a:gd name="T54" fmla="*/ 559 w 1361"/>
                <a:gd name="T55" fmla="*/ 286 h 1471"/>
                <a:gd name="T56" fmla="*/ 668 w 1361"/>
                <a:gd name="T57" fmla="*/ 257 h 1471"/>
                <a:gd name="T58" fmla="*/ 779 w 1361"/>
                <a:gd name="T59" fmla="*/ 255 h 1471"/>
                <a:gd name="T60" fmla="*/ 859 w 1361"/>
                <a:gd name="T61" fmla="*/ 269 h 1471"/>
                <a:gd name="T62" fmla="*/ 905 w 1361"/>
                <a:gd name="T63" fmla="*/ 111 h 1471"/>
                <a:gd name="T64" fmla="*/ 769 w 1361"/>
                <a:gd name="T65" fmla="*/ 0 h 1471"/>
                <a:gd name="T66" fmla="*/ 644 w 1361"/>
                <a:gd name="T67" fmla="*/ 96 h 1471"/>
                <a:gd name="T68" fmla="*/ 398 w 1361"/>
                <a:gd name="T69" fmla="*/ 83 h 1471"/>
                <a:gd name="T70" fmla="*/ 376 w 1361"/>
                <a:gd name="T71" fmla="*/ 197 h 1471"/>
                <a:gd name="T72" fmla="*/ 297 w 1361"/>
                <a:gd name="T73" fmla="*/ 259 h 1471"/>
                <a:gd name="T74" fmla="*/ 178 w 1361"/>
                <a:gd name="T75" fmla="*/ 402 h 1471"/>
                <a:gd name="T76" fmla="*/ 124 w 1361"/>
                <a:gd name="T77" fmla="*/ 516 h 1471"/>
                <a:gd name="T78" fmla="*/ 13 w 1361"/>
                <a:gd name="T79" fmla="*/ 591 h 1471"/>
                <a:gd name="T80" fmla="*/ 84 w 1361"/>
                <a:gd name="T81" fmla="*/ 751 h 1471"/>
                <a:gd name="T82" fmla="*/ 92 w 1361"/>
                <a:gd name="T83" fmla="*/ 853 h 1471"/>
                <a:gd name="T84" fmla="*/ 82 w 1361"/>
                <a:gd name="T85" fmla="*/ 1075 h 1471"/>
                <a:gd name="T86" fmla="*/ 191 w 1361"/>
                <a:gd name="T87" fmla="*/ 1098 h 1471"/>
                <a:gd name="T88" fmla="*/ 253 w 1361"/>
                <a:gd name="T89" fmla="*/ 1181 h 1471"/>
                <a:gd name="T90" fmla="*/ 396 w 1361"/>
                <a:gd name="T91" fmla="*/ 1298 h 1471"/>
                <a:gd name="T92" fmla="*/ 465 w 1361"/>
                <a:gd name="T93" fmla="*/ 1333 h 1471"/>
                <a:gd name="T94" fmla="*/ 562 w 1361"/>
                <a:gd name="T95" fmla="*/ 1369 h 1471"/>
                <a:gd name="T96" fmla="*/ 723 w 1361"/>
                <a:gd name="T97" fmla="*/ 1392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1" h="1471">
                  <a:moveTo>
                    <a:pt x="723" y="1392"/>
                  </a:moveTo>
                  <a:lnTo>
                    <a:pt x="723" y="1392"/>
                  </a:lnTo>
                  <a:lnTo>
                    <a:pt x="750" y="1392"/>
                  </a:lnTo>
                  <a:lnTo>
                    <a:pt x="775" y="1390"/>
                  </a:lnTo>
                  <a:lnTo>
                    <a:pt x="802" y="1389"/>
                  </a:lnTo>
                  <a:lnTo>
                    <a:pt x="827" y="1385"/>
                  </a:lnTo>
                  <a:lnTo>
                    <a:pt x="853" y="1382"/>
                  </a:lnTo>
                  <a:lnTo>
                    <a:pt x="878" y="1377"/>
                  </a:lnTo>
                  <a:lnTo>
                    <a:pt x="903" y="1370"/>
                  </a:lnTo>
                  <a:lnTo>
                    <a:pt x="928" y="1364"/>
                  </a:lnTo>
                  <a:lnTo>
                    <a:pt x="970" y="1434"/>
                  </a:lnTo>
                  <a:lnTo>
                    <a:pt x="1074" y="1389"/>
                  </a:lnTo>
                  <a:lnTo>
                    <a:pt x="1052" y="1310"/>
                  </a:lnTo>
                  <a:lnTo>
                    <a:pt x="1052" y="1310"/>
                  </a:lnTo>
                  <a:lnTo>
                    <a:pt x="1096" y="1283"/>
                  </a:lnTo>
                  <a:lnTo>
                    <a:pt x="1136" y="1254"/>
                  </a:lnTo>
                  <a:lnTo>
                    <a:pt x="1136" y="1254"/>
                  </a:lnTo>
                  <a:lnTo>
                    <a:pt x="1156" y="1238"/>
                  </a:lnTo>
                  <a:lnTo>
                    <a:pt x="1176" y="1219"/>
                  </a:lnTo>
                  <a:lnTo>
                    <a:pt x="1195" y="1201"/>
                  </a:lnTo>
                  <a:lnTo>
                    <a:pt x="1213" y="1182"/>
                  </a:lnTo>
                  <a:lnTo>
                    <a:pt x="1287" y="1223"/>
                  </a:lnTo>
                  <a:lnTo>
                    <a:pt x="1354" y="1132"/>
                  </a:lnTo>
                  <a:lnTo>
                    <a:pt x="1296" y="1073"/>
                  </a:lnTo>
                  <a:lnTo>
                    <a:pt x="1296" y="1073"/>
                  </a:lnTo>
                  <a:lnTo>
                    <a:pt x="1316" y="1036"/>
                  </a:lnTo>
                  <a:lnTo>
                    <a:pt x="1332" y="998"/>
                  </a:lnTo>
                  <a:lnTo>
                    <a:pt x="1349" y="959"/>
                  </a:lnTo>
                  <a:lnTo>
                    <a:pt x="1361" y="919"/>
                  </a:lnTo>
                  <a:lnTo>
                    <a:pt x="1361" y="919"/>
                  </a:lnTo>
                  <a:lnTo>
                    <a:pt x="1321" y="912"/>
                  </a:lnTo>
                  <a:lnTo>
                    <a:pt x="1280" y="904"/>
                  </a:lnTo>
                  <a:lnTo>
                    <a:pt x="1240" y="890"/>
                  </a:lnTo>
                  <a:lnTo>
                    <a:pt x="1203" y="877"/>
                  </a:lnTo>
                  <a:lnTo>
                    <a:pt x="1203" y="877"/>
                  </a:lnTo>
                  <a:lnTo>
                    <a:pt x="1188" y="915"/>
                  </a:lnTo>
                  <a:lnTo>
                    <a:pt x="1171" y="954"/>
                  </a:lnTo>
                  <a:lnTo>
                    <a:pt x="1153" y="991"/>
                  </a:lnTo>
                  <a:lnTo>
                    <a:pt x="1129" y="1024"/>
                  </a:lnTo>
                  <a:lnTo>
                    <a:pt x="1104" y="1058"/>
                  </a:lnTo>
                  <a:lnTo>
                    <a:pt x="1076" y="1088"/>
                  </a:lnTo>
                  <a:lnTo>
                    <a:pt x="1044" y="1117"/>
                  </a:lnTo>
                  <a:lnTo>
                    <a:pt x="1012" y="1142"/>
                  </a:lnTo>
                  <a:lnTo>
                    <a:pt x="977" y="1165"/>
                  </a:lnTo>
                  <a:lnTo>
                    <a:pt x="938" y="1184"/>
                  </a:lnTo>
                  <a:lnTo>
                    <a:pt x="900" y="1201"/>
                  </a:lnTo>
                  <a:lnTo>
                    <a:pt x="878" y="1207"/>
                  </a:lnTo>
                  <a:lnTo>
                    <a:pt x="858" y="1214"/>
                  </a:lnTo>
                  <a:lnTo>
                    <a:pt x="836" y="1219"/>
                  </a:lnTo>
                  <a:lnTo>
                    <a:pt x="814" y="1223"/>
                  </a:lnTo>
                  <a:lnTo>
                    <a:pt x="792" y="1226"/>
                  </a:lnTo>
                  <a:lnTo>
                    <a:pt x="769" y="1228"/>
                  </a:lnTo>
                  <a:lnTo>
                    <a:pt x="747" y="1228"/>
                  </a:lnTo>
                  <a:lnTo>
                    <a:pt x="723" y="1228"/>
                  </a:lnTo>
                  <a:lnTo>
                    <a:pt x="700" y="1228"/>
                  </a:lnTo>
                  <a:lnTo>
                    <a:pt x="675" y="1224"/>
                  </a:lnTo>
                  <a:lnTo>
                    <a:pt x="675" y="1224"/>
                  </a:lnTo>
                  <a:lnTo>
                    <a:pt x="651" y="1221"/>
                  </a:lnTo>
                  <a:lnTo>
                    <a:pt x="626" y="1216"/>
                  </a:lnTo>
                  <a:lnTo>
                    <a:pt x="602" y="1211"/>
                  </a:lnTo>
                  <a:lnTo>
                    <a:pt x="579" y="1202"/>
                  </a:lnTo>
                  <a:lnTo>
                    <a:pt x="555" y="1194"/>
                  </a:lnTo>
                  <a:lnTo>
                    <a:pt x="534" y="1186"/>
                  </a:lnTo>
                  <a:lnTo>
                    <a:pt x="512" y="1176"/>
                  </a:lnTo>
                  <a:lnTo>
                    <a:pt x="492" y="1164"/>
                  </a:lnTo>
                  <a:lnTo>
                    <a:pt x="472" y="1150"/>
                  </a:lnTo>
                  <a:lnTo>
                    <a:pt x="451" y="1139"/>
                  </a:lnTo>
                  <a:lnTo>
                    <a:pt x="433" y="1123"/>
                  </a:lnTo>
                  <a:lnTo>
                    <a:pt x="415" y="1108"/>
                  </a:lnTo>
                  <a:lnTo>
                    <a:pt x="398" y="1093"/>
                  </a:lnTo>
                  <a:lnTo>
                    <a:pt x="381" y="1076"/>
                  </a:lnTo>
                  <a:lnTo>
                    <a:pt x="366" y="1060"/>
                  </a:lnTo>
                  <a:lnTo>
                    <a:pt x="351" y="1041"/>
                  </a:lnTo>
                  <a:lnTo>
                    <a:pt x="337" y="1023"/>
                  </a:lnTo>
                  <a:lnTo>
                    <a:pt x="324" y="1003"/>
                  </a:lnTo>
                  <a:lnTo>
                    <a:pt x="312" y="982"/>
                  </a:lnTo>
                  <a:lnTo>
                    <a:pt x="300" y="962"/>
                  </a:lnTo>
                  <a:lnTo>
                    <a:pt x="290" y="940"/>
                  </a:lnTo>
                  <a:lnTo>
                    <a:pt x="280" y="919"/>
                  </a:lnTo>
                  <a:lnTo>
                    <a:pt x="274" y="897"/>
                  </a:lnTo>
                  <a:lnTo>
                    <a:pt x="265" y="875"/>
                  </a:lnTo>
                  <a:lnTo>
                    <a:pt x="260" y="851"/>
                  </a:lnTo>
                  <a:lnTo>
                    <a:pt x="255" y="828"/>
                  </a:lnTo>
                  <a:lnTo>
                    <a:pt x="252" y="804"/>
                  </a:lnTo>
                  <a:lnTo>
                    <a:pt x="248" y="779"/>
                  </a:lnTo>
                  <a:lnTo>
                    <a:pt x="247" y="756"/>
                  </a:lnTo>
                  <a:lnTo>
                    <a:pt x="247" y="731"/>
                  </a:lnTo>
                  <a:lnTo>
                    <a:pt x="248" y="705"/>
                  </a:lnTo>
                  <a:lnTo>
                    <a:pt x="252" y="682"/>
                  </a:lnTo>
                  <a:lnTo>
                    <a:pt x="252" y="682"/>
                  </a:lnTo>
                  <a:lnTo>
                    <a:pt x="255" y="657"/>
                  </a:lnTo>
                  <a:lnTo>
                    <a:pt x="260" y="632"/>
                  </a:lnTo>
                  <a:lnTo>
                    <a:pt x="265" y="608"/>
                  </a:lnTo>
                  <a:lnTo>
                    <a:pt x="274" y="585"/>
                  </a:lnTo>
                  <a:lnTo>
                    <a:pt x="280" y="563"/>
                  </a:lnTo>
                  <a:lnTo>
                    <a:pt x="290" y="539"/>
                  </a:lnTo>
                  <a:lnTo>
                    <a:pt x="300" y="517"/>
                  </a:lnTo>
                  <a:lnTo>
                    <a:pt x="312" y="497"/>
                  </a:lnTo>
                  <a:lnTo>
                    <a:pt x="324" y="477"/>
                  </a:lnTo>
                  <a:lnTo>
                    <a:pt x="337" y="457"/>
                  </a:lnTo>
                  <a:lnTo>
                    <a:pt x="352" y="438"/>
                  </a:lnTo>
                  <a:lnTo>
                    <a:pt x="368" y="420"/>
                  </a:lnTo>
                  <a:lnTo>
                    <a:pt x="383" y="403"/>
                  </a:lnTo>
                  <a:lnTo>
                    <a:pt x="399" y="386"/>
                  </a:lnTo>
                  <a:lnTo>
                    <a:pt x="416" y="371"/>
                  </a:lnTo>
                  <a:lnTo>
                    <a:pt x="435" y="356"/>
                  </a:lnTo>
                  <a:lnTo>
                    <a:pt x="435" y="356"/>
                  </a:lnTo>
                  <a:lnTo>
                    <a:pt x="458" y="339"/>
                  </a:lnTo>
                  <a:lnTo>
                    <a:pt x="483" y="323"/>
                  </a:lnTo>
                  <a:lnTo>
                    <a:pt x="508" y="309"/>
                  </a:lnTo>
                  <a:lnTo>
                    <a:pt x="534" y="296"/>
                  </a:lnTo>
                  <a:lnTo>
                    <a:pt x="559" y="286"/>
                  </a:lnTo>
                  <a:lnTo>
                    <a:pt x="586" y="276"/>
                  </a:lnTo>
                  <a:lnTo>
                    <a:pt x="613" y="269"/>
                  </a:lnTo>
                  <a:lnTo>
                    <a:pt x="639" y="262"/>
                  </a:lnTo>
                  <a:lnTo>
                    <a:pt x="668" y="257"/>
                  </a:lnTo>
                  <a:lnTo>
                    <a:pt x="695" y="255"/>
                  </a:lnTo>
                  <a:lnTo>
                    <a:pt x="723" y="254"/>
                  </a:lnTo>
                  <a:lnTo>
                    <a:pt x="750" y="254"/>
                  </a:lnTo>
                  <a:lnTo>
                    <a:pt x="779" y="255"/>
                  </a:lnTo>
                  <a:lnTo>
                    <a:pt x="806" y="259"/>
                  </a:lnTo>
                  <a:lnTo>
                    <a:pt x="832" y="264"/>
                  </a:lnTo>
                  <a:lnTo>
                    <a:pt x="859" y="269"/>
                  </a:lnTo>
                  <a:lnTo>
                    <a:pt x="859" y="269"/>
                  </a:lnTo>
                  <a:lnTo>
                    <a:pt x="866" y="229"/>
                  </a:lnTo>
                  <a:lnTo>
                    <a:pt x="876" y="188"/>
                  </a:lnTo>
                  <a:lnTo>
                    <a:pt x="889" y="150"/>
                  </a:lnTo>
                  <a:lnTo>
                    <a:pt x="905" y="111"/>
                  </a:lnTo>
                  <a:lnTo>
                    <a:pt x="905" y="111"/>
                  </a:lnTo>
                  <a:lnTo>
                    <a:pt x="883" y="106"/>
                  </a:lnTo>
                  <a:lnTo>
                    <a:pt x="881" y="14"/>
                  </a:lnTo>
                  <a:lnTo>
                    <a:pt x="769" y="0"/>
                  </a:lnTo>
                  <a:lnTo>
                    <a:pt x="745" y="89"/>
                  </a:lnTo>
                  <a:lnTo>
                    <a:pt x="745" y="89"/>
                  </a:lnTo>
                  <a:lnTo>
                    <a:pt x="695" y="91"/>
                  </a:lnTo>
                  <a:lnTo>
                    <a:pt x="644" y="96"/>
                  </a:lnTo>
                  <a:lnTo>
                    <a:pt x="596" y="104"/>
                  </a:lnTo>
                  <a:lnTo>
                    <a:pt x="547" y="116"/>
                  </a:lnTo>
                  <a:lnTo>
                    <a:pt x="500" y="39"/>
                  </a:lnTo>
                  <a:lnTo>
                    <a:pt x="398" y="83"/>
                  </a:lnTo>
                  <a:lnTo>
                    <a:pt x="421" y="170"/>
                  </a:lnTo>
                  <a:lnTo>
                    <a:pt x="421" y="170"/>
                  </a:lnTo>
                  <a:lnTo>
                    <a:pt x="398" y="183"/>
                  </a:lnTo>
                  <a:lnTo>
                    <a:pt x="376" y="197"/>
                  </a:lnTo>
                  <a:lnTo>
                    <a:pt x="354" y="212"/>
                  </a:lnTo>
                  <a:lnTo>
                    <a:pt x="334" y="227"/>
                  </a:lnTo>
                  <a:lnTo>
                    <a:pt x="334" y="227"/>
                  </a:lnTo>
                  <a:lnTo>
                    <a:pt x="297" y="259"/>
                  </a:lnTo>
                  <a:lnTo>
                    <a:pt x="262" y="292"/>
                  </a:lnTo>
                  <a:lnTo>
                    <a:pt x="183" y="249"/>
                  </a:lnTo>
                  <a:lnTo>
                    <a:pt x="116" y="339"/>
                  </a:lnTo>
                  <a:lnTo>
                    <a:pt x="178" y="402"/>
                  </a:lnTo>
                  <a:lnTo>
                    <a:pt x="178" y="402"/>
                  </a:lnTo>
                  <a:lnTo>
                    <a:pt x="154" y="445"/>
                  </a:lnTo>
                  <a:lnTo>
                    <a:pt x="133" y="492"/>
                  </a:lnTo>
                  <a:lnTo>
                    <a:pt x="124" y="516"/>
                  </a:lnTo>
                  <a:lnTo>
                    <a:pt x="116" y="539"/>
                  </a:lnTo>
                  <a:lnTo>
                    <a:pt x="107" y="564"/>
                  </a:lnTo>
                  <a:lnTo>
                    <a:pt x="101" y="590"/>
                  </a:lnTo>
                  <a:lnTo>
                    <a:pt x="13" y="591"/>
                  </a:lnTo>
                  <a:lnTo>
                    <a:pt x="0" y="702"/>
                  </a:lnTo>
                  <a:lnTo>
                    <a:pt x="84" y="724"/>
                  </a:lnTo>
                  <a:lnTo>
                    <a:pt x="84" y="724"/>
                  </a:lnTo>
                  <a:lnTo>
                    <a:pt x="84" y="751"/>
                  </a:lnTo>
                  <a:lnTo>
                    <a:pt x="84" y="776"/>
                  </a:lnTo>
                  <a:lnTo>
                    <a:pt x="86" y="803"/>
                  </a:lnTo>
                  <a:lnTo>
                    <a:pt x="89" y="828"/>
                  </a:lnTo>
                  <a:lnTo>
                    <a:pt x="92" y="853"/>
                  </a:lnTo>
                  <a:lnTo>
                    <a:pt x="97" y="878"/>
                  </a:lnTo>
                  <a:lnTo>
                    <a:pt x="111" y="927"/>
                  </a:lnTo>
                  <a:lnTo>
                    <a:pt x="39" y="971"/>
                  </a:lnTo>
                  <a:lnTo>
                    <a:pt x="82" y="1075"/>
                  </a:lnTo>
                  <a:lnTo>
                    <a:pt x="163" y="1053"/>
                  </a:lnTo>
                  <a:lnTo>
                    <a:pt x="163" y="1053"/>
                  </a:lnTo>
                  <a:lnTo>
                    <a:pt x="176" y="1076"/>
                  </a:lnTo>
                  <a:lnTo>
                    <a:pt x="191" y="1098"/>
                  </a:lnTo>
                  <a:lnTo>
                    <a:pt x="206" y="1120"/>
                  </a:lnTo>
                  <a:lnTo>
                    <a:pt x="222" y="1142"/>
                  </a:lnTo>
                  <a:lnTo>
                    <a:pt x="222" y="1142"/>
                  </a:lnTo>
                  <a:lnTo>
                    <a:pt x="253" y="1181"/>
                  </a:lnTo>
                  <a:lnTo>
                    <a:pt x="289" y="1216"/>
                  </a:lnTo>
                  <a:lnTo>
                    <a:pt x="248" y="1288"/>
                  </a:lnTo>
                  <a:lnTo>
                    <a:pt x="339" y="1355"/>
                  </a:lnTo>
                  <a:lnTo>
                    <a:pt x="396" y="1298"/>
                  </a:lnTo>
                  <a:lnTo>
                    <a:pt x="396" y="1298"/>
                  </a:lnTo>
                  <a:lnTo>
                    <a:pt x="420" y="1310"/>
                  </a:lnTo>
                  <a:lnTo>
                    <a:pt x="441" y="1323"/>
                  </a:lnTo>
                  <a:lnTo>
                    <a:pt x="465" y="1333"/>
                  </a:lnTo>
                  <a:lnTo>
                    <a:pt x="488" y="1343"/>
                  </a:lnTo>
                  <a:lnTo>
                    <a:pt x="514" y="1353"/>
                  </a:lnTo>
                  <a:lnTo>
                    <a:pt x="537" y="1362"/>
                  </a:lnTo>
                  <a:lnTo>
                    <a:pt x="562" y="1369"/>
                  </a:lnTo>
                  <a:lnTo>
                    <a:pt x="589" y="1375"/>
                  </a:lnTo>
                  <a:lnTo>
                    <a:pt x="591" y="1458"/>
                  </a:lnTo>
                  <a:lnTo>
                    <a:pt x="701" y="1471"/>
                  </a:lnTo>
                  <a:lnTo>
                    <a:pt x="723" y="1392"/>
                  </a:lnTo>
                  <a:lnTo>
                    <a:pt x="723" y="1392"/>
                  </a:lnTo>
                  <a:close/>
                </a:path>
              </a:pathLst>
            </a:custGeom>
            <a:solidFill>
              <a:srgbClr val="97C0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 rot="392121">
              <a:off x="8219354" y="2803939"/>
              <a:ext cx="825174" cy="840475"/>
            </a:xfrm>
            <a:custGeom>
              <a:avLst/>
              <a:gdLst>
                <a:gd name="T0" fmla="*/ 452 w 732"/>
                <a:gd name="T1" fmla="*/ 643 h 732"/>
                <a:gd name="T2" fmla="*/ 405 w 732"/>
                <a:gd name="T3" fmla="*/ 655 h 732"/>
                <a:gd name="T4" fmla="*/ 324 w 732"/>
                <a:gd name="T5" fmla="*/ 732 h 732"/>
                <a:gd name="T6" fmla="*/ 228 w 732"/>
                <a:gd name="T7" fmla="*/ 623 h 732"/>
                <a:gd name="T8" fmla="*/ 168 w 732"/>
                <a:gd name="T9" fmla="*/ 579 h 732"/>
                <a:gd name="T10" fmla="*/ 25 w 732"/>
                <a:gd name="T11" fmla="*/ 497 h 732"/>
                <a:gd name="T12" fmla="*/ 79 w 732"/>
                <a:gd name="T13" fmla="*/ 426 h 732"/>
                <a:gd name="T14" fmla="*/ 72 w 732"/>
                <a:gd name="T15" fmla="*/ 353 h 732"/>
                <a:gd name="T16" fmla="*/ 106 w 732"/>
                <a:gd name="T17" fmla="*/ 228 h 732"/>
                <a:gd name="T18" fmla="*/ 133 w 732"/>
                <a:gd name="T19" fmla="*/ 185 h 732"/>
                <a:gd name="T20" fmla="*/ 136 w 732"/>
                <a:gd name="T21" fmla="*/ 79 h 732"/>
                <a:gd name="T22" fmla="*/ 279 w 732"/>
                <a:gd name="T23" fmla="*/ 84 h 732"/>
                <a:gd name="T24" fmla="*/ 351 w 732"/>
                <a:gd name="T25" fmla="*/ 72 h 732"/>
                <a:gd name="T26" fmla="*/ 512 w 732"/>
                <a:gd name="T27" fmla="*/ 29 h 732"/>
                <a:gd name="T28" fmla="*/ 524 w 732"/>
                <a:gd name="T29" fmla="*/ 118 h 732"/>
                <a:gd name="T30" fmla="*/ 581 w 732"/>
                <a:gd name="T31" fmla="*/ 165 h 732"/>
                <a:gd name="T32" fmla="*/ 645 w 732"/>
                <a:gd name="T33" fmla="*/ 277 h 732"/>
                <a:gd name="T34" fmla="*/ 655 w 732"/>
                <a:gd name="T35" fmla="*/ 326 h 732"/>
                <a:gd name="T36" fmla="*/ 732 w 732"/>
                <a:gd name="T37" fmla="*/ 405 h 732"/>
                <a:gd name="T38" fmla="*/ 624 w 732"/>
                <a:gd name="T39" fmla="*/ 500 h 732"/>
                <a:gd name="T40" fmla="*/ 581 w 732"/>
                <a:gd name="T41" fmla="*/ 561 h 732"/>
                <a:gd name="T42" fmla="*/ 594 w 732"/>
                <a:gd name="T43" fmla="*/ 650 h 732"/>
                <a:gd name="T44" fmla="*/ 448 w 732"/>
                <a:gd name="T45" fmla="*/ 292 h 732"/>
                <a:gd name="T46" fmla="*/ 423 w 732"/>
                <a:gd name="T47" fmla="*/ 272 h 732"/>
                <a:gd name="T48" fmla="*/ 394 w 732"/>
                <a:gd name="T49" fmla="*/ 259 h 732"/>
                <a:gd name="T50" fmla="*/ 373 w 732"/>
                <a:gd name="T51" fmla="*/ 255 h 732"/>
                <a:gd name="T52" fmla="*/ 341 w 732"/>
                <a:gd name="T53" fmla="*/ 257 h 732"/>
                <a:gd name="T54" fmla="*/ 311 w 732"/>
                <a:gd name="T55" fmla="*/ 269 h 732"/>
                <a:gd name="T56" fmla="*/ 279 w 732"/>
                <a:gd name="T57" fmla="*/ 297 h 732"/>
                <a:gd name="T58" fmla="*/ 264 w 732"/>
                <a:gd name="T59" fmla="*/ 326 h 732"/>
                <a:gd name="T60" fmla="*/ 257 w 732"/>
                <a:gd name="T61" fmla="*/ 346 h 732"/>
                <a:gd name="T62" fmla="*/ 257 w 732"/>
                <a:gd name="T63" fmla="*/ 379 h 732"/>
                <a:gd name="T64" fmla="*/ 270 w 732"/>
                <a:gd name="T65" fmla="*/ 418 h 732"/>
                <a:gd name="T66" fmla="*/ 290 w 732"/>
                <a:gd name="T67" fmla="*/ 443 h 732"/>
                <a:gd name="T68" fmla="*/ 317 w 732"/>
                <a:gd name="T69" fmla="*/ 462 h 732"/>
                <a:gd name="T70" fmla="*/ 337 w 732"/>
                <a:gd name="T71" fmla="*/ 470 h 732"/>
                <a:gd name="T72" fmla="*/ 369 w 732"/>
                <a:gd name="T73" fmla="*/ 473 h 732"/>
                <a:gd name="T74" fmla="*/ 401 w 732"/>
                <a:gd name="T75" fmla="*/ 467 h 732"/>
                <a:gd name="T76" fmla="*/ 436 w 732"/>
                <a:gd name="T77" fmla="*/ 447 h 732"/>
                <a:gd name="T78" fmla="*/ 458 w 732"/>
                <a:gd name="T79" fmla="*/ 421 h 732"/>
                <a:gd name="T80" fmla="*/ 472 w 732"/>
                <a:gd name="T81" fmla="*/ 393 h 732"/>
                <a:gd name="T82" fmla="*/ 475 w 732"/>
                <a:gd name="T83" fmla="*/ 371 h 732"/>
                <a:gd name="T84" fmla="*/ 472 w 732"/>
                <a:gd name="T85" fmla="*/ 339 h 732"/>
                <a:gd name="T86" fmla="*/ 460 w 732"/>
                <a:gd name="T87" fmla="*/ 309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2" h="732">
                  <a:moveTo>
                    <a:pt x="594" y="650"/>
                  </a:moveTo>
                  <a:lnTo>
                    <a:pt x="499" y="705"/>
                  </a:lnTo>
                  <a:lnTo>
                    <a:pt x="452" y="643"/>
                  </a:lnTo>
                  <a:lnTo>
                    <a:pt x="452" y="643"/>
                  </a:lnTo>
                  <a:lnTo>
                    <a:pt x="428" y="650"/>
                  </a:lnTo>
                  <a:lnTo>
                    <a:pt x="405" y="655"/>
                  </a:lnTo>
                  <a:lnTo>
                    <a:pt x="379" y="656"/>
                  </a:lnTo>
                  <a:lnTo>
                    <a:pt x="354" y="656"/>
                  </a:lnTo>
                  <a:lnTo>
                    <a:pt x="324" y="732"/>
                  </a:lnTo>
                  <a:lnTo>
                    <a:pt x="217" y="703"/>
                  </a:lnTo>
                  <a:lnTo>
                    <a:pt x="228" y="623"/>
                  </a:lnTo>
                  <a:lnTo>
                    <a:pt x="228" y="623"/>
                  </a:lnTo>
                  <a:lnTo>
                    <a:pt x="208" y="609"/>
                  </a:lnTo>
                  <a:lnTo>
                    <a:pt x="186" y="596"/>
                  </a:lnTo>
                  <a:lnTo>
                    <a:pt x="168" y="579"/>
                  </a:lnTo>
                  <a:lnTo>
                    <a:pt x="151" y="562"/>
                  </a:lnTo>
                  <a:lnTo>
                    <a:pt x="81" y="593"/>
                  </a:lnTo>
                  <a:lnTo>
                    <a:pt x="25" y="497"/>
                  </a:lnTo>
                  <a:lnTo>
                    <a:pt x="86" y="450"/>
                  </a:lnTo>
                  <a:lnTo>
                    <a:pt x="86" y="450"/>
                  </a:lnTo>
                  <a:lnTo>
                    <a:pt x="79" y="426"/>
                  </a:lnTo>
                  <a:lnTo>
                    <a:pt x="76" y="403"/>
                  </a:lnTo>
                  <a:lnTo>
                    <a:pt x="74" y="378"/>
                  </a:lnTo>
                  <a:lnTo>
                    <a:pt x="72" y="353"/>
                  </a:lnTo>
                  <a:lnTo>
                    <a:pt x="0" y="322"/>
                  </a:lnTo>
                  <a:lnTo>
                    <a:pt x="29" y="217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19" y="207"/>
                  </a:lnTo>
                  <a:lnTo>
                    <a:pt x="133" y="185"/>
                  </a:lnTo>
                  <a:lnTo>
                    <a:pt x="149" y="166"/>
                  </a:lnTo>
                  <a:lnTo>
                    <a:pt x="166" y="149"/>
                  </a:lnTo>
                  <a:lnTo>
                    <a:pt x="136" y="79"/>
                  </a:lnTo>
                  <a:lnTo>
                    <a:pt x="233" y="24"/>
                  </a:lnTo>
                  <a:lnTo>
                    <a:pt x="279" y="84"/>
                  </a:lnTo>
                  <a:lnTo>
                    <a:pt x="279" y="84"/>
                  </a:lnTo>
                  <a:lnTo>
                    <a:pt x="302" y="79"/>
                  </a:lnTo>
                  <a:lnTo>
                    <a:pt x="327" y="74"/>
                  </a:lnTo>
                  <a:lnTo>
                    <a:pt x="351" y="72"/>
                  </a:lnTo>
                  <a:lnTo>
                    <a:pt x="376" y="72"/>
                  </a:lnTo>
                  <a:lnTo>
                    <a:pt x="405" y="0"/>
                  </a:lnTo>
                  <a:lnTo>
                    <a:pt x="512" y="29"/>
                  </a:lnTo>
                  <a:lnTo>
                    <a:pt x="502" y="106"/>
                  </a:lnTo>
                  <a:lnTo>
                    <a:pt x="502" y="106"/>
                  </a:lnTo>
                  <a:lnTo>
                    <a:pt x="524" y="118"/>
                  </a:lnTo>
                  <a:lnTo>
                    <a:pt x="544" y="133"/>
                  </a:lnTo>
                  <a:lnTo>
                    <a:pt x="562" y="148"/>
                  </a:lnTo>
                  <a:lnTo>
                    <a:pt x="581" y="165"/>
                  </a:lnTo>
                  <a:lnTo>
                    <a:pt x="651" y="136"/>
                  </a:lnTo>
                  <a:lnTo>
                    <a:pt x="707" y="232"/>
                  </a:lnTo>
                  <a:lnTo>
                    <a:pt x="645" y="277"/>
                  </a:lnTo>
                  <a:lnTo>
                    <a:pt x="645" y="277"/>
                  </a:lnTo>
                  <a:lnTo>
                    <a:pt x="651" y="301"/>
                  </a:lnTo>
                  <a:lnTo>
                    <a:pt x="655" y="326"/>
                  </a:lnTo>
                  <a:lnTo>
                    <a:pt x="658" y="351"/>
                  </a:lnTo>
                  <a:lnTo>
                    <a:pt x="658" y="376"/>
                  </a:lnTo>
                  <a:lnTo>
                    <a:pt x="732" y="405"/>
                  </a:lnTo>
                  <a:lnTo>
                    <a:pt x="703" y="512"/>
                  </a:lnTo>
                  <a:lnTo>
                    <a:pt x="624" y="500"/>
                  </a:lnTo>
                  <a:lnTo>
                    <a:pt x="624" y="500"/>
                  </a:lnTo>
                  <a:lnTo>
                    <a:pt x="611" y="522"/>
                  </a:lnTo>
                  <a:lnTo>
                    <a:pt x="598" y="542"/>
                  </a:lnTo>
                  <a:lnTo>
                    <a:pt x="581" y="561"/>
                  </a:lnTo>
                  <a:lnTo>
                    <a:pt x="564" y="579"/>
                  </a:lnTo>
                  <a:lnTo>
                    <a:pt x="594" y="650"/>
                  </a:lnTo>
                  <a:lnTo>
                    <a:pt x="594" y="650"/>
                  </a:lnTo>
                  <a:close/>
                  <a:moveTo>
                    <a:pt x="460" y="309"/>
                  </a:moveTo>
                  <a:lnTo>
                    <a:pt x="460" y="309"/>
                  </a:lnTo>
                  <a:lnTo>
                    <a:pt x="448" y="292"/>
                  </a:lnTo>
                  <a:lnTo>
                    <a:pt x="440" y="284"/>
                  </a:lnTo>
                  <a:lnTo>
                    <a:pt x="433" y="277"/>
                  </a:lnTo>
                  <a:lnTo>
                    <a:pt x="423" y="272"/>
                  </a:lnTo>
                  <a:lnTo>
                    <a:pt x="415" y="267"/>
                  </a:lnTo>
                  <a:lnTo>
                    <a:pt x="405" y="262"/>
                  </a:lnTo>
                  <a:lnTo>
                    <a:pt x="394" y="259"/>
                  </a:lnTo>
                  <a:lnTo>
                    <a:pt x="394" y="259"/>
                  </a:lnTo>
                  <a:lnTo>
                    <a:pt x="383" y="255"/>
                  </a:lnTo>
                  <a:lnTo>
                    <a:pt x="373" y="255"/>
                  </a:lnTo>
                  <a:lnTo>
                    <a:pt x="361" y="255"/>
                  </a:lnTo>
                  <a:lnTo>
                    <a:pt x="351" y="255"/>
                  </a:lnTo>
                  <a:lnTo>
                    <a:pt x="341" y="257"/>
                  </a:lnTo>
                  <a:lnTo>
                    <a:pt x="331" y="260"/>
                  </a:lnTo>
                  <a:lnTo>
                    <a:pt x="311" y="269"/>
                  </a:lnTo>
                  <a:lnTo>
                    <a:pt x="311" y="269"/>
                  </a:lnTo>
                  <a:lnTo>
                    <a:pt x="294" y="282"/>
                  </a:lnTo>
                  <a:lnTo>
                    <a:pt x="285" y="289"/>
                  </a:lnTo>
                  <a:lnTo>
                    <a:pt x="279" y="297"/>
                  </a:lnTo>
                  <a:lnTo>
                    <a:pt x="274" y="306"/>
                  </a:lnTo>
                  <a:lnTo>
                    <a:pt x="269" y="316"/>
                  </a:lnTo>
                  <a:lnTo>
                    <a:pt x="264" y="326"/>
                  </a:lnTo>
                  <a:lnTo>
                    <a:pt x="260" y="336"/>
                  </a:lnTo>
                  <a:lnTo>
                    <a:pt x="260" y="336"/>
                  </a:lnTo>
                  <a:lnTo>
                    <a:pt x="257" y="346"/>
                  </a:lnTo>
                  <a:lnTo>
                    <a:pt x="257" y="358"/>
                  </a:lnTo>
                  <a:lnTo>
                    <a:pt x="257" y="368"/>
                  </a:lnTo>
                  <a:lnTo>
                    <a:pt x="257" y="379"/>
                  </a:lnTo>
                  <a:lnTo>
                    <a:pt x="259" y="390"/>
                  </a:lnTo>
                  <a:lnTo>
                    <a:pt x="262" y="400"/>
                  </a:lnTo>
                  <a:lnTo>
                    <a:pt x="270" y="418"/>
                  </a:lnTo>
                  <a:lnTo>
                    <a:pt x="270" y="418"/>
                  </a:lnTo>
                  <a:lnTo>
                    <a:pt x="284" y="435"/>
                  </a:lnTo>
                  <a:lnTo>
                    <a:pt x="290" y="443"/>
                  </a:lnTo>
                  <a:lnTo>
                    <a:pt x="299" y="450"/>
                  </a:lnTo>
                  <a:lnTo>
                    <a:pt x="307" y="457"/>
                  </a:lnTo>
                  <a:lnTo>
                    <a:pt x="317" y="462"/>
                  </a:lnTo>
                  <a:lnTo>
                    <a:pt x="327" y="465"/>
                  </a:lnTo>
                  <a:lnTo>
                    <a:pt x="337" y="470"/>
                  </a:lnTo>
                  <a:lnTo>
                    <a:pt x="337" y="470"/>
                  </a:lnTo>
                  <a:lnTo>
                    <a:pt x="347" y="472"/>
                  </a:lnTo>
                  <a:lnTo>
                    <a:pt x="359" y="473"/>
                  </a:lnTo>
                  <a:lnTo>
                    <a:pt x="369" y="473"/>
                  </a:lnTo>
                  <a:lnTo>
                    <a:pt x="381" y="472"/>
                  </a:lnTo>
                  <a:lnTo>
                    <a:pt x="391" y="470"/>
                  </a:lnTo>
                  <a:lnTo>
                    <a:pt x="401" y="467"/>
                  </a:lnTo>
                  <a:lnTo>
                    <a:pt x="420" y="458"/>
                  </a:lnTo>
                  <a:lnTo>
                    <a:pt x="420" y="458"/>
                  </a:lnTo>
                  <a:lnTo>
                    <a:pt x="436" y="447"/>
                  </a:lnTo>
                  <a:lnTo>
                    <a:pt x="445" y="438"/>
                  </a:lnTo>
                  <a:lnTo>
                    <a:pt x="452" y="431"/>
                  </a:lnTo>
                  <a:lnTo>
                    <a:pt x="458" y="421"/>
                  </a:lnTo>
                  <a:lnTo>
                    <a:pt x="463" y="413"/>
                  </a:lnTo>
                  <a:lnTo>
                    <a:pt x="467" y="403"/>
                  </a:lnTo>
                  <a:lnTo>
                    <a:pt x="472" y="393"/>
                  </a:lnTo>
                  <a:lnTo>
                    <a:pt x="472" y="393"/>
                  </a:lnTo>
                  <a:lnTo>
                    <a:pt x="473" y="381"/>
                  </a:lnTo>
                  <a:lnTo>
                    <a:pt x="475" y="371"/>
                  </a:lnTo>
                  <a:lnTo>
                    <a:pt x="475" y="359"/>
                  </a:lnTo>
                  <a:lnTo>
                    <a:pt x="473" y="349"/>
                  </a:lnTo>
                  <a:lnTo>
                    <a:pt x="472" y="339"/>
                  </a:lnTo>
                  <a:lnTo>
                    <a:pt x="468" y="329"/>
                  </a:lnTo>
                  <a:lnTo>
                    <a:pt x="460" y="309"/>
                  </a:lnTo>
                  <a:lnTo>
                    <a:pt x="460" y="309"/>
                  </a:lnTo>
                  <a:close/>
                </a:path>
              </a:pathLst>
            </a:custGeom>
            <a:solidFill>
              <a:srgbClr val="A0067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1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3"/>
          <a:stretch/>
        </p:blipFill>
        <p:spPr bwMode="auto">
          <a:xfrm>
            <a:off x="8403781" y="132375"/>
            <a:ext cx="621698" cy="2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710289" y="1679908"/>
            <a:ext cx="144224" cy="144224"/>
          </a:xfrm>
          <a:prstGeom prst="ellipse">
            <a:avLst/>
          </a:prstGeom>
          <a:solidFill>
            <a:srgbClr val="A10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Ellipse 13"/>
          <p:cNvSpPr/>
          <p:nvPr/>
        </p:nvSpPr>
        <p:spPr>
          <a:xfrm>
            <a:off x="710289" y="2382642"/>
            <a:ext cx="144224" cy="144224"/>
          </a:xfrm>
          <a:prstGeom prst="ellipse">
            <a:avLst/>
          </a:prstGeom>
          <a:solidFill>
            <a:srgbClr val="3FA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Ellipse 15"/>
          <p:cNvSpPr/>
          <p:nvPr/>
        </p:nvSpPr>
        <p:spPr>
          <a:xfrm>
            <a:off x="710289" y="3152064"/>
            <a:ext cx="144224" cy="144224"/>
          </a:xfrm>
          <a:prstGeom prst="ellipse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Ellipse 19"/>
          <p:cNvSpPr/>
          <p:nvPr/>
        </p:nvSpPr>
        <p:spPr>
          <a:xfrm>
            <a:off x="710289" y="3721807"/>
            <a:ext cx="144224" cy="144224"/>
          </a:xfrm>
          <a:prstGeom prst="ellipse">
            <a:avLst/>
          </a:prstGeom>
          <a:solidFill>
            <a:srgbClr val="A10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220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8085" y="811547"/>
            <a:ext cx="770926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Calibri" panose="020F0502020204030204" pitchFamily="34" charset="0"/>
              </a:rPr>
              <a:t>La personnalisation de la lettre avis n’a pas eu d’effet positif sur le comportement des familles les plus difficiles à fidéliser</a:t>
            </a:r>
          </a:p>
          <a:p>
            <a:pPr algn="just"/>
            <a:endParaRPr lang="fr-FR" sz="1200" dirty="0">
              <a:latin typeface="Calibri" panose="020F0502020204030204" pitchFamily="34" charset="0"/>
            </a:endParaRPr>
          </a:p>
          <a:p>
            <a:pPr algn="just"/>
            <a:r>
              <a:rPr lang="fr-FR" sz="1600" dirty="0">
                <a:latin typeface="Calibri" panose="020F0502020204030204" pitchFamily="34" charset="0"/>
              </a:rPr>
              <a:t>Les moyens de communication permettent de consolider la relation avec les familles des groupes 1 et 2, et d’encourager les familles de groupe 3 à ne pas abandonner la cohorte</a:t>
            </a:r>
          </a:p>
          <a:p>
            <a:pPr algn="just"/>
            <a:endParaRPr lang="fr-FR" sz="1200" dirty="0">
              <a:latin typeface="Calibri" panose="020F0502020204030204" pitchFamily="34" charset="0"/>
            </a:endParaRPr>
          </a:p>
          <a:p>
            <a:pPr algn="just"/>
            <a:r>
              <a:rPr lang="fr-FR" sz="1600" dirty="0">
                <a:latin typeface="Calibri" panose="020F0502020204030204" pitchFamily="34" charset="0"/>
              </a:rPr>
              <a:t>Le retour personnalisé de résultats s’est concentrée sur un sous-groupe de familles sous-participantes, tandis que les efforts de personnalisation du prestataire se sont portés sur l’ensemble</a:t>
            </a:r>
          </a:p>
          <a:p>
            <a:pPr algn="just"/>
            <a:endParaRPr lang="fr-FR" sz="1200" dirty="0">
              <a:latin typeface="Calibri" panose="020F0502020204030204" pitchFamily="34" charset="0"/>
            </a:endParaRPr>
          </a:p>
          <a:p>
            <a:pPr algn="just"/>
            <a:r>
              <a:rPr lang="fr-FR" sz="1600" dirty="0">
                <a:latin typeface="Calibri" panose="020F0502020204030204" pitchFamily="34" charset="0"/>
              </a:rPr>
              <a:t>Même si le rebond du taux de participation globale à 5,5 ans (+6 points) s’explique en partie par la radiation des familles sous-participantes de la base interrogeable, les solutions proposées et les efforts produits ont contribué à obtenir un taux de participation de 80% .  </a:t>
            </a:r>
          </a:p>
          <a:p>
            <a:pPr algn="just"/>
            <a:r>
              <a:rPr lang="fr-FR" sz="1600" dirty="0">
                <a:latin typeface="Calibri" panose="020F0502020204030204" pitchFamily="34" charset="0"/>
              </a:rPr>
              <a:t> </a:t>
            </a:r>
            <a:endParaRPr lang="fr-FR" sz="1200" dirty="0">
              <a:latin typeface="Calibri" panose="020F0502020204030204" pitchFamily="34" charset="0"/>
            </a:endParaRPr>
          </a:p>
          <a:p>
            <a:pPr algn="just"/>
            <a:r>
              <a:rPr lang="fr-FR" sz="1600" dirty="0">
                <a:latin typeface="Calibri" panose="020F0502020204030204" pitchFamily="34" charset="0"/>
              </a:rPr>
              <a:t>La mise en œuvre d’un retour personnalisé auprès des familles fidélisées (75%) aurait augmenté la participation compte tenu de leur profil social plus favorisé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39027" y="773584"/>
            <a:ext cx="0" cy="3672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Ellipse 5"/>
          <p:cNvSpPr/>
          <p:nvPr/>
        </p:nvSpPr>
        <p:spPr>
          <a:xfrm>
            <a:off x="666915" y="986542"/>
            <a:ext cx="144224" cy="144224"/>
          </a:xfrm>
          <a:prstGeom prst="ellipse">
            <a:avLst/>
          </a:prstGeom>
          <a:solidFill>
            <a:srgbClr val="A10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Ellipse 7"/>
          <p:cNvSpPr/>
          <p:nvPr/>
        </p:nvSpPr>
        <p:spPr>
          <a:xfrm>
            <a:off x="666915" y="1596510"/>
            <a:ext cx="144224" cy="144224"/>
          </a:xfrm>
          <a:prstGeom prst="ellipse">
            <a:avLst/>
          </a:prstGeom>
          <a:solidFill>
            <a:srgbClr val="3FA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Ellipse 8"/>
          <p:cNvSpPr/>
          <p:nvPr/>
        </p:nvSpPr>
        <p:spPr>
          <a:xfrm>
            <a:off x="666915" y="3169934"/>
            <a:ext cx="144224" cy="144224"/>
          </a:xfrm>
          <a:prstGeom prst="ellipse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Ellipse 9"/>
          <p:cNvSpPr/>
          <p:nvPr/>
        </p:nvSpPr>
        <p:spPr>
          <a:xfrm>
            <a:off x="666915" y="4164371"/>
            <a:ext cx="144224" cy="144224"/>
          </a:xfrm>
          <a:prstGeom prst="ellipse">
            <a:avLst/>
          </a:prstGeom>
          <a:solidFill>
            <a:srgbClr val="A10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re 7"/>
          <p:cNvSpPr>
            <a:spLocks noGrp="1"/>
          </p:cNvSpPr>
          <p:nvPr>
            <p:ph type="title"/>
          </p:nvPr>
        </p:nvSpPr>
        <p:spPr>
          <a:xfrm>
            <a:off x="1058107" y="348906"/>
            <a:ext cx="7369218" cy="332399"/>
          </a:xfrm>
        </p:spPr>
        <p:txBody>
          <a:bodyPr/>
          <a:lstStyle/>
          <a:p>
            <a:r>
              <a:rPr lang="fr-FR" sz="2400" dirty="0"/>
              <a:t>CONCLUSIONS</a:t>
            </a:r>
          </a:p>
        </p:txBody>
      </p:sp>
      <p:sp>
        <p:nvSpPr>
          <p:cNvPr id="12" name="Ellipse 11"/>
          <p:cNvSpPr/>
          <p:nvPr/>
        </p:nvSpPr>
        <p:spPr>
          <a:xfrm>
            <a:off x="666915" y="2262759"/>
            <a:ext cx="144224" cy="144224"/>
          </a:xfrm>
          <a:prstGeom prst="ellipse">
            <a:avLst/>
          </a:prstGeom>
          <a:solidFill>
            <a:srgbClr val="A10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804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grpSp>
        <p:nvGrpSpPr>
          <p:cNvPr id="4" name="Grouper 27"/>
          <p:cNvGrpSpPr>
            <a:grpSpLocks/>
          </p:cNvGrpSpPr>
          <p:nvPr/>
        </p:nvGrpSpPr>
        <p:grpSpPr bwMode="auto">
          <a:xfrm>
            <a:off x="0" y="3028950"/>
            <a:ext cx="9144000" cy="2128838"/>
            <a:chOff x="0" y="4038600"/>
            <a:chExt cx="9156700" cy="283845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8" b="7262"/>
            <a:stretch>
              <a:fillRect/>
            </a:stretch>
          </p:blipFill>
          <p:spPr bwMode="auto">
            <a:xfrm>
              <a:off x="0" y="4038600"/>
              <a:ext cx="9156700" cy="283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38"/>
            <a:stretch>
              <a:fillRect/>
            </a:stretch>
          </p:blipFill>
          <p:spPr bwMode="auto">
            <a:xfrm>
              <a:off x="0" y="4273550"/>
              <a:ext cx="9156700" cy="260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28273" y="1048544"/>
            <a:ext cx="3969127" cy="1320799"/>
          </a:xfrm>
          <a:effectLst/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3FA3D7"/>
                </a:solidFill>
                <a:effectLst/>
              </a:rPr>
              <a:t>Merci pour votre attention ! </a:t>
            </a:r>
          </a:p>
        </p:txBody>
      </p:sp>
    </p:spTree>
    <p:extLst>
      <p:ext uri="{BB962C8B-B14F-4D97-AF65-F5344CB8AC3E}">
        <p14:creationId xmlns:p14="http://schemas.microsoft.com/office/powerpoint/2010/main" val="3713144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>
            <a:spLocks noGrp="1"/>
          </p:cNvSpPr>
          <p:nvPr>
            <p:ph type="title"/>
          </p:nvPr>
        </p:nvSpPr>
        <p:spPr>
          <a:xfrm>
            <a:off x="654908" y="643468"/>
            <a:ext cx="8232063" cy="332399"/>
          </a:xfrm>
        </p:spPr>
        <p:txBody>
          <a:bodyPr/>
          <a:lstStyle/>
          <a:p>
            <a:r>
              <a:rPr lang="fr-FR" sz="2400" dirty="0"/>
              <a:t>CHRONOLOGIE DES PREMIÈRES ÉTAPES DU SUIVI DES ENFANTS</a:t>
            </a:r>
            <a:endParaRPr lang="fr-FR" sz="2400" noProof="0" dirty="0"/>
          </a:p>
        </p:txBody>
      </p:sp>
      <p:grpSp>
        <p:nvGrpSpPr>
          <p:cNvPr id="81" name="Group 41"/>
          <p:cNvGrpSpPr/>
          <p:nvPr/>
        </p:nvGrpSpPr>
        <p:grpSpPr>
          <a:xfrm>
            <a:off x="8471567" y="70140"/>
            <a:ext cx="471608" cy="600095"/>
            <a:chOff x="6852130" y="3592512"/>
            <a:chExt cx="1025526" cy="1304925"/>
          </a:xfrm>
        </p:grpSpPr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6898168" y="3592512"/>
              <a:ext cx="979488" cy="419100"/>
            </a:xfrm>
            <a:custGeom>
              <a:avLst/>
              <a:gdLst/>
              <a:ahLst/>
              <a:cxnLst>
                <a:cxn ang="0">
                  <a:pos x="235" y="264"/>
                </a:cxn>
                <a:cxn ang="0">
                  <a:pos x="294" y="264"/>
                </a:cxn>
                <a:cxn ang="0">
                  <a:pos x="294" y="264"/>
                </a:cxn>
                <a:cxn ang="0">
                  <a:pos x="529" y="264"/>
                </a:cxn>
                <a:cxn ang="0">
                  <a:pos x="617" y="191"/>
                </a:cxn>
                <a:cxn ang="0">
                  <a:pos x="529" y="118"/>
                </a:cxn>
                <a:cxn ang="0">
                  <a:pos x="294" y="118"/>
                </a:cxn>
                <a:cxn ang="0">
                  <a:pos x="294" y="0"/>
                </a:cxn>
                <a:cxn ang="0">
                  <a:pos x="235" y="0"/>
                </a:cxn>
                <a:cxn ang="0">
                  <a:pos x="235" y="118"/>
                </a:cxn>
                <a:cxn ang="0">
                  <a:pos x="0" y="118"/>
                </a:cxn>
                <a:cxn ang="0">
                  <a:pos x="0" y="264"/>
                </a:cxn>
                <a:cxn ang="0">
                  <a:pos x="235" y="264"/>
                </a:cxn>
                <a:cxn ang="0">
                  <a:pos x="235" y="264"/>
                </a:cxn>
              </a:cxnLst>
              <a:rect l="0" t="0" r="r" b="b"/>
              <a:pathLst>
                <a:path w="617" h="264">
                  <a:moveTo>
                    <a:pt x="235" y="264"/>
                  </a:moveTo>
                  <a:lnTo>
                    <a:pt x="294" y="264"/>
                  </a:lnTo>
                  <a:lnTo>
                    <a:pt x="294" y="264"/>
                  </a:lnTo>
                  <a:lnTo>
                    <a:pt x="529" y="264"/>
                  </a:lnTo>
                  <a:lnTo>
                    <a:pt x="617" y="191"/>
                  </a:lnTo>
                  <a:lnTo>
                    <a:pt x="529" y="118"/>
                  </a:lnTo>
                  <a:lnTo>
                    <a:pt x="294" y="118"/>
                  </a:lnTo>
                  <a:lnTo>
                    <a:pt x="294" y="0"/>
                  </a:lnTo>
                  <a:lnTo>
                    <a:pt x="235" y="0"/>
                  </a:lnTo>
                  <a:lnTo>
                    <a:pt x="235" y="118"/>
                  </a:lnTo>
                  <a:lnTo>
                    <a:pt x="0" y="118"/>
                  </a:lnTo>
                  <a:lnTo>
                    <a:pt x="0" y="264"/>
                  </a:lnTo>
                  <a:lnTo>
                    <a:pt x="235" y="264"/>
                  </a:lnTo>
                  <a:lnTo>
                    <a:pt x="235" y="26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6852130" y="4059237"/>
              <a:ext cx="979488" cy="373063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64" y="0"/>
                </a:cxn>
                <a:cxn ang="0">
                  <a:pos x="264" y="88"/>
                </a:cxn>
                <a:cxn ang="0">
                  <a:pos x="88" y="88"/>
                </a:cxn>
                <a:cxn ang="0">
                  <a:pos x="0" y="161"/>
                </a:cxn>
                <a:cxn ang="0">
                  <a:pos x="88" y="235"/>
                </a:cxn>
                <a:cxn ang="0">
                  <a:pos x="264" y="235"/>
                </a:cxn>
                <a:cxn ang="0">
                  <a:pos x="264" y="235"/>
                </a:cxn>
                <a:cxn ang="0">
                  <a:pos x="323" y="235"/>
                </a:cxn>
                <a:cxn ang="0">
                  <a:pos x="323" y="235"/>
                </a:cxn>
                <a:cxn ang="0">
                  <a:pos x="617" y="235"/>
                </a:cxn>
                <a:cxn ang="0">
                  <a:pos x="617" y="88"/>
                </a:cxn>
                <a:cxn ang="0">
                  <a:pos x="323" y="88"/>
                </a:cxn>
                <a:cxn ang="0">
                  <a:pos x="323" y="0"/>
                </a:cxn>
              </a:cxnLst>
              <a:rect l="0" t="0" r="r" b="b"/>
              <a:pathLst>
                <a:path w="617" h="235">
                  <a:moveTo>
                    <a:pt x="323" y="0"/>
                  </a:moveTo>
                  <a:lnTo>
                    <a:pt x="264" y="0"/>
                  </a:lnTo>
                  <a:lnTo>
                    <a:pt x="264" y="88"/>
                  </a:lnTo>
                  <a:lnTo>
                    <a:pt x="88" y="88"/>
                  </a:lnTo>
                  <a:lnTo>
                    <a:pt x="0" y="161"/>
                  </a:lnTo>
                  <a:lnTo>
                    <a:pt x="88" y="235"/>
                  </a:lnTo>
                  <a:lnTo>
                    <a:pt x="264" y="235"/>
                  </a:lnTo>
                  <a:lnTo>
                    <a:pt x="264" y="235"/>
                  </a:lnTo>
                  <a:lnTo>
                    <a:pt x="323" y="235"/>
                  </a:lnTo>
                  <a:lnTo>
                    <a:pt x="323" y="235"/>
                  </a:lnTo>
                  <a:lnTo>
                    <a:pt x="617" y="235"/>
                  </a:lnTo>
                  <a:lnTo>
                    <a:pt x="617" y="88"/>
                  </a:lnTo>
                  <a:lnTo>
                    <a:pt x="323" y="88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Rectangle 106"/>
            <p:cNvSpPr>
              <a:spLocks noChangeArrowheads="1"/>
            </p:cNvSpPr>
            <p:nvPr/>
          </p:nvSpPr>
          <p:spPr bwMode="auto">
            <a:xfrm>
              <a:off x="7271230" y="4478337"/>
              <a:ext cx="93663" cy="41910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pic>
        <p:nvPicPr>
          <p:cNvPr id="4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1"/>
          <a:stretch>
            <a:fillRect/>
          </a:stretch>
        </p:blipFill>
        <p:spPr bwMode="auto">
          <a:xfrm>
            <a:off x="247311" y="1499614"/>
            <a:ext cx="8460060" cy="274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445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30196" y="643468"/>
            <a:ext cx="8258400" cy="664797"/>
          </a:xfrm>
        </p:spPr>
        <p:txBody>
          <a:bodyPr/>
          <a:lstStyle/>
          <a:p>
            <a:r>
              <a:rPr lang="fr-FR" sz="2400" dirty="0"/>
              <a:t>RÉGULARITÉ DE LA PARTICIPATION DES FAMILLES</a:t>
            </a:r>
            <a:br>
              <a:rPr lang="fr-FR" sz="2400" dirty="0"/>
            </a:br>
            <a:r>
              <a:rPr lang="fr-FR" sz="2400" dirty="0"/>
              <a:t>AUX ENQUÊTES DE LA NAISSANCE À 3,5 ANS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8340548" y="171450"/>
            <a:ext cx="582789" cy="584200"/>
            <a:chOff x="8267700" y="98425"/>
            <a:chExt cx="655638" cy="657225"/>
          </a:xfrm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8267700" y="98425"/>
              <a:ext cx="655638" cy="657225"/>
            </a:xfrm>
            <a:custGeom>
              <a:avLst/>
              <a:gdLst>
                <a:gd name="T0" fmla="*/ 1238 w 1239"/>
                <a:gd name="T1" fmla="*/ 1158 h 1242"/>
                <a:gd name="T2" fmla="*/ 1218 w 1239"/>
                <a:gd name="T3" fmla="*/ 1221 h 1242"/>
                <a:gd name="T4" fmla="*/ 1169 w 1239"/>
                <a:gd name="T5" fmla="*/ 1242 h 1242"/>
                <a:gd name="T6" fmla="*/ 907 w 1239"/>
                <a:gd name="T7" fmla="*/ 1010 h 1242"/>
                <a:gd name="T8" fmla="*/ 524 w 1239"/>
                <a:gd name="T9" fmla="*/ 0 h 1242"/>
                <a:gd name="T10" fmla="*/ 654 w 1239"/>
                <a:gd name="T11" fmla="*/ 16 h 1242"/>
                <a:gd name="T12" fmla="*/ 773 w 1239"/>
                <a:gd name="T13" fmla="*/ 64 h 1242"/>
                <a:gd name="T14" fmla="*/ 876 w 1239"/>
                <a:gd name="T15" fmla="*/ 136 h 1242"/>
                <a:gd name="T16" fmla="*/ 957 w 1239"/>
                <a:gd name="T17" fmla="*/ 231 h 1242"/>
                <a:gd name="T18" fmla="*/ 1016 w 1239"/>
                <a:gd name="T19" fmla="*/ 345 h 1242"/>
                <a:gd name="T20" fmla="*/ 1045 w 1239"/>
                <a:gd name="T21" fmla="*/ 471 h 1242"/>
                <a:gd name="T22" fmla="*/ 1046 w 1239"/>
                <a:gd name="T23" fmla="*/ 570 h 1242"/>
                <a:gd name="T24" fmla="*/ 1026 w 1239"/>
                <a:gd name="T25" fmla="*/ 676 h 1242"/>
                <a:gd name="T26" fmla="*/ 985 w 1239"/>
                <a:gd name="T27" fmla="*/ 773 h 1242"/>
                <a:gd name="T28" fmla="*/ 978 w 1239"/>
                <a:gd name="T29" fmla="*/ 882 h 1242"/>
                <a:gd name="T30" fmla="*/ 808 w 1239"/>
                <a:gd name="T31" fmla="*/ 966 h 1242"/>
                <a:gd name="T32" fmla="*/ 714 w 1239"/>
                <a:gd name="T33" fmla="*/ 1015 h 1242"/>
                <a:gd name="T34" fmla="*/ 611 w 1239"/>
                <a:gd name="T35" fmla="*/ 1042 h 1242"/>
                <a:gd name="T36" fmla="*/ 524 w 1239"/>
                <a:gd name="T37" fmla="*/ 1050 h 1242"/>
                <a:gd name="T38" fmla="*/ 393 w 1239"/>
                <a:gd name="T39" fmla="*/ 1033 h 1242"/>
                <a:gd name="T40" fmla="*/ 274 w 1239"/>
                <a:gd name="T41" fmla="*/ 986 h 1242"/>
                <a:gd name="T42" fmla="*/ 172 w 1239"/>
                <a:gd name="T43" fmla="*/ 913 h 1242"/>
                <a:gd name="T44" fmla="*/ 90 w 1239"/>
                <a:gd name="T45" fmla="*/ 818 h 1242"/>
                <a:gd name="T46" fmla="*/ 32 w 1239"/>
                <a:gd name="T47" fmla="*/ 706 h 1242"/>
                <a:gd name="T48" fmla="*/ 2 w 1239"/>
                <a:gd name="T49" fmla="*/ 579 h 1242"/>
                <a:gd name="T50" fmla="*/ 2 w 1239"/>
                <a:gd name="T51" fmla="*/ 471 h 1242"/>
                <a:gd name="T52" fmla="*/ 32 w 1239"/>
                <a:gd name="T53" fmla="*/ 345 h 1242"/>
                <a:gd name="T54" fmla="*/ 90 w 1239"/>
                <a:gd name="T55" fmla="*/ 231 h 1242"/>
                <a:gd name="T56" fmla="*/ 172 w 1239"/>
                <a:gd name="T57" fmla="*/ 136 h 1242"/>
                <a:gd name="T58" fmla="*/ 274 w 1239"/>
                <a:gd name="T59" fmla="*/ 64 h 1242"/>
                <a:gd name="T60" fmla="*/ 393 w 1239"/>
                <a:gd name="T61" fmla="*/ 16 h 1242"/>
                <a:gd name="T62" fmla="*/ 524 w 1239"/>
                <a:gd name="T63" fmla="*/ 0 h 1242"/>
                <a:gd name="T64" fmla="*/ 806 w 1239"/>
                <a:gd name="T65" fmla="*/ 181 h 1242"/>
                <a:gd name="T66" fmla="*/ 717 w 1239"/>
                <a:gd name="T67" fmla="*/ 124 h 1242"/>
                <a:gd name="T68" fmla="*/ 613 w 1239"/>
                <a:gd name="T69" fmla="*/ 89 h 1242"/>
                <a:gd name="T70" fmla="*/ 524 w 1239"/>
                <a:gd name="T71" fmla="*/ 80 h 1242"/>
                <a:gd name="T72" fmla="*/ 434 w 1239"/>
                <a:gd name="T73" fmla="*/ 89 h 1242"/>
                <a:gd name="T74" fmla="*/ 332 w 1239"/>
                <a:gd name="T75" fmla="*/ 124 h 1242"/>
                <a:gd name="T76" fmla="*/ 242 w 1239"/>
                <a:gd name="T77" fmla="*/ 181 h 1242"/>
                <a:gd name="T78" fmla="*/ 181 w 1239"/>
                <a:gd name="T79" fmla="*/ 242 h 1242"/>
                <a:gd name="T80" fmla="*/ 123 w 1239"/>
                <a:gd name="T81" fmla="*/ 332 h 1242"/>
                <a:gd name="T82" fmla="*/ 89 w 1239"/>
                <a:gd name="T83" fmla="*/ 435 h 1242"/>
                <a:gd name="T84" fmla="*/ 80 w 1239"/>
                <a:gd name="T85" fmla="*/ 525 h 1242"/>
                <a:gd name="T86" fmla="*/ 89 w 1239"/>
                <a:gd name="T87" fmla="*/ 615 h 1242"/>
                <a:gd name="T88" fmla="*/ 123 w 1239"/>
                <a:gd name="T89" fmla="*/ 718 h 1242"/>
                <a:gd name="T90" fmla="*/ 181 w 1239"/>
                <a:gd name="T91" fmla="*/ 808 h 1242"/>
                <a:gd name="T92" fmla="*/ 242 w 1239"/>
                <a:gd name="T93" fmla="*/ 868 h 1242"/>
                <a:gd name="T94" fmla="*/ 332 w 1239"/>
                <a:gd name="T95" fmla="*/ 926 h 1242"/>
                <a:gd name="T96" fmla="*/ 434 w 1239"/>
                <a:gd name="T97" fmla="*/ 961 h 1242"/>
                <a:gd name="T98" fmla="*/ 524 w 1239"/>
                <a:gd name="T99" fmla="*/ 970 h 1242"/>
                <a:gd name="T100" fmla="*/ 634 w 1239"/>
                <a:gd name="T101" fmla="*/ 956 h 1242"/>
                <a:gd name="T102" fmla="*/ 735 w 1239"/>
                <a:gd name="T103" fmla="*/ 916 h 1242"/>
                <a:gd name="T104" fmla="*/ 823 w 1239"/>
                <a:gd name="T105" fmla="*/ 855 h 1242"/>
                <a:gd name="T106" fmla="*/ 879 w 1239"/>
                <a:gd name="T107" fmla="*/ 791 h 1242"/>
                <a:gd name="T108" fmla="*/ 932 w 1239"/>
                <a:gd name="T109" fmla="*/ 698 h 1242"/>
                <a:gd name="T110" fmla="*/ 962 w 1239"/>
                <a:gd name="T111" fmla="*/ 592 h 1242"/>
                <a:gd name="T112" fmla="*/ 967 w 1239"/>
                <a:gd name="T113" fmla="*/ 502 h 1242"/>
                <a:gd name="T114" fmla="*/ 947 w 1239"/>
                <a:gd name="T115" fmla="*/ 392 h 1242"/>
                <a:gd name="T116" fmla="*/ 904 w 1239"/>
                <a:gd name="T117" fmla="*/ 295 h 1242"/>
                <a:gd name="T118" fmla="*/ 838 w 1239"/>
                <a:gd name="T119" fmla="*/ 21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9" h="1242">
                  <a:moveTo>
                    <a:pt x="1218" y="1122"/>
                  </a:moveTo>
                  <a:lnTo>
                    <a:pt x="1218" y="1122"/>
                  </a:lnTo>
                  <a:lnTo>
                    <a:pt x="1228" y="1133"/>
                  </a:lnTo>
                  <a:lnTo>
                    <a:pt x="1234" y="1146"/>
                  </a:lnTo>
                  <a:lnTo>
                    <a:pt x="1238" y="1158"/>
                  </a:lnTo>
                  <a:lnTo>
                    <a:pt x="1239" y="1172"/>
                  </a:lnTo>
                  <a:lnTo>
                    <a:pt x="1238" y="1186"/>
                  </a:lnTo>
                  <a:lnTo>
                    <a:pt x="1234" y="1198"/>
                  </a:lnTo>
                  <a:lnTo>
                    <a:pt x="1228" y="1211"/>
                  </a:lnTo>
                  <a:lnTo>
                    <a:pt x="1218" y="1221"/>
                  </a:lnTo>
                  <a:lnTo>
                    <a:pt x="1218" y="1221"/>
                  </a:lnTo>
                  <a:lnTo>
                    <a:pt x="1208" y="1231"/>
                  </a:lnTo>
                  <a:lnTo>
                    <a:pt x="1195" y="1237"/>
                  </a:lnTo>
                  <a:lnTo>
                    <a:pt x="1183" y="1241"/>
                  </a:lnTo>
                  <a:lnTo>
                    <a:pt x="1169" y="1242"/>
                  </a:lnTo>
                  <a:lnTo>
                    <a:pt x="1155" y="1241"/>
                  </a:lnTo>
                  <a:lnTo>
                    <a:pt x="1143" y="1237"/>
                  </a:lnTo>
                  <a:lnTo>
                    <a:pt x="1131" y="1231"/>
                  </a:lnTo>
                  <a:lnTo>
                    <a:pt x="1119" y="1221"/>
                  </a:lnTo>
                  <a:lnTo>
                    <a:pt x="907" y="1010"/>
                  </a:lnTo>
                  <a:lnTo>
                    <a:pt x="1007" y="910"/>
                  </a:lnTo>
                  <a:lnTo>
                    <a:pt x="1218" y="1122"/>
                  </a:lnTo>
                  <a:lnTo>
                    <a:pt x="1218" y="1122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551" y="1"/>
                  </a:lnTo>
                  <a:lnTo>
                    <a:pt x="577" y="2"/>
                  </a:lnTo>
                  <a:lnTo>
                    <a:pt x="603" y="6"/>
                  </a:lnTo>
                  <a:lnTo>
                    <a:pt x="629" y="11"/>
                  </a:lnTo>
                  <a:lnTo>
                    <a:pt x="654" y="16"/>
                  </a:lnTo>
                  <a:lnTo>
                    <a:pt x="679" y="24"/>
                  </a:lnTo>
                  <a:lnTo>
                    <a:pt x="704" y="32"/>
                  </a:lnTo>
                  <a:lnTo>
                    <a:pt x="728" y="41"/>
                  </a:lnTo>
                  <a:lnTo>
                    <a:pt x="750" y="52"/>
                  </a:lnTo>
                  <a:lnTo>
                    <a:pt x="773" y="64"/>
                  </a:lnTo>
                  <a:lnTo>
                    <a:pt x="795" y="76"/>
                  </a:lnTo>
                  <a:lnTo>
                    <a:pt x="816" y="90"/>
                  </a:lnTo>
                  <a:lnTo>
                    <a:pt x="836" y="105"/>
                  </a:lnTo>
                  <a:lnTo>
                    <a:pt x="856" y="120"/>
                  </a:lnTo>
                  <a:lnTo>
                    <a:pt x="876" y="136"/>
                  </a:lnTo>
                  <a:lnTo>
                    <a:pt x="894" y="154"/>
                  </a:lnTo>
                  <a:lnTo>
                    <a:pt x="911" y="172"/>
                  </a:lnTo>
                  <a:lnTo>
                    <a:pt x="927" y="191"/>
                  </a:lnTo>
                  <a:lnTo>
                    <a:pt x="944" y="211"/>
                  </a:lnTo>
                  <a:lnTo>
                    <a:pt x="957" y="231"/>
                  </a:lnTo>
                  <a:lnTo>
                    <a:pt x="971" y="252"/>
                  </a:lnTo>
                  <a:lnTo>
                    <a:pt x="983" y="275"/>
                  </a:lnTo>
                  <a:lnTo>
                    <a:pt x="996" y="297"/>
                  </a:lnTo>
                  <a:lnTo>
                    <a:pt x="1006" y="321"/>
                  </a:lnTo>
                  <a:lnTo>
                    <a:pt x="1016" y="345"/>
                  </a:lnTo>
                  <a:lnTo>
                    <a:pt x="1023" y="369"/>
                  </a:lnTo>
                  <a:lnTo>
                    <a:pt x="1031" y="394"/>
                  </a:lnTo>
                  <a:lnTo>
                    <a:pt x="1037" y="420"/>
                  </a:lnTo>
                  <a:lnTo>
                    <a:pt x="1041" y="445"/>
                  </a:lnTo>
                  <a:lnTo>
                    <a:pt x="1045" y="471"/>
                  </a:lnTo>
                  <a:lnTo>
                    <a:pt x="1047" y="499"/>
                  </a:lnTo>
                  <a:lnTo>
                    <a:pt x="1047" y="525"/>
                  </a:lnTo>
                  <a:lnTo>
                    <a:pt x="1047" y="525"/>
                  </a:lnTo>
                  <a:lnTo>
                    <a:pt x="1047" y="547"/>
                  </a:lnTo>
                  <a:lnTo>
                    <a:pt x="1046" y="570"/>
                  </a:lnTo>
                  <a:lnTo>
                    <a:pt x="1043" y="591"/>
                  </a:lnTo>
                  <a:lnTo>
                    <a:pt x="1040" y="612"/>
                  </a:lnTo>
                  <a:lnTo>
                    <a:pt x="1036" y="633"/>
                  </a:lnTo>
                  <a:lnTo>
                    <a:pt x="1031" y="655"/>
                  </a:lnTo>
                  <a:lnTo>
                    <a:pt x="1026" y="676"/>
                  </a:lnTo>
                  <a:lnTo>
                    <a:pt x="1018" y="696"/>
                  </a:lnTo>
                  <a:lnTo>
                    <a:pt x="1012" y="716"/>
                  </a:lnTo>
                  <a:lnTo>
                    <a:pt x="1003" y="736"/>
                  </a:lnTo>
                  <a:lnTo>
                    <a:pt x="995" y="755"/>
                  </a:lnTo>
                  <a:lnTo>
                    <a:pt x="985" y="773"/>
                  </a:lnTo>
                  <a:lnTo>
                    <a:pt x="975" y="791"/>
                  </a:lnTo>
                  <a:lnTo>
                    <a:pt x="964" y="810"/>
                  </a:lnTo>
                  <a:lnTo>
                    <a:pt x="952" y="826"/>
                  </a:lnTo>
                  <a:lnTo>
                    <a:pt x="940" y="843"/>
                  </a:lnTo>
                  <a:lnTo>
                    <a:pt x="978" y="882"/>
                  </a:lnTo>
                  <a:lnTo>
                    <a:pt x="880" y="981"/>
                  </a:lnTo>
                  <a:lnTo>
                    <a:pt x="841" y="942"/>
                  </a:lnTo>
                  <a:lnTo>
                    <a:pt x="841" y="942"/>
                  </a:lnTo>
                  <a:lnTo>
                    <a:pt x="824" y="955"/>
                  </a:lnTo>
                  <a:lnTo>
                    <a:pt x="808" y="966"/>
                  </a:lnTo>
                  <a:lnTo>
                    <a:pt x="789" y="977"/>
                  </a:lnTo>
                  <a:lnTo>
                    <a:pt x="772" y="987"/>
                  </a:lnTo>
                  <a:lnTo>
                    <a:pt x="753" y="997"/>
                  </a:lnTo>
                  <a:lnTo>
                    <a:pt x="734" y="1006"/>
                  </a:lnTo>
                  <a:lnTo>
                    <a:pt x="714" y="1015"/>
                  </a:lnTo>
                  <a:lnTo>
                    <a:pt x="694" y="1021"/>
                  </a:lnTo>
                  <a:lnTo>
                    <a:pt x="674" y="1028"/>
                  </a:lnTo>
                  <a:lnTo>
                    <a:pt x="653" y="1033"/>
                  </a:lnTo>
                  <a:lnTo>
                    <a:pt x="632" y="1038"/>
                  </a:lnTo>
                  <a:lnTo>
                    <a:pt x="611" y="1042"/>
                  </a:lnTo>
                  <a:lnTo>
                    <a:pt x="590" y="1046"/>
                  </a:lnTo>
                  <a:lnTo>
                    <a:pt x="568" y="1048"/>
                  </a:lnTo>
                  <a:lnTo>
                    <a:pt x="546" y="1050"/>
                  </a:lnTo>
                  <a:lnTo>
                    <a:pt x="524" y="1050"/>
                  </a:lnTo>
                  <a:lnTo>
                    <a:pt x="524" y="1050"/>
                  </a:lnTo>
                  <a:lnTo>
                    <a:pt x="497" y="1050"/>
                  </a:lnTo>
                  <a:lnTo>
                    <a:pt x="470" y="1047"/>
                  </a:lnTo>
                  <a:lnTo>
                    <a:pt x="444" y="1043"/>
                  </a:lnTo>
                  <a:lnTo>
                    <a:pt x="419" y="1040"/>
                  </a:lnTo>
                  <a:lnTo>
                    <a:pt x="393" y="1033"/>
                  </a:lnTo>
                  <a:lnTo>
                    <a:pt x="368" y="1026"/>
                  </a:lnTo>
                  <a:lnTo>
                    <a:pt x="344" y="1018"/>
                  </a:lnTo>
                  <a:lnTo>
                    <a:pt x="320" y="1008"/>
                  </a:lnTo>
                  <a:lnTo>
                    <a:pt x="297" y="998"/>
                  </a:lnTo>
                  <a:lnTo>
                    <a:pt x="274" y="986"/>
                  </a:lnTo>
                  <a:lnTo>
                    <a:pt x="252" y="973"/>
                  </a:lnTo>
                  <a:lnTo>
                    <a:pt x="231" y="960"/>
                  </a:lnTo>
                  <a:lnTo>
                    <a:pt x="211" y="946"/>
                  </a:lnTo>
                  <a:lnTo>
                    <a:pt x="191" y="930"/>
                  </a:lnTo>
                  <a:lnTo>
                    <a:pt x="172" y="913"/>
                  </a:lnTo>
                  <a:lnTo>
                    <a:pt x="153" y="896"/>
                  </a:lnTo>
                  <a:lnTo>
                    <a:pt x="136" y="878"/>
                  </a:lnTo>
                  <a:lnTo>
                    <a:pt x="120" y="858"/>
                  </a:lnTo>
                  <a:lnTo>
                    <a:pt x="105" y="838"/>
                  </a:lnTo>
                  <a:lnTo>
                    <a:pt x="90" y="818"/>
                  </a:lnTo>
                  <a:lnTo>
                    <a:pt x="76" y="797"/>
                  </a:lnTo>
                  <a:lnTo>
                    <a:pt x="64" y="775"/>
                  </a:lnTo>
                  <a:lnTo>
                    <a:pt x="52" y="752"/>
                  </a:lnTo>
                  <a:lnTo>
                    <a:pt x="41" y="730"/>
                  </a:lnTo>
                  <a:lnTo>
                    <a:pt x="32" y="706"/>
                  </a:lnTo>
                  <a:lnTo>
                    <a:pt x="24" y="681"/>
                  </a:lnTo>
                  <a:lnTo>
                    <a:pt x="16" y="656"/>
                  </a:lnTo>
                  <a:lnTo>
                    <a:pt x="11" y="631"/>
                  </a:lnTo>
                  <a:lnTo>
                    <a:pt x="6" y="605"/>
                  </a:lnTo>
                  <a:lnTo>
                    <a:pt x="2" y="579"/>
                  </a:lnTo>
                  <a:lnTo>
                    <a:pt x="1" y="55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499"/>
                  </a:lnTo>
                  <a:lnTo>
                    <a:pt x="2" y="471"/>
                  </a:lnTo>
                  <a:lnTo>
                    <a:pt x="6" y="445"/>
                  </a:lnTo>
                  <a:lnTo>
                    <a:pt x="11" y="420"/>
                  </a:lnTo>
                  <a:lnTo>
                    <a:pt x="16" y="394"/>
                  </a:lnTo>
                  <a:lnTo>
                    <a:pt x="24" y="369"/>
                  </a:lnTo>
                  <a:lnTo>
                    <a:pt x="32" y="345"/>
                  </a:lnTo>
                  <a:lnTo>
                    <a:pt x="41" y="321"/>
                  </a:lnTo>
                  <a:lnTo>
                    <a:pt x="52" y="297"/>
                  </a:lnTo>
                  <a:lnTo>
                    <a:pt x="64" y="275"/>
                  </a:lnTo>
                  <a:lnTo>
                    <a:pt x="76" y="252"/>
                  </a:lnTo>
                  <a:lnTo>
                    <a:pt x="90" y="231"/>
                  </a:lnTo>
                  <a:lnTo>
                    <a:pt x="105" y="211"/>
                  </a:lnTo>
                  <a:lnTo>
                    <a:pt x="120" y="191"/>
                  </a:lnTo>
                  <a:lnTo>
                    <a:pt x="136" y="172"/>
                  </a:lnTo>
                  <a:lnTo>
                    <a:pt x="153" y="154"/>
                  </a:lnTo>
                  <a:lnTo>
                    <a:pt x="172" y="136"/>
                  </a:lnTo>
                  <a:lnTo>
                    <a:pt x="191" y="120"/>
                  </a:lnTo>
                  <a:lnTo>
                    <a:pt x="211" y="105"/>
                  </a:lnTo>
                  <a:lnTo>
                    <a:pt x="231" y="90"/>
                  </a:lnTo>
                  <a:lnTo>
                    <a:pt x="252" y="76"/>
                  </a:lnTo>
                  <a:lnTo>
                    <a:pt x="274" y="64"/>
                  </a:lnTo>
                  <a:lnTo>
                    <a:pt x="297" y="52"/>
                  </a:lnTo>
                  <a:lnTo>
                    <a:pt x="320" y="41"/>
                  </a:lnTo>
                  <a:lnTo>
                    <a:pt x="344" y="32"/>
                  </a:lnTo>
                  <a:lnTo>
                    <a:pt x="368" y="24"/>
                  </a:lnTo>
                  <a:lnTo>
                    <a:pt x="393" y="16"/>
                  </a:lnTo>
                  <a:lnTo>
                    <a:pt x="419" y="11"/>
                  </a:lnTo>
                  <a:lnTo>
                    <a:pt x="444" y="6"/>
                  </a:lnTo>
                  <a:lnTo>
                    <a:pt x="470" y="2"/>
                  </a:lnTo>
                  <a:lnTo>
                    <a:pt x="497" y="1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838" y="210"/>
                  </a:moveTo>
                  <a:lnTo>
                    <a:pt x="838" y="210"/>
                  </a:lnTo>
                  <a:lnTo>
                    <a:pt x="823" y="196"/>
                  </a:lnTo>
                  <a:lnTo>
                    <a:pt x="806" y="181"/>
                  </a:lnTo>
                  <a:lnTo>
                    <a:pt x="789" y="169"/>
                  </a:lnTo>
                  <a:lnTo>
                    <a:pt x="772" y="156"/>
                  </a:lnTo>
                  <a:lnTo>
                    <a:pt x="754" y="145"/>
                  </a:lnTo>
                  <a:lnTo>
                    <a:pt x="735" y="134"/>
                  </a:lnTo>
                  <a:lnTo>
                    <a:pt x="717" y="124"/>
                  </a:lnTo>
                  <a:lnTo>
                    <a:pt x="697" y="115"/>
                  </a:lnTo>
                  <a:lnTo>
                    <a:pt x="677" y="107"/>
                  </a:lnTo>
                  <a:lnTo>
                    <a:pt x="656" y="100"/>
                  </a:lnTo>
                  <a:lnTo>
                    <a:pt x="634" y="94"/>
                  </a:lnTo>
                  <a:lnTo>
                    <a:pt x="613" y="89"/>
                  </a:lnTo>
                  <a:lnTo>
                    <a:pt x="591" y="85"/>
                  </a:lnTo>
                  <a:lnTo>
                    <a:pt x="570" y="82"/>
                  </a:lnTo>
                  <a:lnTo>
                    <a:pt x="546" y="81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01" y="81"/>
                  </a:lnTo>
                  <a:lnTo>
                    <a:pt x="479" y="82"/>
                  </a:lnTo>
                  <a:lnTo>
                    <a:pt x="456" y="85"/>
                  </a:lnTo>
                  <a:lnTo>
                    <a:pt x="434" y="89"/>
                  </a:lnTo>
                  <a:lnTo>
                    <a:pt x="413" y="94"/>
                  </a:lnTo>
                  <a:lnTo>
                    <a:pt x="391" y="100"/>
                  </a:lnTo>
                  <a:lnTo>
                    <a:pt x="371" y="107"/>
                  </a:lnTo>
                  <a:lnTo>
                    <a:pt x="352" y="115"/>
                  </a:lnTo>
                  <a:lnTo>
                    <a:pt x="332" y="124"/>
                  </a:lnTo>
                  <a:lnTo>
                    <a:pt x="312" y="134"/>
                  </a:lnTo>
                  <a:lnTo>
                    <a:pt x="294" y="145"/>
                  </a:lnTo>
                  <a:lnTo>
                    <a:pt x="275" y="156"/>
                  </a:lnTo>
                  <a:lnTo>
                    <a:pt x="258" y="169"/>
                  </a:lnTo>
                  <a:lnTo>
                    <a:pt x="242" y="181"/>
                  </a:lnTo>
                  <a:lnTo>
                    <a:pt x="226" y="196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6" y="226"/>
                  </a:lnTo>
                  <a:lnTo>
                    <a:pt x="181" y="242"/>
                  </a:lnTo>
                  <a:lnTo>
                    <a:pt x="168" y="259"/>
                  </a:lnTo>
                  <a:lnTo>
                    <a:pt x="156" y="276"/>
                  </a:lnTo>
                  <a:lnTo>
                    <a:pt x="145" y="295"/>
                  </a:lnTo>
                  <a:lnTo>
                    <a:pt x="133" y="312"/>
                  </a:lnTo>
                  <a:lnTo>
                    <a:pt x="123" y="332"/>
                  </a:lnTo>
                  <a:lnTo>
                    <a:pt x="115" y="352"/>
                  </a:lnTo>
                  <a:lnTo>
                    <a:pt x="107" y="372"/>
                  </a:lnTo>
                  <a:lnTo>
                    <a:pt x="100" y="392"/>
                  </a:lnTo>
                  <a:lnTo>
                    <a:pt x="93" y="414"/>
                  </a:lnTo>
                  <a:lnTo>
                    <a:pt x="89" y="435"/>
                  </a:lnTo>
                  <a:lnTo>
                    <a:pt x="85" y="457"/>
                  </a:lnTo>
                  <a:lnTo>
                    <a:pt x="82" y="480"/>
                  </a:lnTo>
                  <a:lnTo>
                    <a:pt x="81" y="502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1" y="547"/>
                  </a:lnTo>
                  <a:lnTo>
                    <a:pt x="82" y="571"/>
                  </a:lnTo>
                  <a:lnTo>
                    <a:pt x="85" y="592"/>
                  </a:lnTo>
                  <a:lnTo>
                    <a:pt x="89" y="615"/>
                  </a:lnTo>
                  <a:lnTo>
                    <a:pt x="93" y="636"/>
                  </a:lnTo>
                  <a:lnTo>
                    <a:pt x="100" y="657"/>
                  </a:lnTo>
                  <a:lnTo>
                    <a:pt x="107" y="678"/>
                  </a:lnTo>
                  <a:lnTo>
                    <a:pt x="115" y="698"/>
                  </a:lnTo>
                  <a:lnTo>
                    <a:pt x="123" y="718"/>
                  </a:lnTo>
                  <a:lnTo>
                    <a:pt x="133" y="737"/>
                  </a:lnTo>
                  <a:lnTo>
                    <a:pt x="145" y="756"/>
                  </a:lnTo>
                  <a:lnTo>
                    <a:pt x="156" y="773"/>
                  </a:lnTo>
                  <a:lnTo>
                    <a:pt x="168" y="791"/>
                  </a:lnTo>
                  <a:lnTo>
                    <a:pt x="181" y="808"/>
                  </a:lnTo>
                  <a:lnTo>
                    <a:pt x="196" y="825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26" y="855"/>
                  </a:lnTo>
                  <a:lnTo>
                    <a:pt x="242" y="868"/>
                  </a:lnTo>
                  <a:lnTo>
                    <a:pt x="258" y="881"/>
                  </a:lnTo>
                  <a:lnTo>
                    <a:pt x="275" y="893"/>
                  </a:lnTo>
                  <a:lnTo>
                    <a:pt x="294" y="906"/>
                  </a:lnTo>
                  <a:lnTo>
                    <a:pt x="312" y="916"/>
                  </a:lnTo>
                  <a:lnTo>
                    <a:pt x="332" y="926"/>
                  </a:lnTo>
                  <a:lnTo>
                    <a:pt x="352" y="935"/>
                  </a:lnTo>
                  <a:lnTo>
                    <a:pt x="371" y="943"/>
                  </a:lnTo>
                  <a:lnTo>
                    <a:pt x="391" y="950"/>
                  </a:lnTo>
                  <a:lnTo>
                    <a:pt x="413" y="956"/>
                  </a:lnTo>
                  <a:lnTo>
                    <a:pt x="434" y="961"/>
                  </a:lnTo>
                  <a:lnTo>
                    <a:pt x="456" y="965"/>
                  </a:lnTo>
                  <a:lnTo>
                    <a:pt x="479" y="967"/>
                  </a:lnTo>
                  <a:lnTo>
                    <a:pt x="501" y="970"/>
                  </a:lnTo>
                  <a:lnTo>
                    <a:pt x="524" y="970"/>
                  </a:lnTo>
                  <a:lnTo>
                    <a:pt x="524" y="970"/>
                  </a:lnTo>
                  <a:lnTo>
                    <a:pt x="546" y="970"/>
                  </a:lnTo>
                  <a:lnTo>
                    <a:pt x="570" y="967"/>
                  </a:lnTo>
                  <a:lnTo>
                    <a:pt x="591" y="965"/>
                  </a:lnTo>
                  <a:lnTo>
                    <a:pt x="613" y="961"/>
                  </a:lnTo>
                  <a:lnTo>
                    <a:pt x="634" y="956"/>
                  </a:lnTo>
                  <a:lnTo>
                    <a:pt x="656" y="950"/>
                  </a:lnTo>
                  <a:lnTo>
                    <a:pt x="677" y="943"/>
                  </a:lnTo>
                  <a:lnTo>
                    <a:pt x="697" y="935"/>
                  </a:lnTo>
                  <a:lnTo>
                    <a:pt x="717" y="926"/>
                  </a:lnTo>
                  <a:lnTo>
                    <a:pt x="735" y="916"/>
                  </a:lnTo>
                  <a:lnTo>
                    <a:pt x="754" y="906"/>
                  </a:lnTo>
                  <a:lnTo>
                    <a:pt x="772" y="893"/>
                  </a:lnTo>
                  <a:lnTo>
                    <a:pt x="789" y="881"/>
                  </a:lnTo>
                  <a:lnTo>
                    <a:pt x="806" y="868"/>
                  </a:lnTo>
                  <a:lnTo>
                    <a:pt x="823" y="855"/>
                  </a:lnTo>
                  <a:lnTo>
                    <a:pt x="838" y="840"/>
                  </a:lnTo>
                  <a:lnTo>
                    <a:pt x="838" y="840"/>
                  </a:lnTo>
                  <a:lnTo>
                    <a:pt x="853" y="825"/>
                  </a:lnTo>
                  <a:lnTo>
                    <a:pt x="866" y="808"/>
                  </a:lnTo>
                  <a:lnTo>
                    <a:pt x="879" y="791"/>
                  </a:lnTo>
                  <a:lnTo>
                    <a:pt x="891" y="773"/>
                  </a:lnTo>
                  <a:lnTo>
                    <a:pt x="904" y="756"/>
                  </a:lnTo>
                  <a:lnTo>
                    <a:pt x="914" y="737"/>
                  </a:lnTo>
                  <a:lnTo>
                    <a:pt x="924" y="718"/>
                  </a:lnTo>
                  <a:lnTo>
                    <a:pt x="932" y="698"/>
                  </a:lnTo>
                  <a:lnTo>
                    <a:pt x="941" y="678"/>
                  </a:lnTo>
                  <a:lnTo>
                    <a:pt x="947" y="657"/>
                  </a:lnTo>
                  <a:lnTo>
                    <a:pt x="954" y="636"/>
                  </a:lnTo>
                  <a:lnTo>
                    <a:pt x="959" y="615"/>
                  </a:lnTo>
                  <a:lnTo>
                    <a:pt x="962" y="592"/>
                  </a:lnTo>
                  <a:lnTo>
                    <a:pt x="965" y="571"/>
                  </a:lnTo>
                  <a:lnTo>
                    <a:pt x="967" y="547"/>
                  </a:lnTo>
                  <a:lnTo>
                    <a:pt x="967" y="525"/>
                  </a:lnTo>
                  <a:lnTo>
                    <a:pt x="967" y="525"/>
                  </a:lnTo>
                  <a:lnTo>
                    <a:pt x="967" y="502"/>
                  </a:lnTo>
                  <a:lnTo>
                    <a:pt x="965" y="480"/>
                  </a:lnTo>
                  <a:lnTo>
                    <a:pt x="962" y="457"/>
                  </a:lnTo>
                  <a:lnTo>
                    <a:pt x="959" y="435"/>
                  </a:lnTo>
                  <a:lnTo>
                    <a:pt x="954" y="414"/>
                  </a:lnTo>
                  <a:lnTo>
                    <a:pt x="947" y="392"/>
                  </a:lnTo>
                  <a:lnTo>
                    <a:pt x="941" y="372"/>
                  </a:lnTo>
                  <a:lnTo>
                    <a:pt x="932" y="352"/>
                  </a:lnTo>
                  <a:lnTo>
                    <a:pt x="924" y="332"/>
                  </a:lnTo>
                  <a:lnTo>
                    <a:pt x="914" y="312"/>
                  </a:lnTo>
                  <a:lnTo>
                    <a:pt x="904" y="295"/>
                  </a:lnTo>
                  <a:lnTo>
                    <a:pt x="891" y="276"/>
                  </a:lnTo>
                  <a:lnTo>
                    <a:pt x="879" y="259"/>
                  </a:lnTo>
                  <a:lnTo>
                    <a:pt x="866" y="242"/>
                  </a:lnTo>
                  <a:lnTo>
                    <a:pt x="853" y="226"/>
                  </a:lnTo>
                  <a:lnTo>
                    <a:pt x="838" y="210"/>
                  </a:lnTo>
                  <a:lnTo>
                    <a:pt x="838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8367713" y="293688"/>
              <a:ext cx="354013" cy="292100"/>
            </a:xfrm>
            <a:custGeom>
              <a:avLst/>
              <a:gdLst>
                <a:gd name="T0" fmla="*/ 181 w 671"/>
                <a:gd name="T1" fmla="*/ 57 h 550"/>
                <a:gd name="T2" fmla="*/ 311 w 671"/>
                <a:gd name="T3" fmla="*/ 57 h 550"/>
                <a:gd name="T4" fmla="*/ 311 w 671"/>
                <a:gd name="T5" fmla="*/ 550 h 550"/>
                <a:gd name="T6" fmla="*/ 311 w 671"/>
                <a:gd name="T7" fmla="*/ 550 h 550"/>
                <a:gd name="T8" fmla="*/ 277 w 671"/>
                <a:gd name="T9" fmla="*/ 546 h 550"/>
                <a:gd name="T10" fmla="*/ 245 w 671"/>
                <a:gd name="T11" fmla="*/ 540 h 550"/>
                <a:gd name="T12" fmla="*/ 212 w 671"/>
                <a:gd name="T13" fmla="*/ 530 h 550"/>
                <a:gd name="T14" fmla="*/ 181 w 671"/>
                <a:gd name="T15" fmla="*/ 518 h 550"/>
                <a:gd name="T16" fmla="*/ 181 w 671"/>
                <a:gd name="T17" fmla="*/ 57 h 550"/>
                <a:gd name="T18" fmla="*/ 181 w 671"/>
                <a:gd name="T19" fmla="*/ 57 h 550"/>
                <a:gd name="T20" fmla="*/ 0 w 671"/>
                <a:gd name="T21" fmla="*/ 362 h 550"/>
                <a:gd name="T22" fmla="*/ 0 w 671"/>
                <a:gd name="T23" fmla="*/ 362 h 550"/>
                <a:gd name="T24" fmla="*/ 13 w 671"/>
                <a:gd name="T25" fmla="*/ 381 h 550"/>
                <a:gd name="T26" fmla="*/ 26 w 671"/>
                <a:gd name="T27" fmla="*/ 400 h 550"/>
                <a:gd name="T28" fmla="*/ 41 w 671"/>
                <a:gd name="T29" fmla="*/ 417 h 550"/>
                <a:gd name="T30" fmla="*/ 58 w 671"/>
                <a:gd name="T31" fmla="*/ 435 h 550"/>
                <a:gd name="T32" fmla="*/ 58 w 671"/>
                <a:gd name="T33" fmla="*/ 435 h 550"/>
                <a:gd name="T34" fmla="*/ 74 w 671"/>
                <a:gd name="T35" fmla="*/ 451 h 550"/>
                <a:gd name="T36" fmla="*/ 92 w 671"/>
                <a:gd name="T37" fmla="*/ 466 h 550"/>
                <a:gd name="T38" fmla="*/ 111 w 671"/>
                <a:gd name="T39" fmla="*/ 480 h 550"/>
                <a:gd name="T40" fmla="*/ 130 w 671"/>
                <a:gd name="T41" fmla="*/ 492 h 550"/>
                <a:gd name="T42" fmla="*/ 130 w 671"/>
                <a:gd name="T43" fmla="*/ 145 h 550"/>
                <a:gd name="T44" fmla="*/ 0 w 671"/>
                <a:gd name="T45" fmla="*/ 145 h 550"/>
                <a:gd name="T46" fmla="*/ 0 w 671"/>
                <a:gd name="T47" fmla="*/ 362 h 550"/>
                <a:gd name="T48" fmla="*/ 0 w 671"/>
                <a:gd name="T49" fmla="*/ 362 h 550"/>
                <a:gd name="T50" fmla="*/ 360 w 671"/>
                <a:gd name="T51" fmla="*/ 550 h 550"/>
                <a:gd name="T52" fmla="*/ 360 w 671"/>
                <a:gd name="T53" fmla="*/ 550 h 550"/>
                <a:gd name="T54" fmla="*/ 394 w 671"/>
                <a:gd name="T55" fmla="*/ 546 h 550"/>
                <a:gd name="T56" fmla="*/ 428 w 671"/>
                <a:gd name="T57" fmla="*/ 540 h 550"/>
                <a:gd name="T58" fmla="*/ 460 w 671"/>
                <a:gd name="T59" fmla="*/ 530 h 550"/>
                <a:gd name="T60" fmla="*/ 491 w 671"/>
                <a:gd name="T61" fmla="*/ 518 h 550"/>
                <a:gd name="T62" fmla="*/ 491 w 671"/>
                <a:gd name="T63" fmla="*/ 230 h 550"/>
                <a:gd name="T64" fmla="*/ 360 w 671"/>
                <a:gd name="T65" fmla="*/ 230 h 550"/>
                <a:gd name="T66" fmla="*/ 360 w 671"/>
                <a:gd name="T67" fmla="*/ 550 h 550"/>
                <a:gd name="T68" fmla="*/ 360 w 671"/>
                <a:gd name="T69" fmla="*/ 550 h 550"/>
                <a:gd name="T70" fmla="*/ 541 w 671"/>
                <a:gd name="T71" fmla="*/ 492 h 550"/>
                <a:gd name="T72" fmla="*/ 541 w 671"/>
                <a:gd name="T73" fmla="*/ 492 h 550"/>
                <a:gd name="T74" fmla="*/ 561 w 671"/>
                <a:gd name="T75" fmla="*/ 480 h 550"/>
                <a:gd name="T76" fmla="*/ 580 w 671"/>
                <a:gd name="T77" fmla="*/ 466 h 550"/>
                <a:gd name="T78" fmla="*/ 597 w 671"/>
                <a:gd name="T79" fmla="*/ 451 h 550"/>
                <a:gd name="T80" fmla="*/ 615 w 671"/>
                <a:gd name="T81" fmla="*/ 435 h 550"/>
                <a:gd name="T82" fmla="*/ 615 w 671"/>
                <a:gd name="T83" fmla="*/ 435 h 550"/>
                <a:gd name="T84" fmla="*/ 630 w 671"/>
                <a:gd name="T85" fmla="*/ 417 h 550"/>
                <a:gd name="T86" fmla="*/ 645 w 671"/>
                <a:gd name="T87" fmla="*/ 400 h 550"/>
                <a:gd name="T88" fmla="*/ 658 w 671"/>
                <a:gd name="T89" fmla="*/ 381 h 550"/>
                <a:gd name="T90" fmla="*/ 671 w 671"/>
                <a:gd name="T91" fmla="*/ 362 h 550"/>
                <a:gd name="T92" fmla="*/ 671 w 671"/>
                <a:gd name="T93" fmla="*/ 0 h 550"/>
                <a:gd name="T94" fmla="*/ 541 w 671"/>
                <a:gd name="T95" fmla="*/ 0 h 550"/>
                <a:gd name="T96" fmla="*/ 541 w 671"/>
                <a:gd name="T97" fmla="*/ 492 h 550"/>
                <a:gd name="T98" fmla="*/ 541 w 671"/>
                <a:gd name="T99" fmla="*/ 4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550">
                  <a:moveTo>
                    <a:pt x="181" y="57"/>
                  </a:moveTo>
                  <a:lnTo>
                    <a:pt x="311" y="57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277" y="546"/>
                  </a:lnTo>
                  <a:lnTo>
                    <a:pt x="245" y="540"/>
                  </a:lnTo>
                  <a:lnTo>
                    <a:pt x="212" y="530"/>
                  </a:lnTo>
                  <a:lnTo>
                    <a:pt x="181" y="518"/>
                  </a:lnTo>
                  <a:lnTo>
                    <a:pt x="181" y="57"/>
                  </a:lnTo>
                  <a:lnTo>
                    <a:pt x="181" y="57"/>
                  </a:lnTo>
                  <a:close/>
                  <a:moveTo>
                    <a:pt x="0" y="362"/>
                  </a:moveTo>
                  <a:lnTo>
                    <a:pt x="0" y="362"/>
                  </a:lnTo>
                  <a:lnTo>
                    <a:pt x="13" y="381"/>
                  </a:lnTo>
                  <a:lnTo>
                    <a:pt x="26" y="400"/>
                  </a:lnTo>
                  <a:lnTo>
                    <a:pt x="41" y="417"/>
                  </a:lnTo>
                  <a:lnTo>
                    <a:pt x="58" y="435"/>
                  </a:lnTo>
                  <a:lnTo>
                    <a:pt x="58" y="435"/>
                  </a:lnTo>
                  <a:lnTo>
                    <a:pt x="74" y="451"/>
                  </a:lnTo>
                  <a:lnTo>
                    <a:pt x="92" y="466"/>
                  </a:lnTo>
                  <a:lnTo>
                    <a:pt x="111" y="480"/>
                  </a:lnTo>
                  <a:lnTo>
                    <a:pt x="130" y="492"/>
                  </a:lnTo>
                  <a:lnTo>
                    <a:pt x="130" y="145"/>
                  </a:lnTo>
                  <a:lnTo>
                    <a:pt x="0" y="145"/>
                  </a:lnTo>
                  <a:lnTo>
                    <a:pt x="0" y="362"/>
                  </a:lnTo>
                  <a:lnTo>
                    <a:pt x="0" y="362"/>
                  </a:lnTo>
                  <a:close/>
                  <a:moveTo>
                    <a:pt x="360" y="550"/>
                  </a:moveTo>
                  <a:lnTo>
                    <a:pt x="360" y="550"/>
                  </a:lnTo>
                  <a:lnTo>
                    <a:pt x="394" y="546"/>
                  </a:lnTo>
                  <a:lnTo>
                    <a:pt x="428" y="540"/>
                  </a:lnTo>
                  <a:lnTo>
                    <a:pt x="460" y="530"/>
                  </a:lnTo>
                  <a:lnTo>
                    <a:pt x="491" y="518"/>
                  </a:lnTo>
                  <a:lnTo>
                    <a:pt x="491" y="230"/>
                  </a:lnTo>
                  <a:lnTo>
                    <a:pt x="360" y="230"/>
                  </a:lnTo>
                  <a:lnTo>
                    <a:pt x="360" y="550"/>
                  </a:lnTo>
                  <a:lnTo>
                    <a:pt x="360" y="550"/>
                  </a:lnTo>
                  <a:close/>
                  <a:moveTo>
                    <a:pt x="541" y="492"/>
                  </a:moveTo>
                  <a:lnTo>
                    <a:pt x="541" y="492"/>
                  </a:lnTo>
                  <a:lnTo>
                    <a:pt x="561" y="480"/>
                  </a:lnTo>
                  <a:lnTo>
                    <a:pt x="580" y="466"/>
                  </a:lnTo>
                  <a:lnTo>
                    <a:pt x="597" y="451"/>
                  </a:lnTo>
                  <a:lnTo>
                    <a:pt x="615" y="435"/>
                  </a:lnTo>
                  <a:lnTo>
                    <a:pt x="615" y="435"/>
                  </a:lnTo>
                  <a:lnTo>
                    <a:pt x="630" y="417"/>
                  </a:lnTo>
                  <a:lnTo>
                    <a:pt x="645" y="400"/>
                  </a:lnTo>
                  <a:lnTo>
                    <a:pt x="658" y="381"/>
                  </a:lnTo>
                  <a:lnTo>
                    <a:pt x="671" y="362"/>
                  </a:lnTo>
                  <a:lnTo>
                    <a:pt x="671" y="0"/>
                  </a:lnTo>
                  <a:lnTo>
                    <a:pt x="541" y="0"/>
                  </a:lnTo>
                  <a:lnTo>
                    <a:pt x="541" y="492"/>
                  </a:lnTo>
                  <a:lnTo>
                    <a:pt x="541" y="4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11080"/>
              </p:ext>
            </p:extLst>
          </p:nvPr>
        </p:nvGraphicFramePr>
        <p:xfrm>
          <a:off x="891086" y="1425691"/>
          <a:ext cx="7340421" cy="32164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59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A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A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% </a:t>
                      </a:r>
                      <a:r>
                        <a:rPr lang="fr-FR" sz="1100" baseline="0" dirty="0"/>
                        <a:t>/ contactées à 3,5 ans </a:t>
                      </a:r>
                      <a:endParaRPr lang="fr-FR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A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% / inclusions en maternité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A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r>
                        <a:rPr lang="fr-FR" sz="1200" dirty="0"/>
                        <a:t>Inclusions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dirty="0"/>
                        <a:t>en maternité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18 041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r>
                        <a:rPr lang="fr-FR" sz="1200" dirty="0"/>
                        <a:t>Non contactées à 3,5 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  1 963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11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dirty="0"/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r>
                        <a:rPr lang="fr-FR" sz="1200" dirty="0"/>
                        <a:t>Contactées à 3,5 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16 078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r>
                        <a:rPr lang="fr-FR" sz="1200" dirty="0"/>
                        <a:t>Ont</a:t>
                      </a:r>
                      <a:r>
                        <a:rPr lang="fr-FR" sz="1200" baseline="0" dirty="0"/>
                        <a:t> fait :</a:t>
                      </a:r>
                      <a:endParaRPr lang="fr-F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r>
                        <a:rPr lang="fr-FR" sz="1200" dirty="0"/>
                        <a:t>- 4 enquêtes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10 688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67 %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59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dirty="0"/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r>
                        <a:rPr lang="fr-FR" sz="1200" dirty="0"/>
                        <a:t>- 3 enquêtes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  2 376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13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dirty="0"/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r>
                        <a:rPr lang="fr-FR" sz="1200" dirty="0"/>
                        <a:t>- 2 enquêtes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 1 487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9 %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dirty="0"/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r>
                        <a:rPr lang="fr-FR" sz="1200" dirty="0"/>
                        <a:t>- 1 enquête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 1 315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dirty="0"/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948">
                <a:tc>
                  <a:txBody>
                    <a:bodyPr/>
                    <a:lstStyle/>
                    <a:p>
                      <a:r>
                        <a:rPr lang="fr-FR" sz="1200" dirty="0"/>
                        <a:t>- aucune enquête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    212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dirty="0"/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952">
                <a:tc>
                  <a:txBody>
                    <a:bodyPr/>
                    <a:lstStyle/>
                    <a:p>
                      <a:r>
                        <a:rPr lang="fr-FR" sz="1200" dirty="0"/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16 078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100%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08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re 66"/>
          <p:cNvSpPr>
            <a:spLocks noGrp="1"/>
          </p:cNvSpPr>
          <p:nvPr>
            <p:ph type="title"/>
          </p:nvPr>
        </p:nvSpPr>
        <p:spPr>
          <a:xfrm>
            <a:off x="711835" y="643468"/>
            <a:ext cx="8175135" cy="332399"/>
          </a:xfrm>
        </p:spPr>
        <p:txBody>
          <a:bodyPr/>
          <a:lstStyle/>
          <a:p>
            <a:r>
              <a:rPr lang="fr-FR" sz="2400" dirty="0"/>
              <a:t>OBJECTIFS DE LA COHORTE ET INCLUSIONS</a:t>
            </a:r>
            <a:endParaRPr lang="fr-FR" sz="2400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499624" y="1584137"/>
            <a:ext cx="7293905" cy="466357"/>
          </a:xfrm>
        </p:spPr>
        <p:txBody>
          <a:bodyPr/>
          <a:lstStyle/>
          <a:p>
            <a:r>
              <a:rPr lang="fr-FR" sz="1800" b="0" cap="none" dirty="0">
                <a:solidFill>
                  <a:schemeClr val="tx1"/>
                </a:solidFill>
              </a:rPr>
              <a:t>Objectif  : permettre de mieux</a:t>
            </a:r>
            <a:r>
              <a:rPr lang="fr-FR" sz="1800" cap="none" dirty="0">
                <a:solidFill>
                  <a:schemeClr val="tx1"/>
                </a:solidFill>
              </a:rPr>
              <a:t> comprendre les facteurs qui influent sur le développement</a:t>
            </a:r>
            <a:r>
              <a:rPr lang="fr-FR" sz="1800" b="0" cap="none" dirty="0">
                <a:solidFill>
                  <a:schemeClr val="tx1"/>
                </a:solidFill>
              </a:rPr>
              <a:t>, </a:t>
            </a:r>
            <a:r>
              <a:rPr lang="fr-FR" sz="1800" cap="none" dirty="0">
                <a:solidFill>
                  <a:schemeClr val="tx1"/>
                </a:solidFill>
              </a:rPr>
              <a:t>la santé, la socialisation et le parcours scolaire des enfants</a:t>
            </a:r>
          </a:p>
          <a:p>
            <a:endParaRPr lang="fr-FR" b="0" cap="none" dirty="0">
              <a:solidFill>
                <a:schemeClr val="tx1"/>
              </a:solidFill>
            </a:endParaRPr>
          </a:p>
        </p:txBody>
      </p:sp>
      <p:sp>
        <p:nvSpPr>
          <p:cNvPr id="59" name="Espace réservé du texte 58"/>
          <p:cNvSpPr>
            <a:spLocks noGrp="1"/>
          </p:cNvSpPr>
          <p:nvPr>
            <p:ph type="body" sz="quarter" idx="21"/>
          </p:nvPr>
        </p:nvSpPr>
        <p:spPr>
          <a:xfrm>
            <a:off x="1499624" y="2528336"/>
            <a:ext cx="7502700" cy="705039"/>
          </a:xfrm>
        </p:spPr>
        <p:txBody>
          <a:bodyPr vert="horz" lIns="0" tIns="0" rIns="0" bIns="0" rtlCol="0">
            <a:noAutofit/>
          </a:bodyPr>
          <a:lstStyle/>
          <a:p>
            <a:r>
              <a:rPr lang="fr-FR" sz="1800" b="0" cap="none" dirty="0">
                <a:solidFill>
                  <a:schemeClr val="tx1"/>
                </a:solidFill>
              </a:rPr>
              <a:t>Recrutement à la naissance dans un </a:t>
            </a:r>
            <a:r>
              <a:rPr lang="fr-FR" sz="1800" cap="none" dirty="0">
                <a:solidFill>
                  <a:schemeClr val="tx1"/>
                </a:solidFill>
              </a:rPr>
              <a:t>échantillon aléatoire de 349 maternités </a:t>
            </a:r>
            <a:r>
              <a:rPr lang="fr-FR" sz="1800" b="0" cap="none" dirty="0">
                <a:solidFill>
                  <a:schemeClr val="tx1"/>
                </a:solidFill>
              </a:rPr>
              <a:t>de France métropolitaine (18 041 familles)</a:t>
            </a:r>
          </a:p>
          <a:p>
            <a:r>
              <a:rPr lang="fr-FR" sz="1600" cap="none" dirty="0">
                <a:solidFill>
                  <a:schemeClr val="tx1"/>
                </a:solidFill>
              </a:rPr>
              <a:t>Quatre vagues d’inclusions </a:t>
            </a:r>
            <a:r>
              <a:rPr lang="fr-FR" sz="1600" b="0" cap="none" dirty="0">
                <a:solidFill>
                  <a:schemeClr val="tx1"/>
                </a:solidFill>
              </a:rPr>
              <a:t>: au total 25 jours en avril, juillet, septembre et décembre 2011</a:t>
            </a:r>
          </a:p>
          <a:p>
            <a:endParaRPr lang="fr-FR" sz="1800" b="0" cap="none" dirty="0">
              <a:solidFill>
                <a:schemeClr val="tx1"/>
              </a:solidFill>
            </a:endParaRPr>
          </a:p>
          <a:p>
            <a:endParaRPr lang="fr-FR" b="0" cap="none" dirty="0">
              <a:solidFill>
                <a:schemeClr val="tx1"/>
              </a:solidFill>
            </a:endParaRPr>
          </a:p>
        </p:txBody>
      </p:sp>
      <p:sp>
        <p:nvSpPr>
          <p:cNvPr id="61" name="Espace réservé du texte 60"/>
          <p:cNvSpPr>
            <a:spLocks noGrp="1"/>
          </p:cNvSpPr>
          <p:nvPr>
            <p:ph type="body" sz="quarter" idx="23"/>
          </p:nvPr>
        </p:nvSpPr>
        <p:spPr>
          <a:xfrm>
            <a:off x="1499624" y="3783123"/>
            <a:ext cx="7056547" cy="632532"/>
          </a:xfrm>
        </p:spPr>
        <p:txBody>
          <a:bodyPr vert="horz" lIns="0" tIns="0" rIns="0" bIns="0" rtlCol="0">
            <a:noAutofit/>
          </a:bodyPr>
          <a:lstStyle/>
          <a:p>
            <a:r>
              <a:rPr lang="fr-FR" sz="1800" b="0" cap="none" dirty="0">
                <a:solidFill>
                  <a:schemeClr val="tx1"/>
                </a:solidFill>
              </a:rPr>
              <a:t>Le suivi des enfants jusqu’à 5 ans et demi a reposé principalement sur des </a:t>
            </a:r>
            <a:r>
              <a:rPr lang="fr-FR" sz="1800" cap="none" dirty="0">
                <a:solidFill>
                  <a:schemeClr val="tx1"/>
                </a:solidFill>
              </a:rPr>
              <a:t>questionnements téléphoniques proposés aux deux parents.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8366651" y="115570"/>
            <a:ext cx="635673" cy="635673"/>
            <a:chOff x="8366651" y="115570"/>
            <a:chExt cx="635673" cy="635673"/>
          </a:xfrm>
        </p:grpSpPr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8366651" y="115570"/>
              <a:ext cx="635673" cy="635673"/>
            </a:xfrm>
            <a:custGeom>
              <a:avLst/>
              <a:gdLst>
                <a:gd name="T0" fmla="*/ 791 w 1112"/>
                <a:gd name="T1" fmla="*/ 723 h 1112"/>
                <a:gd name="T2" fmla="*/ 608 w 1112"/>
                <a:gd name="T3" fmla="*/ 840 h 1112"/>
                <a:gd name="T4" fmla="*/ 689 w 1112"/>
                <a:gd name="T5" fmla="*/ 932 h 1112"/>
                <a:gd name="T6" fmla="*/ 826 w 1112"/>
                <a:gd name="T7" fmla="*/ 851 h 1112"/>
                <a:gd name="T8" fmla="*/ 918 w 1112"/>
                <a:gd name="T9" fmla="*/ 723 h 1112"/>
                <a:gd name="T10" fmla="*/ 954 w 1112"/>
                <a:gd name="T11" fmla="*/ 582 h 1112"/>
                <a:gd name="T12" fmla="*/ 71 w 1112"/>
                <a:gd name="T13" fmla="*/ 633 h 1112"/>
                <a:gd name="T14" fmla="*/ 81 w 1112"/>
                <a:gd name="T15" fmla="*/ 429 h 1112"/>
                <a:gd name="T16" fmla="*/ 167 w 1112"/>
                <a:gd name="T17" fmla="*/ 258 h 1112"/>
                <a:gd name="T18" fmla="*/ 310 w 1112"/>
                <a:gd name="T19" fmla="*/ 132 h 1112"/>
                <a:gd name="T20" fmla="*/ 494 w 1112"/>
                <a:gd name="T21" fmla="*/ 70 h 1112"/>
                <a:gd name="T22" fmla="*/ 682 w 1112"/>
                <a:gd name="T23" fmla="*/ 81 h 1112"/>
                <a:gd name="T24" fmla="*/ 854 w 1112"/>
                <a:gd name="T25" fmla="*/ 167 h 1112"/>
                <a:gd name="T26" fmla="*/ 980 w 1112"/>
                <a:gd name="T27" fmla="*/ 310 h 1112"/>
                <a:gd name="T28" fmla="*/ 1043 w 1112"/>
                <a:gd name="T29" fmla="*/ 495 h 1112"/>
                <a:gd name="T30" fmla="*/ 1029 w 1112"/>
                <a:gd name="T31" fmla="*/ 683 h 1112"/>
                <a:gd name="T32" fmla="*/ 944 w 1112"/>
                <a:gd name="T33" fmla="*/ 856 h 1112"/>
                <a:gd name="T34" fmla="*/ 802 w 1112"/>
                <a:gd name="T35" fmla="*/ 980 h 1112"/>
                <a:gd name="T36" fmla="*/ 617 w 1112"/>
                <a:gd name="T37" fmla="*/ 1043 h 1112"/>
                <a:gd name="T38" fmla="*/ 376 w 1112"/>
                <a:gd name="T39" fmla="*/ 1013 h 1112"/>
                <a:gd name="T40" fmla="*/ 616 w 1112"/>
                <a:gd name="T41" fmla="*/ 447 h 1112"/>
                <a:gd name="T42" fmla="*/ 790 w 1112"/>
                <a:gd name="T43" fmla="*/ 530 h 1112"/>
                <a:gd name="T44" fmla="*/ 707 w 1112"/>
                <a:gd name="T45" fmla="*/ 377 h 1112"/>
                <a:gd name="T46" fmla="*/ 582 w 1112"/>
                <a:gd name="T47" fmla="*/ 435 h 1112"/>
                <a:gd name="T48" fmla="*/ 616 w 1112"/>
                <a:gd name="T49" fmla="*/ 666 h 1112"/>
                <a:gd name="T50" fmla="*/ 676 w 1112"/>
                <a:gd name="T51" fmla="*/ 760 h 1112"/>
                <a:gd name="T52" fmla="*/ 782 w 1112"/>
                <a:gd name="T53" fmla="*/ 622 h 1112"/>
                <a:gd name="T54" fmla="*/ 483 w 1112"/>
                <a:gd name="T55" fmla="*/ 657 h 1112"/>
                <a:gd name="T56" fmla="*/ 325 w 1112"/>
                <a:gd name="T57" fmla="*/ 603 h 1112"/>
                <a:gd name="T58" fmla="*/ 418 w 1112"/>
                <a:gd name="T59" fmla="*/ 749 h 1112"/>
                <a:gd name="T60" fmla="*/ 436 w 1112"/>
                <a:gd name="T61" fmla="*/ 530 h 1112"/>
                <a:gd name="T62" fmla="*/ 513 w 1112"/>
                <a:gd name="T63" fmla="*/ 441 h 1112"/>
                <a:gd name="T64" fmla="*/ 419 w 1112"/>
                <a:gd name="T65" fmla="*/ 365 h 1112"/>
                <a:gd name="T66" fmla="*/ 325 w 1112"/>
                <a:gd name="T67" fmla="*/ 509 h 1112"/>
                <a:gd name="T68" fmla="*/ 564 w 1112"/>
                <a:gd name="T69" fmla="*/ 485 h 1112"/>
                <a:gd name="T70" fmla="*/ 497 w 1112"/>
                <a:gd name="T71" fmla="*/ 516 h 1112"/>
                <a:gd name="T72" fmla="*/ 497 w 1112"/>
                <a:gd name="T73" fmla="*/ 597 h 1112"/>
                <a:gd name="T74" fmla="*/ 564 w 1112"/>
                <a:gd name="T75" fmla="*/ 628 h 1112"/>
                <a:gd name="T76" fmla="*/ 629 w 1112"/>
                <a:gd name="T77" fmla="*/ 564 h 1112"/>
                <a:gd name="T78" fmla="*/ 582 w 1112"/>
                <a:gd name="T79" fmla="*/ 271 h 1112"/>
                <a:gd name="T80" fmla="*/ 759 w 1112"/>
                <a:gd name="T81" fmla="*/ 353 h 1112"/>
                <a:gd name="T82" fmla="*/ 954 w 1112"/>
                <a:gd name="T83" fmla="*/ 530 h 1112"/>
                <a:gd name="T84" fmla="*/ 918 w 1112"/>
                <a:gd name="T85" fmla="*/ 389 h 1112"/>
                <a:gd name="T86" fmla="*/ 826 w 1112"/>
                <a:gd name="T87" fmla="*/ 261 h 1112"/>
                <a:gd name="T88" fmla="*/ 689 w 1112"/>
                <a:gd name="T89" fmla="*/ 180 h 1112"/>
                <a:gd name="T90" fmla="*/ 530 w 1112"/>
                <a:gd name="T91" fmla="*/ 844 h 1112"/>
                <a:gd name="T92" fmla="*/ 352 w 1112"/>
                <a:gd name="T93" fmla="*/ 760 h 1112"/>
                <a:gd name="T94" fmla="*/ 157 w 1112"/>
                <a:gd name="T95" fmla="*/ 582 h 1112"/>
                <a:gd name="T96" fmla="*/ 193 w 1112"/>
                <a:gd name="T97" fmla="*/ 723 h 1112"/>
                <a:gd name="T98" fmla="*/ 286 w 1112"/>
                <a:gd name="T99" fmla="*/ 851 h 1112"/>
                <a:gd name="T100" fmla="*/ 422 w 1112"/>
                <a:gd name="T101" fmla="*/ 932 h 1112"/>
                <a:gd name="T102" fmla="*/ 270 w 1112"/>
                <a:gd name="T103" fmla="*/ 530 h 1112"/>
                <a:gd name="T104" fmla="*/ 352 w 1112"/>
                <a:gd name="T105" fmla="*/ 353 h 1112"/>
                <a:gd name="T106" fmla="*/ 530 w 1112"/>
                <a:gd name="T107" fmla="*/ 158 h 1112"/>
                <a:gd name="T108" fmla="*/ 389 w 1112"/>
                <a:gd name="T109" fmla="*/ 193 h 1112"/>
                <a:gd name="T110" fmla="*/ 261 w 1112"/>
                <a:gd name="T111" fmla="*/ 286 h 1112"/>
                <a:gd name="T112" fmla="*/ 180 w 1112"/>
                <a:gd name="T113" fmla="*/ 4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2" h="1112">
                  <a:moveTo>
                    <a:pt x="954" y="582"/>
                  </a:moveTo>
                  <a:lnTo>
                    <a:pt x="842" y="582"/>
                  </a:lnTo>
                  <a:lnTo>
                    <a:pt x="842" y="582"/>
                  </a:lnTo>
                  <a:lnTo>
                    <a:pt x="839" y="608"/>
                  </a:lnTo>
                  <a:lnTo>
                    <a:pt x="833" y="633"/>
                  </a:lnTo>
                  <a:lnTo>
                    <a:pt x="826" y="657"/>
                  </a:lnTo>
                  <a:lnTo>
                    <a:pt x="816" y="679"/>
                  </a:lnTo>
                  <a:lnTo>
                    <a:pt x="804" y="702"/>
                  </a:lnTo>
                  <a:lnTo>
                    <a:pt x="791" y="723"/>
                  </a:lnTo>
                  <a:lnTo>
                    <a:pt x="776" y="742"/>
                  </a:lnTo>
                  <a:lnTo>
                    <a:pt x="760" y="760"/>
                  </a:lnTo>
                  <a:lnTo>
                    <a:pt x="742" y="776"/>
                  </a:lnTo>
                  <a:lnTo>
                    <a:pt x="721" y="792"/>
                  </a:lnTo>
                  <a:lnTo>
                    <a:pt x="701" y="805"/>
                  </a:lnTo>
                  <a:lnTo>
                    <a:pt x="679" y="817"/>
                  </a:lnTo>
                  <a:lnTo>
                    <a:pt x="657" y="827"/>
                  </a:lnTo>
                  <a:lnTo>
                    <a:pt x="633" y="834"/>
                  </a:lnTo>
                  <a:lnTo>
                    <a:pt x="608" y="840"/>
                  </a:lnTo>
                  <a:lnTo>
                    <a:pt x="582" y="844"/>
                  </a:lnTo>
                  <a:lnTo>
                    <a:pt x="582" y="954"/>
                  </a:lnTo>
                  <a:lnTo>
                    <a:pt x="582" y="954"/>
                  </a:lnTo>
                  <a:lnTo>
                    <a:pt x="600" y="953"/>
                  </a:lnTo>
                  <a:lnTo>
                    <a:pt x="618" y="950"/>
                  </a:lnTo>
                  <a:lnTo>
                    <a:pt x="636" y="947"/>
                  </a:lnTo>
                  <a:lnTo>
                    <a:pt x="654" y="943"/>
                  </a:lnTo>
                  <a:lnTo>
                    <a:pt x="672" y="938"/>
                  </a:lnTo>
                  <a:lnTo>
                    <a:pt x="689" y="932"/>
                  </a:lnTo>
                  <a:lnTo>
                    <a:pt x="706" y="926"/>
                  </a:lnTo>
                  <a:lnTo>
                    <a:pt x="723" y="919"/>
                  </a:lnTo>
                  <a:lnTo>
                    <a:pt x="738" y="911"/>
                  </a:lnTo>
                  <a:lnTo>
                    <a:pt x="754" y="902"/>
                  </a:lnTo>
                  <a:lnTo>
                    <a:pt x="769" y="893"/>
                  </a:lnTo>
                  <a:lnTo>
                    <a:pt x="784" y="883"/>
                  </a:lnTo>
                  <a:lnTo>
                    <a:pt x="798" y="874"/>
                  </a:lnTo>
                  <a:lnTo>
                    <a:pt x="811" y="862"/>
                  </a:lnTo>
                  <a:lnTo>
                    <a:pt x="826" y="851"/>
                  </a:lnTo>
                  <a:lnTo>
                    <a:pt x="838" y="838"/>
                  </a:lnTo>
                  <a:lnTo>
                    <a:pt x="850" y="826"/>
                  </a:lnTo>
                  <a:lnTo>
                    <a:pt x="862" y="812"/>
                  </a:lnTo>
                  <a:lnTo>
                    <a:pt x="872" y="798"/>
                  </a:lnTo>
                  <a:lnTo>
                    <a:pt x="883" y="784"/>
                  </a:lnTo>
                  <a:lnTo>
                    <a:pt x="893" y="769"/>
                  </a:lnTo>
                  <a:lnTo>
                    <a:pt x="902" y="754"/>
                  </a:lnTo>
                  <a:lnTo>
                    <a:pt x="911" y="738"/>
                  </a:lnTo>
                  <a:lnTo>
                    <a:pt x="918" y="723"/>
                  </a:lnTo>
                  <a:lnTo>
                    <a:pt x="925" y="706"/>
                  </a:lnTo>
                  <a:lnTo>
                    <a:pt x="932" y="689"/>
                  </a:lnTo>
                  <a:lnTo>
                    <a:pt x="937" y="672"/>
                  </a:lnTo>
                  <a:lnTo>
                    <a:pt x="942" y="655"/>
                  </a:lnTo>
                  <a:lnTo>
                    <a:pt x="947" y="637"/>
                  </a:lnTo>
                  <a:lnTo>
                    <a:pt x="950" y="620"/>
                  </a:lnTo>
                  <a:lnTo>
                    <a:pt x="953" y="600"/>
                  </a:lnTo>
                  <a:lnTo>
                    <a:pt x="954" y="582"/>
                  </a:lnTo>
                  <a:lnTo>
                    <a:pt x="954" y="582"/>
                  </a:lnTo>
                  <a:close/>
                  <a:moveTo>
                    <a:pt x="171" y="860"/>
                  </a:moveTo>
                  <a:lnTo>
                    <a:pt x="171" y="860"/>
                  </a:lnTo>
                  <a:lnTo>
                    <a:pt x="150" y="832"/>
                  </a:lnTo>
                  <a:lnTo>
                    <a:pt x="131" y="802"/>
                  </a:lnTo>
                  <a:lnTo>
                    <a:pt x="114" y="770"/>
                  </a:lnTo>
                  <a:lnTo>
                    <a:pt x="99" y="737"/>
                  </a:lnTo>
                  <a:lnTo>
                    <a:pt x="87" y="703"/>
                  </a:lnTo>
                  <a:lnTo>
                    <a:pt x="78" y="669"/>
                  </a:lnTo>
                  <a:lnTo>
                    <a:pt x="71" y="633"/>
                  </a:lnTo>
                  <a:lnTo>
                    <a:pt x="67" y="596"/>
                  </a:lnTo>
                  <a:lnTo>
                    <a:pt x="0" y="596"/>
                  </a:lnTo>
                  <a:lnTo>
                    <a:pt x="0" y="516"/>
                  </a:lnTo>
                  <a:lnTo>
                    <a:pt x="67" y="516"/>
                  </a:lnTo>
                  <a:lnTo>
                    <a:pt x="67" y="516"/>
                  </a:lnTo>
                  <a:lnTo>
                    <a:pt x="70" y="495"/>
                  </a:lnTo>
                  <a:lnTo>
                    <a:pt x="72" y="472"/>
                  </a:lnTo>
                  <a:lnTo>
                    <a:pt x="77" y="451"/>
                  </a:lnTo>
                  <a:lnTo>
                    <a:pt x="81" y="429"/>
                  </a:lnTo>
                  <a:lnTo>
                    <a:pt x="87" y="409"/>
                  </a:lnTo>
                  <a:lnTo>
                    <a:pt x="95" y="388"/>
                  </a:lnTo>
                  <a:lnTo>
                    <a:pt x="103" y="368"/>
                  </a:lnTo>
                  <a:lnTo>
                    <a:pt x="111" y="349"/>
                  </a:lnTo>
                  <a:lnTo>
                    <a:pt x="121" y="328"/>
                  </a:lnTo>
                  <a:lnTo>
                    <a:pt x="131" y="310"/>
                  </a:lnTo>
                  <a:lnTo>
                    <a:pt x="143" y="292"/>
                  </a:lnTo>
                  <a:lnTo>
                    <a:pt x="155" y="274"/>
                  </a:lnTo>
                  <a:lnTo>
                    <a:pt x="167" y="258"/>
                  </a:lnTo>
                  <a:lnTo>
                    <a:pt x="180" y="241"/>
                  </a:lnTo>
                  <a:lnTo>
                    <a:pt x="194" y="224"/>
                  </a:lnTo>
                  <a:lnTo>
                    <a:pt x="209" y="210"/>
                  </a:lnTo>
                  <a:lnTo>
                    <a:pt x="224" y="194"/>
                  </a:lnTo>
                  <a:lnTo>
                    <a:pt x="240" y="181"/>
                  </a:lnTo>
                  <a:lnTo>
                    <a:pt x="256" y="167"/>
                  </a:lnTo>
                  <a:lnTo>
                    <a:pt x="274" y="155"/>
                  </a:lnTo>
                  <a:lnTo>
                    <a:pt x="291" y="143"/>
                  </a:lnTo>
                  <a:lnTo>
                    <a:pt x="310" y="132"/>
                  </a:lnTo>
                  <a:lnTo>
                    <a:pt x="328" y="121"/>
                  </a:lnTo>
                  <a:lnTo>
                    <a:pt x="348" y="111"/>
                  </a:lnTo>
                  <a:lnTo>
                    <a:pt x="368" y="103"/>
                  </a:lnTo>
                  <a:lnTo>
                    <a:pt x="387" y="95"/>
                  </a:lnTo>
                  <a:lnTo>
                    <a:pt x="409" y="89"/>
                  </a:lnTo>
                  <a:lnTo>
                    <a:pt x="429" y="81"/>
                  </a:lnTo>
                  <a:lnTo>
                    <a:pt x="451" y="77"/>
                  </a:lnTo>
                  <a:lnTo>
                    <a:pt x="472" y="73"/>
                  </a:lnTo>
                  <a:lnTo>
                    <a:pt x="494" y="70"/>
                  </a:lnTo>
                  <a:lnTo>
                    <a:pt x="516" y="67"/>
                  </a:lnTo>
                  <a:lnTo>
                    <a:pt x="516" y="0"/>
                  </a:lnTo>
                  <a:lnTo>
                    <a:pt x="594" y="0"/>
                  </a:lnTo>
                  <a:lnTo>
                    <a:pt x="594" y="67"/>
                  </a:lnTo>
                  <a:lnTo>
                    <a:pt x="594" y="67"/>
                  </a:lnTo>
                  <a:lnTo>
                    <a:pt x="617" y="70"/>
                  </a:lnTo>
                  <a:lnTo>
                    <a:pt x="639" y="73"/>
                  </a:lnTo>
                  <a:lnTo>
                    <a:pt x="661" y="77"/>
                  </a:lnTo>
                  <a:lnTo>
                    <a:pt x="682" y="81"/>
                  </a:lnTo>
                  <a:lnTo>
                    <a:pt x="703" y="89"/>
                  </a:lnTo>
                  <a:lnTo>
                    <a:pt x="724" y="95"/>
                  </a:lnTo>
                  <a:lnTo>
                    <a:pt x="744" y="103"/>
                  </a:lnTo>
                  <a:lnTo>
                    <a:pt x="763" y="111"/>
                  </a:lnTo>
                  <a:lnTo>
                    <a:pt x="782" y="121"/>
                  </a:lnTo>
                  <a:lnTo>
                    <a:pt x="802" y="132"/>
                  </a:lnTo>
                  <a:lnTo>
                    <a:pt x="820" y="143"/>
                  </a:lnTo>
                  <a:lnTo>
                    <a:pt x="838" y="155"/>
                  </a:lnTo>
                  <a:lnTo>
                    <a:pt x="854" y="167"/>
                  </a:lnTo>
                  <a:lnTo>
                    <a:pt x="871" y="181"/>
                  </a:lnTo>
                  <a:lnTo>
                    <a:pt x="887" y="194"/>
                  </a:lnTo>
                  <a:lnTo>
                    <a:pt x="902" y="210"/>
                  </a:lnTo>
                  <a:lnTo>
                    <a:pt x="917" y="224"/>
                  </a:lnTo>
                  <a:lnTo>
                    <a:pt x="931" y="241"/>
                  </a:lnTo>
                  <a:lnTo>
                    <a:pt x="944" y="258"/>
                  </a:lnTo>
                  <a:lnTo>
                    <a:pt x="957" y="274"/>
                  </a:lnTo>
                  <a:lnTo>
                    <a:pt x="969" y="292"/>
                  </a:lnTo>
                  <a:lnTo>
                    <a:pt x="980" y="310"/>
                  </a:lnTo>
                  <a:lnTo>
                    <a:pt x="991" y="328"/>
                  </a:lnTo>
                  <a:lnTo>
                    <a:pt x="1001" y="349"/>
                  </a:lnTo>
                  <a:lnTo>
                    <a:pt x="1009" y="368"/>
                  </a:lnTo>
                  <a:lnTo>
                    <a:pt x="1016" y="388"/>
                  </a:lnTo>
                  <a:lnTo>
                    <a:pt x="1023" y="409"/>
                  </a:lnTo>
                  <a:lnTo>
                    <a:pt x="1029" y="429"/>
                  </a:lnTo>
                  <a:lnTo>
                    <a:pt x="1035" y="451"/>
                  </a:lnTo>
                  <a:lnTo>
                    <a:pt x="1039" y="472"/>
                  </a:lnTo>
                  <a:lnTo>
                    <a:pt x="1043" y="495"/>
                  </a:lnTo>
                  <a:lnTo>
                    <a:pt x="1045" y="516"/>
                  </a:lnTo>
                  <a:lnTo>
                    <a:pt x="1112" y="516"/>
                  </a:lnTo>
                  <a:lnTo>
                    <a:pt x="1112" y="596"/>
                  </a:lnTo>
                  <a:lnTo>
                    <a:pt x="1045" y="596"/>
                  </a:lnTo>
                  <a:lnTo>
                    <a:pt x="1045" y="596"/>
                  </a:lnTo>
                  <a:lnTo>
                    <a:pt x="1043" y="617"/>
                  </a:lnTo>
                  <a:lnTo>
                    <a:pt x="1039" y="640"/>
                  </a:lnTo>
                  <a:lnTo>
                    <a:pt x="1035" y="661"/>
                  </a:lnTo>
                  <a:lnTo>
                    <a:pt x="1029" y="683"/>
                  </a:lnTo>
                  <a:lnTo>
                    <a:pt x="1023" y="703"/>
                  </a:lnTo>
                  <a:lnTo>
                    <a:pt x="1016" y="724"/>
                  </a:lnTo>
                  <a:lnTo>
                    <a:pt x="1009" y="744"/>
                  </a:lnTo>
                  <a:lnTo>
                    <a:pt x="1001" y="765"/>
                  </a:lnTo>
                  <a:lnTo>
                    <a:pt x="991" y="784"/>
                  </a:lnTo>
                  <a:lnTo>
                    <a:pt x="980" y="802"/>
                  </a:lnTo>
                  <a:lnTo>
                    <a:pt x="969" y="820"/>
                  </a:lnTo>
                  <a:lnTo>
                    <a:pt x="957" y="838"/>
                  </a:lnTo>
                  <a:lnTo>
                    <a:pt x="944" y="856"/>
                  </a:lnTo>
                  <a:lnTo>
                    <a:pt x="931" y="871"/>
                  </a:lnTo>
                  <a:lnTo>
                    <a:pt x="917" y="888"/>
                  </a:lnTo>
                  <a:lnTo>
                    <a:pt x="902" y="902"/>
                  </a:lnTo>
                  <a:lnTo>
                    <a:pt x="887" y="918"/>
                  </a:lnTo>
                  <a:lnTo>
                    <a:pt x="871" y="931"/>
                  </a:lnTo>
                  <a:lnTo>
                    <a:pt x="854" y="945"/>
                  </a:lnTo>
                  <a:lnTo>
                    <a:pt x="838" y="957"/>
                  </a:lnTo>
                  <a:lnTo>
                    <a:pt x="820" y="969"/>
                  </a:lnTo>
                  <a:lnTo>
                    <a:pt x="802" y="980"/>
                  </a:lnTo>
                  <a:lnTo>
                    <a:pt x="782" y="991"/>
                  </a:lnTo>
                  <a:lnTo>
                    <a:pt x="763" y="1001"/>
                  </a:lnTo>
                  <a:lnTo>
                    <a:pt x="744" y="1009"/>
                  </a:lnTo>
                  <a:lnTo>
                    <a:pt x="724" y="1017"/>
                  </a:lnTo>
                  <a:lnTo>
                    <a:pt x="703" y="1025"/>
                  </a:lnTo>
                  <a:lnTo>
                    <a:pt x="682" y="1031"/>
                  </a:lnTo>
                  <a:lnTo>
                    <a:pt x="661" y="1035"/>
                  </a:lnTo>
                  <a:lnTo>
                    <a:pt x="639" y="1039"/>
                  </a:lnTo>
                  <a:lnTo>
                    <a:pt x="617" y="1043"/>
                  </a:lnTo>
                  <a:lnTo>
                    <a:pt x="594" y="1045"/>
                  </a:lnTo>
                  <a:lnTo>
                    <a:pt x="594" y="1112"/>
                  </a:lnTo>
                  <a:lnTo>
                    <a:pt x="516" y="1112"/>
                  </a:lnTo>
                  <a:lnTo>
                    <a:pt x="516" y="1045"/>
                  </a:lnTo>
                  <a:lnTo>
                    <a:pt x="516" y="1045"/>
                  </a:lnTo>
                  <a:lnTo>
                    <a:pt x="481" y="1041"/>
                  </a:lnTo>
                  <a:lnTo>
                    <a:pt x="445" y="1034"/>
                  </a:lnTo>
                  <a:lnTo>
                    <a:pt x="410" y="1025"/>
                  </a:lnTo>
                  <a:lnTo>
                    <a:pt x="376" y="1013"/>
                  </a:lnTo>
                  <a:lnTo>
                    <a:pt x="344" y="998"/>
                  </a:lnTo>
                  <a:lnTo>
                    <a:pt x="313" y="983"/>
                  </a:lnTo>
                  <a:lnTo>
                    <a:pt x="283" y="963"/>
                  </a:lnTo>
                  <a:lnTo>
                    <a:pt x="254" y="943"/>
                  </a:lnTo>
                  <a:lnTo>
                    <a:pt x="171" y="860"/>
                  </a:lnTo>
                  <a:close/>
                  <a:moveTo>
                    <a:pt x="582" y="435"/>
                  </a:moveTo>
                  <a:lnTo>
                    <a:pt x="582" y="435"/>
                  </a:lnTo>
                  <a:lnTo>
                    <a:pt x="599" y="440"/>
                  </a:lnTo>
                  <a:lnTo>
                    <a:pt x="616" y="447"/>
                  </a:lnTo>
                  <a:lnTo>
                    <a:pt x="631" y="458"/>
                  </a:lnTo>
                  <a:lnTo>
                    <a:pt x="645" y="469"/>
                  </a:lnTo>
                  <a:lnTo>
                    <a:pt x="645" y="469"/>
                  </a:lnTo>
                  <a:lnTo>
                    <a:pt x="657" y="482"/>
                  </a:lnTo>
                  <a:lnTo>
                    <a:pt x="666" y="497"/>
                  </a:lnTo>
                  <a:lnTo>
                    <a:pt x="673" y="513"/>
                  </a:lnTo>
                  <a:lnTo>
                    <a:pt x="678" y="530"/>
                  </a:lnTo>
                  <a:lnTo>
                    <a:pt x="790" y="530"/>
                  </a:lnTo>
                  <a:lnTo>
                    <a:pt x="790" y="530"/>
                  </a:lnTo>
                  <a:lnTo>
                    <a:pt x="786" y="509"/>
                  </a:lnTo>
                  <a:lnTo>
                    <a:pt x="781" y="490"/>
                  </a:lnTo>
                  <a:lnTo>
                    <a:pt x="775" y="471"/>
                  </a:lnTo>
                  <a:lnTo>
                    <a:pt x="767" y="453"/>
                  </a:lnTo>
                  <a:lnTo>
                    <a:pt x="757" y="436"/>
                  </a:lnTo>
                  <a:lnTo>
                    <a:pt x="747" y="419"/>
                  </a:lnTo>
                  <a:lnTo>
                    <a:pt x="735" y="405"/>
                  </a:lnTo>
                  <a:lnTo>
                    <a:pt x="721" y="391"/>
                  </a:lnTo>
                  <a:lnTo>
                    <a:pt x="707" y="377"/>
                  </a:lnTo>
                  <a:lnTo>
                    <a:pt x="693" y="365"/>
                  </a:lnTo>
                  <a:lnTo>
                    <a:pt x="676" y="355"/>
                  </a:lnTo>
                  <a:lnTo>
                    <a:pt x="658" y="345"/>
                  </a:lnTo>
                  <a:lnTo>
                    <a:pt x="640" y="337"/>
                  </a:lnTo>
                  <a:lnTo>
                    <a:pt x="622" y="331"/>
                  </a:lnTo>
                  <a:lnTo>
                    <a:pt x="602" y="326"/>
                  </a:lnTo>
                  <a:lnTo>
                    <a:pt x="582" y="322"/>
                  </a:lnTo>
                  <a:lnTo>
                    <a:pt x="582" y="435"/>
                  </a:lnTo>
                  <a:lnTo>
                    <a:pt x="582" y="435"/>
                  </a:lnTo>
                  <a:close/>
                  <a:moveTo>
                    <a:pt x="679" y="582"/>
                  </a:moveTo>
                  <a:lnTo>
                    <a:pt x="679" y="582"/>
                  </a:lnTo>
                  <a:lnTo>
                    <a:pt x="673" y="600"/>
                  </a:lnTo>
                  <a:lnTo>
                    <a:pt x="666" y="616"/>
                  </a:lnTo>
                  <a:lnTo>
                    <a:pt x="657" y="63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1" y="657"/>
                  </a:lnTo>
                  <a:lnTo>
                    <a:pt x="616" y="666"/>
                  </a:lnTo>
                  <a:lnTo>
                    <a:pt x="599" y="673"/>
                  </a:lnTo>
                  <a:lnTo>
                    <a:pt x="582" y="678"/>
                  </a:lnTo>
                  <a:lnTo>
                    <a:pt x="582" y="791"/>
                  </a:lnTo>
                  <a:lnTo>
                    <a:pt x="582" y="791"/>
                  </a:lnTo>
                  <a:lnTo>
                    <a:pt x="602" y="787"/>
                  </a:lnTo>
                  <a:lnTo>
                    <a:pt x="622" y="782"/>
                  </a:lnTo>
                  <a:lnTo>
                    <a:pt x="641" y="776"/>
                  </a:lnTo>
                  <a:lnTo>
                    <a:pt x="659" y="768"/>
                  </a:lnTo>
                  <a:lnTo>
                    <a:pt x="676" y="760"/>
                  </a:lnTo>
                  <a:lnTo>
                    <a:pt x="693" y="749"/>
                  </a:lnTo>
                  <a:lnTo>
                    <a:pt x="708" y="737"/>
                  </a:lnTo>
                  <a:lnTo>
                    <a:pt x="723" y="723"/>
                  </a:lnTo>
                  <a:lnTo>
                    <a:pt x="736" y="708"/>
                  </a:lnTo>
                  <a:lnTo>
                    <a:pt x="748" y="694"/>
                  </a:lnTo>
                  <a:lnTo>
                    <a:pt x="759" y="677"/>
                  </a:lnTo>
                  <a:lnTo>
                    <a:pt x="768" y="659"/>
                  </a:lnTo>
                  <a:lnTo>
                    <a:pt x="775" y="641"/>
                  </a:lnTo>
                  <a:lnTo>
                    <a:pt x="782" y="622"/>
                  </a:lnTo>
                  <a:lnTo>
                    <a:pt x="787" y="603"/>
                  </a:lnTo>
                  <a:lnTo>
                    <a:pt x="790" y="582"/>
                  </a:lnTo>
                  <a:lnTo>
                    <a:pt x="679" y="582"/>
                  </a:lnTo>
                  <a:lnTo>
                    <a:pt x="679" y="582"/>
                  </a:lnTo>
                  <a:close/>
                  <a:moveTo>
                    <a:pt x="530" y="678"/>
                  </a:moveTo>
                  <a:lnTo>
                    <a:pt x="530" y="678"/>
                  </a:lnTo>
                  <a:lnTo>
                    <a:pt x="513" y="673"/>
                  </a:lnTo>
                  <a:lnTo>
                    <a:pt x="497" y="665"/>
                  </a:lnTo>
                  <a:lnTo>
                    <a:pt x="483" y="657"/>
                  </a:lnTo>
                  <a:lnTo>
                    <a:pt x="470" y="645"/>
                  </a:lnTo>
                  <a:lnTo>
                    <a:pt x="470" y="645"/>
                  </a:lnTo>
                  <a:lnTo>
                    <a:pt x="458" y="631"/>
                  </a:lnTo>
                  <a:lnTo>
                    <a:pt x="448" y="616"/>
                  </a:lnTo>
                  <a:lnTo>
                    <a:pt x="441" y="600"/>
                  </a:lnTo>
                  <a:lnTo>
                    <a:pt x="435" y="582"/>
                  </a:lnTo>
                  <a:lnTo>
                    <a:pt x="321" y="582"/>
                  </a:lnTo>
                  <a:lnTo>
                    <a:pt x="321" y="582"/>
                  </a:lnTo>
                  <a:lnTo>
                    <a:pt x="325" y="603"/>
                  </a:lnTo>
                  <a:lnTo>
                    <a:pt x="330" y="622"/>
                  </a:lnTo>
                  <a:lnTo>
                    <a:pt x="336" y="641"/>
                  </a:lnTo>
                  <a:lnTo>
                    <a:pt x="344" y="659"/>
                  </a:lnTo>
                  <a:lnTo>
                    <a:pt x="353" y="677"/>
                  </a:lnTo>
                  <a:lnTo>
                    <a:pt x="363" y="694"/>
                  </a:lnTo>
                  <a:lnTo>
                    <a:pt x="375" y="708"/>
                  </a:lnTo>
                  <a:lnTo>
                    <a:pt x="389" y="723"/>
                  </a:lnTo>
                  <a:lnTo>
                    <a:pt x="404" y="737"/>
                  </a:lnTo>
                  <a:lnTo>
                    <a:pt x="418" y="749"/>
                  </a:lnTo>
                  <a:lnTo>
                    <a:pt x="435" y="760"/>
                  </a:lnTo>
                  <a:lnTo>
                    <a:pt x="453" y="768"/>
                  </a:lnTo>
                  <a:lnTo>
                    <a:pt x="471" y="776"/>
                  </a:lnTo>
                  <a:lnTo>
                    <a:pt x="490" y="782"/>
                  </a:lnTo>
                  <a:lnTo>
                    <a:pt x="509" y="787"/>
                  </a:lnTo>
                  <a:lnTo>
                    <a:pt x="530" y="791"/>
                  </a:lnTo>
                  <a:lnTo>
                    <a:pt x="530" y="678"/>
                  </a:lnTo>
                  <a:lnTo>
                    <a:pt x="530" y="678"/>
                  </a:lnTo>
                  <a:close/>
                  <a:moveTo>
                    <a:pt x="436" y="530"/>
                  </a:moveTo>
                  <a:lnTo>
                    <a:pt x="436" y="530"/>
                  </a:lnTo>
                  <a:lnTo>
                    <a:pt x="441" y="513"/>
                  </a:lnTo>
                  <a:lnTo>
                    <a:pt x="448" y="497"/>
                  </a:lnTo>
                  <a:lnTo>
                    <a:pt x="458" y="482"/>
                  </a:lnTo>
                  <a:lnTo>
                    <a:pt x="470" y="469"/>
                  </a:lnTo>
                  <a:lnTo>
                    <a:pt x="470" y="469"/>
                  </a:lnTo>
                  <a:lnTo>
                    <a:pt x="483" y="458"/>
                  </a:lnTo>
                  <a:lnTo>
                    <a:pt x="497" y="448"/>
                  </a:lnTo>
                  <a:lnTo>
                    <a:pt x="513" y="441"/>
                  </a:lnTo>
                  <a:lnTo>
                    <a:pt x="530" y="436"/>
                  </a:lnTo>
                  <a:lnTo>
                    <a:pt x="530" y="322"/>
                  </a:lnTo>
                  <a:lnTo>
                    <a:pt x="530" y="322"/>
                  </a:lnTo>
                  <a:lnTo>
                    <a:pt x="509" y="326"/>
                  </a:lnTo>
                  <a:lnTo>
                    <a:pt x="490" y="331"/>
                  </a:lnTo>
                  <a:lnTo>
                    <a:pt x="471" y="337"/>
                  </a:lnTo>
                  <a:lnTo>
                    <a:pt x="453" y="345"/>
                  </a:lnTo>
                  <a:lnTo>
                    <a:pt x="436" y="355"/>
                  </a:lnTo>
                  <a:lnTo>
                    <a:pt x="419" y="365"/>
                  </a:lnTo>
                  <a:lnTo>
                    <a:pt x="404" y="377"/>
                  </a:lnTo>
                  <a:lnTo>
                    <a:pt x="389" y="391"/>
                  </a:lnTo>
                  <a:lnTo>
                    <a:pt x="376" y="405"/>
                  </a:lnTo>
                  <a:lnTo>
                    <a:pt x="364" y="419"/>
                  </a:lnTo>
                  <a:lnTo>
                    <a:pt x="353" y="436"/>
                  </a:lnTo>
                  <a:lnTo>
                    <a:pt x="344" y="453"/>
                  </a:lnTo>
                  <a:lnTo>
                    <a:pt x="337" y="471"/>
                  </a:lnTo>
                  <a:lnTo>
                    <a:pt x="330" y="490"/>
                  </a:lnTo>
                  <a:lnTo>
                    <a:pt x="325" y="509"/>
                  </a:lnTo>
                  <a:lnTo>
                    <a:pt x="322" y="530"/>
                  </a:lnTo>
                  <a:lnTo>
                    <a:pt x="436" y="530"/>
                  </a:lnTo>
                  <a:lnTo>
                    <a:pt x="436" y="530"/>
                  </a:lnTo>
                  <a:close/>
                  <a:moveTo>
                    <a:pt x="608" y="506"/>
                  </a:moveTo>
                  <a:lnTo>
                    <a:pt x="608" y="506"/>
                  </a:lnTo>
                  <a:lnTo>
                    <a:pt x="598" y="497"/>
                  </a:lnTo>
                  <a:lnTo>
                    <a:pt x="585" y="490"/>
                  </a:lnTo>
                  <a:lnTo>
                    <a:pt x="572" y="487"/>
                  </a:lnTo>
                  <a:lnTo>
                    <a:pt x="564" y="485"/>
                  </a:lnTo>
                  <a:lnTo>
                    <a:pt x="557" y="485"/>
                  </a:lnTo>
                  <a:lnTo>
                    <a:pt x="557" y="485"/>
                  </a:lnTo>
                  <a:lnTo>
                    <a:pt x="550" y="485"/>
                  </a:lnTo>
                  <a:lnTo>
                    <a:pt x="543" y="487"/>
                  </a:lnTo>
                  <a:lnTo>
                    <a:pt x="530" y="490"/>
                  </a:lnTo>
                  <a:lnTo>
                    <a:pt x="516" y="497"/>
                  </a:lnTo>
                  <a:lnTo>
                    <a:pt x="507" y="506"/>
                  </a:lnTo>
                  <a:lnTo>
                    <a:pt x="507" y="506"/>
                  </a:lnTo>
                  <a:lnTo>
                    <a:pt x="497" y="516"/>
                  </a:lnTo>
                  <a:lnTo>
                    <a:pt x="491" y="528"/>
                  </a:lnTo>
                  <a:lnTo>
                    <a:pt x="487" y="543"/>
                  </a:lnTo>
                  <a:lnTo>
                    <a:pt x="485" y="550"/>
                  </a:lnTo>
                  <a:lnTo>
                    <a:pt x="485" y="557"/>
                  </a:lnTo>
                  <a:lnTo>
                    <a:pt x="485" y="557"/>
                  </a:lnTo>
                  <a:lnTo>
                    <a:pt x="485" y="564"/>
                  </a:lnTo>
                  <a:lnTo>
                    <a:pt x="487" y="572"/>
                  </a:lnTo>
                  <a:lnTo>
                    <a:pt x="491" y="585"/>
                  </a:lnTo>
                  <a:lnTo>
                    <a:pt x="497" y="597"/>
                  </a:lnTo>
                  <a:lnTo>
                    <a:pt x="507" y="608"/>
                  </a:lnTo>
                  <a:lnTo>
                    <a:pt x="507" y="608"/>
                  </a:lnTo>
                  <a:lnTo>
                    <a:pt x="516" y="617"/>
                  </a:lnTo>
                  <a:lnTo>
                    <a:pt x="530" y="623"/>
                  </a:lnTo>
                  <a:lnTo>
                    <a:pt x="543" y="628"/>
                  </a:lnTo>
                  <a:lnTo>
                    <a:pt x="550" y="628"/>
                  </a:lnTo>
                  <a:lnTo>
                    <a:pt x="557" y="629"/>
                  </a:lnTo>
                  <a:lnTo>
                    <a:pt x="557" y="629"/>
                  </a:lnTo>
                  <a:lnTo>
                    <a:pt x="564" y="628"/>
                  </a:lnTo>
                  <a:lnTo>
                    <a:pt x="572" y="628"/>
                  </a:lnTo>
                  <a:lnTo>
                    <a:pt x="585" y="623"/>
                  </a:lnTo>
                  <a:lnTo>
                    <a:pt x="598" y="617"/>
                  </a:lnTo>
                  <a:lnTo>
                    <a:pt x="608" y="608"/>
                  </a:lnTo>
                  <a:lnTo>
                    <a:pt x="608" y="608"/>
                  </a:lnTo>
                  <a:lnTo>
                    <a:pt x="617" y="597"/>
                  </a:lnTo>
                  <a:lnTo>
                    <a:pt x="623" y="585"/>
                  </a:lnTo>
                  <a:lnTo>
                    <a:pt x="628" y="572"/>
                  </a:lnTo>
                  <a:lnTo>
                    <a:pt x="629" y="564"/>
                  </a:lnTo>
                  <a:lnTo>
                    <a:pt x="629" y="557"/>
                  </a:lnTo>
                  <a:lnTo>
                    <a:pt x="629" y="557"/>
                  </a:lnTo>
                  <a:lnTo>
                    <a:pt x="629" y="550"/>
                  </a:lnTo>
                  <a:lnTo>
                    <a:pt x="628" y="543"/>
                  </a:lnTo>
                  <a:lnTo>
                    <a:pt x="623" y="528"/>
                  </a:lnTo>
                  <a:lnTo>
                    <a:pt x="617" y="516"/>
                  </a:lnTo>
                  <a:lnTo>
                    <a:pt x="608" y="506"/>
                  </a:lnTo>
                  <a:lnTo>
                    <a:pt x="608" y="506"/>
                  </a:lnTo>
                  <a:close/>
                  <a:moveTo>
                    <a:pt x="582" y="271"/>
                  </a:moveTo>
                  <a:lnTo>
                    <a:pt x="582" y="271"/>
                  </a:lnTo>
                  <a:lnTo>
                    <a:pt x="608" y="273"/>
                  </a:lnTo>
                  <a:lnTo>
                    <a:pt x="631" y="279"/>
                  </a:lnTo>
                  <a:lnTo>
                    <a:pt x="655" y="288"/>
                  </a:lnTo>
                  <a:lnTo>
                    <a:pt x="678" y="297"/>
                  </a:lnTo>
                  <a:lnTo>
                    <a:pt x="701" y="308"/>
                  </a:lnTo>
                  <a:lnTo>
                    <a:pt x="721" y="321"/>
                  </a:lnTo>
                  <a:lnTo>
                    <a:pt x="741" y="337"/>
                  </a:lnTo>
                  <a:lnTo>
                    <a:pt x="759" y="353"/>
                  </a:lnTo>
                  <a:lnTo>
                    <a:pt x="775" y="371"/>
                  </a:lnTo>
                  <a:lnTo>
                    <a:pt x="791" y="391"/>
                  </a:lnTo>
                  <a:lnTo>
                    <a:pt x="804" y="411"/>
                  </a:lnTo>
                  <a:lnTo>
                    <a:pt x="816" y="433"/>
                  </a:lnTo>
                  <a:lnTo>
                    <a:pt x="826" y="455"/>
                  </a:lnTo>
                  <a:lnTo>
                    <a:pt x="833" y="479"/>
                  </a:lnTo>
                  <a:lnTo>
                    <a:pt x="839" y="504"/>
                  </a:lnTo>
                  <a:lnTo>
                    <a:pt x="842" y="530"/>
                  </a:lnTo>
                  <a:lnTo>
                    <a:pt x="954" y="530"/>
                  </a:lnTo>
                  <a:lnTo>
                    <a:pt x="954" y="530"/>
                  </a:lnTo>
                  <a:lnTo>
                    <a:pt x="953" y="512"/>
                  </a:lnTo>
                  <a:lnTo>
                    <a:pt x="950" y="492"/>
                  </a:lnTo>
                  <a:lnTo>
                    <a:pt x="947" y="475"/>
                  </a:lnTo>
                  <a:lnTo>
                    <a:pt x="942" y="458"/>
                  </a:lnTo>
                  <a:lnTo>
                    <a:pt x="937" y="440"/>
                  </a:lnTo>
                  <a:lnTo>
                    <a:pt x="932" y="423"/>
                  </a:lnTo>
                  <a:lnTo>
                    <a:pt x="925" y="406"/>
                  </a:lnTo>
                  <a:lnTo>
                    <a:pt x="918" y="389"/>
                  </a:lnTo>
                  <a:lnTo>
                    <a:pt x="911" y="374"/>
                  </a:lnTo>
                  <a:lnTo>
                    <a:pt x="902" y="358"/>
                  </a:lnTo>
                  <a:lnTo>
                    <a:pt x="893" y="343"/>
                  </a:lnTo>
                  <a:lnTo>
                    <a:pt x="883" y="328"/>
                  </a:lnTo>
                  <a:lnTo>
                    <a:pt x="872" y="314"/>
                  </a:lnTo>
                  <a:lnTo>
                    <a:pt x="862" y="300"/>
                  </a:lnTo>
                  <a:lnTo>
                    <a:pt x="850" y="286"/>
                  </a:lnTo>
                  <a:lnTo>
                    <a:pt x="838" y="274"/>
                  </a:lnTo>
                  <a:lnTo>
                    <a:pt x="826" y="261"/>
                  </a:lnTo>
                  <a:lnTo>
                    <a:pt x="811" y="250"/>
                  </a:lnTo>
                  <a:lnTo>
                    <a:pt x="798" y="240"/>
                  </a:lnTo>
                  <a:lnTo>
                    <a:pt x="784" y="229"/>
                  </a:lnTo>
                  <a:lnTo>
                    <a:pt x="769" y="219"/>
                  </a:lnTo>
                  <a:lnTo>
                    <a:pt x="754" y="210"/>
                  </a:lnTo>
                  <a:lnTo>
                    <a:pt x="738" y="201"/>
                  </a:lnTo>
                  <a:lnTo>
                    <a:pt x="723" y="193"/>
                  </a:lnTo>
                  <a:lnTo>
                    <a:pt x="706" y="187"/>
                  </a:lnTo>
                  <a:lnTo>
                    <a:pt x="689" y="180"/>
                  </a:lnTo>
                  <a:lnTo>
                    <a:pt x="672" y="174"/>
                  </a:lnTo>
                  <a:lnTo>
                    <a:pt x="654" y="169"/>
                  </a:lnTo>
                  <a:lnTo>
                    <a:pt x="636" y="165"/>
                  </a:lnTo>
                  <a:lnTo>
                    <a:pt x="618" y="162"/>
                  </a:lnTo>
                  <a:lnTo>
                    <a:pt x="600" y="159"/>
                  </a:lnTo>
                  <a:lnTo>
                    <a:pt x="582" y="158"/>
                  </a:lnTo>
                  <a:lnTo>
                    <a:pt x="582" y="271"/>
                  </a:lnTo>
                  <a:lnTo>
                    <a:pt x="582" y="271"/>
                  </a:lnTo>
                  <a:close/>
                  <a:moveTo>
                    <a:pt x="530" y="844"/>
                  </a:moveTo>
                  <a:lnTo>
                    <a:pt x="530" y="844"/>
                  </a:lnTo>
                  <a:lnTo>
                    <a:pt x="504" y="840"/>
                  </a:lnTo>
                  <a:lnTo>
                    <a:pt x="479" y="834"/>
                  </a:lnTo>
                  <a:lnTo>
                    <a:pt x="455" y="827"/>
                  </a:lnTo>
                  <a:lnTo>
                    <a:pt x="433" y="817"/>
                  </a:lnTo>
                  <a:lnTo>
                    <a:pt x="410" y="805"/>
                  </a:lnTo>
                  <a:lnTo>
                    <a:pt x="389" y="792"/>
                  </a:lnTo>
                  <a:lnTo>
                    <a:pt x="370" y="776"/>
                  </a:lnTo>
                  <a:lnTo>
                    <a:pt x="352" y="760"/>
                  </a:lnTo>
                  <a:lnTo>
                    <a:pt x="336" y="742"/>
                  </a:lnTo>
                  <a:lnTo>
                    <a:pt x="320" y="723"/>
                  </a:lnTo>
                  <a:lnTo>
                    <a:pt x="307" y="702"/>
                  </a:lnTo>
                  <a:lnTo>
                    <a:pt x="295" y="679"/>
                  </a:lnTo>
                  <a:lnTo>
                    <a:pt x="285" y="657"/>
                  </a:lnTo>
                  <a:lnTo>
                    <a:pt x="278" y="633"/>
                  </a:lnTo>
                  <a:lnTo>
                    <a:pt x="272" y="608"/>
                  </a:lnTo>
                  <a:lnTo>
                    <a:pt x="268" y="582"/>
                  </a:lnTo>
                  <a:lnTo>
                    <a:pt x="157" y="582"/>
                  </a:lnTo>
                  <a:lnTo>
                    <a:pt x="157" y="582"/>
                  </a:lnTo>
                  <a:lnTo>
                    <a:pt x="159" y="600"/>
                  </a:lnTo>
                  <a:lnTo>
                    <a:pt x="162" y="620"/>
                  </a:lnTo>
                  <a:lnTo>
                    <a:pt x="165" y="637"/>
                  </a:lnTo>
                  <a:lnTo>
                    <a:pt x="169" y="655"/>
                  </a:lnTo>
                  <a:lnTo>
                    <a:pt x="174" y="672"/>
                  </a:lnTo>
                  <a:lnTo>
                    <a:pt x="180" y="689"/>
                  </a:lnTo>
                  <a:lnTo>
                    <a:pt x="186" y="706"/>
                  </a:lnTo>
                  <a:lnTo>
                    <a:pt x="193" y="723"/>
                  </a:lnTo>
                  <a:lnTo>
                    <a:pt x="201" y="738"/>
                  </a:lnTo>
                  <a:lnTo>
                    <a:pt x="210" y="754"/>
                  </a:lnTo>
                  <a:lnTo>
                    <a:pt x="218" y="769"/>
                  </a:lnTo>
                  <a:lnTo>
                    <a:pt x="229" y="784"/>
                  </a:lnTo>
                  <a:lnTo>
                    <a:pt x="238" y="798"/>
                  </a:lnTo>
                  <a:lnTo>
                    <a:pt x="249" y="812"/>
                  </a:lnTo>
                  <a:lnTo>
                    <a:pt x="261" y="826"/>
                  </a:lnTo>
                  <a:lnTo>
                    <a:pt x="273" y="838"/>
                  </a:lnTo>
                  <a:lnTo>
                    <a:pt x="286" y="851"/>
                  </a:lnTo>
                  <a:lnTo>
                    <a:pt x="300" y="862"/>
                  </a:lnTo>
                  <a:lnTo>
                    <a:pt x="313" y="874"/>
                  </a:lnTo>
                  <a:lnTo>
                    <a:pt x="327" y="883"/>
                  </a:lnTo>
                  <a:lnTo>
                    <a:pt x="343" y="893"/>
                  </a:lnTo>
                  <a:lnTo>
                    <a:pt x="357" y="902"/>
                  </a:lnTo>
                  <a:lnTo>
                    <a:pt x="373" y="911"/>
                  </a:lnTo>
                  <a:lnTo>
                    <a:pt x="389" y="919"/>
                  </a:lnTo>
                  <a:lnTo>
                    <a:pt x="405" y="926"/>
                  </a:lnTo>
                  <a:lnTo>
                    <a:pt x="422" y="932"/>
                  </a:lnTo>
                  <a:lnTo>
                    <a:pt x="440" y="938"/>
                  </a:lnTo>
                  <a:lnTo>
                    <a:pt x="457" y="943"/>
                  </a:lnTo>
                  <a:lnTo>
                    <a:pt x="475" y="947"/>
                  </a:lnTo>
                  <a:lnTo>
                    <a:pt x="492" y="950"/>
                  </a:lnTo>
                  <a:lnTo>
                    <a:pt x="510" y="953"/>
                  </a:lnTo>
                  <a:lnTo>
                    <a:pt x="530" y="954"/>
                  </a:lnTo>
                  <a:lnTo>
                    <a:pt x="530" y="844"/>
                  </a:lnTo>
                  <a:lnTo>
                    <a:pt x="530" y="844"/>
                  </a:lnTo>
                  <a:close/>
                  <a:moveTo>
                    <a:pt x="270" y="530"/>
                  </a:moveTo>
                  <a:lnTo>
                    <a:pt x="270" y="530"/>
                  </a:lnTo>
                  <a:lnTo>
                    <a:pt x="273" y="504"/>
                  </a:lnTo>
                  <a:lnTo>
                    <a:pt x="278" y="479"/>
                  </a:lnTo>
                  <a:lnTo>
                    <a:pt x="286" y="455"/>
                  </a:lnTo>
                  <a:lnTo>
                    <a:pt x="296" y="433"/>
                  </a:lnTo>
                  <a:lnTo>
                    <a:pt x="308" y="411"/>
                  </a:lnTo>
                  <a:lnTo>
                    <a:pt x="321" y="391"/>
                  </a:lnTo>
                  <a:lnTo>
                    <a:pt x="336" y="371"/>
                  </a:lnTo>
                  <a:lnTo>
                    <a:pt x="352" y="353"/>
                  </a:lnTo>
                  <a:lnTo>
                    <a:pt x="370" y="337"/>
                  </a:lnTo>
                  <a:lnTo>
                    <a:pt x="389" y="321"/>
                  </a:lnTo>
                  <a:lnTo>
                    <a:pt x="411" y="308"/>
                  </a:lnTo>
                  <a:lnTo>
                    <a:pt x="433" y="297"/>
                  </a:lnTo>
                  <a:lnTo>
                    <a:pt x="455" y="288"/>
                  </a:lnTo>
                  <a:lnTo>
                    <a:pt x="479" y="279"/>
                  </a:lnTo>
                  <a:lnTo>
                    <a:pt x="504" y="273"/>
                  </a:lnTo>
                  <a:lnTo>
                    <a:pt x="530" y="271"/>
                  </a:lnTo>
                  <a:lnTo>
                    <a:pt x="530" y="158"/>
                  </a:lnTo>
                  <a:lnTo>
                    <a:pt x="530" y="158"/>
                  </a:lnTo>
                  <a:lnTo>
                    <a:pt x="510" y="159"/>
                  </a:lnTo>
                  <a:lnTo>
                    <a:pt x="492" y="162"/>
                  </a:lnTo>
                  <a:lnTo>
                    <a:pt x="475" y="165"/>
                  </a:lnTo>
                  <a:lnTo>
                    <a:pt x="457" y="169"/>
                  </a:lnTo>
                  <a:lnTo>
                    <a:pt x="440" y="174"/>
                  </a:lnTo>
                  <a:lnTo>
                    <a:pt x="422" y="180"/>
                  </a:lnTo>
                  <a:lnTo>
                    <a:pt x="405" y="187"/>
                  </a:lnTo>
                  <a:lnTo>
                    <a:pt x="389" y="193"/>
                  </a:lnTo>
                  <a:lnTo>
                    <a:pt x="373" y="201"/>
                  </a:lnTo>
                  <a:lnTo>
                    <a:pt x="357" y="210"/>
                  </a:lnTo>
                  <a:lnTo>
                    <a:pt x="343" y="219"/>
                  </a:lnTo>
                  <a:lnTo>
                    <a:pt x="327" y="229"/>
                  </a:lnTo>
                  <a:lnTo>
                    <a:pt x="313" y="240"/>
                  </a:lnTo>
                  <a:lnTo>
                    <a:pt x="300" y="250"/>
                  </a:lnTo>
                  <a:lnTo>
                    <a:pt x="286" y="261"/>
                  </a:lnTo>
                  <a:lnTo>
                    <a:pt x="273" y="274"/>
                  </a:lnTo>
                  <a:lnTo>
                    <a:pt x="261" y="286"/>
                  </a:lnTo>
                  <a:lnTo>
                    <a:pt x="249" y="300"/>
                  </a:lnTo>
                  <a:lnTo>
                    <a:pt x="238" y="314"/>
                  </a:lnTo>
                  <a:lnTo>
                    <a:pt x="229" y="328"/>
                  </a:lnTo>
                  <a:lnTo>
                    <a:pt x="218" y="343"/>
                  </a:lnTo>
                  <a:lnTo>
                    <a:pt x="210" y="358"/>
                  </a:lnTo>
                  <a:lnTo>
                    <a:pt x="201" y="374"/>
                  </a:lnTo>
                  <a:lnTo>
                    <a:pt x="193" y="389"/>
                  </a:lnTo>
                  <a:lnTo>
                    <a:pt x="186" y="406"/>
                  </a:lnTo>
                  <a:lnTo>
                    <a:pt x="180" y="423"/>
                  </a:lnTo>
                  <a:lnTo>
                    <a:pt x="174" y="440"/>
                  </a:lnTo>
                  <a:lnTo>
                    <a:pt x="169" y="458"/>
                  </a:lnTo>
                  <a:lnTo>
                    <a:pt x="165" y="475"/>
                  </a:lnTo>
                  <a:lnTo>
                    <a:pt x="162" y="492"/>
                  </a:lnTo>
                  <a:lnTo>
                    <a:pt x="159" y="512"/>
                  </a:lnTo>
                  <a:lnTo>
                    <a:pt x="157" y="530"/>
                  </a:lnTo>
                  <a:lnTo>
                    <a:pt x="270" y="530"/>
                  </a:lnTo>
                  <a:lnTo>
                    <a:pt x="270" y="5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" name="Ellipse 1"/>
            <p:cNvSpPr/>
            <p:nvPr/>
          </p:nvSpPr>
          <p:spPr>
            <a:xfrm flipH="1">
              <a:off x="8636631" y="391128"/>
              <a:ext cx="92390" cy="923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14547" y="2475817"/>
            <a:ext cx="933953" cy="618959"/>
            <a:chOff x="507989" y="2032112"/>
            <a:chExt cx="933953" cy="618959"/>
          </a:xfrm>
        </p:grpSpPr>
        <p:grpSp>
          <p:nvGrpSpPr>
            <p:cNvPr id="17" name="Groupe 16"/>
            <p:cNvGrpSpPr/>
            <p:nvPr/>
          </p:nvGrpSpPr>
          <p:grpSpPr>
            <a:xfrm>
              <a:off x="507989" y="2032112"/>
              <a:ext cx="933953" cy="618959"/>
              <a:chOff x="234000" y="2359836"/>
              <a:chExt cx="933953" cy="618959"/>
            </a:xfrm>
          </p:grpSpPr>
          <p:cxnSp>
            <p:nvCxnSpPr>
              <p:cNvPr id="21" name="Straight Connector 12"/>
              <p:cNvCxnSpPr/>
              <p:nvPr/>
            </p:nvCxnSpPr>
            <p:spPr bwMode="gray">
              <a:xfrm>
                <a:off x="1167953" y="2360146"/>
                <a:ext cx="0" cy="618339"/>
              </a:xfrm>
              <a:prstGeom prst="line">
                <a:avLst/>
              </a:prstGeom>
              <a:ln cap="rnd">
                <a:solidFill>
                  <a:schemeClr val="bg2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66"/>
              <p:cNvGrpSpPr/>
              <p:nvPr/>
            </p:nvGrpSpPr>
            <p:grpSpPr>
              <a:xfrm>
                <a:off x="234000" y="2359836"/>
                <a:ext cx="933952" cy="618959"/>
                <a:chOff x="234000" y="2771793"/>
                <a:chExt cx="933952" cy="618959"/>
              </a:xfrm>
            </p:grpSpPr>
            <p:cxnSp>
              <p:nvCxnSpPr>
                <p:cNvPr id="23" name="Straight Connector 13"/>
                <p:cNvCxnSpPr/>
                <p:nvPr/>
              </p:nvCxnSpPr>
              <p:spPr bwMode="gray">
                <a:xfrm>
                  <a:off x="866180" y="3081582"/>
                  <a:ext cx="301772" cy="0"/>
                </a:xfrm>
                <a:prstGeom prst="line">
                  <a:avLst/>
                </a:prstGeom>
                <a:ln cap="rnd">
                  <a:solidFill>
                    <a:srgbClr val="3FA3D7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9"/>
                <p:cNvSpPr/>
                <p:nvPr/>
              </p:nvSpPr>
              <p:spPr bwMode="gray">
                <a:xfrm>
                  <a:off x="234000" y="2771793"/>
                  <a:ext cx="632180" cy="618959"/>
                </a:xfrm>
                <a:prstGeom prst="ellipse">
                  <a:avLst/>
                </a:prstGeom>
                <a:solidFill>
                  <a:srgbClr val="3FA3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3200" dirty="0"/>
                </a:p>
              </p:txBody>
            </p:sp>
          </p:grpSp>
        </p:grpSp>
        <p:grpSp>
          <p:nvGrpSpPr>
            <p:cNvPr id="18" name="Groupe 17"/>
            <p:cNvGrpSpPr/>
            <p:nvPr/>
          </p:nvGrpSpPr>
          <p:grpSpPr>
            <a:xfrm>
              <a:off x="625306" y="2160214"/>
              <a:ext cx="372838" cy="373740"/>
              <a:chOff x="8267700" y="98425"/>
              <a:chExt cx="655638" cy="657225"/>
            </a:xfrm>
            <a:solidFill>
              <a:schemeClr val="bg1"/>
            </a:solidFill>
          </p:grpSpPr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8267700" y="98425"/>
                <a:ext cx="655638" cy="657225"/>
              </a:xfrm>
              <a:custGeom>
                <a:avLst/>
                <a:gdLst>
                  <a:gd name="T0" fmla="*/ 1238 w 1239"/>
                  <a:gd name="T1" fmla="*/ 1158 h 1242"/>
                  <a:gd name="T2" fmla="*/ 1218 w 1239"/>
                  <a:gd name="T3" fmla="*/ 1221 h 1242"/>
                  <a:gd name="T4" fmla="*/ 1169 w 1239"/>
                  <a:gd name="T5" fmla="*/ 1242 h 1242"/>
                  <a:gd name="T6" fmla="*/ 907 w 1239"/>
                  <a:gd name="T7" fmla="*/ 1010 h 1242"/>
                  <a:gd name="T8" fmla="*/ 524 w 1239"/>
                  <a:gd name="T9" fmla="*/ 0 h 1242"/>
                  <a:gd name="T10" fmla="*/ 654 w 1239"/>
                  <a:gd name="T11" fmla="*/ 16 h 1242"/>
                  <a:gd name="T12" fmla="*/ 773 w 1239"/>
                  <a:gd name="T13" fmla="*/ 64 h 1242"/>
                  <a:gd name="T14" fmla="*/ 876 w 1239"/>
                  <a:gd name="T15" fmla="*/ 136 h 1242"/>
                  <a:gd name="T16" fmla="*/ 957 w 1239"/>
                  <a:gd name="T17" fmla="*/ 231 h 1242"/>
                  <a:gd name="T18" fmla="*/ 1016 w 1239"/>
                  <a:gd name="T19" fmla="*/ 345 h 1242"/>
                  <a:gd name="T20" fmla="*/ 1045 w 1239"/>
                  <a:gd name="T21" fmla="*/ 471 h 1242"/>
                  <a:gd name="T22" fmla="*/ 1046 w 1239"/>
                  <a:gd name="T23" fmla="*/ 570 h 1242"/>
                  <a:gd name="T24" fmla="*/ 1026 w 1239"/>
                  <a:gd name="T25" fmla="*/ 676 h 1242"/>
                  <a:gd name="T26" fmla="*/ 985 w 1239"/>
                  <a:gd name="T27" fmla="*/ 773 h 1242"/>
                  <a:gd name="T28" fmla="*/ 978 w 1239"/>
                  <a:gd name="T29" fmla="*/ 882 h 1242"/>
                  <a:gd name="T30" fmla="*/ 808 w 1239"/>
                  <a:gd name="T31" fmla="*/ 966 h 1242"/>
                  <a:gd name="T32" fmla="*/ 714 w 1239"/>
                  <a:gd name="T33" fmla="*/ 1015 h 1242"/>
                  <a:gd name="T34" fmla="*/ 611 w 1239"/>
                  <a:gd name="T35" fmla="*/ 1042 h 1242"/>
                  <a:gd name="T36" fmla="*/ 524 w 1239"/>
                  <a:gd name="T37" fmla="*/ 1050 h 1242"/>
                  <a:gd name="T38" fmla="*/ 393 w 1239"/>
                  <a:gd name="T39" fmla="*/ 1033 h 1242"/>
                  <a:gd name="T40" fmla="*/ 274 w 1239"/>
                  <a:gd name="T41" fmla="*/ 986 h 1242"/>
                  <a:gd name="T42" fmla="*/ 172 w 1239"/>
                  <a:gd name="T43" fmla="*/ 913 h 1242"/>
                  <a:gd name="T44" fmla="*/ 90 w 1239"/>
                  <a:gd name="T45" fmla="*/ 818 h 1242"/>
                  <a:gd name="T46" fmla="*/ 32 w 1239"/>
                  <a:gd name="T47" fmla="*/ 706 h 1242"/>
                  <a:gd name="T48" fmla="*/ 2 w 1239"/>
                  <a:gd name="T49" fmla="*/ 579 h 1242"/>
                  <a:gd name="T50" fmla="*/ 2 w 1239"/>
                  <a:gd name="T51" fmla="*/ 471 h 1242"/>
                  <a:gd name="T52" fmla="*/ 32 w 1239"/>
                  <a:gd name="T53" fmla="*/ 345 h 1242"/>
                  <a:gd name="T54" fmla="*/ 90 w 1239"/>
                  <a:gd name="T55" fmla="*/ 231 h 1242"/>
                  <a:gd name="T56" fmla="*/ 172 w 1239"/>
                  <a:gd name="T57" fmla="*/ 136 h 1242"/>
                  <a:gd name="T58" fmla="*/ 274 w 1239"/>
                  <a:gd name="T59" fmla="*/ 64 h 1242"/>
                  <a:gd name="T60" fmla="*/ 393 w 1239"/>
                  <a:gd name="T61" fmla="*/ 16 h 1242"/>
                  <a:gd name="T62" fmla="*/ 524 w 1239"/>
                  <a:gd name="T63" fmla="*/ 0 h 1242"/>
                  <a:gd name="T64" fmla="*/ 806 w 1239"/>
                  <a:gd name="T65" fmla="*/ 181 h 1242"/>
                  <a:gd name="T66" fmla="*/ 717 w 1239"/>
                  <a:gd name="T67" fmla="*/ 124 h 1242"/>
                  <a:gd name="T68" fmla="*/ 613 w 1239"/>
                  <a:gd name="T69" fmla="*/ 89 h 1242"/>
                  <a:gd name="T70" fmla="*/ 524 w 1239"/>
                  <a:gd name="T71" fmla="*/ 80 h 1242"/>
                  <a:gd name="T72" fmla="*/ 434 w 1239"/>
                  <a:gd name="T73" fmla="*/ 89 h 1242"/>
                  <a:gd name="T74" fmla="*/ 332 w 1239"/>
                  <a:gd name="T75" fmla="*/ 124 h 1242"/>
                  <a:gd name="T76" fmla="*/ 242 w 1239"/>
                  <a:gd name="T77" fmla="*/ 181 h 1242"/>
                  <a:gd name="T78" fmla="*/ 181 w 1239"/>
                  <a:gd name="T79" fmla="*/ 242 h 1242"/>
                  <a:gd name="T80" fmla="*/ 123 w 1239"/>
                  <a:gd name="T81" fmla="*/ 332 h 1242"/>
                  <a:gd name="T82" fmla="*/ 89 w 1239"/>
                  <a:gd name="T83" fmla="*/ 435 h 1242"/>
                  <a:gd name="T84" fmla="*/ 80 w 1239"/>
                  <a:gd name="T85" fmla="*/ 525 h 1242"/>
                  <a:gd name="T86" fmla="*/ 89 w 1239"/>
                  <a:gd name="T87" fmla="*/ 615 h 1242"/>
                  <a:gd name="T88" fmla="*/ 123 w 1239"/>
                  <a:gd name="T89" fmla="*/ 718 h 1242"/>
                  <a:gd name="T90" fmla="*/ 181 w 1239"/>
                  <a:gd name="T91" fmla="*/ 808 h 1242"/>
                  <a:gd name="T92" fmla="*/ 242 w 1239"/>
                  <a:gd name="T93" fmla="*/ 868 h 1242"/>
                  <a:gd name="T94" fmla="*/ 332 w 1239"/>
                  <a:gd name="T95" fmla="*/ 926 h 1242"/>
                  <a:gd name="T96" fmla="*/ 434 w 1239"/>
                  <a:gd name="T97" fmla="*/ 961 h 1242"/>
                  <a:gd name="T98" fmla="*/ 524 w 1239"/>
                  <a:gd name="T99" fmla="*/ 970 h 1242"/>
                  <a:gd name="T100" fmla="*/ 634 w 1239"/>
                  <a:gd name="T101" fmla="*/ 956 h 1242"/>
                  <a:gd name="T102" fmla="*/ 735 w 1239"/>
                  <a:gd name="T103" fmla="*/ 916 h 1242"/>
                  <a:gd name="T104" fmla="*/ 823 w 1239"/>
                  <a:gd name="T105" fmla="*/ 855 h 1242"/>
                  <a:gd name="T106" fmla="*/ 879 w 1239"/>
                  <a:gd name="T107" fmla="*/ 791 h 1242"/>
                  <a:gd name="T108" fmla="*/ 932 w 1239"/>
                  <a:gd name="T109" fmla="*/ 698 h 1242"/>
                  <a:gd name="T110" fmla="*/ 962 w 1239"/>
                  <a:gd name="T111" fmla="*/ 592 h 1242"/>
                  <a:gd name="T112" fmla="*/ 967 w 1239"/>
                  <a:gd name="T113" fmla="*/ 502 h 1242"/>
                  <a:gd name="T114" fmla="*/ 947 w 1239"/>
                  <a:gd name="T115" fmla="*/ 392 h 1242"/>
                  <a:gd name="T116" fmla="*/ 904 w 1239"/>
                  <a:gd name="T117" fmla="*/ 295 h 1242"/>
                  <a:gd name="T118" fmla="*/ 838 w 1239"/>
                  <a:gd name="T119" fmla="*/ 210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9" h="1242">
                    <a:moveTo>
                      <a:pt x="1218" y="1122"/>
                    </a:moveTo>
                    <a:lnTo>
                      <a:pt x="1218" y="1122"/>
                    </a:lnTo>
                    <a:lnTo>
                      <a:pt x="1228" y="1133"/>
                    </a:lnTo>
                    <a:lnTo>
                      <a:pt x="1234" y="1146"/>
                    </a:lnTo>
                    <a:lnTo>
                      <a:pt x="1238" y="1158"/>
                    </a:lnTo>
                    <a:lnTo>
                      <a:pt x="1239" y="1172"/>
                    </a:lnTo>
                    <a:lnTo>
                      <a:pt x="1238" y="1186"/>
                    </a:lnTo>
                    <a:lnTo>
                      <a:pt x="1234" y="1198"/>
                    </a:lnTo>
                    <a:lnTo>
                      <a:pt x="1228" y="1211"/>
                    </a:lnTo>
                    <a:lnTo>
                      <a:pt x="1218" y="1221"/>
                    </a:lnTo>
                    <a:lnTo>
                      <a:pt x="1218" y="1221"/>
                    </a:lnTo>
                    <a:lnTo>
                      <a:pt x="1208" y="1231"/>
                    </a:lnTo>
                    <a:lnTo>
                      <a:pt x="1195" y="1237"/>
                    </a:lnTo>
                    <a:lnTo>
                      <a:pt x="1183" y="1241"/>
                    </a:lnTo>
                    <a:lnTo>
                      <a:pt x="1169" y="1242"/>
                    </a:lnTo>
                    <a:lnTo>
                      <a:pt x="1155" y="1241"/>
                    </a:lnTo>
                    <a:lnTo>
                      <a:pt x="1143" y="1237"/>
                    </a:lnTo>
                    <a:lnTo>
                      <a:pt x="1131" y="1231"/>
                    </a:lnTo>
                    <a:lnTo>
                      <a:pt x="1119" y="1221"/>
                    </a:lnTo>
                    <a:lnTo>
                      <a:pt x="907" y="1010"/>
                    </a:lnTo>
                    <a:lnTo>
                      <a:pt x="1007" y="910"/>
                    </a:lnTo>
                    <a:lnTo>
                      <a:pt x="1218" y="1122"/>
                    </a:lnTo>
                    <a:lnTo>
                      <a:pt x="1218" y="1122"/>
                    </a:lnTo>
                    <a:close/>
                    <a:moveTo>
                      <a:pt x="524" y="0"/>
                    </a:moveTo>
                    <a:lnTo>
                      <a:pt x="524" y="0"/>
                    </a:lnTo>
                    <a:lnTo>
                      <a:pt x="551" y="1"/>
                    </a:lnTo>
                    <a:lnTo>
                      <a:pt x="577" y="2"/>
                    </a:lnTo>
                    <a:lnTo>
                      <a:pt x="603" y="6"/>
                    </a:lnTo>
                    <a:lnTo>
                      <a:pt x="629" y="11"/>
                    </a:lnTo>
                    <a:lnTo>
                      <a:pt x="654" y="16"/>
                    </a:lnTo>
                    <a:lnTo>
                      <a:pt x="679" y="24"/>
                    </a:lnTo>
                    <a:lnTo>
                      <a:pt x="704" y="32"/>
                    </a:lnTo>
                    <a:lnTo>
                      <a:pt x="728" y="41"/>
                    </a:lnTo>
                    <a:lnTo>
                      <a:pt x="750" y="52"/>
                    </a:lnTo>
                    <a:lnTo>
                      <a:pt x="773" y="64"/>
                    </a:lnTo>
                    <a:lnTo>
                      <a:pt x="795" y="76"/>
                    </a:lnTo>
                    <a:lnTo>
                      <a:pt x="816" y="90"/>
                    </a:lnTo>
                    <a:lnTo>
                      <a:pt x="836" y="105"/>
                    </a:lnTo>
                    <a:lnTo>
                      <a:pt x="856" y="120"/>
                    </a:lnTo>
                    <a:lnTo>
                      <a:pt x="876" y="136"/>
                    </a:lnTo>
                    <a:lnTo>
                      <a:pt x="894" y="154"/>
                    </a:lnTo>
                    <a:lnTo>
                      <a:pt x="911" y="172"/>
                    </a:lnTo>
                    <a:lnTo>
                      <a:pt x="927" y="191"/>
                    </a:lnTo>
                    <a:lnTo>
                      <a:pt x="944" y="211"/>
                    </a:lnTo>
                    <a:lnTo>
                      <a:pt x="957" y="231"/>
                    </a:lnTo>
                    <a:lnTo>
                      <a:pt x="971" y="252"/>
                    </a:lnTo>
                    <a:lnTo>
                      <a:pt x="983" y="275"/>
                    </a:lnTo>
                    <a:lnTo>
                      <a:pt x="996" y="297"/>
                    </a:lnTo>
                    <a:lnTo>
                      <a:pt x="1006" y="321"/>
                    </a:lnTo>
                    <a:lnTo>
                      <a:pt x="1016" y="345"/>
                    </a:lnTo>
                    <a:lnTo>
                      <a:pt x="1023" y="369"/>
                    </a:lnTo>
                    <a:lnTo>
                      <a:pt x="1031" y="394"/>
                    </a:lnTo>
                    <a:lnTo>
                      <a:pt x="1037" y="420"/>
                    </a:lnTo>
                    <a:lnTo>
                      <a:pt x="1041" y="445"/>
                    </a:lnTo>
                    <a:lnTo>
                      <a:pt x="1045" y="471"/>
                    </a:lnTo>
                    <a:lnTo>
                      <a:pt x="1047" y="499"/>
                    </a:lnTo>
                    <a:lnTo>
                      <a:pt x="1047" y="525"/>
                    </a:lnTo>
                    <a:lnTo>
                      <a:pt x="1047" y="525"/>
                    </a:lnTo>
                    <a:lnTo>
                      <a:pt x="1047" y="547"/>
                    </a:lnTo>
                    <a:lnTo>
                      <a:pt x="1046" y="570"/>
                    </a:lnTo>
                    <a:lnTo>
                      <a:pt x="1043" y="591"/>
                    </a:lnTo>
                    <a:lnTo>
                      <a:pt x="1040" y="612"/>
                    </a:lnTo>
                    <a:lnTo>
                      <a:pt x="1036" y="633"/>
                    </a:lnTo>
                    <a:lnTo>
                      <a:pt x="1031" y="655"/>
                    </a:lnTo>
                    <a:lnTo>
                      <a:pt x="1026" y="676"/>
                    </a:lnTo>
                    <a:lnTo>
                      <a:pt x="1018" y="696"/>
                    </a:lnTo>
                    <a:lnTo>
                      <a:pt x="1012" y="716"/>
                    </a:lnTo>
                    <a:lnTo>
                      <a:pt x="1003" y="736"/>
                    </a:lnTo>
                    <a:lnTo>
                      <a:pt x="995" y="755"/>
                    </a:lnTo>
                    <a:lnTo>
                      <a:pt x="985" y="773"/>
                    </a:lnTo>
                    <a:lnTo>
                      <a:pt x="975" y="791"/>
                    </a:lnTo>
                    <a:lnTo>
                      <a:pt x="964" y="810"/>
                    </a:lnTo>
                    <a:lnTo>
                      <a:pt x="952" y="826"/>
                    </a:lnTo>
                    <a:lnTo>
                      <a:pt x="940" y="843"/>
                    </a:lnTo>
                    <a:lnTo>
                      <a:pt x="978" y="882"/>
                    </a:lnTo>
                    <a:lnTo>
                      <a:pt x="880" y="981"/>
                    </a:lnTo>
                    <a:lnTo>
                      <a:pt x="841" y="942"/>
                    </a:lnTo>
                    <a:lnTo>
                      <a:pt x="841" y="942"/>
                    </a:lnTo>
                    <a:lnTo>
                      <a:pt x="824" y="955"/>
                    </a:lnTo>
                    <a:lnTo>
                      <a:pt x="808" y="966"/>
                    </a:lnTo>
                    <a:lnTo>
                      <a:pt x="789" y="977"/>
                    </a:lnTo>
                    <a:lnTo>
                      <a:pt x="772" y="987"/>
                    </a:lnTo>
                    <a:lnTo>
                      <a:pt x="753" y="997"/>
                    </a:lnTo>
                    <a:lnTo>
                      <a:pt x="734" y="1006"/>
                    </a:lnTo>
                    <a:lnTo>
                      <a:pt x="714" y="1015"/>
                    </a:lnTo>
                    <a:lnTo>
                      <a:pt x="694" y="1021"/>
                    </a:lnTo>
                    <a:lnTo>
                      <a:pt x="674" y="1028"/>
                    </a:lnTo>
                    <a:lnTo>
                      <a:pt x="653" y="1033"/>
                    </a:lnTo>
                    <a:lnTo>
                      <a:pt x="632" y="1038"/>
                    </a:lnTo>
                    <a:lnTo>
                      <a:pt x="611" y="1042"/>
                    </a:lnTo>
                    <a:lnTo>
                      <a:pt x="590" y="1046"/>
                    </a:lnTo>
                    <a:lnTo>
                      <a:pt x="568" y="1048"/>
                    </a:lnTo>
                    <a:lnTo>
                      <a:pt x="546" y="1050"/>
                    </a:lnTo>
                    <a:lnTo>
                      <a:pt x="524" y="1050"/>
                    </a:lnTo>
                    <a:lnTo>
                      <a:pt x="524" y="1050"/>
                    </a:lnTo>
                    <a:lnTo>
                      <a:pt x="497" y="1050"/>
                    </a:lnTo>
                    <a:lnTo>
                      <a:pt x="470" y="1047"/>
                    </a:lnTo>
                    <a:lnTo>
                      <a:pt x="444" y="1043"/>
                    </a:lnTo>
                    <a:lnTo>
                      <a:pt x="419" y="1040"/>
                    </a:lnTo>
                    <a:lnTo>
                      <a:pt x="393" y="1033"/>
                    </a:lnTo>
                    <a:lnTo>
                      <a:pt x="368" y="1026"/>
                    </a:lnTo>
                    <a:lnTo>
                      <a:pt x="344" y="1018"/>
                    </a:lnTo>
                    <a:lnTo>
                      <a:pt x="320" y="1008"/>
                    </a:lnTo>
                    <a:lnTo>
                      <a:pt x="297" y="998"/>
                    </a:lnTo>
                    <a:lnTo>
                      <a:pt x="274" y="986"/>
                    </a:lnTo>
                    <a:lnTo>
                      <a:pt x="252" y="973"/>
                    </a:lnTo>
                    <a:lnTo>
                      <a:pt x="231" y="960"/>
                    </a:lnTo>
                    <a:lnTo>
                      <a:pt x="211" y="946"/>
                    </a:lnTo>
                    <a:lnTo>
                      <a:pt x="191" y="930"/>
                    </a:lnTo>
                    <a:lnTo>
                      <a:pt x="172" y="913"/>
                    </a:lnTo>
                    <a:lnTo>
                      <a:pt x="153" y="896"/>
                    </a:lnTo>
                    <a:lnTo>
                      <a:pt x="136" y="878"/>
                    </a:lnTo>
                    <a:lnTo>
                      <a:pt x="120" y="858"/>
                    </a:lnTo>
                    <a:lnTo>
                      <a:pt x="105" y="838"/>
                    </a:lnTo>
                    <a:lnTo>
                      <a:pt x="90" y="818"/>
                    </a:lnTo>
                    <a:lnTo>
                      <a:pt x="76" y="797"/>
                    </a:lnTo>
                    <a:lnTo>
                      <a:pt x="64" y="775"/>
                    </a:lnTo>
                    <a:lnTo>
                      <a:pt x="52" y="752"/>
                    </a:lnTo>
                    <a:lnTo>
                      <a:pt x="41" y="730"/>
                    </a:lnTo>
                    <a:lnTo>
                      <a:pt x="32" y="706"/>
                    </a:lnTo>
                    <a:lnTo>
                      <a:pt x="24" y="681"/>
                    </a:lnTo>
                    <a:lnTo>
                      <a:pt x="16" y="656"/>
                    </a:lnTo>
                    <a:lnTo>
                      <a:pt x="11" y="631"/>
                    </a:lnTo>
                    <a:lnTo>
                      <a:pt x="6" y="605"/>
                    </a:lnTo>
                    <a:lnTo>
                      <a:pt x="2" y="579"/>
                    </a:lnTo>
                    <a:lnTo>
                      <a:pt x="1" y="552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1" y="499"/>
                    </a:lnTo>
                    <a:lnTo>
                      <a:pt x="2" y="471"/>
                    </a:lnTo>
                    <a:lnTo>
                      <a:pt x="6" y="445"/>
                    </a:lnTo>
                    <a:lnTo>
                      <a:pt x="11" y="420"/>
                    </a:lnTo>
                    <a:lnTo>
                      <a:pt x="16" y="394"/>
                    </a:lnTo>
                    <a:lnTo>
                      <a:pt x="24" y="369"/>
                    </a:lnTo>
                    <a:lnTo>
                      <a:pt x="32" y="345"/>
                    </a:lnTo>
                    <a:lnTo>
                      <a:pt x="41" y="321"/>
                    </a:lnTo>
                    <a:lnTo>
                      <a:pt x="52" y="297"/>
                    </a:lnTo>
                    <a:lnTo>
                      <a:pt x="64" y="275"/>
                    </a:lnTo>
                    <a:lnTo>
                      <a:pt x="76" y="252"/>
                    </a:lnTo>
                    <a:lnTo>
                      <a:pt x="90" y="231"/>
                    </a:lnTo>
                    <a:lnTo>
                      <a:pt x="105" y="211"/>
                    </a:lnTo>
                    <a:lnTo>
                      <a:pt x="120" y="191"/>
                    </a:lnTo>
                    <a:lnTo>
                      <a:pt x="136" y="172"/>
                    </a:lnTo>
                    <a:lnTo>
                      <a:pt x="153" y="154"/>
                    </a:lnTo>
                    <a:lnTo>
                      <a:pt x="172" y="136"/>
                    </a:lnTo>
                    <a:lnTo>
                      <a:pt x="191" y="120"/>
                    </a:lnTo>
                    <a:lnTo>
                      <a:pt x="211" y="105"/>
                    </a:lnTo>
                    <a:lnTo>
                      <a:pt x="231" y="90"/>
                    </a:lnTo>
                    <a:lnTo>
                      <a:pt x="252" y="76"/>
                    </a:lnTo>
                    <a:lnTo>
                      <a:pt x="274" y="64"/>
                    </a:lnTo>
                    <a:lnTo>
                      <a:pt x="297" y="52"/>
                    </a:lnTo>
                    <a:lnTo>
                      <a:pt x="320" y="41"/>
                    </a:lnTo>
                    <a:lnTo>
                      <a:pt x="344" y="32"/>
                    </a:lnTo>
                    <a:lnTo>
                      <a:pt x="368" y="24"/>
                    </a:lnTo>
                    <a:lnTo>
                      <a:pt x="393" y="16"/>
                    </a:lnTo>
                    <a:lnTo>
                      <a:pt x="419" y="11"/>
                    </a:lnTo>
                    <a:lnTo>
                      <a:pt x="444" y="6"/>
                    </a:lnTo>
                    <a:lnTo>
                      <a:pt x="470" y="2"/>
                    </a:lnTo>
                    <a:lnTo>
                      <a:pt x="497" y="1"/>
                    </a:lnTo>
                    <a:lnTo>
                      <a:pt x="524" y="0"/>
                    </a:lnTo>
                    <a:lnTo>
                      <a:pt x="524" y="0"/>
                    </a:lnTo>
                    <a:close/>
                    <a:moveTo>
                      <a:pt x="838" y="210"/>
                    </a:moveTo>
                    <a:lnTo>
                      <a:pt x="838" y="210"/>
                    </a:lnTo>
                    <a:lnTo>
                      <a:pt x="823" y="196"/>
                    </a:lnTo>
                    <a:lnTo>
                      <a:pt x="806" y="181"/>
                    </a:lnTo>
                    <a:lnTo>
                      <a:pt x="789" y="169"/>
                    </a:lnTo>
                    <a:lnTo>
                      <a:pt x="772" y="156"/>
                    </a:lnTo>
                    <a:lnTo>
                      <a:pt x="754" y="145"/>
                    </a:lnTo>
                    <a:lnTo>
                      <a:pt x="735" y="134"/>
                    </a:lnTo>
                    <a:lnTo>
                      <a:pt x="717" y="124"/>
                    </a:lnTo>
                    <a:lnTo>
                      <a:pt x="697" y="115"/>
                    </a:lnTo>
                    <a:lnTo>
                      <a:pt x="677" y="107"/>
                    </a:lnTo>
                    <a:lnTo>
                      <a:pt x="656" y="100"/>
                    </a:lnTo>
                    <a:lnTo>
                      <a:pt x="634" y="94"/>
                    </a:lnTo>
                    <a:lnTo>
                      <a:pt x="613" y="89"/>
                    </a:lnTo>
                    <a:lnTo>
                      <a:pt x="591" y="85"/>
                    </a:lnTo>
                    <a:lnTo>
                      <a:pt x="570" y="82"/>
                    </a:lnTo>
                    <a:lnTo>
                      <a:pt x="546" y="81"/>
                    </a:lnTo>
                    <a:lnTo>
                      <a:pt x="524" y="80"/>
                    </a:lnTo>
                    <a:lnTo>
                      <a:pt x="524" y="80"/>
                    </a:lnTo>
                    <a:lnTo>
                      <a:pt x="524" y="80"/>
                    </a:lnTo>
                    <a:lnTo>
                      <a:pt x="501" y="81"/>
                    </a:lnTo>
                    <a:lnTo>
                      <a:pt x="479" y="82"/>
                    </a:lnTo>
                    <a:lnTo>
                      <a:pt x="456" y="85"/>
                    </a:lnTo>
                    <a:lnTo>
                      <a:pt x="434" y="89"/>
                    </a:lnTo>
                    <a:lnTo>
                      <a:pt x="413" y="94"/>
                    </a:lnTo>
                    <a:lnTo>
                      <a:pt x="391" y="100"/>
                    </a:lnTo>
                    <a:lnTo>
                      <a:pt x="371" y="107"/>
                    </a:lnTo>
                    <a:lnTo>
                      <a:pt x="352" y="115"/>
                    </a:lnTo>
                    <a:lnTo>
                      <a:pt x="332" y="124"/>
                    </a:lnTo>
                    <a:lnTo>
                      <a:pt x="312" y="134"/>
                    </a:lnTo>
                    <a:lnTo>
                      <a:pt x="294" y="145"/>
                    </a:lnTo>
                    <a:lnTo>
                      <a:pt x="275" y="156"/>
                    </a:lnTo>
                    <a:lnTo>
                      <a:pt x="258" y="169"/>
                    </a:lnTo>
                    <a:lnTo>
                      <a:pt x="242" y="181"/>
                    </a:lnTo>
                    <a:lnTo>
                      <a:pt x="226" y="196"/>
                    </a:lnTo>
                    <a:lnTo>
                      <a:pt x="209" y="210"/>
                    </a:lnTo>
                    <a:lnTo>
                      <a:pt x="209" y="210"/>
                    </a:lnTo>
                    <a:lnTo>
                      <a:pt x="196" y="226"/>
                    </a:lnTo>
                    <a:lnTo>
                      <a:pt x="181" y="242"/>
                    </a:lnTo>
                    <a:lnTo>
                      <a:pt x="168" y="259"/>
                    </a:lnTo>
                    <a:lnTo>
                      <a:pt x="156" y="276"/>
                    </a:lnTo>
                    <a:lnTo>
                      <a:pt x="145" y="295"/>
                    </a:lnTo>
                    <a:lnTo>
                      <a:pt x="133" y="312"/>
                    </a:lnTo>
                    <a:lnTo>
                      <a:pt x="123" y="332"/>
                    </a:lnTo>
                    <a:lnTo>
                      <a:pt x="115" y="352"/>
                    </a:lnTo>
                    <a:lnTo>
                      <a:pt x="107" y="372"/>
                    </a:lnTo>
                    <a:lnTo>
                      <a:pt x="100" y="392"/>
                    </a:lnTo>
                    <a:lnTo>
                      <a:pt x="93" y="414"/>
                    </a:lnTo>
                    <a:lnTo>
                      <a:pt x="89" y="435"/>
                    </a:lnTo>
                    <a:lnTo>
                      <a:pt x="85" y="457"/>
                    </a:lnTo>
                    <a:lnTo>
                      <a:pt x="82" y="480"/>
                    </a:lnTo>
                    <a:lnTo>
                      <a:pt x="81" y="502"/>
                    </a:lnTo>
                    <a:lnTo>
                      <a:pt x="80" y="525"/>
                    </a:lnTo>
                    <a:lnTo>
                      <a:pt x="80" y="525"/>
                    </a:lnTo>
                    <a:lnTo>
                      <a:pt x="80" y="525"/>
                    </a:lnTo>
                    <a:lnTo>
                      <a:pt x="81" y="547"/>
                    </a:lnTo>
                    <a:lnTo>
                      <a:pt x="82" y="571"/>
                    </a:lnTo>
                    <a:lnTo>
                      <a:pt x="85" y="592"/>
                    </a:lnTo>
                    <a:lnTo>
                      <a:pt x="89" y="615"/>
                    </a:lnTo>
                    <a:lnTo>
                      <a:pt x="93" y="636"/>
                    </a:lnTo>
                    <a:lnTo>
                      <a:pt x="100" y="657"/>
                    </a:lnTo>
                    <a:lnTo>
                      <a:pt x="107" y="678"/>
                    </a:lnTo>
                    <a:lnTo>
                      <a:pt x="115" y="698"/>
                    </a:lnTo>
                    <a:lnTo>
                      <a:pt x="123" y="718"/>
                    </a:lnTo>
                    <a:lnTo>
                      <a:pt x="133" y="737"/>
                    </a:lnTo>
                    <a:lnTo>
                      <a:pt x="145" y="756"/>
                    </a:lnTo>
                    <a:lnTo>
                      <a:pt x="156" y="773"/>
                    </a:lnTo>
                    <a:lnTo>
                      <a:pt x="168" y="791"/>
                    </a:lnTo>
                    <a:lnTo>
                      <a:pt x="181" y="808"/>
                    </a:lnTo>
                    <a:lnTo>
                      <a:pt x="196" y="825"/>
                    </a:lnTo>
                    <a:lnTo>
                      <a:pt x="209" y="840"/>
                    </a:lnTo>
                    <a:lnTo>
                      <a:pt x="209" y="840"/>
                    </a:lnTo>
                    <a:lnTo>
                      <a:pt x="226" y="855"/>
                    </a:lnTo>
                    <a:lnTo>
                      <a:pt x="242" y="868"/>
                    </a:lnTo>
                    <a:lnTo>
                      <a:pt x="258" y="881"/>
                    </a:lnTo>
                    <a:lnTo>
                      <a:pt x="275" y="893"/>
                    </a:lnTo>
                    <a:lnTo>
                      <a:pt x="294" y="906"/>
                    </a:lnTo>
                    <a:lnTo>
                      <a:pt x="312" y="916"/>
                    </a:lnTo>
                    <a:lnTo>
                      <a:pt x="332" y="926"/>
                    </a:lnTo>
                    <a:lnTo>
                      <a:pt x="352" y="935"/>
                    </a:lnTo>
                    <a:lnTo>
                      <a:pt x="371" y="943"/>
                    </a:lnTo>
                    <a:lnTo>
                      <a:pt x="391" y="950"/>
                    </a:lnTo>
                    <a:lnTo>
                      <a:pt x="413" y="956"/>
                    </a:lnTo>
                    <a:lnTo>
                      <a:pt x="434" y="961"/>
                    </a:lnTo>
                    <a:lnTo>
                      <a:pt x="456" y="965"/>
                    </a:lnTo>
                    <a:lnTo>
                      <a:pt x="479" y="967"/>
                    </a:lnTo>
                    <a:lnTo>
                      <a:pt x="501" y="970"/>
                    </a:lnTo>
                    <a:lnTo>
                      <a:pt x="524" y="970"/>
                    </a:lnTo>
                    <a:lnTo>
                      <a:pt x="524" y="970"/>
                    </a:lnTo>
                    <a:lnTo>
                      <a:pt x="546" y="970"/>
                    </a:lnTo>
                    <a:lnTo>
                      <a:pt x="570" y="967"/>
                    </a:lnTo>
                    <a:lnTo>
                      <a:pt x="591" y="965"/>
                    </a:lnTo>
                    <a:lnTo>
                      <a:pt x="613" y="961"/>
                    </a:lnTo>
                    <a:lnTo>
                      <a:pt x="634" y="956"/>
                    </a:lnTo>
                    <a:lnTo>
                      <a:pt x="656" y="950"/>
                    </a:lnTo>
                    <a:lnTo>
                      <a:pt x="677" y="943"/>
                    </a:lnTo>
                    <a:lnTo>
                      <a:pt x="697" y="935"/>
                    </a:lnTo>
                    <a:lnTo>
                      <a:pt x="717" y="926"/>
                    </a:lnTo>
                    <a:lnTo>
                      <a:pt x="735" y="916"/>
                    </a:lnTo>
                    <a:lnTo>
                      <a:pt x="754" y="906"/>
                    </a:lnTo>
                    <a:lnTo>
                      <a:pt x="772" y="893"/>
                    </a:lnTo>
                    <a:lnTo>
                      <a:pt x="789" y="881"/>
                    </a:lnTo>
                    <a:lnTo>
                      <a:pt x="806" y="868"/>
                    </a:lnTo>
                    <a:lnTo>
                      <a:pt x="823" y="855"/>
                    </a:lnTo>
                    <a:lnTo>
                      <a:pt x="838" y="840"/>
                    </a:lnTo>
                    <a:lnTo>
                      <a:pt x="838" y="840"/>
                    </a:lnTo>
                    <a:lnTo>
                      <a:pt x="853" y="825"/>
                    </a:lnTo>
                    <a:lnTo>
                      <a:pt x="866" y="808"/>
                    </a:lnTo>
                    <a:lnTo>
                      <a:pt x="879" y="791"/>
                    </a:lnTo>
                    <a:lnTo>
                      <a:pt x="891" y="773"/>
                    </a:lnTo>
                    <a:lnTo>
                      <a:pt x="904" y="756"/>
                    </a:lnTo>
                    <a:lnTo>
                      <a:pt x="914" y="737"/>
                    </a:lnTo>
                    <a:lnTo>
                      <a:pt x="924" y="718"/>
                    </a:lnTo>
                    <a:lnTo>
                      <a:pt x="932" y="698"/>
                    </a:lnTo>
                    <a:lnTo>
                      <a:pt x="941" y="678"/>
                    </a:lnTo>
                    <a:lnTo>
                      <a:pt x="947" y="657"/>
                    </a:lnTo>
                    <a:lnTo>
                      <a:pt x="954" y="636"/>
                    </a:lnTo>
                    <a:lnTo>
                      <a:pt x="959" y="615"/>
                    </a:lnTo>
                    <a:lnTo>
                      <a:pt x="962" y="592"/>
                    </a:lnTo>
                    <a:lnTo>
                      <a:pt x="965" y="571"/>
                    </a:lnTo>
                    <a:lnTo>
                      <a:pt x="967" y="547"/>
                    </a:lnTo>
                    <a:lnTo>
                      <a:pt x="967" y="525"/>
                    </a:lnTo>
                    <a:lnTo>
                      <a:pt x="967" y="525"/>
                    </a:lnTo>
                    <a:lnTo>
                      <a:pt x="967" y="502"/>
                    </a:lnTo>
                    <a:lnTo>
                      <a:pt x="965" y="480"/>
                    </a:lnTo>
                    <a:lnTo>
                      <a:pt x="962" y="457"/>
                    </a:lnTo>
                    <a:lnTo>
                      <a:pt x="959" y="435"/>
                    </a:lnTo>
                    <a:lnTo>
                      <a:pt x="954" y="414"/>
                    </a:lnTo>
                    <a:lnTo>
                      <a:pt x="947" y="392"/>
                    </a:lnTo>
                    <a:lnTo>
                      <a:pt x="941" y="372"/>
                    </a:lnTo>
                    <a:lnTo>
                      <a:pt x="932" y="352"/>
                    </a:lnTo>
                    <a:lnTo>
                      <a:pt x="924" y="332"/>
                    </a:lnTo>
                    <a:lnTo>
                      <a:pt x="914" y="312"/>
                    </a:lnTo>
                    <a:lnTo>
                      <a:pt x="904" y="295"/>
                    </a:lnTo>
                    <a:lnTo>
                      <a:pt x="891" y="276"/>
                    </a:lnTo>
                    <a:lnTo>
                      <a:pt x="879" y="259"/>
                    </a:lnTo>
                    <a:lnTo>
                      <a:pt x="866" y="242"/>
                    </a:lnTo>
                    <a:lnTo>
                      <a:pt x="853" y="226"/>
                    </a:lnTo>
                    <a:lnTo>
                      <a:pt x="838" y="210"/>
                    </a:lnTo>
                    <a:lnTo>
                      <a:pt x="838" y="2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8367713" y="293688"/>
                <a:ext cx="354013" cy="292100"/>
              </a:xfrm>
              <a:custGeom>
                <a:avLst/>
                <a:gdLst>
                  <a:gd name="T0" fmla="*/ 181 w 671"/>
                  <a:gd name="T1" fmla="*/ 57 h 550"/>
                  <a:gd name="T2" fmla="*/ 311 w 671"/>
                  <a:gd name="T3" fmla="*/ 57 h 550"/>
                  <a:gd name="T4" fmla="*/ 311 w 671"/>
                  <a:gd name="T5" fmla="*/ 550 h 550"/>
                  <a:gd name="T6" fmla="*/ 311 w 671"/>
                  <a:gd name="T7" fmla="*/ 550 h 550"/>
                  <a:gd name="T8" fmla="*/ 277 w 671"/>
                  <a:gd name="T9" fmla="*/ 546 h 550"/>
                  <a:gd name="T10" fmla="*/ 245 w 671"/>
                  <a:gd name="T11" fmla="*/ 540 h 550"/>
                  <a:gd name="T12" fmla="*/ 212 w 671"/>
                  <a:gd name="T13" fmla="*/ 530 h 550"/>
                  <a:gd name="T14" fmla="*/ 181 w 671"/>
                  <a:gd name="T15" fmla="*/ 518 h 550"/>
                  <a:gd name="T16" fmla="*/ 181 w 671"/>
                  <a:gd name="T17" fmla="*/ 57 h 550"/>
                  <a:gd name="T18" fmla="*/ 181 w 671"/>
                  <a:gd name="T19" fmla="*/ 57 h 550"/>
                  <a:gd name="T20" fmla="*/ 0 w 671"/>
                  <a:gd name="T21" fmla="*/ 362 h 550"/>
                  <a:gd name="T22" fmla="*/ 0 w 671"/>
                  <a:gd name="T23" fmla="*/ 362 h 550"/>
                  <a:gd name="T24" fmla="*/ 13 w 671"/>
                  <a:gd name="T25" fmla="*/ 381 h 550"/>
                  <a:gd name="T26" fmla="*/ 26 w 671"/>
                  <a:gd name="T27" fmla="*/ 400 h 550"/>
                  <a:gd name="T28" fmla="*/ 41 w 671"/>
                  <a:gd name="T29" fmla="*/ 417 h 550"/>
                  <a:gd name="T30" fmla="*/ 58 w 671"/>
                  <a:gd name="T31" fmla="*/ 435 h 550"/>
                  <a:gd name="T32" fmla="*/ 58 w 671"/>
                  <a:gd name="T33" fmla="*/ 435 h 550"/>
                  <a:gd name="T34" fmla="*/ 74 w 671"/>
                  <a:gd name="T35" fmla="*/ 451 h 550"/>
                  <a:gd name="T36" fmla="*/ 92 w 671"/>
                  <a:gd name="T37" fmla="*/ 466 h 550"/>
                  <a:gd name="T38" fmla="*/ 111 w 671"/>
                  <a:gd name="T39" fmla="*/ 480 h 550"/>
                  <a:gd name="T40" fmla="*/ 130 w 671"/>
                  <a:gd name="T41" fmla="*/ 492 h 550"/>
                  <a:gd name="T42" fmla="*/ 130 w 671"/>
                  <a:gd name="T43" fmla="*/ 145 h 550"/>
                  <a:gd name="T44" fmla="*/ 0 w 671"/>
                  <a:gd name="T45" fmla="*/ 145 h 550"/>
                  <a:gd name="T46" fmla="*/ 0 w 671"/>
                  <a:gd name="T47" fmla="*/ 362 h 550"/>
                  <a:gd name="T48" fmla="*/ 0 w 671"/>
                  <a:gd name="T49" fmla="*/ 362 h 550"/>
                  <a:gd name="T50" fmla="*/ 360 w 671"/>
                  <a:gd name="T51" fmla="*/ 550 h 550"/>
                  <a:gd name="T52" fmla="*/ 360 w 671"/>
                  <a:gd name="T53" fmla="*/ 550 h 550"/>
                  <a:gd name="T54" fmla="*/ 394 w 671"/>
                  <a:gd name="T55" fmla="*/ 546 h 550"/>
                  <a:gd name="T56" fmla="*/ 428 w 671"/>
                  <a:gd name="T57" fmla="*/ 540 h 550"/>
                  <a:gd name="T58" fmla="*/ 460 w 671"/>
                  <a:gd name="T59" fmla="*/ 530 h 550"/>
                  <a:gd name="T60" fmla="*/ 491 w 671"/>
                  <a:gd name="T61" fmla="*/ 518 h 550"/>
                  <a:gd name="T62" fmla="*/ 491 w 671"/>
                  <a:gd name="T63" fmla="*/ 230 h 550"/>
                  <a:gd name="T64" fmla="*/ 360 w 671"/>
                  <a:gd name="T65" fmla="*/ 230 h 550"/>
                  <a:gd name="T66" fmla="*/ 360 w 671"/>
                  <a:gd name="T67" fmla="*/ 550 h 550"/>
                  <a:gd name="T68" fmla="*/ 360 w 671"/>
                  <a:gd name="T69" fmla="*/ 550 h 550"/>
                  <a:gd name="T70" fmla="*/ 541 w 671"/>
                  <a:gd name="T71" fmla="*/ 492 h 550"/>
                  <a:gd name="T72" fmla="*/ 541 w 671"/>
                  <a:gd name="T73" fmla="*/ 492 h 550"/>
                  <a:gd name="T74" fmla="*/ 561 w 671"/>
                  <a:gd name="T75" fmla="*/ 480 h 550"/>
                  <a:gd name="T76" fmla="*/ 580 w 671"/>
                  <a:gd name="T77" fmla="*/ 466 h 550"/>
                  <a:gd name="T78" fmla="*/ 597 w 671"/>
                  <a:gd name="T79" fmla="*/ 451 h 550"/>
                  <a:gd name="T80" fmla="*/ 615 w 671"/>
                  <a:gd name="T81" fmla="*/ 435 h 550"/>
                  <a:gd name="T82" fmla="*/ 615 w 671"/>
                  <a:gd name="T83" fmla="*/ 435 h 550"/>
                  <a:gd name="T84" fmla="*/ 630 w 671"/>
                  <a:gd name="T85" fmla="*/ 417 h 550"/>
                  <a:gd name="T86" fmla="*/ 645 w 671"/>
                  <a:gd name="T87" fmla="*/ 400 h 550"/>
                  <a:gd name="T88" fmla="*/ 658 w 671"/>
                  <a:gd name="T89" fmla="*/ 381 h 550"/>
                  <a:gd name="T90" fmla="*/ 671 w 671"/>
                  <a:gd name="T91" fmla="*/ 362 h 550"/>
                  <a:gd name="T92" fmla="*/ 671 w 671"/>
                  <a:gd name="T93" fmla="*/ 0 h 550"/>
                  <a:gd name="T94" fmla="*/ 541 w 671"/>
                  <a:gd name="T95" fmla="*/ 0 h 550"/>
                  <a:gd name="T96" fmla="*/ 541 w 671"/>
                  <a:gd name="T97" fmla="*/ 492 h 550"/>
                  <a:gd name="T98" fmla="*/ 541 w 671"/>
                  <a:gd name="T99" fmla="*/ 49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1" h="550">
                    <a:moveTo>
                      <a:pt x="181" y="57"/>
                    </a:moveTo>
                    <a:lnTo>
                      <a:pt x="311" y="57"/>
                    </a:lnTo>
                    <a:lnTo>
                      <a:pt x="311" y="550"/>
                    </a:lnTo>
                    <a:lnTo>
                      <a:pt x="311" y="550"/>
                    </a:lnTo>
                    <a:lnTo>
                      <a:pt x="277" y="546"/>
                    </a:lnTo>
                    <a:lnTo>
                      <a:pt x="245" y="540"/>
                    </a:lnTo>
                    <a:lnTo>
                      <a:pt x="212" y="530"/>
                    </a:lnTo>
                    <a:lnTo>
                      <a:pt x="181" y="518"/>
                    </a:lnTo>
                    <a:lnTo>
                      <a:pt x="181" y="57"/>
                    </a:lnTo>
                    <a:lnTo>
                      <a:pt x="181" y="57"/>
                    </a:lnTo>
                    <a:close/>
                    <a:moveTo>
                      <a:pt x="0" y="362"/>
                    </a:moveTo>
                    <a:lnTo>
                      <a:pt x="0" y="362"/>
                    </a:lnTo>
                    <a:lnTo>
                      <a:pt x="13" y="381"/>
                    </a:lnTo>
                    <a:lnTo>
                      <a:pt x="26" y="400"/>
                    </a:lnTo>
                    <a:lnTo>
                      <a:pt x="41" y="417"/>
                    </a:lnTo>
                    <a:lnTo>
                      <a:pt x="58" y="435"/>
                    </a:lnTo>
                    <a:lnTo>
                      <a:pt x="58" y="435"/>
                    </a:lnTo>
                    <a:lnTo>
                      <a:pt x="74" y="451"/>
                    </a:lnTo>
                    <a:lnTo>
                      <a:pt x="92" y="466"/>
                    </a:lnTo>
                    <a:lnTo>
                      <a:pt x="111" y="480"/>
                    </a:lnTo>
                    <a:lnTo>
                      <a:pt x="130" y="492"/>
                    </a:lnTo>
                    <a:lnTo>
                      <a:pt x="130" y="145"/>
                    </a:lnTo>
                    <a:lnTo>
                      <a:pt x="0" y="145"/>
                    </a:lnTo>
                    <a:lnTo>
                      <a:pt x="0" y="362"/>
                    </a:lnTo>
                    <a:lnTo>
                      <a:pt x="0" y="362"/>
                    </a:lnTo>
                    <a:close/>
                    <a:moveTo>
                      <a:pt x="360" y="550"/>
                    </a:moveTo>
                    <a:lnTo>
                      <a:pt x="360" y="550"/>
                    </a:lnTo>
                    <a:lnTo>
                      <a:pt x="394" y="546"/>
                    </a:lnTo>
                    <a:lnTo>
                      <a:pt x="428" y="540"/>
                    </a:lnTo>
                    <a:lnTo>
                      <a:pt x="460" y="530"/>
                    </a:lnTo>
                    <a:lnTo>
                      <a:pt x="491" y="518"/>
                    </a:lnTo>
                    <a:lnTo>
                      <a:pt x="491" y="230"/>
                    </a:lnTo>
                    <a:lnTo>
                      <a:pt x="360" y="230"/>
                    </a:lnTo>
                    <a:lnTo>
                      <a:pt x="360" y="550"/>
                    </a:lnTo>
                    <a:lnTo>
                      <a:pt x="360" y="550"/>
                    </a:lnTo>
                    <a:close/>
                    <a:moveTo>
                      <a:pt x="541" y="492"/>
                    </a:moveTo>
                    <a:lnTo>
                      <a:pt x="541" y="492"/>
                    </a:lnTo>
                    <a:lnTo>
                      <a:pt x="561" y="480"/>
                    </a:lnTo>
                    <a:lnTo>
                      <a:pt x="580" y="466"/>
                    </a:lnTo>
                    <a:lnTo>
                      <a:pt x="597" y="451"/>
                    </a:lnTo>
                    <a:lnTo>
                      <a:pt x="615" y="435"/>
                    </a:lnTo>
                    <a:lnTo>
                      <a:pt x="615" y="435"/>
                    </a:lnTo>
                    <a:lnTo>
                      <a:pt x="630" y="417"/>
                    </a:lnTo>
                    <a:lnTo>
                      <a:pt x="645" y="400"/>
                    </a:lnTo>
                    <a:lnTo>
                      <a:pt x="658" y="381"/>
                    </a:lnTo>
                    <a:lnTo>
                      <a:pt x="671" y="362"/>
                    </a:lnTo>
                    <a:lnTo>
                      <a:pt x="671" y="0"/>
                    </a:lnTo>
                    <a:lnTo>
                      <a:pt x="541" y="0"/>
                    </a:lnTo>
                    <a:lnTo>
                      <a:pt x="541" y="492"/>
                    </a:lnTo>
                    <a:lnTo>
                      <a:pt x="541" y="4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5" name="Groupe 24"/>
          <p:cNvGrpSpPr/>
          <p:nvPr/>
        </p:nvGrpSpPr>
        <p:grpSpPr>
          <a:xfrm>
            <a:off x="414547" y="1508147"/>
            <a:ext cx="933953" cy="618959"/>
            <a:chOff x="507989" y="1128766"/>
            <a:chExt cx="933953" cy="618959"/>
          </a:xfrm>
        </p:grpSpPr>
        <p:grpSp>
          <p:nvGrpSpPr>
            <p:cNvPr id="26" name="Groupe 25"/>
            <p:cNvGrpSpPr/>
            <p:nvPr/>
          </p:nvGrpSpPr>
          <p:grpSpPr>
            <a:xfrm>
              <a:off x="507989" y="1128766"/>
              <a:ext cx="933953" cy="618959"/>
              <a:chOff x="234000" y="1414028"/>
              <a:chExt cx="933953" cy="618959"/>
            </a:xfrm>
          </p:grpSpPr>
          <p:cxnSp>
            <p:nvCxnSpPr>
              <p:cNvPr id="30" name="Straight Connector 5"/>
              <p:cNvCxnSpPr/>
              <p:nvPr/>
            </p:nvCxnSpPr>
            <p:spPr bwMode="gray">
              <a:xfrm>
                <a:off x="1167953" y="1414028"/>
                <a:ext cx="0" cy="618339"/>
              </a:xfrm>
              <a:prstGeom prst="line">
                <a:avLst/>
              </a:prstGeom>
              <a:ln cap="rnd">
                <a:solidFill>
                  <a:schemeClr val="accent6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67"/>
              <p:cNvGrpSpPr/>
              <p:nvPr/>
            </p:nvGrpSpPr>
            <p:grpSpPr>
              <a:xfrm>
                <a:off x="234000" y="1414028"/>
                <a:ext cx="933952" cy="618959"/>
                <a:chOff x="234000" y="1988840"/>
                <a:chExt cx="933952" cy="618959"/>
              </a:xfrm>
            </p:grpSpPr>
            <p:cxnSp>
              <p:nvCxnSpPr>
                <p:cNvPr id="32" name="Straight Connector 6"/>
                <p:cNvCxnSpPr>
                  <a:stCxn id="33" idx="6"/>
                </p:cNvCxnSpPr>
                <p:nvPr/>
              </p:nvCxnSpPr>
              <p:spPr bwMode="gray">
                <a:xfrm>
                  <a:off x="866180" y="2298319"/>
                  <a:ext cx="301772" cy="0"/>
                </a:xfrm>
                <a:prstGeom prst="line">
                  <a:avLst/>
                </a:prstGeom>
                <a:ln cap="rnd">
                  <a:solidFill>
                    <a:srgbClr val="A1067D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8"/>
                <p:cNvSpPr/>
                <p:nvPr/>
              </p:nvSpPr>
              <p:spPr bwMode="gray">
                <a:xfrm>
                  <a:off x="234000" y="1988840"/>
                  <a:ext cx="632180" cy="618959"/>
                </a:xfrm>
                <a:prstGeom prst="ellipse">
                  <a:avLst/>
                </a:prstGeom>
                <a:solidFill>
                  <a:srgbClr val="A106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3200" dirty="0"/>
                </a:p>
              </p:txBody>
            </p:sp>
          </p:grpSp>
        </p:grpSp>
        <p:grpSp>
          <p:nvGrpSpPr>
            <p:cNvPr id="27" name="Groupe 26"/>
            <p:cNvGrpSpPr/>
            <p:nvPr/>
          </p:nvGrpSpPr>
          <p:grpSpPr>
            <a:xfrm>
              <a:off x="587025" y="1282823"/>
              <a:ext cx="478413" cy="313477"/>
              <a:chOff x="8175625" y="150813"/>
              <a:chExt cx="787400" cy="515937"/>
            </a:xfrm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8175625" y="150813"/>
                <a:ext cx="787400" cy="515937"/>
              </a:xfrm>
              <a:custGeom>
                <a:avLst/>
                <a:gdLst>
                  <a:gd name="T0" fmla="*/ 461 w 992"/>
                  <a:gd name="T1" fmla="*/ 1 h 650"/>
                  <a:gd name="T2" fmla="*/ 357 w 992"/>
                  <a:gd name="T3" fmla="*/ 21 h 650"/>
                  <a:gd name="T4" fmla="*/ 227 w 992"/>
                  <a:gd name="T5" fmla="*/ 80 h 650"/>
                  <a:gd name="T6" fmla="*/ 112 w 992"/>
                  <a:gd name="T7" fmla="*/ 171 h 650"/>
                  <a:gd name="T8" fmla="*/ 12 w 992"/>
                  <a:gd name="T9" fmla="*/ 287 h 650"/>
                  <a:gd name="T10" fmla="*/ 1 w 992"/>
                  <a:gd name="T11" fmla="*/ 314 h 650"/>
                  <a:gd name="T12" fmla="*/ 7 w 992"/>
                  <a:gd name="T13" fmla="*/ 355 h 650"/>
                  <a:gd name="T14" fmla="*/ 59 w 992"/>
                  <a:gd name="T15" fmla="*/ 424 h 650"/>
                  <a:gd name="T16" fmla="*/ 168 w 992"/>
                  <a:gd name="T17" fmla="*/ 527 h 650"/>
                  <a:gd name="T18" fmla="*/ 291 w 992"/>
                  <a:gd name="T19" fmla="*/ 603 h 650"/>
                  <a:gd name="T20" fmla="*/ 426 w 992"/>
                  <a:gd name="T21" fmla="*/ 645 h 650"/>
                  <a:gd name="T22" fmla="*/ 496 w 992"/>
                  <a:gd name="T23" fmla="*/ 650 h 650"/>
                  <a:gd name="T24" fmla="*/ 550 w 992"/>
                  <a:gd name="T25" fmla="*/ 647 h 650"/>
                  <a:gd name="T26" fmla="*/ 669 w 992"/>
                  <a:gd name="T27" fmla="*/ 617 h 650"/>
                  <a:gd name="T28" fmla="*/ 796 w 992"/>
                  <a:gd name="T29" fmla="*/ 549 h 650"/>
                  <a:gd name="T30" fmla="*/ 908 w 992"/>
                  <a:gd name="T31" fmla="*/ 451 h 650"/>
                  <a:gd name="T32" fmla="*/ 980 w 992"/>
                  <a:gd name="T33" fmla="*/ 363 h 650"/>
                  <a:gd name="T34" fmla="*/ 992 w 992"/>
                  <a:gd name="T35" fmla="*/ 325 h 650"/>
                  <a:gd name="T36" fmla="*/ 980 w 992"/>
                  <a:gd name="T37" fmla="*/ 287 h 650"/>
                  <a:gd name="T38" fmla="*/ 908 w 992"/>
                  <a:gd name="T39" fmla="*/ 198 h 650"/>
                  <a:gd name="T40" fmla="*/ 796 w 992"/>
                  <a:gd name="T41" fmla="*/ 100 h 650"/>
                  <a:gd name="T42" fmla="*/ 669 w 992"/>
                  <a:gd name="T43" fmla="*/ 33 h 650"/>
                  <a:gd name="T44" fmla="*/ 550 w 992"/>
                  <a:gd name="T45" fmla="*/ 3 h 650"/>
                  <a:gd name="T46" fmla="*/ 496 w 992"/>
                  <a:gd name="T47" fmla="*/ 0 h 650"/>
                  <a:gd name="T48" fmla="*/ 525 w 992"/>
                  <a:gd name="T49" fmla="*/ 54 h 650"/>
                  <a:gd name="T50" fmla="*/ 577 w 992"/>
                  <a:gd name="T51" fmla="*/ 65 h 650"/>
                  <a:gd name="T52" fmla="*/ 649 w 992"/>
                  <a:gd name="T53" fmla="*/ 99 h 650"/>
                  <a:gd name="T54" fmla="*/ 722 w 992"/>
                  <a:gd name="T55" fmla="*/ 172 h 650"/>
                  <a:gd name="T56" fmla="*/ 756 w 992"/>
                  <a:gd name="T57" fmla="*/ 244 h 650"/>
                  <a:gd name="T58" fmla="*/ 767 w 992"/>
                  <a:gd name="T59" fmla="*/ 296 h 650"/>
                  <a:gd name="T60" fmla="*/ 768 w 992"/>
                  <a:gd name="T61" fmla="*/ 338 h 650"/>
                  <a:gd name="T62" fmla="*/ 760 w 992"/>
                  <a:gd name="T63" fmla="*/ 393 h 650"/>
                  <a:gd name="T64" fmla="*/ 735 w 992"/>
                  <a:gd name="T65" fmla="*/ 455 h 650"/>
                  <a:gd name="T66" fmla="*/ 669 w 992"/>
                  <a:gd name="T67" fmla="*/ 535 h 650"/>
                  <a:gd name="T68" fmla="*/ 590 w 992"/>
                  <a:gd name="T69" fmla="*/ 581 h 650"/>
                  <a:gd name="T70" fmla="*/ 538 w 992"/>
                  <a:gd name="T71" fmla="*/ 594 h 650"/>
                  <a:gd name="T72" fmla="*/ 496 w 992"/>
                  <a:gd name="T73" fmla="*/ 597 h 650"/>
                  <a:gd name="T74" fmla="*/ 441 w 992"/>
                  <a:gd name="T75" fmla="*/ 592 h 650"/>
                  <a:gd name="T76" fmla="*/ 391 w 992"/>
                  <a:gd name="T77" fmla="*/ 575 h 650"/>
                  <a:gd name="T78" fmla="*/ 304 w 992"/>
                  <a:gd name="T79" fmla="*/ 517 h 650"/>
                  <a:gd name="T80" fmla="*/ 246 w 992"/>
                  <a:gd name="T81" fmla="*/ 430 h 650"/>
                  <a:gd name="T82" fmla="*/ 229 w 992"/>
                  <a:gd name="T83" fmla="*/ 380 h 650"/>
                  <a:gd name="T84" fmla="*/ 224 w 992"/>
                  <a:gd name="T85" fmla="*/ 325 h 650"/>
                  <a:gd name="T86" fmla="*/ 227 w 992"/>
                  <a:gd name="T87" fmla="*/ 283 h 650"/>
                  <a:gd name="T88" fmla="*/ 240 w 992"/>
                  <a:gd name="T89" fmla="*/ 231 h 650"/>
                  <a:gd name="T90" fmla="*/ 286 w 992"/>
                  <a:gd name="T91" fmla="*/ 152 h 650"/>
                  <a:gd name="T92" fmla="*/ 367 w 992"/>
                  <a:gd name="T93" fmla="*/ 86 h 650"/>
                  <a:gd name="T94" fmla="*/ 428 w 992"/>
                  <a:gd name="T95" fmla="*/ 61 h 650"/>
                  <a:gd name="T96" fmla="*/ 483 w 992"/>
                  <a:gd name="T97" fmla="*/ 53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92" h="650">
                    <a:moveTo>
                      <a:pt x="496" y="0"/>
                    </a:moveTo>
                    <a:lnTo>
                      <a:pt x="496" y="0"/>
                    </a:lnTo>
                    <a:lnTo>
                      <a:pt x="478" y="0"/>
                    </a:lnTo>
                    <a:lnTo>
                      <a:pt x="461" y="1"/>
                    </a:lnTo>
                    <a:lnTo>
                      <a:pt x="443" y="3"/>
                    </a:lnTo>
                    <a:lnTo>
                      <a:pt x="426" y="5"/>
                    </a:lnTo>
                    <a:lnTo>
                      <a:pt x="391" y="12"/>
                    </a:lnTo>
                    <a:lnTo>
                      <a:pt x="357" y="21"/>
                    </a:lnTo>
                    <a:lnTo>
                      <a:pt x="324" y="33"/>
                    </a:lnTo>
                    <a:lnTo>
                      <a:pt x="291" y="46"/>
                    </a:lnTo>
                    <a:lnTo>
                      <a:pt x="259" y="63"/>
                    </a:lnTo>
                    <a:lnTo>
                      <a:pt x="227" y="80"/>
                    </a:lnTo>
                    <a:lnTo>
                      <a:pt x="198" y="100"/>
                    </a:lnTo>
                    <a:lnTo>
                      <a:pt x="168" y="122"/>
                    </a:lnTo>
                    <a:lnTo>
                      <a:pt x="139" y="146"/>
                    </a:lnTo>
                    <a:lnTo>
                      <a:pt x="112" y="171"/>
                    </a:lnTo>
                    <a:lnTo>
                      <a:pt x="84" y="198"/>
                    </a:lnTo>
                    <a:lnTo>
                      <a:pt x="59" y="226"/>
                    </a:lnTo>
                    <a:lnTo>
                      <a:pt x="35" y="256"/>
                    </a:lnTo>
                    <a:lnTo>
                      <a:pt x="12" y="287"/>
                    </a:lnTo>
                    <a:lnTo>
                      <a:pt x="12" y="287"/>
                    </a:lnTo>
                    <a:lnTo>
                      <a:pt x="7" y="295"/>
                    </a:lnTo>
                    <a:lnTo>
                      <a:pt x="3" y="304"/>
                    </a:lnTo>
                    <a:lnTo>
                      <a:pt x="1" y="314"/>
                    </a:lnTo>
                    <a:lnTo>
                      <a:pt x="0" y="325"/>
                    </a:lnTo>
                    <a:lnTo>
                      <a:pt x="1" y="335"/>
                    </a:lnTo>
                    <a:lnTo>
                      <a:pt x="3" y="345"/>
                    </a:lnTo>
                    <a:lnTo>
                      <a:pt x="7" y="355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35" y="394"/>
                    </a:lnTo>
                    <a:lnTo>
                      <a:pt x="59" y="424"/>
                    </a:lnTo>
                    <a:lnTo>
                      <a:pt x="84" y="451"/>
                    </a:lnTo>
                    <a:lnTo>
                      <a:pt x="112" y="479"/>
                    </a:lnTo>
                    <a:lnTo>
                      <a:pt x="139" y="504"/>
                    </a:lnTo>
                    <a:lnTo>
                      <a:pt x="168" y="527"/>
                    </a:lnTo>
                    <a:lnTo>
                      <a:pt x="198" y="549"/>
                    </a:lnTo>
                    <a:lnTo>
                      <a:pt x="227" y="569"/>
                    </a:lnTo>
                    <a:lnTo>
                      <a:pt x="259" y="587"/>
                    </a:lnTo>
                    <a:lnTo>
                      <a:pt x="291" y="603"/>
                    </a:lnTo>
                    <a:lnTo>
                      <a:pt x="324" y="617"/>
                    </a:lnTo>
                    <a:lnTo>
                      <a:pt x="357" y="628"/>
                    </a:lnTo>
                    <a:lnTo>
                      <a:pt x="391" y="638"/>
                    </a:lnTo>
                    <a:lnTo>
                      <a:pt x="426" y="645"/>
                    </a:lnTo>
                    <a:lnTo>
                      <a:pt x="443" y="647"/>
                    </a:lnTo>
                    <a:lnTo>
                      <a:pt x="461" y="648"/>
                    </a:lnTo>
                    <a:lnTo>
                      <a:pt x="478" y="649"/>
                    </a:lnTo>
                    <a:lnTo>
                      <a:pt x="496" y="650"/>
                    </a:lnTo>
                    <a:lnTo>
                      <a:pt x="496" y="650"/>
                    </a:lnTo>
                    <a:lnTo>
                      <a:pt x="515" y="649"/>
                    </a:lnTo>
                    <a:lnTo>
                      <a:pt x="532" y="648"/>
                    </a:lnTo>
                    <a:lnTo>
                      <a:pt x="550" y="647"/>
                    </a:lnTo>
                    <a:lnTo>
                      <a:pt x="567" y="645"/>
                    </a:lnTo>
                    <a:lnTo>
                      <a:pt x="602" y="638"/>
                    </a:lnTo>
                    <a:lnTo>
                      <a:pt x="636" y="628"/>
                    </a:lnTo>
                    <a:lnTo>
                      <a:pt x="669" y="617"/>
                    </a:lnTo>
                    <a:lnTo>
                      <a:pt x="702" y="603"/>
                    </a:lnTo>
                    <a:lnTo>
                      <a:pt x="734" y="587"/>
                    </a:lnTo>
                    <a:lnTo>
                      <a:pt x="765" y="569"/>
                    </a:lnTo>
                    <a:lnTo>
                      <a:pt x="796" y="549"/>
                    </a:lnTo>
                    <a:lnTo>
                      <a:pt x="825" y="527"/>
                    </a:lnTo>
                    <a:lnTo>
                      <a:pt x="854" y="504"/>
                    </a:lnTo>
                    <a:lnTo>
                      <a:pt x="881" y="479"/>
                    </a:lnTo>
                    <a:lnTo>
                      <a:pt x="908" y="451"/>
                    </a:lnTo>
                    <a:lnTo>
                      <a:pt x="933" y="424"/>
                    </a:lnTo>
                    <a:lnTo>
                      <a:pt x="957" y="394"/>
                    </a:lnTo>
                    <a:lnTo>
                      <a:pt x="980" y="363"/>
                    </a:lnTo>
                    <a:lnTo>
                      <a:pt x="980" y="363"/>
                    </a:lnTo>
                    <a:lnTo>
                      <a:pt x="985" y="355"/>
                    </a:lnTo>
                    <a:lnTo>
                      <a:pt x="990" y="345"/>
                    </a:lnTo>
                    <a:lnTo>
                      <a:pt x="992" y="335"/>
                    </a:lnTo>
                    <a:lnTo>
                      <a:pt x="992" y="325"/>
                    </a:lnTo>
                    <a:lnTo>
                      <a:pt x="992" y="314"/>
                    </a:lnTo>
                    <a:lnTo>
                      <a:pt x="990" y="304"/>
                    </a:lnTo>
                    <a:lnTo>
                      <a:pt x="985" y="295"/>
                    </a:lnTo>
                    <a:lnTo>
                      <a:pt x="980" y="287"/>
                    </a:lnTo>
                    <a:lnTo>
                      <a:pt x="980" y="287"/>
                    </a:lnTo>
                    <a:lnTo>
                      <a:pt x="957" y="256"/>
                    </a:lnTo>
                    <a:lnTo>
                      <a:pt x="933" y="226"/>
                    </a:lnTo>
                    <a:lnTo>
                      <a:pt x="908" y="198"/>
                    </a:lnTo>
                    <a:lnTo>
                      <a:pt x="881" y="171"/>
                    </a:lnTo>
                    <a:lnTo>
                      <a:pt x="854" y="146"/>
                    </a:lnTo>
                    <a:lnTo>
                      <a:pt x="825" y="122"/>
                    </a:lnTo>
                    <a:lnTo>
                      <a:pt x="796" y="100"/>
                    </a:lnTo>
                    <a:lnTo>
                      <a:pt x="765" y="80"/>
                    </a:lnTo>
                    <a:lnTo>
                      <a:pt x="734" y="63"/>
                    </a:lnTo>
                    <a:lnTo>
                      <a:pt x="702" y="46"/>
                    </a:lnTo>
                    <a:lnTo>
                      <a:pt x="669" y="33"/>
                    </a:lnTo>
                    <a:lnTo>
                      <a:pt x="636" y="21"/>
                    </a:lnTo>
                    <a:lnTo>
                      <a:pt x="602" y="12"/>
                    </a:lnTo>
                    <a:lnTo>
                      <a:pt x="567" y="5"/>
                    </a:lnTo>
                    <a:lnTo>
                      <a:pt x="550" y="3"/>
                    </a:lnTo>
                    <a:lnTo>
                      <a:pt x="532" y="1"/>
                    </a:lnTo>
                    <a:lnTo>
                      <a:pt x="515" y="0"/>
                    </a:lnTo>
                    <a:lnTo>
                      <a:pt x="496" y="0"/>
                    </a:lnTo>
                    <a:lnTo>
                      <a:pt x="496" y="0"/>
                    </a:lnTo>
                    <a:close/>
                    <a:moveTo>
                      <a:pt x="496" y="53"/>
                    </a:moveTo>
                    <a:lnTo>
                      <a:pt x="496" y="53"/>
                    </a:lnTo>
                    <a:lnTo>
                      <a:pt x="510" y="53"/>
                    </a:lnTo>
                    <a:lnTo>
                      <a:pt x="525" y="54"/>
                    </a:lnTo>
                    <a:lnTo>
                      <a:pt x="538" y="56"/>
                    </a:lnTo>
                    <a:lnTo>
                      <a:pt x="551" y="58"/>
                    </a:lnTo>
                    <a:lnTo>
                      <a:pt x="564" y="61"/>
                    </a:lnTo>
                    <a:lnTo>
                      <a:pt x="577" y="65"/>
                    </a:lnTo>
                    <a:lnTo>
                      <a:pt x="590" y="69"/>
                    </a:lnTo>
                    <a:lnTo>
                      <a:pt x="602" y="74"/>
                    </a:lnTo>
                    <a:lnTo>
                      <a:pt x="627" y="86"/>
                    </a:lnTo>
                    <a:lnTo>
                      <a:pt x="649" y="99"/>
                    </a:lnTo>
                    <a:lnTo>
                      <a:pt x="669" y="114"/>
                    </a:lnTo>
                    <a:lnTo>
                      <a:pt x="689" y="132"/>
                    </a:lnTo>
                    <a:lnTo>
                      <a:pt x="707" y="152"/>
                    </a:lnTo>
                    <a:lnTo>
                      <a:pt x="722" y="172"/>
                    </a:lnTo>
                    <a:lnTo>
                      <a:pt x="735" y="195"/>
                    </a:lnTo>
                    <a:lnTo>
                      <a:pt x="747" y="218"/>
                    </a:lnTo>
                    <a:lnTo>
                      <a:pt x="752" y="231"/>
                    </a:lnTo>
                    <a:lnTo>
                      <a:pt x="756" y="244"/>
                    </a:lnTo>
                    <a:lnTo>
                      <a:pt x="760" y="257"/>
                    </a:lnTo>
                    <a:lnTo>
                      <a:pt x="763" y="270"/>
                    </a:lnTo>
                    <a:lnTo>
                      <a:pt x="765" y="283"/>
                    </a:lnTo>
                    <a:lnTo>
                      <a:pt x="767" y="296"/>
                    </a:lnTo>
                    <a:lnTo>
                      <a:pt x="768" y="311"/>
                    </a:lnTo>
                    <a:lnTo>
                      <a:pt x="768" y="325"/>
                    </a:lnTo>
                    <a:lnTo>
                      <a:pt x="768" y="325"/>
                    </a:lnTo>
                    <a:lnTo>
                      <a:pt x="768" y="338"/>
                    </a:lnTo>
                    <a:lnTo>
                      <a:pt x="767" y="352"/>
                    </a:lnTo>
                    <a:lnTo>
                      <a:pt x="765" y="366"/>
                    </a:lnTo>
                    <a:lnTo>
                      <a:pt x="763" y="380"/>
                    </a:lnTo>
                    <a:lnTo>
                      <a:pt x="760" y="393"/>
                    </a:lnTo>
                    <a:lnTo>
                      <a:pt x="756" y="405"/>
                    </a:lnTo>
                    <a:lnTo>
                      <a:pt x="752" y="418"/>
                    </a:lnTo>
                    <a:lnTo>
                      <a:pt x="747" y="430"/>
                    </a:lnTo>
                    <a:lnTo>
                      <a:pt x="735" y="455"/>
                    </a:lnTo>
                    <a:lnTo>
                      <a:pt x="722" y="477"/>
                    </a:lnTo>
                    <a:lnTo>
                      <a:pt x="707" y="497"/>
                    </a:lnTo>
                    <a:lnTo>
                      <a:pt x="689" y="517"/>
                    </a:lnTo>
                    <a:lnTo>
                      <a:pt x="669" y="535"/>
                    </a:lnTo>
                    <a:lnTo>
                      <a:pt x="649" y="550"/>
                    </a:lnTo>
                    <a:lnTo>
                      <a:pt x="627" y="564"/>
                    </a:lnTo>
                    <a:lnTo>
                      <a:pt x="602" y="575"/>
                    </a:lnTo>
                    <a:lnTo>
                      <a:pt x="590" y="581"/>
                    </a:lnTo>
                    <a:lnTo>
                      <a:pt x="577" y="585"/>
                    </a:lnTo>
                    <a:lnTo>
                      <a:pt x="564" y="589"/>
                    </a:lnTo>
                    <a:lnTo>
                      <a:pt x="551" y="592"/>
                    </a:lnTo>
                    <a:lnTo>
                      <a:pt x="538" y="594"/>
                    </a:lnTo>
                    <a:lnTo>
                      <a:pt x="525" y="595"/>
                    </a:lnTo>
                    <a:lnTo>
                      <a:pt x="510" y="596"/>
                    </a:lnTo>
                    <a:lnTo>
                      <a:pt x="496" y="597"/>
                    </a:lnTo>
                    <a:lnTo>
                      <a:pt x="496" y="597"/>
                    </a:lnTo>
                    <a:lnTo>
                      <a:pt x="483" y="596"/>
                    </a:lnTo>
                    <a:lnTo>
                      <a:pt x="469" y="595"/>
                    </a:lnTo>
                    <a:lnTo>
                      <a:pt x="455" y="594"/>
                    </a:lnTo>
                    <a:lnTo>
                      <a:pt x="441" y="592"/>
                    </a:lnTo>
                    <a:lnTo>
                      <a:pt x="428" y="589"/>
                    </a:lnTo>
                    <a:lnTo>
                      <a:pt x="416" y="585"/>
                    </a:lnTo>
                    <a:lnTo>
                      <a:pt x="403" y="581"/>
                    </a:lnTo>
                    <a:lnTo>
                      <a:pt x="391" y="575"/>
                    </a:lnTo>
                    <a:lnTo>
                      <a:pt x="367" y="564"/>
                    </a:lnTo>
                    <a:lnTo>
                      <a:pt x="345" y="550"/>
                    </a:lnTo>
                    <a:lnTo>
                      <a:pt x="324" y="535"/>
                    </a:lnTo>
                    <a:lnTo>
                      <a:pt x="304" y="517"/>
                    </a:lnTo>
                    <a:lnTo>
                      <a:pt x="286" y="497"/>
                    </a:lnTo>
                    <a:lnTo>
                      <a:pt x="271" y="477"/>
                    </a:lnTo>
                    <a:lnTo>
                      <a:pt x="257" y="455"/>
                    </a:lnTo>
                    <a:lnTo>
                      <a:pt x="246" y="430"/>
                    </a:lnTo>
                    <a:lnTo>
                      <a:pt x="240" y="418"/>
                    </a:lnTo>
                    <a:lnTo>
                      <a:pt x="236" y="405"/>
                    </a:lnTo>
                    <a:lnTo>
                      <a:pt x="233" y="393"/>
                    </a:lnTo>
                    <a:lnTo>
                      <a:pt x="229" y="380"/>
                    </a:lnTo>
                    <a:lnTo>
                      <a:pt x="227" y="366"/>
                    </a:lnTo>
                    <a:lnTo>
                      <a:pt x="226" y="352"/>
                    </a:lnTo>
                    <a:lnTo>
                      <a:pt x="225" y="338"/>
                    </a:lnTo>
                    <a:lnTo>
                      <a:pt x="224" y="325"/>
                    </a:lnTo>
                    <a:lnTo>
                      <a:pt x="224" y="325"/>
                    </a:lnTo>
                    <a:lnTo>
                      <a:pt x="225" y="311"/>
                    </a:lnTo>
                    <a:lnTo>
                      <a:pt x="226" y="296"/>
                    </a:lnTo>
                    <a:lnTo>
                      <a:pt x="227" y="283"/>
                    </a:lnTo>
                    <a:lnTo>
                      <a:pt x="229" y="270"/>
                    </a:lnTo>
                    <a:lnTo>
                      <a:pt x="233" y="257"/>
                    </a:lnTo>
                    <a:lnTo>
                      <a:pt x="236" y="244"/>
                    </a:lnTo>
                    <a:lnTo>
                      <a:pt x="240" y="231"/>
                    </a:lnTo>
                    <a:lnTo>
                      <a:pt x="246" y="218"/>
                    </a:lnTo>
                    <a:lnTo>
                      <a:pt x="257" y="195"/>
                    </a:lnTo>
                    <a:lnTo>
                      <a:pt x="271" y="172"/>
                    </a:lnTo>
                    <a:lnTo>
                      <a:pt x="286" y="152"/>
                    </a:lnTo>
                    <a:lnTo>
                      <a:pt x="304" y="132"/>
                    </a:lnTo>
                    <a:lnTo>
                      <a:pt x="324" y="114"/>
                    </a:lnTo>
                    <a:lnTo>
                      <a:pt x="345" y="99"/>
                    </a:lnTo>
                    <a:lnTo>
                      <a:pt x="367" y="86"/>
                    </a:lnTo>
                    <a:lnTo>
                      <a:pt x="391" y="74"/>
                    </a:lnTo>
                    <a:lnTo>
                      <a:pt x="403" y="69"/>
                    </a:lnTo>
                    <a:lnTo>
                      <a:pt x="416" y="65"/>
                    </a:lnTo>
                    <a:lnTo>
                      <a:pt x="428" y="61"/>
                    </a:lnTo>
                    <a:lnTo>
                      <a:pt x="441" y="58"/>
                    </a:lnTo>
                    <a:lnTo>
                      <a:pt x="455" y="56"/>
                    </a:lnTo>
                    <a:lnTo>
                      <a:pt x="469" y="54"/>
                    </a:lnTo>
                    <a:lnTo>
                      <a:pt x="483" y="53"/>
                    </a:lnTo>
                    <a:lnTo>
                      <a:pt x="496" y="53"/>
                    </a:lnTo>
                    <a:lnTo>
                      <a:pt x="496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8412163" y="252413"/>
                <a:ext cx="314325" cy="312737"/>
              </a:xfrm>
              <a:custGeom>
                <a:avLst/>
                <a:gdLst>
                  <a:gd name="T0" fmla="*/ 103 w 396"/>
                  <a:gd name="T1" fmla="*/ 26 h 396"/>
                  <a:gd name="T2" fmla="*/ 131 w 396"/>
                  <a:gd name="T3" fmla="*/ 11 h 396"/>
                  <a:gd name="T4" fmla="*/ 162 w 396"/>
                  <a:gd name="T5" fmla="*/ 4 h 396"/>
                  <a:gd name="T6" fmla="*/ 193 w 396"/>
                  <a:gd name="T7" fmla="*/ 0 h 396"/>
                  <a:gd name="T8" fmla="*/ 224 w 396"/>
                  <a:gd name="T9" fmla="*/ 1 h 396"/>
                  <a:gd name="T10" fmla="*/ 255 w 396"/>
                  <a:gd name="T11" fmla="*/ 8 h 396"/>
                  <a:gd name="T12" fmla="*/ 285 w 396"/>
                  <a:gd name="T13" fmla="*/ 20 h 396"/>
                  <a:gd name="T14" fmla="*/ 312 w 396"/>
                  <a:gd name="T15" fmla="*/ 37 h 396"/>
                  <a:gd name="T16" fmla="*/ 338 w 396"/>
                  <a:gd name="T17" fmla="*/ 57 h 396"/>
                  <a:gd name="T18" fmla="*/ 352 w 396"/>
                  <a:gd name="T19" fmla="*/ 73 h 396"/>
                  <a:gd name="T20" fmla="*/ 374 w 396"/>
                  <a:gd name="T21" fmla="*/ 106 h 396"/>
                  <a:gd name="T22" fmla="*/ 388 w 396"/>
                  <a:gd name="T23" fmla="*/ 141 h 396"/>
                  <a:gd name="T24" fmla="*/ 394 w 396"/>
                  <a:gd name="T25" fmla="*/ 178 h 396"/>
                  <a:gd name="T26" fmla="*/ 394 w 396"/>
                  <a:gd name="T27" fmla="*/ 217 h 396"/>
                  <a:gd name="T28" fmla="*/ 388 w 396"/>
                  <a:gd name="T29" fmla="*/ 254 h 396"/>
                  <a:gd name="T30" fmla="*/ 374 w 396"/>
                  <a:gd name="T31" fmla="*/ 289 h 396"/>
                  <a:gd name="T32" fmla="*/ 352 w 396"/>
                  <a:gd name="T33" fmla="*/ 322 h 396"/>
                  <a:gd name="T34" fmla="*/ 338 w 396"/>
                  <a:gd name="T35" fmla="*/ 337 h 396"/>
                  <a:gd name="T36" fmla="*/ 307 w 396"/>
                  <a:gd name="T37" fmla="*/ 363 h 396"/>
                  <a:gd name="T38" fmla="*/ 273 w 396"/>
                  <a:gd name="T39" fmla="*/ 381 h 396"/>
                  <a:gd name="T40" fmla="*/ 236 w 396"/>
                  <a:gd name="T41" fmla="*/ 391 h 396"/>
                  <a:gd name="T42" fmla="*/ 198 w 396"/>
                  <a:gd name="T43" fmla="*/ 396 h 396"/>
                  <a:gd name="T44" fmla="*/ 161 w 396"/>
                  <a:gd name="T45" fmla="*/ 391 h 396"/>
                  <a:gd name="T46" fmla="*/ 124 w 396"/>
                  <a:gd name="T47" fmla="*/ 381 h 396"/>
                  <a:gd name="T48" fmla="*/ 89 w 396"/>
                  <a:gd name="T49" fmla="*/ 363 h 396"/>
                  <a:gd name="T50" fmla="*/ 59 w 396"/>
                  <a:gd name="T51" fmla="*/ 337 h 396"/>
                  <a:gd name="T52" fmla="*/ 48 w 396"/>
                  <a:gd name="T53" fmla="*/ 325 h 396"/>
                  <a:gd name="T54" fmla="*/ 29 w 396"/>
                  <a:gd name="T55" fmla="*/ 299 h 396"/>
                  <a:gd name="T56" fmla="*/ 15 w 396"/>
                  <a:gd name="T57" fmla="*/ 272 h 396"/>
                  <a:gd name="T58" fmla="*/ 6 w 396"/>
                  <a:gd name="T59" fmla="*/ 242 h 396"/>
                  <a:gd name="T60" fmla="*/ 2 w 396"/>
                  <a:gd name="T61" fmla="*/ 211 h 396"/>
                  <a:gd name="T62" fmla="*/ 2 w 396"/>
                  <a:gd name="T63" fmla="*/ 182 h 396"/>
                  <a:gd name="T64" fmla="*/ 6 w 396"/>
                  <a:gd name="T65" fmla="*/ 151 h 396"/>
                  <a:gd name="T66" fmla="*/ 16 w 396"/>
                  <a:gd name="T67" fmla="*/ 121 h 396"/>
                  <a:gd name="T68" fmla="*/ 22 w 396"/>
                  <a:gd name="T69" fmla="*/ 107 h 396"/>
                  <a:gd name="T70" fmla="*/ 29 w 396"/>
                  <a:gd name="T71" fmla="*/ 115 h 396"/>
                  <a:gd name="T72" fmla="*/ 48 w 396"/>
                  <a:gd name="T73" fmla="*/ 128 h 396"/>
                  <a:gd name="T74" fmla="*/ 70 w 396"/>
                  <a:gd name="T75" fmla="*/ 132 h 396"/>
                  <a:gd name="T76" fmla="*/ 92 w 396"/>
                  <a:gd name="T77" fmla="*/ 128 h 396"/>
                  <a:gd name="T78" fmla="*/ 111 w 396"/>
                  <a:gd name="T79" fmla="*/ 115 h 396"/>
                  <a:gd name="T80" fmla="*/ 119 w 396"/>
                  <a:gd name="T81" fmla="*/ 106 h 396"/>
                  <a:gd name="T82" fmla="*/ 127 w 396"/>
                  <a:gd name="T83" fmla="*/ 85 h 396"/>
                  <a:gd name="T84" fmla="*/ 127 w 396"/>
                  <a:gd name="T85" fmla="*/ 63 h 396"/>
                  <a:gd name="T86" fmla="*/ 119 w 396"/>
                  <a:gd name="T87" fmla="*/ 42 h 396"/>
                  <a:gd name="T88" fmla="*/ 111 w 396"/>
                  <a:gd name="T89" fmla="*/ 32 h 396"/>
                  <a:gd name="T90" fmla="*/ 103 w 396"/>
                  <a:gd name="T91" fmla="*/ 2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6" h="396">
                    <a:moveTo>
                      <a:pt x="103" y="26"/>
                    </a:moveTo>
                    <a:lnTo>
                      <a:pt x="103" y="26"/>
                    </a:lnTo>
                    <a:lnTo>
                      <a:pt x="117" y="18"/>
                    </a:lnTo>
                    <a:lnTo>
                      <a:pt x="131" y="11"/>
                    </a:lnTo>
                    <a:lnTo>
                      <a:pt x="146" y="7"/>
                    </a:lnTo>
                    <a:lnTo>
                      <a:pt x="162" y="4"/>
                    </a:lnTo>
                    <a:lnTo>
                      <a:pt x="177" y="1"/>
                    </a:lnTo>
                    <a:lnTo>
                      <a:pt x="193" y="0"/>
                    </a:lnTo>
                    <a:lnTo>
                      <a:pt x="209" y="0"/>
                    </a:lnTo>
                    <a:lnTo>
                      <a:pt x="224" y="1"/>
                    </a:lnTo>
                    <a:lnTo>
                      <a:pt x="240" y="5"/>
                    </a:lnTo>
                    <a:lnTo>
                      <a:pt x="255" y="8"/>
                    </a:lnTo>
                    <a:lnTo>
                      <a:pt x="270" y="14"/>
                    </a:lnTo>
                    <a:lnTo>
                      <a:pt x="285" y="20"/>
                    </a:lnTo>
                    <a:lnTo>
                      <a:pt x="299" y="28"/>
                    </a:lnTo>
                    <a:lnTo>
                      <a:pt x="312" y="37"/>
                    </a:lnTo>
                    <a:lnTo>
                      <a:pt x="325" y="46"/>
                    </a:lnTo>
                    <a:lnTo>
                      <a:pt x="338" y="57"/>
                    </a:lnTo>
                    <a:lnTo>
                      <a:pt x="338" y="57"/>
                    </a:lnTo>
                    <a:lnTo>
                      <a:pt x="352" y="73"/>
                    </a:lnTo>
                    <a:lnTo>
                      <a:pt x="364" y="89"/>
                    </a:lnTo>
                    <a:lnTo>
                      <a:pt x="374" y="106"/>
                    </a:lnTo>
                    <a:lnTo>
                      <a:pt x="381" y="123"/>
                    </a:lnTo>
                    <a:lnTo>
                      <a:pt x="388" y="141"/>
                    </a:lnTo>
                    <a:lnTo>
                      <a:pt x="392" y="160"/>
                    </a:lnTo>
                    <a:lnTo>
                      <a:pt x="394" y="178"/>
                    </a:lnTo>
                    <a:lnTo>
                      <a:pt x="396" y="198"/>
                    </a:lnTo>
                    <a:lnTo>
                      <a:pt x="394" y="217"/>
                    </a:lnTo>
                    <a:lnTo>
                      <a:pt x="392" y="235"/>
                    </a:lnTo>
                    <a:lnTo>
                      <a:pt x="388" y="254"/>
                    </a:lnTo>
                    <a:lnTo>
                      <a:pt x="381" y="272"/>
                    </a:lnTo>
                    <a:lnTo>
                      <a:pt x="374" y="289"/>
                    </a:lnTo>
                    <a:lnTo>
                      <a:pt x="364" y="307"/>
                    </a:lnTo>
                    <a:lnTo>
                      <a:pt x="352" y="322"/>
                    </a:lnTo>
                    <a:lnTo>
                      <a:pt x="338" y="337"/>
                    </a:lnTo>
                    <a:lnTo>
                      <a:pt x="338" y="337"/>
                    </a:lnTo>
                    <a:lnTo>
                      <a:pt x="323" y="351"/>
                    </a:lnTo>
                    <a:lnTo>
                      <a:pt x="307" y="363"/>
                    </a:lnTo>
                    <a:lnTo>
                      <a:pt x="290" y="373"/>
                    </a:lnTo>
                    <a:lnTo>
                      <a:pt x="273" y="381"/>
                    </a:lnTo>
                    <a:lnTo>
                      <a:pt x="255" y="387"/>
                    </a:lnTo>
                    <a:lnTo>
                      <a:pt x="236" y="391"/>
                    </a:lnTo>
                    <a:lnTo>
                      <a:pt x="218" y="395"/>
                    </a:lnTo>
                    <a:lnTo>
                      <a:pt x="198" y="396"/>
                    </a:lnTo>
                    <a:lnTo>
                      <a:pt x="179" y="395"/>
                    </a:lnTo>
                    <a:lnTo>
                      <a:pt x="161" y="391"/>
                    </a:lnTo>
                    <a:lnTo>
                      <a:pt x="142" y="387"/>
                    </a:lnTo>
                    <a:lnTo>
                      <a:pt x="124" y="381"/>
                    </a:lnTo>
                    <a:lnTo>
                      <a:pt x="107" y="373"/>
                    </a:lnTo>
                    <a:lnTo>
                      <a:pt x="89" y="363"/>
                    </a:lnTo>
                    <a:lnTo>
                      <a:pt x="74" y="351"/>
                    </a:lnTo>
                    <a:lnTo>
                      <a:pt x="59" y="337"/>
                    </a:lnTo>
                    <a:lnTo>
                      <a:pt x="59" y="337"/>
                    </a:lnTo>
                    <a:lnTo>
                      <a:pt x="48" y="325"/>
                    </a:lnTo>
                    <a:lnTo>
                      <a:pt x="38" y="313"/>
                    </a:lnTo>
                    <a:lnTo>
                      <a:pt x="29" y="299"/>
                    </a:lnTo>
                    <a:lnTo>
                      <a:pt x="21" y="286"/>
                    </a:lnTo>
                    <a:lnTo>
                      <a:pt x="15" y="272"/>
                    </a:lnTo>
                    <a:lnTo>
                      <a:pt x="10" y="257"/>
                    </a:lnTo>
                    <a:lnTo>
                      <a:pt x="6" y="242"/>
                    </a:lnTo>
                    <a:lnTo>
                      <a:pt x="3" y="227"/>
                    </a:lnTo>
                    <a:lnTo>
                      <a:pt x="2" y="211"/>
                    </a:lnTo>
                    <a:lnTo>
                      <a:pt x="0" y="197"/>
                    </a:lnTo>
                    <a:lnTo>
                      <a:pt x="2" y="182"/>
                    </a:lnTo>
                    <a:lnTo>
                      <a:pt x="4" y="166"/>
                    </a:lnTo>
                    <a:lnTo>
                      <a:pt x="6" y="151"/>
                    </a:lnTo>
                    <a:lnTo>
                      <a:pt x="10" y="137"/>
                    </a:lnTo>
                    <a:lnTo>
                      <a:pt x="16" y="121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38" y="122"/>
                    </a:lnTo>
                    <a:lnTo>
                      <a:pt x="48" y="128"/>
                    </a:lnTo>
                    <a:lnTo>
                      <a:pt x="59" y="131"/>
                    </a:lnTo>
                    <a:lnTo>
                      <a:pt x="70" y="132"/>
                    </a:lnTo>
                    <a:lnTo>
                      <a:pt x="81" y="131"/>
                    </a:lnTo>
                    <a:lnTo>
                      <a:pt x="92" y="128"/>
                    </a:lnTo>
                    <a:lnTo>
                      <a:pt x="101" y="122"/>
                    </a:lnTo>
                    <a:lnTo>
                      <a:pt x="111" y="115"/>
                    </a:lnTo>
                    <a:lnTo>
                      <a:pt x="111" y="115"/>
                    </a:lnTo>
                    <a:lnTo>
                      <a:pt x="119" y="106"/>
                    </a:lnTo>
                    <a:lnTo>
                      <a:pt x="123" y="96"/>
                    </a:lnTo>
                    <a:lnTo>
                      <a:pt x="127" y="85"/>
                    </a:lnTo>
                    <a:lnTo>
                      <a:pt x="128" y="74"/>
                    </a:lnTo>
                    <a:lnTo>
                      <a:pt x="127" y="63"/>
                    </a:lnTo>
                    <a:lnTo>
                      <a:pt x="123" y="52"/>
                    </a:lnTo>
                    <a:lnTo>
                      <a:pt x="119" y="4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03" y="26"/>
                    </a:lnTo>
                    <a:lnTo>
                      <a:pt x="103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4" name="Groupe 33"/>
          <p:cNvGrpSpPr/>
          <p:nvPr/>
        </p:nvGrpSpPr>
        <p:grpSpPr>
          <a:xfrm>
            <a:off x="414547" y="3655814"/>
            <a:ext cx="924817" cy="618959"/>
            <a:chOff x="517125" y="2935458"/>
            <a:chExt cx="924817" cy="618959"/>
          </a:xfrm>
        </p:grpSpPr>
        <p:grpSp>
          <p:nvGrpSpPr>
            <p:cNvPr id="35" name="Groupe 34"/>
            <p:cNvGrpSpPr/>
            <p:nvPr/>
          </p:nvGrpSpPr>
          <p:grpSpPr>
            <a:xfrm>
              <a:off x="517125" y="2935458"/>
              <a:ext cx="924817" cy="618959"/>
              <a:chOff x="1322636" y="2478471"/>
              <a:chExt cx="924817" cy="618959"/>
            </a:xfrm>
          </p:grpSpPr>
          <p:cxnSp>
            <p:nvCxnSpPr>
              <p:cNvPr id="43" name="Straight Connector 15"/>
              <p:cNvCxnSpPr/>
              <p:nvPr/>
            </p:nvCxnSpPr>
            <p:spPr bwMode="gray">
              <a:xfrm>
                <a:off x="2247453" y="2478781"/>
                <a:ext cx="0" cy="618339"/>
              </a:xfrm>
              <a:prstGeom prst="line">
                <a:avLst/>
              </a:prstGeom>
              <a:ln cap="rnd">
                <a:solidFill>
                  <a:schemeClr val="bg2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6"/>
              <p:cNvCxnSpPr/>
              <p:nvPr/>
            </p:nvCxnSpPr>
            <p:spPr bwMode="gray">
              <a:xfrm>
                <a:off x="1945680" y="2787951"/>
                <a:ext cx="301772" cy="0"/>
              </a:xfrm>
              <a:prstGeom prst="line">
                <a:avLst/>
              </a:prstGeom>
              <a:ln cap="rnd">
                <a:solidFill>
                  <a:srgbClr val="8FB91C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10"/>
              <p:cNvSpPr/>
              <p:nvPr/>
            </p:nvSpPr>
            <p:spPr bwMode="gray">
              <a:xfrm>
                <a:off x="1322636" y="2478471"/>
                <a:ext cx="632180" cy="618959"/>
              </a:xfrm>
              <a:prstGeom prst="ellipse">
                <a:avLst/>
              </a:prstGeom>
              <a:solidFill>
                <a:srgbClr val="8FB9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dirty="0"/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627793" y="3060818"/>
              <a:ext cx="396875" cy="402627"/>
              <a:chOff x="7767754" y="2287631"/>
              <a:chExt cx="766763" cy="777875"/>
            </a:xfrm>
          </p:grpSpPr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7980479" y="2516231"/>
                <a:ext cx="130175" cy="76200"/>
              </a:xfrm>
              <a:custGeom>
                <a:avLst/>
                <a:gdLst>
                  <a:gd name="T0" fmla="*/ 18 w 245"/>
                  <a:gd name="T1" fmla="*/ 0 h 146"/>
                  <a:gd name="T2" fmla="*/ 18 w 245"/>
                  <a:gd name="T3" fmla="*/ 0 h 146"/>
                  <a:gd name="T4" fmla="*/ 18 w 245"/>
                  <a:gd name="T5" fmla="*/ 0 h 146"/>
                  <a:gd name="T6" fmla="*/ 10 w 245"/>
                  <a:gd name="T7" fmla="*/ 26 h 146"/>
                  <a:gd name="T8" fmla="*/ 4 w 245"/>
                  <a:gd name="T9" fmla="*/ 53 h 146"/>
                  <a:gd name="T10" fmla="*/ 1 w 245"/>
                  <a:gd name="T11" fmla="*/ 80 h 146"/>
                  <a:gd name="T12" fmla="*/ 0 w 245"/>
                  <a:gd name="T13" fmla="*/ 109 h 146"/>
                  <a:gd name="T14" fmla="*/ 0 w 245"/>
                  <a:gd name="T15" fmla="*/ 109 h 146"/>
                  <a:gd name="T16" fmla="*/ 0 w 245"/>
                  <a:gd name="T17" fmla="*/ 127 h 146"/>
                  <a:gd name="T18" fmla="*/ 1 w 245"/>
                  <a:gd name="T19" fmla="*/ 146 h 146"/>
                  <a:gd name="T20" fmla="*/ 245 w 245"/>
                  <a:gd name="T21" fmla="*/ 100 h 146"/>
                  <a:gd name="T22" fmla="*/ 18 w 245"/>
                  <a:gd name="T23" fmla="*/ 0 h 146"/>
                  <a:gd name="T24" fmla="*/ 18 w 245"/>
                  <a:gd name="T2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5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6"/>
                    </a:lnTo>
                    <a:lnTo>
                      <a:pt x="4" y="53"/>
                    </a:lnTo>
                    <a:lnTo>
                      <a:pt x="1" y="80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27"/>
                    </a:lnTo>
                    <a:lnTo>
                      <a:pt x="1" y="146"/>
                    </a:lnTo>
                    <a:lnTo>
                      <a:pt x="245" y="10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8001117" y="2403519"/>
                <a:ext cx="152400" cy="150813"/>
              </a:xfrm>
              <a:custGeom>
                <a:avLst/>
                <a:gdLst>
                  <a:gd name="T0" fmla="*/ 289 w 289"/>
                  <a:gd name="T1" fmla="*/ 0 h 287"/>
                  <a:gd name="T2" fmla="*/ 289 w 289"/>
                  <a:gd name="T3" fmla="*/ 0 h 287"/>
                  <a:gd name="T4" fmla="*/ 289 w 289"/>
                  <a:gd name="T5" fmla="*/ 0 h 287"/>
                  <a:gd name="T6" fmla="*/ 285 w 289"/>
                  <a:gd name="T7" fmla="*/ 0 h 287"/>
                  <a:gd name="T8" fmla="*/ 285 w 289"/>
                  <a:gd name="T9" fmla="*/ 0 h 287"/>
                  <a:gd name="T10" fmla="*/ 262 w 289"/>
                  <a:gd name="T11" fmla="*/ 2 h 287"/>
                  <a:gd name="T12" fmla="*/ 239 w 289"/>
                  <a:gd name="T13" fmla="*/ 3 h 287"/>
                  <a:gd name="T14" fmla="*/ 217 w 289"/>
                  <a:gd name="T15" fmla="*/ 7 h 287"/>
                  <a:gd name="T16" fmla="*/ 195 w 289"/>
                  <a:gd name="T17" fmla="*/ 13 h 287"/>
                  <a:gd name="T18" fmla="*/ 175 w 289"/>
                  <a:gd name="T19" fmla="*/ 19 h 287"/>
                  <a:gd name="T20" fmla="*/ 155 w 289"/>
                  <a:gd name="T21" fmla="*/ 27 h 287"/>
                  <a:gd name="T22" fmla="*/ 135 w 289"/>
                  <a:gd name="T23" fmla="*/ 36 h 287"/>
                  <a:gd name="T24" fmla="*/ 116 w 289"/>
                  <a:gd name="T25" fmla="*/ 48 h 287"/>
                  <a:gd name="T26" fmla="*/ 99 w 289"/>
                  <a:gd name="T27" fmla="*/ 59 h 287"/>
                  <a:gd name="T28" fmla="*/ 82 w 289"/>
                  <a:gd name="T29" fmla="*/ 72 h 287"/>
                  <a:gd name="T30" fmla="*/ 65 w 289"/>
                  <a:gd name="T31" fmla="*/ 86 h 287"/>
                  <a:gd name="T32" fmla="*/ 50 w 289"/>
                  <a:gd name="T33" fmla="*/ 101 h 287"/>
                  <a:gd name="T34" fmla="*/ 36 w 289"/>
                  <a:gd name="T35" fmla="*/ 116 h 287"/>
                  <a:gd name="T36" fmla="*/ 23 w 289"/>
                  <a:gd name="T37" fmla="*/ 134 h 287"/>
                  <a:gd name="T38" fmla="*/ 11 w 289"/>
                  <a:gd name="T39" fmla="*/ 152 h 287"/>
                  <a:gd name="T40" fmla="*/ 0 w 289"/>
                  <a:gd name="T41" fmla="*/ 171 h 287"/>
                  <a:gd name="T42" fmla="*/ 264 w 289"/>
                  <a:gd name="T43" fmla="*/ 287 h 287"/>
                  <a:gd name="T44" fmla="*/ 289 w 289"/>
                  <a:gd name="T45" fmla="*/ 0 h 287"/>
                  <a:gd name="T46" fmla="*/ 289 w 289"/>
                  <a:gd name="T47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9" h="287">
                    <a:moveTo>
                      <a:pt x="289" y="0"/>
                    </a:moveTo>
                    <a:lnTo>
                      <a:pt x="289" y="0"/>
                    </a:lnTo>
                    <a:lnTo>
                      <a:pt x="289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2" y="2"/>
                    </a:lnTo>
                    <a:lnTo>
                      <a:pt x="239" y="3"/>
                    </a:lnTo>
                    <a:lnTo>
                      <a:pt x="217" y="7"/>
                    </a:lnTo>
                    <a:lnTo>
                      <a:pt x="195" y="13"/>
                    </a:lnTo>
                    <a:lnTo>
                      <a:pt x="175" y="19"/>
                    </a:lnTo>
                    <a:lnTo>
                      <a:pt x="155" y="27"/>
                    </a:lnTo>
                    <a:lnTo>
                      <a:pt x="135" y="36"/>
                    </a:lnTo>
                    <a:lnTo>
                      <a:pt x="116" y="48"/>
                    </a:lnTo>
                    <a:lnTo>
                      <a:pt x="99" y="59"/>
                    </a:lnTo>
                    <a:lnTo>
                      <a:pt x="82" y="72"/>
                    </a:lnTo>
                    <a:lnTo>
                      <a:pt x="65" y="86"/>
                    </a:lnTo>
                    <a:lnTo>
                      <a:pt x="50" y="101"/>
                    </a:lnTo>
                    <a:lnTo>
                      <a:pt x="36" y="116"/>
                    </a:lnTo>
                    <a:lnTo>
                      <a:pt x="23" y="134"/>
                    </a:lnTo>
                    <a:lnTo>
                      <a:pt x="11" y="152"/>
                    </a:lnTo>
                    <a:lnTo>
                      <a:pt x="0" y="171"/>
                    </a:lnTo>
                    <a:lnTo>
                      <a:pt x="264" y="287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8"/>
              <p:cNvSpPr>
                <a:spLocks/>
              </p:cNvSpPr>
              <p:nvPr/>
            </p:nvSpPr>
            <p:spPr bwMode="auto">
              <a:xfrm>
                <a:off x="8164629" y="2405106"/>
                <a:ext cx="157163" cy="265113"/>
              </a:xfrm>
              <a:custGeom>
                <a:avLst/>
                <a:gdLst>
                  <a:gd name="T0" fmla="*/ 240 w 298"/>
                  <a:gd name="T1" fmla="*/ 501 h 501"/>
                  <a:gd name="T2" fmla="*/ 240 w 298"/>
                  <a:gd name="T3" fmla="*/ 501 h 501"/>
                  <a:gd name="T4" fmla="*/ 240 w 298"/>
                  <a:gd name="T5" fmla="*/ 501 h 501"/>
                  <a:gd name="T6" fmla="*/ 253 w 298"/>
                  <a:gd name="T7" fmla="*/ 480 h 501"/>
                  <a:gd name="T8" fmla="*/ 264 w 298"/>
                  <a:gd name="T9" fmla="*/ 459 h 501"/>
                  <a:gd name="T10" fmla="*/ 275 w 298"/>
                  <a:gd name="T11" fmla="*/ 437 h 501"/>
                  <a:gd name="T12" fmla="*/ 283 w 298"/>
                  <a:gd name="T13" fmla="*/ 414 h 501"/>
                  <a:gd name="T14" fmla="*/ 289 w 298"/>
                  <a:gd name="T15" fmla="*/ 391 h 501"/>
                  <a:gd name="T16" fmla="*/ 295 w 298"/>
                  <a:gd name="T17" fmla="*/ 367 h 501"/>
                  <a:gd name="T18" fmla="*/ 298 w 298"/>
                  <a:gd name="T19" fmla="*/ 343 h 501"/>
                  <a:gd name="T20" fmla="*/ 298 w 298"/>
                  <a:gd name="T21" fmla="*/ 317 h 501"/>
                  <a:gd name="T22" fmla="*/ 298 w 298"/>
                  <a:gd name="T23" fmla="*/ 317 h 501"/>
                  <a:gd name="T24" fmla="*/ 296 w 298"/>
                  <a:gd name="T25" fmla="*/ 287 h 501"/>
                  <a:gd name="T26" fmla="*/ 293 w 298"/>
                  <a:gd name="T27" fmla="*/ 258 h 501"/>
                  <a:gd name="T28" fmla="*/ 286 w 298"/>
                  <a:gd name="T29" fmla="*/ 231 h 501"/>
                  <a:gd name="T30" fmla="*/ 277 w 298"/>
                  <a:gd name="T31" fmla="*/ 203 h 501"/>
                  <a:gd name="T32" fmla="*/ 266 w 298"/>
                  <a:gd name="T33" fmla="*/ 178 h 501"/>
                  <a:gd name="T34" fmla="*/ 253 w 298"/>
                  <a:gd name="T35" fmla="*/ 152 h 501"/>
                  <a:gd name="T36" fmla="*/ 237 w 298"/>
                  <a:gd name="T37" fmla="*/ 129 h 501"/>
                  <a:gd name="T38" fmla="*/ 220 w 298"/>
                  <a:gd name="T39" fmla="*/ 107 h 501"/>
                  <a:gd name="T40" fmla="*/ 201 w 298"/>
                  <a:gd name="T41" fmla="*/ 87 h 501"/>
                  <a:gd name="T42" fmla="*/ 180 w 298"/>
                  <a:gd name="T43" fmla="*/ 68 h 501"/>
                  <a:gd name="T44" fmla="*/ 158 w 298"/>
                  <a:gd name="T45" fmla="*/ 51 h 501"/>
                  <a:gd name="T46" fmla="*/ 134 w 298"/>
                  <a:gd name="T47" fmla="*/ 37 h 501"/>
                  <a:gd name="T48" fmla="*/ 108 w 298"/>
                  <a:gd name="T49" fmla="*/ 24 h 501"/>
                  <a:gd name="T50" fmla="*/ 82 w 298"/>
                  <a:gd name="T51" fmla="*/ 14 h 501"/>
                  <a:gd name="T52" fmla="*/ 55 w 298"/>
                  <a:gd name="T53" fmla="*/ 5 h 501"/>
                  <a:gd name="T54" fmla="*/ 26 w 298"/>
                  <a:gd name="T55" fmla="*/ 0 h 501"/>
                  <a:gd name="T56" fmla="*/ 0 w 298"/>
                  <a:gd name="T57" fmla="*/ 307 h 501"/>
                  <a:gd name="T58" fmla="*/ 240 w 298"/>
                  <a:gd name="T59" fmla="*/ 501 h 501"/>
                  <a:gd name="T60" fmla="*/ 240 w 298"/>
                  <a:gd name="T61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8" h="501">
                    <a:moveTo>
                      <a:pt x="240" y="501"/>
                    </a:moveTo>
                    <a:lnTo>
                      <a:pt x="240" y="501"/>
                    </a:lnTo>
                    <a:lnTo>
                      <a:pt x="240" y="501"/>
                    </a:lnTo>
                    <a:lnTo>
                      <a:pt x="253" y="480"/>
                    </a:lnTo>
                    <a:lnTo>
                      <a:pt x="264" y="459"/>
                    </a:lnTo>
                    <a:lnTo>
                      <a:pt x="275" y="437"/>
                    </a:lnTo>
                    <a:lnTo>
                      <a:pt x="283" y="414"/>
                    </a:lnTo>
                    <a:lnTo>
                      <a:pt x="289" y="391"/>
                    </a:lnTo>
                    <a:lnTo>
                      <a:pt x="295" y="367"/>
                    </a:lnTo>
                    <a:lnTo>
                      <a:pt x="298" y="343"/>
                    </a:lnTo>
                    <a:lnTo>
                      <a:pt x="298" y="317"/>
                    </a:lnTo>
                    <a:lnTo>
                      <a:pt x="298" y="317"/>
                    </a:lnTo>
                    <a:lnTo>
                      <a:pt x="296" y="287"/>
                    </a:lnTo>
                    <a:lnTo>
                      <a:pt x="293" y="258"/>
                    </a:lnTo>
                    <a:lnTo>
                      <a:pt x="286" y="231"/>
                    </a:lnTo>
                    <a:lnTo>
                      <a:pt x="277" y="203"/>
                    </a:lnTo>
                    <a:lnTo>
                      <a:pt x="266" y="178"/>
                    </a:lnTo>
                    <a:lnTo>
                      <a:pt x="253" y="152"/>
                    </a:lnTo>
                    <a:lnTo>
                      <a:pt x="237" y="129"/>
                    </a:lnTo>
                    <a:lnTo>
                      <a:pt x="220" y="107"/>
                    </a:lnTo>
                    <a:lnTo>
                      <a:pt x="201" y="87"/>
                    </a:lnTo>
                    <a:lnTo>
                      <a:pt x="180" y="68"/>
                    </a:lnTo>
                    <a:lnTo>
                      <a:pt x="158" y="51"/>
                    </a:lnTo>
                    <a:lnTo>
                      <a:pt x="134" y="37"/>
                    </a:lnTo>
                    <a:lnTo>
                      <a:pt x="108" y="24"/>
                    </a:lnTo>
                    <a:lnTo>
                      <a:pt x="82" y="14"/>
                    </a:lnTo>
                    <a:lnTo>
                      <a:pt x="55" y="5"/>
                    </a:lnTo>
                    <a:lnTo>
                      <a:pt x="26" y="0"/>
                    </a:lnTo>
                    <a:lnTo>
                      <a:pt x="0" y="307"/>
                    </a:lnTo>
                    <a:lnTo>
                      <a:pt x="240" y="501"/>
                    </a:lnTo>
                    <a:lnTo>
                      <a:pt x="240" y="5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7986829" y="2586081"/>
                <a:ext cx="288925" cy="157163"/>
              </a:xfrm>
              <a:custGeom>
                <a:avLst/>
                <a:gdLst>
                  <a:gd name="T0" fmla="*/ 312 w 547"/>
                  <a:gd name="T1" fmla="*/ 297 h 297"/>
                  <a:gd name="T2" fmla="*/ 312 w 547"/>
                  <a:gd name="T3" fmla="*/ 297 h 297"/>
                  <a:gd name="T4" fmla="*/ 312 w 547"/>
                  <a:gd name="T5" fmla="*/ 297 h 297"/>
                  <a:gd name="T6" fmla="*/ 329 w 547"/>
                  <a:gd name="T7" fmla="*/ 297 h 297"/>
                  <a:gd name="T8" fmla="*/ 346 w 547"/>
                  <a:gd name="T9" fmla="*/ 296 h 297"/>
                  <a:gd name="T10" fmla="*/ 363 w 547"/>
                  <a:gd name="T11" fmla="*/ 293 h 297"/>
                  <a:gd name="T12" fmla="*/ 379 w 547"/>
                  <a:gd name="T13" fmla="*/ 290 h 297"/>
                  <a:gd name="T14" fmla="*/ 396 w 547"/>
                  <a:gd name="T15" fmla="*/ 286 h 297"/>
                  <a:gd name="T16" fmla="*/ 412 w 547"/>
                  <a:gd name="T17" fmla="*/ 282 h 297"/>
                  <a:gd name="T18" fmla="*/ 442 w 547"/>
                  <a:gd name="T19" fmla="*/ 270 h 297"/>
                  <a:gd name="T20" fmla="*/ 471 w 547"/>
                  <a:gd name="T21" fmla="*/ 254 h 297"/>
                  <a:gd name="T22" fmla="*/ 498 w 547"/>
                  <a:gd name="T23" fmla="*/ 237 h 297"/>
                  <a:gd name="T24" fmla="*/ 524 w 547"/>
                  <a:gd name="T25" fmla="*/ 217 h 297"/>
                  <a:gd name="T26" fmla="*/ 547 w 547"/>
                  <a:gd name="T27" fmla="*/ 195 h 297"/>
                  <a:gd name="T28" fmla="*/ 306 w 547"/>
                  <a:gd name="T29" fmla="*/ 0 h 297"/>
                  <a:gd name="T30" fmla="*/ 0 w 547"/>
                  <a:gd name="T31" fmla="*/ 59 h 297"/>
                  <a:gd name="T32" fmla="*/ 0 w 547"/>
                  <a:gd name="T33" fmla="*/ 59 h 297"/>
                  <a:gd name="T34" fmla="*/ 8 w 547"/>
                  <a:gd name="T35" fmla="*/ 83 h 297"/>
                  <a:gd name="T36" fmla="*/ 18 w 547"/>
                  <a:gd name="T37" fmla="*/ 108 h 297"/>
                  <a:gd name="T38" fmla="*/ 30 w 547"/>
                  <a:gd name="T39" fmla="*/ 132 h 297"/>
                  <a:gd name="T40" fmla="*/ 43 w 547"/>
                  <a:gd name="T41" fmla="*/ 154 h 297"/>
                  <a:gd name="T42" fmla="*/ 59 w 547"/>
                  <a:gd name="T43" fmla="*/ 175 h 297"/>
                  <a:gd name="T44" fmla="*/ 76 w 547"/>
                  <a:gd name="T45" fmla="*/ 194 h 297"/>
                  <a:gd name="T46" fmla="*/ 93 w 547"/>
                  <a:gd name="T47" fmla="*/ 213 h 297"/>
                  <a:gd name="T48" fmla="*/ 113 w 547"/>
                  <a:gd name="T49" fmla="*/ 230 h 297"/>
                  <a:gd name="T50" fmla="*/ 135 w 547"/>
                  <a:gd name="T51" fmla="*/ 244 h 297"/>
                  <a:gd name="T52" fmla="*/ 156 w 547"/>
                  <a:gd name="T53" fmla="*/ 259 h 297"/>
                  <a:gd name="T54" fmla="*/ 181 w 547"/>
                  <a:gd name="T55" fmla="*/ 270 h 297"/>
                  <a:gd name="T56" fmla="*/ 205 w 547"/>
                  <a:gd name="T57" fmla="*/ 279 h 297"/>
                  <a:gd name="T58" fmla="*/ 231 w 547"/>
                  <a:gd name="T59" fmla="*/ 287 h 297"/>
                  <a:gd name="T60" fmla="*/ 257 w 547"/>
                  <a:gd name="T61" fmla="*/ 293 h 297"/>
                  <a:gd name="T62" fmla="*/ 284 w 547"/>
                  <a:gd name="T63" fmla="*/ 296 h 297"/>
                  <a:gd name="T64" fmla="*/ 312 w 547"/>
                  <a:gd name="T65" fmla="*/ 297 h 297"/>
                  <a:gd name="T66" fmla="*/ 312 w 547"/>
                  <a:gd name="T67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7" h="297">
                    <a:moveTo>
                      <a:pt x="312" y="297"/>
                    </a:moveTo>
                    <a:lnTo>
                      <a:pt x="312" y="297"/>
                    </a:lnTo>
                    <a:lnTo>
                      <a:pt x="312" y="297"/>
                    </a:lnTo>
                    <a:lnTo>
                      <a:pt x="329" y="297"/>
                    </a:lnTo>
                    <a:lnTo>
                      <a:pt x="346" y="296"/>
                    </a:lnTo>
                    <a:lnTo>
                      <a:pt x="363" y="293"/>
                    </a:lnTo>
                    <a:lnTo>
                      <a:pt x="379" y="290"/>
                    </a:lnTo>
                    <a:lnTo>
                      <a:pt x="396" y="286"/>
                    </a:lnTo>
                    <a:lnTo>
                      <a:pt x="412" y="282"/>
                    </a:lnTo>
                    <a:lnTo>
                      <a:pt x="442" y="270"/>
                    </a:lnTo>
                    <a:lnTo>
                      <a:pt x="471" y="254"/>
                    </a:lnTo>
                    <a:lnTo>
                      <a:pt x="498" y="237"/>
                    </a:lnTo>
                    <a:lnTo>
                      <a:pt x="524" y="217"/>
                    </a:lnTo>
                    <a:lnTo>
                      <a:pt x="547" y="195"/>
                    </a:lnTo>
                    <a:lnTo>
                      <a:pt x="306" y="0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8" y="83"/>
                    </a:lnTo>
                    <a:lnTo>
                      <a:pt x="18" y="108"/>
                    </a:lnTo>
                    <a:lnTo>
                      <a:pt x="30" y="132"/>
                    </a:lnTo>
                    <a:lnTo>
                      <a:pt x="43" y="154"/>
                    </a:lnTo>
                    <a:lnTo>
                      <a:pt x="59" y="175"/>
                    </a:lnTo>
                    <a:lnTo>
                      <a:pt x="76" y="194"/>
                    </a:lnTo>
                    <a:lnTo>
                      <a:pt x="93" y="213"/>
                    </a:lnTo>
                    <a:lnTo>
                      <a:pt x="113" y="230"/>
                    </a:lnTo>
                    <a:lnTo>
                      <a:pt x="135" y="244"/>
                    </a:lnTo>
                    <a:lnTo>
                      <a:pt x="156" y="259"/>
                    </a:lnTo>
                    <a:lnTo>
                      <a:pt x="181" y="270"/>
                    </a:lnTo>
                    <a:lnTo>
                      <a:pt x="205" y="279"/>
                    </a:lnTo>
                    <a:lnTo>
                      <a:pt x="231" y="287"/>
                    </a:lnTo>
                    <a:lnTo>
                      <a:pt x="257" y="293"/>
                    </a:lnTo>
                    <a:lnTo>
                      <a:pt x="284" y="296"/>
                    </a:lnTo>
                    <a:lnTo>
                      <a:pt x="312" y="297"/>
                    </a:lnTo>
                    <a:lnTo>
                      <a:pt x="312" y="2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10"/>
              <p:cNvSpPr>
                <a:spLocks noEditPoints="1"/>
              </p:cNvSpPr>
              <p:nvPr/>
            </p:nvSpPr>
            <p:spPr bwMode="auto">
              <a:xfrm>
                <a:off x="7767754" y="2287631"/>
                <a:ext cx="766763" cy="777875"/>
              </a:xfrm>
              <a:custGeom>
                <a:avLst/>
                <a:gdLst>
                  <a:gd name="T0" fmla="*/ 1351 w 1449"/>
                  <a:gd name="T1" fmla="*/ 965 h 1470"/>
                  <a:gd name="T2" fmla="*/ 98 w 1449"/>
                  <a:gd name="T3" fmla="*/ 115 h 1470"/>
                  <a:gd name="T4" fmla="*/ 1032 w 1449"/>
                  <a:gd name="T5" fmla="*/ 1469 h 1470"/>
                  <a:gd name="T6" fmla="*/ 998 w 1449"/>
                  <a:gd name="T7" fmla="*/ 1450 h 1470"/>
                  <a:gd name="T8" fmla="*/ 979 w 1449"/>
                  <a:gd name="T9" fmla="*/ 1415 h 1470"/>
                  <a:gd name="T10" fmla="*/ 979 w 1449"/>
                  <a:gd name="T11" fmla="*/ 1388 h 1470"/>
                  <a:gd name="T12" fmla="*/ 690 w 1449"/>
                  <a:gd name="T13" fmla="*/ 1321 h 1470"/>
                  <a:gd name="T14" fmla="*/ 470 w 1449"/>
                  <a:gd name="T15" fmla="*/ 1388 h 1470"/>
                  <a:gd name="T16" fmla="*/ 470 w 1449"/>
                  <a:gd name="T17" fmla="*/ 1415 h 1470"/>
                  <a:gd name="T18" fmla="*/ 451 w 1449"/>
                  <a:gd name="T19" fmla="*/ 1450 h 1470"/>
                  <a:gd name="T20" fmla="*/ 417 w 1449"/>
                  <a:gd name="T21" fmla="*/ 1469 h 1470"/>
                  <a:gd name="T22" fmla="*/ 388 w 1449"/>
                  <a:gd name="T23" fmla="*/ 1469 h 1470"/>
                  <a:gd name="T24" fmla="*/ 354 w 1449"/>
                  <a:gd name="T25" fmla="*/ 1450 h 1470"/>
                  <a:gd name="T26" fmla="*/ 335 w 1449"/>
                  <a:gd name="T27" fmla="*/ 1415 h 1470"/>
                  <a:gd name="T28" fmla="*/ 335 w 1449"/>
                  <a:gd name="T29" fmla="*/ 1387 h 1470"/>
                  <a:gd name="T30" fmla="*/ 354 w 1449"/>
                  <a:gd name="T31" fmla="*/ 1352 h 1470"/>
                  <a:gd name="T32" fmla="*/ 388 w 1449"/>
                  <a:gd name="T33" fmla="*/ 1334 h 1470"/>
                  <a:gd name="T34" fmla="*/ 415 w 1449"/>
                  <a:gd name="T35" fmla="*/ 1334 h 1470"/>
                  <a:gd name="T36" fmla="*/ 447 w 1449"/>
                  <a:gd name="T37" fmla="*/ 1349 h 1470"/>
                  <a:gd name="T38" fmla="*/ 35 w 1449"/>
                  <a:gd name="T39" fmla="*/ 1034 h 1470"/>
                  <a:gd name="T40" fmla="*/ 22 w 1449"/>
                  <a:gd name="T41" fmla="*/ 1031 h 1470"/>
                  <a:gd name="T42" fmla="*/ 6 w 1449"/>
                  <a:gd name="T43" fmla="*/ 1018 h 1470"/>
                  <a:gd name="T44" fmla="*/ 0 w 1449"/>
                  <a:gd name="T45" fmla="*/ 999 h 1470"/>
                  <a:gd name="T46" fmla="*/ 3 w 1449"/>
                  <a:gd name="T47" fmla="*/ 986 h 1470"/>
                  <a:gd name="T48" fmla="*/ 16 w 1449"/>
                  <a:gd name="T49" fmla="*/ 970 h 1470"/>
                  <a:gd name="T50" fmla="*/ 35 w 1449"/>
                  <a:gd name="T51" fmla="*/ 965 h 1470"/>
                  <a:gd name="T52" fmla="*/ 35 w 1449"/>
                  <a:gd name="T53" fmla="*/ 115 h 1470"/>
                  <a:gd name="T54" fmla="*/ 22 w 1449"/>
                  <a:gd name="T55" fmla="*/ 112 h 1470"/>
                  <a:gd name="T56" fmla="*/ 6 w 1449"/>
                  <a:gd name="T57" fmla="*/ 99 h 1470"/>
                  <a:gd name="T58" fmla="*/ 0 w 1449"/>
                  <a:gd name="T59" fmla="*/ 80 h 1470"/>
                  <a:gd name="T60" fmla="*/ 3 w 1449"/>
                  <a:gd name="T61" fmla="*/ 67 h 1470"/>
                  <a:gd name="T62" fmla="*/ 16 w 1449"/>
                  <a:gd name="T63" fmla="*/ 52 h 1470"/>
                  <a:gd name="T64" fmla="*/ 35 w 1449"/>
                  <a:gd name="T65" fmla="*/ 46 h 1470"/>
                  <a:gd name="T66" fmla="*/ 759 w 1449"/>
                  <a:gd name="T67" fmla="*/ 0 h 1470"/>
                  <a:gd name="T68" fmla="*/ 1415 w 1449"/>
                  <a:gd name="T69" fmla="*/ 46 h 1470"/>
                  <a:gd name="T70" fmla="*/ 1433 w 1449"/>
                  <a:gd name="T71" fmla="*/ 52 h 1470"/>
                  <a:gd name="T72" fmla="*/ 1446 w 1449"/>
                  <a:gd name="T73" fmla="*/ 67 h 1470"/>
                  <a:gd name="T74" fmla="*/ 1449 w 1449"/>
                  <a:gd name="T75" fmla="*/ 80 h 1470"/>
                  <a:gd name="T76" fmla="*/ 1443 w 1449"/>
                  <a:gd name="T77" fmla="*/ 99 h 1470"/>
                  <a:gd name="T78" fmla="*/ 1427 w 1449"/>
                  <a:gd name="T79" fmla="*/ 112 h 1470"/>
                  <a:gd name="T80" fmla="*/ 1397 w 1449"/>
                  <a:gd name="T81" fmla="*/ 115 h 1470"/>
                  <a:gd name="T82" fmla="*/ 1415 w 1449"/>
                  <a:gd name="T83" fmla="*/ 965 h 1470"/>
                  <a:gd name="T84" fmla="*/ 1433 w 1449"/>
                  <a:gd name="T85" fmla="*/ 970 h 1470"/>
                  <a:gd name="T86" fmla="*/ 1446 w 1449"/>
                  <a:gd name="T87" fmla="*/ 986 h 1470"/>
                  <a:gd name="T88" fmla="*/ 1449 w 1449"/>
                  <a:gd name="T89" fmla="*/ 999 h 1470"/>
                  <a:gd name="T90" fmla="*/ 1443 w 1449"/>
                  <a:gd name="T91" fmla="*/ 1018 h 1470"/>
                  <a:gd name="T92" fmla="*/ 1427 w 1449"/>
                  <a:gd name="T93" fmla="*/ 1031 h 1470"/>
                  <a:gd name="T94" fmla="*/ 759 w 1449"/>
                  <a:gd name="T95" fmla="*/ 1034 h 1470"/>
                  <a:gd name="T96" fmla="*/ 1002 w 1449"/>
                  <a:gd name="T97" fmla="*/ 1349 h 1470"/>
                  <a:gd name="T98" fmla="*/ 1034 w 1449"/>
                  <a:gd name="T99" fmla="*/ 1334 h 1470"/>
                  <a:gd name="T100" fmla="*/ 1061 w 1449"/>
                  <a:gd name="T101" fmla="*/ 1334 h 1470"/>
                  <a:gd name="T102" fmla="*/ 1095 w 1449"/>
                  <a:gd name="T103" fmla="*/ 1352 h 1470"/>
                  <a:gd name="T104" fmla="*/ 1114 w 1449"/>
                  <a:gd name="T105" fmla="*/ 1387 h 1470"/>
                  <a:gd name="T106" fmla="*/ 1114 w 1449"/>
                  <a:gd name="T107" fmla="*/ 1415 h 1470"/>
                  <a:gd name="T108" fmla="*/ 1095 w 1449"/>
                  <a:gd name="T109" fmla="*/ 1450 h 1470"/>
                  <a:gd name="T110" fmla="*/ 1061 w 1449"/>
                  <a:gd name="T111" fmla="*/ 1469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49" h="1470">
                    <a:moveTo>
                      <a:pt x="98" y="115"/>
                    </a:moveTo>
                    <a:lnTo>
                      <a:pt x="98" y="965"/>
                    </a:lnTo>
                    <a:lnTo>
                      <a:pt x="1351" y="965"/>
                    </a:lnTo>
                    <a:lnTo>
                      <a:pt x="1351" y="115"/>
                    </a:lnTo>
                    <a:lnTo>
                      <a:pt x="98" y="115"/>
                    </a:lnTo>
                    <a:lnTo>
                      <a:pt x="98" y="115"/>
                    </a:lnTo>
                    <a:close/>
                    <a:moveTo>
                      <a:pt x="1047" y="1470"/>
                    </a:moveTo>
                    <a:lnTo>
                      <a:pt x="1047" y="1470"/>
                    </a:lnTo>
                    <a:lnTo>
                      <a:pt x="1032" y="1469"/>
                    </a:lnTo>
                    <a:lnTo>
                      <a:pt x="1019" y="1464"/>
                    </a:lnTo>
                    <a:lnTo>
                      <a:pt x="1008" y="1459"/>
                    </a:lnTo>
                    <a:lnTo>
                      <a:pt x="998" y="1450"/>
                    </a:lnTo>
                    <a:lnTo>
                      <a:pt x="989" y="1440"/>
                    </a:lnTo>
                    <a:lnTo>
                      <a:pt x="983" y="1428"/>
                    </a:lnTo>
                    <a:lnTo>
                      <a:pt x="979" y="1415"/>
                    </a:lnTo>
                    <a:lnTo>
                      <a:pt x="978" y="1401"/>
                    </a:lnTo>
                    <a:lnTo>
                      <a:pt x="978" y="1401"/>
                    </a:lnTo>
                    <a:lnTo>
                      <a:pt x="979" y="1388"/>
                    </a:lnTo>
                    <a:lnTo>
                      <a:pt x="759" y="1262"/>
                    </a:lnTo>
                    <a:lnTo>
                      <a:pt x="759" y="1321"/>
                    </a:lnTo>
                    <a:lnTo>
                      <a:pt x="690" y="1321"/>
                    </a:lnTo>
                    <a:lnTo>
                      <a:pt x="690" y="1262"/>
                    </a:lnTo>
                    <a:lnTo>
                      <a:pt x="470" y="1388"/>
                    </a:lnTo>
                    <a:lnTo>
                      <a:pt x="470" y="1388"/>
                    </a:lnTo>
                    <a:lnTo>
                      <a:pt x="472" y="1401"/>
                    </a:lnTo>
                    <a:lnTo>
                      <a:pt x="472" y="1401"/>
                    </a:lnTo>
                    <a:lnTo>
                      <a:pt x="470" y="1415"/>
                    </a:lnTo>
                    <a:lnTo>
                      <a:pt x="466" y="1428"/>
                    </a:lnTo>
                    <a:lnTo>
                      <a:pt x="460" y="1440"/>
                    </a:lnTo>
                    <a:lnTo>
                      <a:pt x="451" y="1450"/>
                    </a:lnTo>
                    <a:lnTo>
                      <a:pt x="441" y="1459"/>
                    </a:lnTo>
                    <a:lnTo>
                      <a:pt x="430" y="1464"/>
                    </a:lnTo>
                    <a:lnTo>
                      <a:pt x="417" y="1469"/>
                    </a:lnTo>
                    <a:lnTo>
                      <a:pt x="403" y="1470"/>
                    </a:lnTo>
                    <a:lnTo>
                      <a:pt x="403" y="1470"/>
                    </a:lnTo>
                    <a:lnTo>
                      <a:pt x="388" y="1469"/>
                    </a:lnTo>
                    <a:lnTo>
                      <a:pt x="375" y="1464"/>
                    </a:lnTo>
                    <a:lnTo>
                      <a:pt x="364" y="1459"/>
                    </a:lnTo>
                    <a:lnTo>
                      <a:pt x="354" y="1450"/>
                    </a:lnTo>
                    <a:lnTo>
                      <a:pt x="345" y="1440"/>
                    </a:lnTo>
                    <a:lnTo>
                      <a:pt x="339" y="1428"/>
                    </a:lnTo>
                    <a:lnTo>
                      <a:pt x="335" y="1415"/>
                    </a:lnTo>
                    <a:lnTo>
                      <a:pt x="334" y="1401"/>
                    </a:lnTo>
                    <a:lnTo>
                      <a:pt x="334" y="1401"/>
                    </a:lnTo>
                    <a:lnTo>
                      <a:pt x="335" y="1387"/>
                    </a:lnTo>
                    <a:lnTo>
                      <a:pt x="339" y="1374"/>
                    </a:lnTo>
                    <a:lnTo>
                      <a:pt x="345" y="1362"/>
                    </a:lnTo>
                    <a:lnTo>
                      <a:pt x="354" y="1352"/>
                    </a:lnTo>
                    <a:lnTo>
                      <a:pt x="364" y="1344"/>
                    </a:lnTo>
                    <a:lnTo>
                      <a:pt x="375" y="1338"/>
                    </a:lnTo>
                    <a:lnTo>
                      <a:pt x="388" y="1334"/>
                    </a:lnTo>
                    <a:lnTo>
                      <a:pt x="403" y="1332"/>
                    </a:lnTo>
                    <a:lnTo>
                      <a:pt x="403" y="1332"/>
                    </a:lnTo>
                    <a:lnTo>
                      <a:pt x="415" y="1334"/>
                    </a:lnTo>
                    <a:lnTo>
                      <a:pt x="427" y="1336"/>
                    </a:lnTo>
                    <a:lnTo>
                      <a:pt x="437" y="1342"/>
                    </a:lnTo>
                    <a:lnTo>
                      <a:pt x="447" y="1349"/>
                    </a:lnTo>
                    <a:lnTo>
                      <a:pt x="690" y="1209"/>
                    </a:lnTo>
                    <a:lnTo>
                      <a:pt x="690" y="1034"/>
                    </a:lnTo>
                    <a:lnTo>
                      <a:pt x="35" y="1034"/>
                    </a:lnTo>
                    <a:lnTo>
                      <a:pt x="35" y="1034"/>
                    </a:lnTo>
                    <a:lnTo>
                      <a:pt x="27" y="1034"/>
                    </a:lnTo>
                    <a:lnTo>
                      <a:pt x="22" y="1031"/>
                    </a:lnTo>
                    <a:lnTo>
                      <a:pt x="16" y="1028"/>
                    </a:lnTo>
                    <a:lnTo>
                      <a:pt x="10" y="1024"/>
                    </a:lnTo>
                    <a:lnTo>
                      <a:pt x="6" y="1018"/>
                    </a:lnTo>
                    <a:lnTo>
                      <a:pt x="3" y="1012"/>
                    </a:lnTo>
                    <a:lnTo>
                      <a:pt x="0" y="1006"/>
                    </a:lnTo>
                    <a:lnTo>
                      <a:pt x="0" y="999"/>
                    </a:lnTo>
                    <a:lnTo>
                      <a:pt x="0" y="999"/>
                    </a:lnTo>
                    <a:lnTo>
                      <a:pt x="0" y="992"/>
                    </a:lnTo>
                    <a:lnTo>
                      <a:pt x="3" y="986"/>
                    </a:lnTo>
                    <a:lnTo>
                      <a:pt x="6" y="980"/>
                    </a:lnTo>
                    <a:lnTo>
                      <a:pt x="10" y="975"/>
                    </a:lnTo>
                    <a:lnTo>
                      <a:pt x="16" y="970"/>
                    </a:lnTo>
                    <a:lnTo>
                      <a:pt x="22" y="968"/>
                    </a:lnTo>
                    <a:lnTo>
                      <a:pt x="27" y="965"/>
                    </a:lnTo>
                    <a:lnTo>
                      <a:pt x="35" y="965"/>
                    </a:lnTo>
                    <a:lnTo>
                      <a:pt x="52" y="965"/>
                    </a:lnTo>
                    <a:lnTo>
                      <a:pt x="52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22" y="112"/>
                    </a:lnTo>
                    <a:lnTo>
                      <a:pt x="16" y="109"/>
                    </a:lnTo>
                    <a:lnTo>
                      <a:pt x="10" y="105"/>
                    </a:lnTo>
                    <a:lnTo>
                      <a:pt x="6" y="99"/>
                    </a:lnTo>
                    <a:lnTo>
                      <a:pt x="3" y="93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3"/>
                    </a:lnTo>
                    <a:lnTo>
                      <a:pt x="3" y="67"/>
                    </a:lnTo>
                    <a:lnTo>
                      <a:pt x="6" y="62"/>
                    </a:lnTo>
                    <a:lnTo>
                      <a:pt x="10" y="56"/>
                    </a:lnTo>
                    <a:lnTo>
                      <a:pt x="16" y="52"/>
                    </a:lnTo>
                    <a:lnTo>
                      <a:pt x="22" y="49"/>
                    </a:lnTo>
                    <a:lnTo>
                      <a:pt x="27" y="46"/>
                    </a:lnTo>
                    <a:lnTo>
                      <a:pt x="35" y="46"/>
                    </a:lnTo>
                    <a:lnTo>
                      <a:pt x="690" y="46"/>
                    </a:lnTo>
                    <a:lnTo>
                      <a:pt x="690" y="0"/>
                    </a:lnTo>
                    <a:lnTo>
                      <a:pt x="759" y="0"/>
                    </a:lnTo>
                    <a:lnTo>
                      <a:pt x="759" y="46"/>
                    </a:lnTo>
                    <a:lnTo>
                      <a:pt x="1415" y="46"/>
                    </a:lnTo>
                    <a:lnTo>
                      <a:pt x="1415" y="46"/>
                    </a:lnTo>
                    <a:lnTo>
                      <a:pt x="1422" y="46"/>
                    </a:lnTo>
                    <a:lnTo>
                      <a:pt x="1427" y="49"/>
                    </a:lnTo>
                    <a:lnTo>
                      <a:pt x="1433" y="52"/>
                    </a:lnTo>
                    <a:lnTo>
                      <a:pt x="1439" y="56"/>
                    </a:lnTo>
                    <a:lnTo>
                      <a:pt x="1443" y="62"/>
                    </a:lnTo>
                    <a:lnTo>
                      <a:pt x="1446" y="67"/>
                    </a:lnTo>
                    <a:lnTo>
                      <a:pt x="1449" y="73"/>
                    </a:lnTo>
                    <a:lnTo>
                      <a:pt x="1449" y="80"/>
                    </a:lnTo>
                    <a:lnTo>
                      <a:pt x="1449" y="80"/>
                    </a:lnTo>
                    <a:lnTo>
                      <a:pt x="1449" y="88"/>
                    </a:lnTo>
                    <a:lnTo>
                      <a:pt x="1446" y="93"/>
                    </a:lnTo>
                    <a:lnTo>
                      <a:pt x="1443" y="99"/>
                    </a:lnTo>
                    <a:lnTo>
                      <a:pt x="1439" y="105"/>
                    </a:lnTo>
                    <a:lnTo>
                      <a:pt x="1433" y="109"/>
                    </a:lnTo>
                    <a:lnTo>
                      <a:pt x="1427" y="112"/>
                    </a:lnTo>
                    <a:lnTo>
                      <a:pt x="1422" y="115"/>
                    </a:lnTo>
                    <a:lnTo>
                      <a:pt x="1415" y="115"/>
                    </a:lnTo>
                    <a:lnTo>
                      <a:pt x="1397" y="115"/>
                    </a:lnTo>
                    <a:lnTo>
                      <a:pt x="1397" y="965"/>
                    </a:lnTo>
                    <a:lnTo>
                      <a:pt x="1415" y="965"/>
                    </a:lnTo>
                    <a:lnTo>
                      <a:pt x="1415" y="965"/>
                    </a:lnTo>
                    <a:lnTo>
                      <a:pt x="1422" y="965"/>
                    </a:lnTo>
                    <a:lnTo>
                      <a:pt x="1427" y="968"/>
                    </a:lnTo>
                    <a:lnTo>
                      <a:pt x="1433" y="970"/>
                    </a:lnTo>
                    <a:lnTo>
                      <a:pt x="1439" y="975"/>
                    </a:lnTo>
                    <a:lnTo>
                      <a:pt x="1443" y="980"/>
                    </a:lnTo>
                    <a:lnTo>
                      <a:pt x="1446" y="986"/>
                    </a:lnTo>
                    <a:lnTo>
                      <a:pt x="1449" y="992"/>
                    </a:lnTo>
                    <a:lnTo>
                      <a:pt x="1449" y="999"/>
                    </a:lnTo>
                    <a:lnTo>
                      <a:pt x="1449" y="999"/>
                    </a:lnTo>
                    <a:lnTo>
                      <a:pt x="1449" y="1006"/>
                    </a:lnTo>
                    <a:lnTo>
                      <a:pt x="1446" y="1012"/>
                    </a:lnTo>
                    <a:lnTo>
                      <a:pt x="1443" y="1018"/>
                    </a:lnTo>
                    <a:lnTo>
                      <a:pt x="1439" y="1024"/>
                    </a:lnTo>
                    <a:lnTo>
                      <a:pt x="1433" y="1028"/>
                    </a:lnTo>
                    <a:lnTo>
                      <a:pt x="1427" y="1031"/>
                    </a:lnTo>
                    <a:lnTo>
                      <a:pt x="1422" y="1034"/>
                    </a:lnTo>
                    <a:lnTo>
                      <a:pt x="1415" y="1034"/>
                    </a:lnTo>
                    <a:lnTo>
                      <a:pt x="759" y="1034"/>
                    </a:lnTo>
                    <a:lnTo>
                      <a:pt x="759" y="1209"/>
                    </a:lnTo>
                    <a:lnTo>
                      <a:pt x="1002" y="1349"/>
                    </a:lnTo>
                    <a:lnTo>
                      <a:pt x="1002" y="1349"/>
                    </a:lnTo>
                    <a:lnTo>
                      <a:pt x="1012" y="1342"/>
                    </a:lnTo>
                    <a:lnTo>
                      <a:pt x="1022" y="1336"/>
                    </a:lnTo>
                    <a:lnTo>
                      <a:pt x="1034" y="1334"/>
                    </a:lnTo>
                    <a:lnTo>
                      <a:pt x="1047" y="1332"/>
                    </a:lnTo>
                    <a:lnTo>
                      <a:pt x="1047" y="1332"/>
                    </a:lnTo>
                    <a:lnTo>
                      <a:pt x="1061" y="1334"/>
                    </a:lnTo>
                    <a:lnTo>
                      <a:pt x="1074" y="1338"/>
                    </a:lnTo>
                    <a:lnTo>
                      <a:pt x="1085" y="1344"/>
                    </a:lnTo>
                    <a:lnTo>
                      <a:pt x="1095" y="1352"/>
                    </a:lnTo>
                    <a:lnTo>
                      <a:pt x="1104" y="1362"/>
                    </a:lnTo>
                    <a:lnTo>
                      <a:pt x="1110" y="1374"/>
                    </a:lnTo>
                    <a:lnTo>
                      <a:pt x="1114" y="1387"/>
                    </a:lnTo>
                    <a:lnTo>
                      <a:pt x="1116" y="1401"/>
                    </a:lnTo>
                    <a:lnTo>
                      <a:pt x="1116" y="1401"/>
                    </a:lnTo>
                    <a:lnTo>
                      <a:pt x="1114" y="1415"/>
                    </a:lnTo>
                    <a:lnTo>
                      <a:pt x="1110" y="1428"/>
                    </a:lnTo>
                    <a:lnTo>
                      <a:pt x="1104" y="1440"/>
                    </a:lnTo>
                    <a:lnTo>
                      <a:pt x="1095" y="1450"/>
                    </a:lnTo>
                    <a:lnTo>
                      <a:pt x="1085" y="1459"/>
                    </a:lnTo>
                    <a:lnTo>
                      <a:pt x="1074" y="1464"/>
                    </a:lnTo>
                    <a:lnTo>
                      <a:pt x="1061" y="1469"/>
                    </a:lnTo>
                    <a:lnTo>
                      <a:pt x="1047" y="1470"/>
                    </a:lnTo>
                    <a:lnTo>
                      <a:pt x="1047" y="14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0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735934" y="643468"/>
            <a:ext cx="8152661" cy="332399"/>
          </a:xfrm>
        </p:spPr>
        <p:txBody>
          <a:bodyPr/>
          <a:lstStyle/>
          <a:p>
            <a:r>
              <a:rPr lang="fr-FR" sz="2400" dirty="0"/>
              <a:t>UNE PARTICIPATION DÉCROISSANTE AVEC LE TEMPS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8340548" y="171450"/>
            <a:ext cx="582789" cy="584200"/>
            <a:chOff x="8267700" y="98425"/>
            <a:chExt cx="655638" cy="657225"/>
          </a:xfrm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8267700" y="98425"/>
              <a:ext cx="655638" cy="657225"/>
            </a:xfrm>
            <a:custGeom>
              <a:avLst/>
              <a:gdLst>
                <a:gd name="T0" fmla="*/ 1238 w 1239"/>
                <a:gd name="T1" fmla="*/ 1158 h 1242"/>
                <a:gd name="T2" fmla="*/ 1218 w 1239"/>
                <a:gd name="T3" fmla="*/ 1221 h 1242"/>
                <a:gd name="T4" fmla="*/ 1169 w 1239"/>
                <a:gd name="T5" fmla="*/ 1242 h 1242"/>
                <a:gd name="T6" fmla="*/ 907 w 1239"/>
                <a:gd name="T7" fmla="*/ 1010 h 1242"/>
                <a:gd name="T8" fmla="*/ 524 w 1239"/>
                <a:gd name="T9" fmla="*/ 0 h 1242"/>
                <a:gd name="T10" fmla="*/ 654 w 1239"/>
                <a:gd name="T11" fmla="*/ 16 h 1242"/>
                <a:gd name="T12" fmla="*/ 773 w 1239"/>
                <a:gd name="T13" fmla="*/ 64 h 1242"/>
                <a:gd name="T14" fmla="*/ 876 w 1239"/>
                <a:gd name="T15" fmla="*/ 136 h 1242"/>
                <a:gd name="T16" fmla="*/ 957 w 1239"/>
                <a:gd name="T17" fmla="*/ 231 h 1242"/>
                <a:gd name="T18" fmla="*/ 1016 w 1239"/>
                <a:gd name="T19" fmla="*/ 345 h 1242"/>
                <a:gd name="T20" fmla="*/ 1045 w 1239"/>
                <a:gd name="T21" fmla="*/ 471 h 1242"/>
                <a:gd name="T22" fmla="*/ 1046 w 1239"/>
                <a:gd name="T23" fmla="*/ 570 h 1242"/>
                <a:gd name="T24" fmla="*/ 1026 w 1239"/>
                <a:gd name="T25" fmla="*/ 676 h 1242"/>
                <a:gd name="T26" fmla="*/ 985 w 1239"/>
                <a:gd name="T27" fmla="*/ 773 h 1242"/>
                <a:gd name="T28" fmla="*/ 978 w 1239"/>
                <a:gd name="T29" fmla="*/ 882 h 1242"/>
                <a:gd name="T30" fmla="*/ 808 w 1239"/>
                <a:gd name="T31" fmla="*/ 966 h 1242"/>
                <a:gd name="T32" fmla="*/ 714 w 1239"/>
                <a:gd name="T33" fmla="*/ 1015 h 1242"/>
                <a:gd name="T34" fmla="*/ 611 w 1239"/>
                <a:gd name="T35" fmla="*/ 1042 h 1242"/>
                <a:gd name="T36" fmla="*/ 524 w 1239"/>
                <a:gd name="T37" fmla="*/ 1050 h 1242"/>
                <a:gd name="T38" fmla="*/ 393 w 1239"/>
                <a:gd name="T39" fmla="*/ 1033 h 1242"/>
                <a:gd name="T40" fmla="*/ 274 w 1239"/>
                <a:gd name="T41" fmla="*/ 986 h 1242"/>
                <a:gd name="T42" fmla="*/ 172 w 1239"/>
                <a:gd name="T43" fmla="*/ 913 h 1242"/>
                <a:gd name="T44" fmla="*/ 90 w 1239"/>
                <a:gd name="T45" fmla="*/ 818 h 1242"/>
                <a:gd name="T46" fmla="*/ 32 w 1239"/>
                <a:gd name="T47" fmla="*/ 706 h 1242"/>
                <a:gd name="T48" fmla="*/ 2 w 1239"/>
                <a:gd name="T49" fmla="*/ 579 h 1242"/>
                <a:gd name="T50" fmla="*/ 2 w 1239"/>
                <a:gd name="T51" fmla="*/ 471 h 1242"/>
                <a:gd name="T52" fmla="*/ 32 w 1239"/>
                <a:gd name="T53" fmla="*/ 345 h 1242"/>
                <a:gd name="T54" fmla="*/ 90 w 1239"/>
                <a:gd name="T55" fmla="*/ 231 h 1242"/>
                <a:gd name="T56" fmla="*/ 172 w 1239"/>
                <a:gd name="T57" fmla="*/ 136 h 1242"/>
                <a:gd name="T58" fmla="*/ 274 w 1239"/>
                <a:gd name="T59" fmla="*/ 64 h 1242"/>
                <a:gd name="T60" fmla="*/ 393 w 1239"/>
                <a:gd name="T61" fmla="*/ 16 h 1242"/>
                <a:gd name="T62" fmla="*/ 524 w 1239"/>
                <a:gd name="T63" fmla="*/ 0 h 1242"/>
                <a:gd name="T64" fmla="*/ 806 w 1239"/>
                <a:gd name="T65" fmla="*/ 181 h 1242"/>
                <a:gd name="T66" fmla="*/ 717 w 1239"/>
                <a:gd name="T67" fmla="*/ 124 h 1242"/>
                <a:gd name="T68" fmla="*/ 613 w 1239"/>
                <a:gd name="T69" fmla="*/ 89 h 1242"/>
                <a:gd name="T70" fmla="*/ 524 w 1239"/>
                <a:gd name="T71" fmla="*/ 80 h 1242"/>
                <a:gd name="T72" fmla="*/ 434 w 1239"/>
                <a:gd name="T73" fmla="*/ 89 h 1242"/>
                <a:gd name="T74" fmla="*/ 332 w 1239"/>
                <a:gd name="T75" fmla="*/ 124 h 1242"/>
                <a:gd name="T76" fmla="*/ 242 w 1239"/>
                <a:gd name="T77" fmla="*/ 181 h 1242"/>
                <a:gd name="T78" fmla="*/ 181 w 1239"/>
                <a:gd name="T79" fmla="*/ 242 h 1242"/>
                <a:gd name="T80" fmla="*/ 123 w 1239"/>
                <a:gd name="T81" fmla="*/ 332 h 1242"/>
                <a:gd name="T82" fmla="*/ 89 w 1239"/>
                <a:gd name="T83" fmla="*/ 435 h 1242"/>
                <a:gd name="T84" fmla="*/ 80 w 1239"/>
                <a:gd name="T85" fmla="*/ 525 h 1242"/>
                <a:gd name="T86" fmla="*/ 89 w 1239"/>
                <a:gd name="T87" fmla="*/ 615 h 1242"/>
                <a:gd name="T88" fmla="*/ 123 w 1239"/>
                <a:gd name="T89" fmla="*/ 718 h 1242"/>
                <a:gd name="T90" fmla="*/ 181 w 1239"/>
                <a:gd name="T91" fmla="*/ 808 h 1242"/>
                <a:gd name="T92" fmla="*/ 242 w 1239"/>
                <a:gd name="T93" fmla="*/ 868 h 1242"/>
                <a:gd name="T94" fmla="*/ 332 w 1239"/>
                <a:gd name="T95" fmla="*/ 926 h 1242"/>
                <a:gd name="T96" fmla="*/ 434 w 1239"/>
                <a:gd name="T97" fmla="*/ 961 h 1242"/>
                <a:gd name="T98" fmla="*/ 524 w 1239"/>
                <a:gd name="T99" fmla="*/ 970 h 1242"/>
                <a:gd name="T100" fmla="*/ 634 w 1239"/>
                <a:gd name="T101" fmla="*/ 956 h 1242"/>
                <a:gd name="T102" fmla="*/ 735 w 1239"/>
                <a:gd name="T103" fmla="*/ 916 h 1242"/>
                <a:gd name="T104" fmla="*/ 823 w 1239"/>
                <a:gd name="T105" fmla="*/ 855 h 1242"/>
                <a:gd name="T106" fmla="*/ 879 w 1239"/>
                <a:gd name="T107" fmla="*/ 791 h 1242"/>
                <a:gd name="T108" fmla="*/ 932 w 1239"/>
                <a:gd name="T109" fmla="*/ 698 h 1242"/>
                <a:gd name="T110" fmla="*/ 962 w 1239"/>
                <a:gd name="T111" fmla="*/ 592 h 1242"/>
                <a:gd name="T112" fmla="*/ 967 w 1239"/>
                <a:gd name="T113" fmla="*/ 502 h 1242"/>
                <a:gd name="T114" fmla="*/ 947 w 1239"/>
                <a:gd name="T115" fmla="*/ 392 h 1242"/>
                <a:gd name="T116" fmla="*/ 904 w 1239"/>
                <a:gd name="T117" fmla="*/ 295 h 1242"/>
                <a:gd name="T118" fmla="*/ 838 w 1239"/>
                <a:gd name="T119" fmla="*/ 21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9" h="1242">
                  <a:moveTo>
                    <a:pt x="1218" y="1122"/>
                  </a:moveTo>
                  <a:lnTo>
                    <a:pt x="1218" y="1122"/>
                  </a:lnTo>
                  <a:lnTo>
                    <a:pt x="1228" y="1133"/>
                  </a:lnTo>
                  <a:lnTo>
                    <a:pt x="1234" y="1146"/>
                  </a:lnTo>
                  <a:lnTo>
                    <a:pt x="1238" y="1158"/>
                  </a:lnTo>
                  <a:lnTo>
                    <a:pt x="1239" y="1172"/>
                  </a:lnTo>
                  <a:lnTo>
                    <a:pt x="1238" y="1186"/>
                  </a:lnTo>
                  <a:lnTo>
                    <a:pt x="1234" y="1198"/>
                  </a:lnTo>
                  <a:lnTo>
                    <a:pt x="1228" y="1211"/>
                  </a:lnTo>
                  <a:lnTo>
                    <a:pt x="1218" y="1221"/>
                  </a:lnTo>
                  <a:lnTo>
                    <a:pt x="1218" y="1221"/>
                  </a:lnTo>
                  <a:lnTo>
                    <a:pt x="1208" y="1231"/>
                  </a:lnTo>
                  <a:lnTo>
                    <a:pt x="1195" y="1237"/>
                  </a:lnTo>
                  <a:lnTo>
                    <a:pt x="1183" y="1241"/>
                  </a:lnTo>
                  <a:lnTo>
                    <a:pt x="1169" y="1242"/>
                  </a:lnTo>
                  <a:lnTo>
                    <a:pt x="1155" y="1241"/>
                  </a:lnTo>
                  <a:lnTo>
                    <a:pt x="1143" y="1237"/>
                  </a:lnTo>
                  <a:lnTo>
                    <a:pt x="1131" y="1231"/>
                  </a:lnTo>
                  <a:lnTo>
                    <a:pt x="1119" y="1221"/>
                  </a:lnTo>
                  <a:lnTo>
                    <a:pt x="907" y="1010"/>
                  </a:lnTo>
                  <a:lnTo>
                    <a:pt x="1007" y="910"/>
                  </a:lnTo>
                  <a:lnTo>
                    <a:pt x="1218" y="1122"/>
                  </a:lnTo>
                  <a:lnTo>
                    <a:pt x="1218" y="1122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551" y="1"/>
                  </a:lnTo>
                  <a:lnTo>
                    <a:pt x="577" y="2"/>
                  </a:lnTo>
                  <a:lnTo>
                    <a:pt x="603" y="6"/>
                  </a:lnTo>
                  <a:lnTo>
                    <a:pt x="629" y="11"/>
                  </a:lnTo>
                  <a:lnTo>
                    <a:pt x="654" y="16"/>
                  </a:lnTo>
                  <a:lnTo>
                    <a:pt x="679" y="24"/>
                  </a:lnTo>
                  <a:lnTo>
                    <a:pt x="704" y="32"/>
                  </a:lnTo>
                  <a:lnTo>
                    <a:pt x="728" y="41"/>
                  </a:lnTo>
                  <a:lnTo>
                    <a:pt x="750" y="52"/>
                  </a:lnTo>
                  <a:lnTo>
                    <a:pt x="773" y="64"/>
                  </a:lnTo>
                  <a:lnTo>
                    <a:pt x="795" y="76"/>
                  </a:lnTo>
                  <a:lnTo>
                    <a:pt x="816" y="90"/>
                  </a:lnTo>
                  <a:lnTo>
                    <a:pt x="836" y="105"/>
                  </a:lnTo>
                  <a:lnTo>
                    <a:pt x="856" y="120"/>
                  </a:lnTo>
                  <a:lnTo>
                    <a:pt x="876" y="136"/>
                  </a:lnTo>
                  <a:lnTo>
                    <a:pt x="894" y="154"/>
                  </a:lnTo>
                  <a:lnTo>
                    <a:pt x="911" y="172"/>
                  </a:lnTo>
                  <a:lnTo>
                    <a:pt x="927" y="191"/>
                  </a:lnTo>
                  <a:lnTo>
                    <a:pt x="944" y="211"/>
                  </a:lnTo>
                  <a:lnTo>
                    <a:pt x="957" y="231"/>
                  </a:lnTo>
                  <a:lnTo>
                    <a:pt x="971" y="252"/>
                  </a:lnTo>
                  <a:lnTo>
                    <a:pt x="983" y="275"/>
                  </a:lnTo>
                  <a:lnTo>
                    <a:pt x="996" y="297"/>
                  </a:lnTo>
                  <a:lnTo>
                    <a:pt x="1006" y="321"/>
                  </a:lnTo>
                  <a:lnTo>
                    <a:pt x="1016" y="345"/>
                  </a:lnTo>
                  <a:lnTo>
                    <a:pt x="1023" y="369"/>
                  </a:lnTo>
                  <a:lnTo>
                    <a:pt x="1031" y="394"/>
                  </a:lnTo>
                  <a:lnTo>
                    <a:pt x="1037" y="420"/>
                  </a:lnTo>
                  <a:lnTo>
                    <a:pt x="1041" y="445"/>
                  </a:lnTo>
                  <a:lnTo>
                    <a:pt x="1045" y="471"/>
                  </a:lnTo>
                  <a:lnTo>
                    <a:pt x="1047" y="499"/>
                  </a:lnTo>
                  <a:lnTo>
                    <a:pt x="1047" y="525"/>
                  </a:lnTo>
                  <a:lnTo>
                    <a:pt x="1047" y="525"/>
                  </a:lnTo>
                  <a:lnTo>
                    <a:pt x="1047" y="547"/>
                  </a:lnTo>
                  <a:lnTo>
                    <a:pt x="1046" y="570"/>
                  </a:lnTo>
                  <a:lnTo>
                    <a:pt x="1043" y="591"/>
                  </a:lnTo>
                  <a:lnTo>
                    <a:pt x="1040" y="612"/>
                  </a:lnTo>
                  <a:lnTo>
                    <a:pt x="1036" y="633"/>
                  </a:lnTo>
                  <a:lnTo>
                    <a:pt x="1031" y="655"/>
                  </a:lnTo>
                  <a:lnTo>
                    <a:pt x="1026" y="676"/>
                  </a:lnTo>
                  <a:lnTo>
                    <a:pt x="1018" y="696"/>
                  </a:lnTo>
                  <a:lnTo>
                    <a:pt x="1012" y="716"/>
                  </a:lnTo>
                  <a:lnTo>
                    <a:pt x="1003" y="736"/>
                  </a:lnTo>
                  <a:lnTo>
                    <a:pt x="995" y="755"/>
                  </a:lnTo>
                  <a:lnTo>
                    <a:pt x="985" y="773"/>
                  </a:lnTo>
                  <a:lnTo>
                    <a:pt x="975" y="791"/>
                  </a:lnTo>
                  <a:lnTo>
                    <a:pt x="964" y="810"/>
                  </a:lnTo>
                  <a:lnTo>
                    <a:pt x="952" y="826"/>
                  </a:lnTo>
                  <a:lnTo>
                    <a:pt x="940" y="843"/>
                  </a:lnTo>
                  <a:lnTo>
                    <a:pt x="978" y="882"/>
                  </a:lnTo>
                  <a:lnTo>
                    <a:pt x="880" y="981"/>
                  </a:lnTo>
                  <a:lnTo>
                    <a:pt x="841" y="942"/>
                  </a:lnTo>
                  <a:lnTo>
                    <a:pt x="841" y="942"/>
                  </a:lnTo>
                  <a:lnTo>
                    <a:pt x="824" y="955"/>
                  </a:lnTo>
                  <a:lnTo>
                    <a:pt x="808" y="966"/>
                  </a:lnTo>
                  <a:lnTo>
                    <a:pt x="789" y="977"/>
                  </a:lnTo>
                  <a:lnTo>
                    <a:pt x="772" y="987"/>
                  </a:lnTo>
                  <a:lnTo>
                    <a:pt x="753" y="997"/>
                  </a:lnTo>
                  <a:lnTo>
                    <a:pt x="734" y="1006"/>
                  </a:lnTo>
                  <a:lnTo>
                    <a:pt x="714" y="1015"/>
                  </a:lnTo>
                  <a:lnTo>
                    <a:pt x="694" y="1021"/>
                  </a:lnTo>
                  <a:lnTo>
                    <a:pt x="674" y="1028"/>
                  </a:lnTo>
                  <a:lnTo>
                    <a:pt x="653" y="1033"/>
                  </a:lnTo>
                  <a:lnTo>
                    <a:pt x="632" y="1038"/>
                  </a:lnTo>
                  <a:lnTo>
                    <a:pt x="611" y="1042"/>
                  </a:lnTo>
                  <a:lnTo>
                    <a:pt x="590" y="1046"/>
                  </a:lnTo>
                  <a:lnTo>
                    <a:pt x="568" y="1048"/>
                  </a:lnTo>
                  <a:lnTo>
                    <a:pt x="546" y="1050"/>
                  </a:lnTo>
                  <a:lnTo>
                    <a:pt x="524" y="1050"/>
                  </a:lnTo>
                  <a:lnTo>
                    <a:pt x="524" y="1050"/>
                  </a:lnTo>
                  <a:lnTo>
                    <a:pt x="497" y="1050"/>
                  </a:lnTo>
                  <a:lnTo>
                    <a:pt x="470" y="1047"/>
                  </a:lnTo>
                  <a:lnTo>
                    <a:pt x="444" y="1043"/>
                  </a:lnTo>
                  <a:lnTo>
                    <a:pt x="419" y="1040"/>
                  </a:lnTo>
                  <a:lnTo>
                    <a:pt x="393" y="1033"/>
                  </a:lnTo>
                  <a:lnTo>
                    <a:pt x="368" y="1026"/>
                  </a:lnTo>
                  <a:lnTo>
                    <a:pt x="344" y="1018"/>
                  </a:lnTo>
                  <a:lnTo>
                    <a:pt x="320" y="1008"/>
                  </a:lnTo>
                  <a:lnTo>
                    <a:pt x="297" y="998"/>
                  </a:lnTo>
                  <a:lnTo>
                    <a:pt x="274" y="986"/>
                  </a:lnTo>
                  <a:lnTo>
                    <a:pt x="252" y="973"/>
                  </a:lnTo>
                  <a:lnTo>
                    <a:pt x="231" y="960"/>
                  </a:lnTo>
                  <a:lnTo>
                    <a:pt x="211" y="946"/>
                  </a:lnTo>
                  <a:lnTo>
                    <a:pt x="191" y="930"/>
                  </a:lnTo>
                  <a:lnTo>
                    <a:pt x="172" y="913"/>
                  </a:lnTo>
                  <a:lnTo>
                    <a:pt x="153" y="896"/>
                  </a:lnTo>
                  <a:lnTo>
                    <a:pt x="136" y="878"/>
                  </a:lnTo>
                  <a:lnTo>
                    <a:pt x="120" y="858"/>
                  </a:lnTo>
                  <a:lnTo>
                    <a:pt x="105" y="838"/>
                  </a:lnTo>
                  <a:lnTo>
                    <a:pt x="90" y="818"/>
                  </a:lnTo>
                  <a:lnTo>
                    <a:pt x="76" y="797"/>
                  </a:lnTo>
                  <a:lnTo>
                    <a:pt x="64" y="775"/>
                  </a:lnTo>
                  <a:lnTo>
                    <a:pt x="52" y="752"/>
                  </a:lnTo>
                  <a:lnTo>
                    <a:pt x="41" y="730"/>
                  </a:lnTo>
                  <a:lnTo>
                    <a:pt x="32" y="706"/>
                  </a:lnTo>
                  <a:lnTo>
                    <a:pt x="24" y="681"/>
                  </a:lnTo>
                  <a:lnTo>
                    <a:pt x="16" y="656"/>
                  </a:lnTo>
                  <a:lnTo>
                    <a:pt x="11" y="631"/>
                  </a:lnTo>
                  <a:lnTo>
                    <a:pt x="6" y="605"/>
                  </a:lnTo>
                  <a:lnTo>
                    <a:pt x="2" y="579"/>
                  </a:lnTo>
                  <a:lnTo>
                    <a:pt x="1" y="55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499"/>
                  </a:lnTo>
                  <a:lnTo>
                    <a:pt x="2" y="471"/>
                  </a:lnTo>
                  <a:lnTo>
                    <a:pt x="6" y="445"/>
                  </a:lnTo>
                  <a:lnTo>
                    <a:pt x="11" y="420"/>
                  </a:lnTo>
                  <a:lnTo>
                    <a:pt x="16" y="394"/>
                  </a:lnTo>
                  <a:lnTo>
                    <a:pt x="24" y="369"/>
                  </a:lnTo>
                  <a:lnTo>
                    <a:pt x="32" y="345"/>
                  </a:lnTo>
                  <a:lnTo>
                    <a:pt x="41" y="321"/>
                  </a:lnTo>
                  <a:lnTo>
                    <a:pt x="52" y="297"/>
                  </a:lnTo>
                  <a:lnTo>
                    <a:pt x="64" y="275"/>
                  </a:lnTo>
                  <a:lnTo>
                    <a:pt x="76" y="252"/>
                  </a:lnTo>
                  <a:lnTo>
                    <a:pt x="90" y="231"/>
                  </a:lnTo>
                  <a:lnTo>
                    <a:pt x="105" y="211"/>
                  </a:lnTo>
                  <a:lnTo>
                    <a:pt x="120" y="191"/>
                  </a:lnTo>
                  <a:lnTo>
                    <a:pt x="136" y="172"/>
                  </a:lnTo>
                  <a:lnTo>
                    <a:pt x="153" y="154"/>
                  </a:lnTo>
                  <a:lnTo>
                    <a:pt x="172" y="136"/>
                  </a:lnTo>
                  <a:lnTo>
                    <a:pt x="191" y="120"/>
                  </a:lnTo>
                  <a:lnTo>
                    <a:pt x="211" y="105"/>
                  </a:lnTo>
                  <a:lnTo>
                    <a:pt x="231" y="90"/>
                  </a:lnTo>
                  <a:lnTo>
                    <a:pt x="252" y="76"/>
                  </a:lnTo>
                  <a:lnTo>
                    <a:pt x="274" y="64"/>
                  </a:lnTo>
                  <a:lnTo>
                    <a:pt x="297" y="52"/>
                  </a:lnTo>
                  <a:lnTo>
                    <a:pt x="320" y="41"/>
                  </a:lnTo>
                  <a:lnTo>
                    <a:pt x="344" y="32"/>
                  </a:lnTo>
                  <a:lnTo>
                    <a:pt x="368" y="24"/>
                  </a:lnTo>
                  <a:lnTo>
                    <a:pt x="393" y="16"/>
                  </a:lnTo>
                  <a:lnTo>
                    <a:pt x="419" y="11"/>
                  </a:lnTo>
                  <a:lnTo>
                    <a:pt x="444" y="6"/>
                  </a:lnTo>
                  <a:lnTo>
                    <a:pt x="470" y="2"/>
                  </a:lnTo>
                  <a:lnTo>
                    <a:pt x="497" y="1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838" y="210"/>
                  </a:moveTo>
                  <a:lnTo>
                    <a:pt x="838" y="210"/>
                  </a:lnTo>
                  <a:lnTo>
                    <a:pt x="823" y="196"/>
                  </a:lnTo>
                  <a:lnTo>
                    <a:pt x="806" y="181"/>
                  </a:lnTo>
                  <a:lnTo>
                    <a:pt x="789" y="169"/>
                  </a:lnTo>
                  <a:lnTo>
                    <a:pt x="772" y="156"/>
                  </a:lnTo>
                  <a:lnTo>
                    <a:pt x="754" y="145"/>
                  </a:lnTo>
                  <a:lnTo>
                    <a:pt x="735" y="134"/>
                  </a:lnTo>
                  <a:lnTo>
                    <a:pt x="717" y="124"/>
                  </a:lnTo>
                  <a:lnTo>
                    <a:pt x="697" y="115"/>
                  </a:lnTo>
                  <a:lnTo>
                    <a:pt x="677" y="107"/>
                  </a:lnTo>
                  <a:lnTo>
                    <a:pt x="656" y="100"/>
                  </a:lnTo>
                  <a:lnTo>
                    <a:pt x="634" y="94"/>
                  </a:lnTo>
                  <a:lnTo>
                    <a:pt x="613" y="89"/>
                  </a:lnTo>
                  <a:lnTo>
                    <a:pt x="591" y="85"/>
                  </a:lnTo>
                  <a:lnTo>
                    <a:pt x="570" y="82"/>
                  </a:lnTo>
                  <a:lnTo>
                    <a:pt x="546" y="81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01" y="81"/>
                  </a:lnTo>
                  <a:lnTo>
                    <a:pt x="479" y="82"/>
                  </a:lnTo>
                  <a:lnTo>
                    <a:pt x="456" y="85"/>
                  </a:lnTo>
                  <a:lnTo>
                    <a:pt x="434" y="89"/>
                  </a:lnTo>
                  <a:lnTo>
                    <a:pt x="413" y="94"/>
                  </a:lnTo>
                  <a:lnTo>
                    <a:pt x="391" y="100"/>
                  </a:lnTo>
                  <a:lnTo>
                    <a:pt x="371" y="107"/>
                  </a:lnTo>
                  <a:lnTo>
                    <a:pt x="352" y="115"/>
                  </a:lnTo>
                  <a:lnTo>
                    <a:pt x="332" y="124"/>
                  </a:lnTo>
                  <a:lnTo>
                    <a:pt x="312" y="134"/>
                  </a:lnTo>
                  <a:lnTo>
                    <a:pt x="294" y="145"/>
                  </a:lnTo>
                  <a:lnTo>
                    <a:pt x="275" y="156"/>
                  </a:lnTo>
                  <a:lnTo>
                    <a:pt x="258" y="169"/>
                  </a:lnTo>
                  <a:lnTo>
                    <a:pt x="242" y="181"/>
                  </a:lnTo>
                  <a:lnTo>
                    <a:pt x="226" y="196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6" y="226"/>
                  </a:lnTo>
                  <a:lnTo>
                    <a:pt x="181" y="242"/>
                  </a:lnTo>
                  <a:lnTo>
                    <a:pt x="168" y="259"/>
                  </a:lnTo>
                  <a:lnTo>
                    <a:pt x="156" y="276"/>
                  </a:lnTo>
                  <a:lnTo>
                    <a:pt x="145" y="295"/>
                  </a:lnTo>
                  <a:lnTo>
                    <a:pt x="133" y="312"/>
                  </a:lnTo>
                  <a:lnTo>
                    <a:pt x="123" y="332"/>
                  </a:lnTo>
                  <a:lnTo>
                    <a:pt x="115" y="352"/>
                  </a:lnTo>
                  <a:lnTo>
                    <a:pt x="107" y="372"/>
                  </a:lnTo>
                  <a:lnTo>
                    <a:pt x="100" y="392"/>
                  </a:lnTo>
                  <a:lnTo>
                    <a:pt x="93" y="414"/>
                  </a:lnTo>
                  <a:lnTo>
                    <a:pt x="89" y="435"/>
                  </a:lnTo>
                  <a:lnTo>
                    <a:pt x="85" y="457"/>
                  </a:lnTo>
                  <a:lnTo>
                    <a:pt x="82" y="480"/>
                  </a:lnTo>
                  <a:lnTo>
                    <a:pt x="81" y="502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1" y="547"/>
                  </a:lnTo>
                  <a:lnTo>
                    <a:pt x="82" y="571"/>
                  </a:lnTo>
                  <a:lnTo>
                    <a:pt x="85" y="592"/>
                  </a:lnTo>
                  <a:lnTo>
                    <a:pt x="89" y="615"/>
                  </a:lnTo>
                  <a:lnTo>
                    <a:pt x="93" y="636"/>
                  </a:lnTo>
                  <a:lnTo>
                    <a:pt x="100" y="657"/>
                  </a:lnTo>
                  <a:lnTo>
                    <a:pt x="107" y="678"/>
                  </a:lnTo>
                  <a:lnTo>
                    <a:pt x="115" y="698"/>
                  </a:lnTo>
                  <a:lnTo>
                    <a:pt x="123" y="718"/>
                  </a:lnTo>
                  <a:lnTo>
                    <a:pt x="133" y="737"/>
                  </a:lnTo>
                  <a:lnTo>
                    <a:pt x="145" y="756"/>
                  </a:lnTo>
                  <a:lnTo>
                    <a:pt x="156" y="773"/>
                  </a:lnTo>
                  <a:lnTo>
                    <a:pt x="168" y="791"/>
                  </a:lnTo>
                  <a:lnTo>
                    <a:pt x="181" y="808"/>
                  </a:lnTo>
                  <a:lnTo>
                    <a:pt x="196" y="825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26" y="855"/>
                  </a:lnTo>
                  <a:lnTo>
                    <a:pt x="242" y="868"/>
                  </a:lnTo>
                  <a:lnTo>
                    <a:pt x="258" y="881"/>
                  </a:lnTo>
                  <a:lnTo>
                    <a:pt x="275" y="893"/>
                  </a:lnTo>
                  <a:lnTo>
                    <a:pt x="294" y="906"/>
                  </a:lnTo>
                  <a:lnTo>
                    <a:pt x="312" y="916"/>
                  </a:lnTo>
                  <a:lnTo>
                    <a:pt x="332" y="926"/>
                  </a:lnTo>
                  <a:lnTo>
                    <a:pt x="352" y="935"/>
                  </a:lnTo>
                  <a:lnTo>
                    <a:pt x="371" y="943"/>
                  </a:lnTo>
                  <a:lnTo>
                    <a:pt x="391" y="950"/>
                  </a:lnTo>
                  <a:lnTo>
                    <a:pt x="413" y="956"/>
                  </a:lnTo>
                  <a:lnTo>
                    <a:pt x="434" y="961"/>
                  </a:lnTo>
                  <a:lnTo>
                    <a:pt x="456" y="965"/>
                  </a:lnTo>
                  <a:lnTo>
                    <a:pt x="479" y="967"/>
                  </a:lnTo>
                  <a:lnTo>
                    <a:pt x="501" y="970"/>
                  </a:lnTo>
                  <a:lnTo>
                    <a:pt x="524" y="970"/>
                  </a:lnTo>
                  <a:lnTo>
                    <a:pt x="524" y="970"/>
                  </a:lnTo>
                  <a:lnTo>
                    <a:pt x="546" y="970"/>
                  </a:lnTo>
                  <a:lnTo>
                    <a:pt x="570" y="967"/>
                  </a:lnTo>
                  <a:lnTo>
                    <a:pt x="591" y="965"/>
                  </a:lnTo>
                  <a:lnTo>
                    <a:pt x="613" y="961"/>
                  </a:lnTo>
                  <a:lnTo>
                    <a:pt x="634" y="956"/>
                  </a:lnTo>
                  <a:lnTo>
                    <a:pt x="656" y="950"/>
                  </a:lnTo>
                  <a:lnTo>
                    <a:pt x="677" y="943"/>
                  </a:lnTo>
                  <a:lnTo>
                    <a:pt x="697" y="935"/>
                  </a:lnTo>
                  <a:lnTo>
                    <a:pt x="717" y="926"/>
                  </a:lnTo>
                  <a:lnTo>
                    <a:pt x="735" y="916"/>
                  </a:lnTo>
                  <a:lnTo>
                    <a:pt x="754" y="906"/>
                  </a:lnTo>
                  <a:lnTo>
                    <a:pt x="772" y="893"/>
                  </a:lnTo>
                  <a:lnTo>
                    <a:pt x="789" y="881"/>
                  </a:lnTo>
                  <a:lnTo>
                    <a:pt x="806" y="868"/>
                  </a:lnTo>
                  <a:lnTo>
                    <a:pt x="823" y="855"/>
                  </a:lnTo>
                  <a:lnTo>
                    <a:pt x="838" y="840"/>
                  </a:lnTo>
                  <a:lnTo>
                    <a:pt x="838" y="840"/>
                  </a:lnTo>
                  <a:lnTo>
                    <a:pt x="853" y="825"/>
                  </a:lnTo>
                  <a:lnTo>
                    <a:pt x="866" y="808"/>
                  </a:lnTo>
                  <a:lnTo>
                    <a:pt x="879" y="791"/>
                  </a:lnTo>
                  <a:lnTo>
                    <a:pt x="891" y="773"/>
                  </a:lnTo>
                  <a:lnTo>
                    <a:pt x="904" y="756"/>
                  </a:lnTo>
                  <a:lnTo>
                    <a:pt x="914" y="737"/>
                  </a:lnTo>
                  <a:lnTo>
                    <a:pt x="924" y="718"/>
                  </a:lnTo>
                  <a:lnTo>
                    <a:pt x="932" y="698"/>
                  </a:lnTo>
                  <a:lnTo>
                    <a:pt x="941" y="678"/>
                  </a:lnTo>
                  <a:lnTo>
                    <a:pt x="947" y="657"/>
                  </a:lnTo>
                  <a:lnTo>
                    <a:pt x="954" y="636"/>
                  </a:lnTo>
                  <a:lnTo>
                    <a:pt x="959" y="615"/>
                  </a:lnTo>
                  <a:lnTo>
                    <a:pt x="962" y="592"/>
                  </a:lnTo>
                  <a:lnTo>
                    <a:pt x="965" y="571"/>
                  </a:lnTo>
                  <a:lnTo>
                    <a:pt x="967" y="547"/>
                  </a:lnTo>
                  <a:lnTo>
                    <a:pt x="967" y="525"/>
                  </a:lnTo>
                  <a:lnTo>
                    <a:pt x="967" y="525"/>
                  </a:lnTo>
                  <a:lnTo>
                    <a:pt x="967" y="502"/>
                  </a:lnTo>
                  <a:lnTo>
                    <a:pt x="965" y="480"/>
                  </a:lnTo>
                  <a:lnTo>
                    <a:pt x="962" y="457"/>
                  </a:lnTo>
                  <a:lnTo>
                    <a:pt x="959" y="435"/>
                  </a:lnTo>
                  <a:lnTo>
                    <a:pt x="954" y="414"/>
                  </a:lnTo>
                  <a:lnTo>
                    <a:pt x="947" y="392"/>
                  </a:lnTo>
                  <a:lnTo>
                    <a:pt x="941" y="372"/>
                  </a:lnTo>
                  <a:lnTo>
                    <a:pt x="932" y="352"/>
                  </a:lnTo>
                  <a:lnTo>
                    <a:pt x="924" y="332"/>
                  </a:lnTo>
                  <a:lnTo>
                    <a:pt x="914" y="312"/>
                  </a:lnTo>
                  <a:lnTo>
                    <a:pt x="904" y="295"/>
                  </a:lnTo>
                  <a:lnTo>
                    <a:pt x="891" y="276"/>
                  </a:lnTo>
                  <a:lnTo>
                    <a:pt x="879" y="259"/>
                  </a:lnTo>
                  <a:lnTo>
                    <a:pt x="866" y="242"/>
                  </a:lnTo>
                  <a:lnTo>
                    <a:pt x="853" y="226"/>
                  </a:lnTo>
                  <a:lnTo>
                    <a:pt x="838" y="210"/>
                  </a:lnTo>
                  <a:lnTo>
                    <a:pt x="838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8367713" y="293688"/>
              <a:ext cx="354013" cy="292100"/>
            </a:xfrm>
            <a:custGeom>
              <a:avLst/>
              <a:gdLst>
                <a:gd name="T0" fmla="*/ 181 w 671"/>
                <a:gd name="T1" fmla="*/ 57 h 550"/>
                <a:gd name="T2" fmla="*/ 311 w 671"/>
                <a:gd name="T3" fmla="*/ 57 h 550"/>
                <a:gd name="T4" fmla="*/ 311 w 671"/>
                <a:gd name="T5" fmla="*/ 550 h 550"/>
                <a:gd name="T6" fmla="*/ 311 w 671"/>
                <a:gd name="T7" fmla="*/ 550 h 550"/>
                <a:gd name="T8" fmla="*/ 277 w 671"/>
                <a:gd name="T9" fmla="*/ 546 h 550"/>
                <a:gd name="T10" fmla="*/ 245 w 671"/>
                <a:gd name="T11" fmla="*/ 540 h 550"/>
                <a:gd name="T12" fmla="*/ 212 w 671"/>
                <a:gd name="T13" fmla="*/ 530 h 550"/>
                <a:gd name="T14" fmla="*/ 181 w 671"/>
                <a:gd name="T15" fmla="*/ 518 h 550"/>
                <a:gd name="T16" fmla="*/ 181 w 671"/>
                <a:gd name="T17" fmla="*/ 57 h 550"/>
                <a:gd name="T18" fmla="*/ 181 w 671"/>
                <a:gd name="T19" fmla="*/ 57 h 550"/>
                <a:gd name="T20" fmla="*/ 0 w 671"/>
                <a:gd name="T21" fmla="*/ 362 h 550"/>
                <a:gd name="T22" fmla="*/ 0 w 671"/>
                <a:gd name="T23" fmla="*/ 362 h 550"/>
                <a:gd name="T24" fmla="*/ 13 w 671"/>
                <a:gd name="T25" fmla="*/ 381 h 550"/>
                <a:gd name="T26" fmla="*/ 26 w 671"/>
                <a:gd name="T27" fmla="*/ 400 h 550"/>
                <a:gd name="T28" fmla="*/ 41 w 671"/>
                <a:gd name="T29" fmla="*/ 417 h 550"/>
                <a:gd name="T30" fmla="*/ 58 w 671"/>
                <a:gd name="T31" fmla="*/ 435 h 550"/>
                <a:gd name="T32" fmla="*/ 58 w 671"/>
                <a:gd name="T33" fmla="*/ 435 h 550"/>
                <a:gd name="T34" fmla="*/ 74 w 671"/>
                <a:gd name="T35" fmla="*/ 451 h 550"/>
                <a:gd name="T36" fmla="*/ 92 w 671"/>
                <a:gd name="T37" fmla="*/ 466 h 550"/>
                <a:gd name="T38" fmla="*/ 111 w 671"/>
                <a:gd name="T39" fmla="*/ 480 h 550"/>
                <a:gd name="T40" fmla="*/ 130 w 671"/>
                <a:gd name="T41" fmla="*/ 492 h 550"/>
                <a:gd name="T42" fmla="*/ 130 w 671"/>
                <a:gd name="T43" fmla="*/ 145 h 550"/>
                <a:gd name="T44" fmla="*/ 0 w 671"/>
                <a:gd name="T45" fmla="*/ 145 h 550"/>
                <a:gd name="T46" fmla="*/ 0 w 671"/>
                <a:gd name="T47" fmla="*/ 362 h 550"/>
                <a:gd name="T48" fmla="*/ 0 w 671"/>
                <a:gd name="T49" fmla="*/ 362 h 550"/>
                <a:gd name="T50" fmla="*/ 360 w 671"/>
                <a:gd name="T51" fmla="*/ 550 h 550"/>
                <a:gd name="T52" fmla="*/ 360 w 671"/>
                <a:gd name="T53" fmla="*/ 550 h 550"/>
                <a:gd name="T54" fmla="*/ 394 w 671"/>
                <a:gd name="T55" fmla="*/ 546 h 550"/>
                <a:gd name="T56" fmla="*/ 428 w 671"/>
                <a:gd name="T57" fmla="*/ 540 h 550"/>
                <a:gd name="T58" fmla="*/ 460 w 671"/>
                <a:gd name="T59" fmla="*/ 530 h 550"/>
                <a:gd name="T60" fmla="*/ 491 w 671"/>
                <a:gd name="T61" fmla="*/ 518 h 550"/>
                <a:gd name="T62" fmla="*/ 491 w 671"/>
                <a:gd name="T63" fmla="*/ 230 h 550"/>
                <a:gd name="T64" fmla="*/ 360 w 671"/>
                <a:gd name="T65" fmla="*/ 230 h 550"/>
                <a:gd name="T66" fmla="*/ 360 w 671"/>
                <a:gd name="T67" fmla="*/ 550 h 550"/>
                <a:gd name="T68" fmla="*/ 360 w 671"/>
                <a:gd name="T69" fmla="*/ 550 h 550"/>
                <a:gd name="T70" fmla="*/ 541 w 671"/>
                <a:gd name="T71" fmla="*/ 492 h 550"/>
                <a:gd name="T72" fmla="*/ 541 w 671"/>
                <a:gd name="T73" fmla="*/ 492 h 550"/>
                <a:gd name="T74" fmla="*/ 561 w 671"/>
                <a:gd name="T75" fmla="*/ 480 h 550"/>
                <a:gd name="T76" fmla="*/ 580 w 671"/>
                <a:gd name="T77" fmla="*/ 466 h 550"/>
                <a:gd name="T78" fmla="*/ 597 w 671"/>
                <a:gd name="T79" fmla="*/ 451 h 550"/>
                <a:gd name="T80" fmla="*/ 615 w 671"/>
                <a:gd name="T81" fmla="*/ 435 h 550"/>
                <a:gd name="T82" fmla="*/ 615 w 671"/>
                <a:gd name="T83" fmla="*/ 435 h 550"/>
                <a:gd name="T84" fmla="*/ 630 w 671"/>
                <a:gd name="T85" fmla="*/ 417 h 550"/>
                <a:gd name="T86" fmla="*/ 645 w 671"/>
                <a:gd name="T87" fmla="*/ 400 h 550"/>
                <a:gd name="T88" fmla="*/ 658 w 671"/>
                <a:gd name="T89" fmla="*/ 381 h 550"/>
                <a:gd name="T90" fmla="*/ 671 w 671"/>
                <a:gd name="T91" fmla="*/ 362 h 550"/>
                <a:gd name="T92" fmla="*/ 671 w 671"/>
                <a:gd name="T93" fmla="*/ 0 h 550"/>
                <a:gd name="T94" fmla="*/ 541 w 671"/>
                <a:gd name="T95" fmla="*/ 0 h 550"/>
                <a:gd name="T96" fmla="*/ 541 w 671"/>
                <a:gd name="T97" fmla="*/ 492 h 550"/>
                <a:gd name="T98" fmla="*/ 541 w 671"/>
                <a:gd name="T99" fmla="*/ 4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550">
                  <a:moveTo>
                    <a:pt x="181" y="57"/>
                  </a:moveTo>
                  <a:lnTo>
                    <a:pt x="311" y="57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277" y="546"/>
                  </a:lnTo>
                  <a:lnTo>
                    <a:pt x="245" y="540"/>
                  </a:lnTo>
                  <a:lnTo>
                    <a:pt x="212" y="530"/>
                  </a:lnTo>
                  <a:lnTo>
                    <a:pt x="181" y="518"/>
                  </a:lnTo>
                  <a:lnTo>
                    <a:pt x="181" y="57"/>
                  </a:lnTo>
                  <a:lnTo>
                    <a:pt x="181" y="57"/>
                  </a:lnTo>
                  <a:close/>
                  <a:moveTo>
                    <a:pt x="0" y="362"/>
                  </a:moveTo>
                  <a:lnTo>
                    <a:pt x="0" y="362"/>
                  </a:lnTo>
                  <a:lnTo>
                    <a:pt x="13" y="381"/>
                  </a:lnTo>
                  <a:lnTo>
                    <a:pt x="26" y="400"/>
                  </a:lnTo>
                  <a:lnTo>
                    <a:pt x="41" y="417"/>
                  </a:lnTo>
                  <a:lnTo>
                    <a:pt x="58" y="435"/>
                  </a:lnTo>
                  <a:lnTo>
                    <a:pt x="58" y="435"/>
                  </a:lnTo>
                  <a:lnTo>
                    <a:pt x="74" y="451"/>
                  </a:lnTo>
                  <a:lnTo>
                    <a:pt x="92" y="466"/>
                  </a:lnTo>
                  <a:lnTo>
                    <a:pt x="111" y="480"/>
                  </a:lnTo>
                  <a:lnTo>
                    <a:pt x="130" y="492"/>
                  </a:lnTo>
                  <a:lnTo>
                    <a:pt x="130" y="145"/>
                  </a:lnTo>
                  <a:lnTo>
                    <a:pt x="0" y="145"/>
                  </a:lnTo>
                  <a:lnTo>
                    <a:pt x="0" y="362"/>
                  </a:lnTo>
                  <a:lnTo>
                    <a:pt x="0" y="362"/>
                  </a:lnTo>
                  <a:close/>
                  <a:moveTo>
                    <a:pt x="360" y="550"/>
                  </a:moveTo>
                  <a:lnTo>
                    <a:pt x="360" y="550"/>
                  </a:lnTo>
                  <a:lnTo>
                    <a:pt x="394" y="546"/>
                  </a:lnTo>
                  <a:lnTo>
                    <a:pt x="428" y="540"/>
                  </a:lnTo>
                  <a:lnTo>
                    <a:pt x="460" y="530"/>
                  </a:lnTo>
                  <a:lnTo>
                    <a:pt x="491" y="518"/>
                  </a:lnTo>
                  <a:lnTo>
                    <a:pt x="491" y="230"/>
                  </a:lnTo>
                  <a:lnTo>
                    <a:pt x="360" y="230"/>
                  </a:lnTo>
                  <a:lnTo>
                    <a:pt x="360" y="550"/>
                  </a:lnTo>
                  <a:lnTo>
                    <a:pt x="360" y="550"/>
                  </a:lnTo>
                  <a:close/>
                  <a:moveTo>
                    <a:pt x="541" y="492"/>
                  </a:moveTo>
                  <a:lnTo>
                    <a:pt x="541" y="492"/>
                  </a:lnTo>
                  <a:lnTo>
                    <a:pt x="561" y="480"/>
                  </a:lnTo>
                  <a:lnTo>
                    <a:pt x="580" y="466"/>
                  </a:lnTo>
                  <a:lnTo>
                    <a:pt x="597" y="451"/>
                  </a:lnTo>
                  <a:lnTo>
                    <a:pt x="615" y="435"/>
                  </a:lnTo>
                  <a:lnTo>
                    <a:pt x="615" y="435"/>
                  </a:lnTo>
                  <a:lnTo>
                    <a:pt x="630" y="417"/>
                  </a:lnTo>
                  <a:lnTo>
                    <a:pt x="645" y="400"/>
                  </a:lnTo>
                  <a:lnTo>
                    <a:pt x="658" y="381"/>
                  </a:lnTo>
                  <a:lnTo>
                    <a:pt x="671" y="362"/>
                  </a:lnTo>
                  <a:lnTo>
                    <a:pt x="671" y="0"/>
                  </a:lnTo>
                  <a:lnTo>
                    <a:pt x="541" y="0"/>
                  </a:lnTo>
                  <a:lnTo>
                    <a:pt x="541" y="492"/>
                  </a:lnTo>
                  <a:lnTo>
                    <a:pt x="541" y="4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5934" y="1031266"/>
            <a:ext cx="373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Taux de participation / base enquêtable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73" y="1339043"/>
            <a:ext cx="7870241" cy="3195635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 bwMode="gray">
          <a:xfrm>
            <a:off x="2857791" y="4525348"/>
            <a:ext cx="4895947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</a:rPr>
              <a:t>2 familles sur 3 ont répondu aux quatre enquêtes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51" y="4427318"/>
            <a:ext cx="497144" cy="44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64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36416" y="643468"/>
            <a:ext cx="8252179" cy="332399"/>
          </a:xfrm>
        </p:spPr>
        <p:txBody>
          <a:bodyPr/>
          <a:lstStyle/>
          <a:p>
            <a:r>
              <a:rPr lang="fr-FR" sz="2400" dirty="0"/>
              <a:t>ATTRITION DEPUIS L’INCLUSION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8340548" y="171450"/>
            <a:ext cx="582789" cy="584200"/>
            <a:chOff x="8267700" y="98425"/>
            <a:chExt cx="655638" cy="657225"/>
          </a:xfrm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8267700" y="98425"/>
              <a:ext cx="655638" cy="657225"/>
            </a:xfrm>
            <a:custGeom>
              <a:avLst/>
              <a:gdLst>
                <a:gd name="T0" fmla="*/ 1238 w 1239"/>
                <a:gd name="T1" fmla="*/ 1158 h 1242"/>
                <a:gd name="T2" fmla="*/ 1218 w 1239"/>
                <a:gd name="T3" fmla="*/ 1221 h 1242"/>
                <a:gd name="T4" fmla="*/ 1169 w 1239"/>
                <a:gd name="T5" fmla="*/ 1242 h 1242"/>
                <a:gd name="T6" fmla="*/ 907 w 1239"/>
                <a:gd name="T7" fmla="*/ 1010 h 1242"/>
                <a:gd name="T8" fmla="*/ 524 w 1239"/>
                <a:gd name="T9" fmla="*/ 0 h 1242"/>
                <a:gd name="T10" fmla="*/ 654 w 1239"/>
                <a:gd name="T11" fmla="*/ 16 h 1242"/>
                <a:gd name="T12" fmla="*/ 773 w 1239"/>
                <a:gd name="T13" fmla="*/ 64 h 1242"/>
                <a:gd name="T14" fmla="*/ 876 w 1239"/>
                <a:gd name="T15" fmla="*/ 136 h 1242"/>
                <a:gd name="T16" fmla="*/ 957 w 1239"/>
                <a:gd name="T17" fmla="*/ 231 h 1242"/>
                <a:gd name="T18" fmla="*/ 1016 w 1239"/>
                <a:gd name="T19" fmla="*/ 345 h 1242"/>
                <a:gd name="T20" fmla="*/ 1045 w 1239"/>
                <a:gd name="T21" fmla="*/ 471 h 1242"/>
                <a:gd name="T22" fmla="*/ 1046 w 1239"/>
                <a:gd name="T23" fmla="*/ 570 h 1242"/>
                <a:gd name="T24" fmla="*/ 1026 w 1239"/>
                <a:gd name="T25" fmla="*/ 676 h 1242"/>
                <a:gd name="T26" fmla="*/ 985 w 1239"/>
                <a:gd name="T27" fmla="*/ 773 h 1242"/>
                <a:gd name="T28" fmla="*/ 978 w 1239"/>
                <a:gd name="T29" fmla="*/ 882 h 1242"/>
                <a:gd name="T30" fmla="*/ 808 w 1239"/>
                <a:gd name="T31" fmla="*/ 966 h 1242"/>
                <a:gd name="T32" fmla="*/ 714 w 1239"/>
                <a:gd name="T33" fmla="*/ 1015 h 1242"/>
                <a:gd name="T34" fmla="*/ 611 w 1239"/>
                <a:gd name="T35" fmla="*/ 1042 h 1242"/>
                <a:gd name="T36" fmla="*/ 524 w 1239"/>
                <a:gd name="T37" fmla="*/ 1050 h 1242"/>
                <a:gd name="T38" fmla="*/ 393 w 1239"/>
                <a:gd name="T39" fmla="*/ 1033 h 1242"/>
                <a:gd name="T40" fmla="*/ 274 w 1239"/>
                <a:gd name="T41" fmla="*/ 986 h 1242"/>
                <a:gd name="T42" fmla="*/ 172 w 1239"/>
                <a:gd name="T43" fmla="*/ 913 h 1242"/>
                <a:gd name="T44" fmla="*/ 90 w 1239"/>
                <a:gd name="T45" fmla="*/ 818 h 1242"/>
                <a:gd name="T46" fmla="*/ 32 w 1239"/>
                <a:gd name="T47" fmla="*/ 706 h 1242"/>
                <a:gd name="T48" fmla="*/ 2 w 1239"/>
                <a:gd name="T49" fmla="*/ 579 h 1242"/>
                <a:gd name="T50" fmla="*/ 2 w 1239"/>
                <a:gd name="T51" fmla="*/ 471 h 1242"/>
                <a:gd name="T52" fmla="*/ 32 w 1239"/>
                <a:gd name="T53" fmla="*/ 345 h 1242"/>
                <a:gd name="T54" fmla="*/ 90 w 1239"/>
                <a:gd name="T55" fmla="*/ 231 h 1242"/>
                <a:gd name="T56" fmla="*/ 172 w 1239"/>
                <a:gd name="T57" fmla="*/ 136 h 1242"/>
                <a:gd name="T58" fmla="*/ 274 w 1239"/>
                <a:gd name="T59" fmla="*/ 64 h 1242"/>
                <a:gd name="T60" fmla="*/ 393 w 1239"/>
                <a:gd name="T61" fmla="*/ 16 h 1242"/>
                <a:gd name="T62" fmla="*/ 524 w 1239"/>
                <a:gd name="T63" fmla="*/ 0 h 1242"/>
                <a:gd name="T64" fmla="*/ 806 w 1239"/>
                <a:gd name="T65" fmla="*/ 181 h 1242"/>
                <a:gd name="T66" fmla="*/ 717 w 1239"/>
                <a:gd name="T67" fmla="*/ 124 h 1242"/>
                <a:gd name="T68" fmla="*/ 613 w 1239"/>
                <a:gd name="T69" fmla="*/ 89 h 1242"/>
                <a:gd name="T70" fmla="*/ 524 w 1239"/>
                <a:gd name="T71" fmla="*/ 80 h 1242"/>
                <a:gd name="T72" fmla="*/ 434 w 1239"/>
                <a:gd name="T73" fmla="*/ 89 h 1242"/>
                <a:gd name="T74" fmla="*/ 332 w 1239"/>
                <a:gd name="T75" fmla="*/ 124 h 1242"/>
                <a:gd name="T76" fmla="*/ 242 w 1239"/>
                <a:gd name="T77" fmla="*/ 181 h 1242"/>
                <a:gd name="T78" fmla="*/ 181 w 1239"/>
                <a:gd name="T79" fmla="*/ 242 h 1242"/>
                <a:gd name="T80" fmla="*/ 123 w 1239"/>
                <a:gd name="T81" fmla="*/ 332 h 1242"/>
                <a:gd name="T82" fmla="*/ 89 w 1239"/>
                <a:gd name="T83" fmla="*/ 435 h 1242"/>
                <a:gd name="T84" fmla="*/ 80 w 1239"/>
                <a:gd name="T85" fmla="*/ 525 h 1242"/>
                <a:gd name="T86" fmla="*/ 89 w 1239"/>
                <a:gd name="T87" fmla="*/ 615 h 1242"/>
                <a:gd name="T88" fmla="*/ 123 w 1239"/>
                <a:gd name="T89" fmla="*/ 718 h 1242"/>
                <a:gd name="T90" fmla="*/ 181 w 1239"/>
                <a:gd name="T91" fmla="*/ 808 h 1242"/>
                <a:gd name="T92" fmla="*/ 242 w 1239"/>
                <a:gd name="T93" fmla="*/ 868 h 1242"/>
                <a:gd name="T94" fmla="*/ 332 w 1239"/>
                <a:gd name="T95" fmla="*/ 926 h 1242"/>
                <a:gd name="T96" fmla="*/ 434 w 1239"/>
                <a:gd name="T97" fmla="*/ 961 h 1242"/>
                <a:gd name="T98" fmla="*/ 524 w 1239"/>
                <a:gd name="T99" fmla="*/ 970 h 1242"/>
                <a:gd name="T100" fmla="*/ 634 w 1239"/>
                <a:gd name="T101" fmla="*/ 956 h 1242"/>
                <a:gd name="T102" fmla="*/ 735 w 1239"/>
                <a:gd name="T103" fmla="*/ 916 h 1242"/>
                <a:gd name="T104" fmla="*/ 823 w 1239"/>
                <a:gd name="T105" fmla="*/ 855 h 1242"/>
                <a:gd name="T106" fmla="*/ 879 w 1239"/>
                <a:gd name="T107" fmla="*/ 791 h 1242"/>
                <a:gd name="T108" fmla="*/ 932 w 1239"/>
                <a:gd name="T109" fmla="*/ 698 h 1242"/>
                <a:gd name="T110" fmla="*/ 962 w 1239"/>
                <a:gd name="T111" fmla="*/ 592 h 1242"/>
                <a:gd name="T112" fmla="*/ 967 w 1239"/>
                <a:gd name="T113" fmla="*/ 502 h 1242"/>
                <a:gd name="T114" fmla="*/ 947 w 1239"/>
                <a:gd name="T115" fmla="*/ 392 h 1242"/>
                <a:gd name="T116" fmla="*/ 904 w 1239"/>
                <a:gd name="T117" fmla="*/ 295 h 1242"/>
                <a:gd name="T118" fmla="*/ 838 w 1239"/>
                <a:gd name="T119" fmla="*/ 21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9" h="1242">
                  <a:moveTo>
                    <a:pt x="1218" y="1122"/>
                  </a:moveTo>
                  <a:lnTo>
                    <a:pt x="1218" y="1122"/>
                  </a:lnTo>
                  <a:lnTo>
                    <a:pt x="1228" y="1133"/>
                  </a:lnTo>
                  <a:lnTo>
                    <a:pt x="1234" y="1146"/>
                  </a:lnTo>
                  <a:lnTo>
                    <a:pt x="1238" y="1158"/>
                  </a:lnTo>
                  <a:lnTo>
                    <a:pt x="1239" y="1172"/>
                  </a:lnTo>
                  <a:lnTo>
                    <a:pt x="1238" y="1186"/>
                  </a:lnTo>
                  <a:lnTo>
                    <a:pt x="1234" y="1198"/>
                  </a:lnTo>
                  <a:lnTo>
                    <a:pt x="1228" y="1211"/>
                  </a:lnTo>
                  <a:lnTo>
                    <a:pt x="1218" y="1221"/>
                  </a:lnTo>
                  <a:lnTo>
                    <a:pt x="1218" y="1221"/>
                  </a:lnTo>
                  <a:lnTo>
                    <a:pt x="1208" y="1231"/>
                  </a:lnTo>
                  <a:lnTo>
                    <a:pt x="1195" y="1237"/>
                  </a:lnTo>
                  <a:lnTo>
                    <a:pt x="1183" y="1241"/>
                  </a:lnTo>
                  <a:lnTo>
                    <a:pt x="1169" y="1242"/>
                  </a:lnTo>
                  <a:lnTo>
                    <a:pt x="1155" y="1241"/>
                  </a:lnTo>
                  <a:lnTo>
                    <a:pt x="1143" y="1237"/>
                  </a:lnTo>
                  <a:lnTo>
                    <a:pt x="1131" y="1231"/>
                  </a:lnTo>
                  <a:lnTo>
                    <a:pt x="1119" y="1221"/>
                  </a:lnTo>
                  <a:lnTo>
                    <a:pt x="907" y="1010"/>
                  </a:lnTo>
                  <a:lnTo>
                    <a:pt x="1007" y="910"/>
                  </a:lnTo>
                  <a:lnTo>
                    <a:pt x="1218" y="1122"/>
                  </a:lnTo>
                  <a:lnTo>
                    <a:pt x="1218" y="1122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551" y="1"/>
                  </a:lnTo>
                  <a:lnTo>
                    <a:pt x="577" y="2"/>
                  </a:lnTo>
                  <a:lnTo>
                    <a:pt x="603" y="6"/>
                  </a:lnTo>
                  <a:lnTo>
                    <a:pt x="629" y="11"/>
                  </a:lnTo>
                  <a:lnTo>
                    <a:pt x="654" y="16"/>
                  </a:lnTo>
                  <a:lnTo>
                    <a:pt x="679" y="24"/>
                  </a:lnTo>
                  <a:lnTo>
                    <a:pt x="704" y="32"/>
                  </a:lnTo>
                  <a:lnTo>
                    <a:pt x="728" y="41"/>
                  </a:lnTo>
                  <a:lnTo>
                    <a:pt x="750" y="52"/>
                  </a:lnTo>
                  <a:lnTo>
                    <a:pt x="773" y="64"/>
                  </a:lnTo>
                  <a:lnTo>
                    <a:pt x="795" y="76"/>
                  </a:lnTo>
                  <a:lnTo>
                    <a:pt x="816" y="90"/>
                  </a:lnTo>
                  <a:lnTo>
                    <a:pt x="836" y="105"/>
                  </a:lnTo>
                  <a:lnTo>
                    <a:pt x="856" y="120"/>
                  </a:lnTo>
                  <a:lnTo>
                    <a:pt x="876" y="136"/>
                  </a:lnTo>
                  <a:lnTo>
                    <a:pt x="894" y="154"/>
                  </a:lnTo>
                  <a:lnTo>
                    <a:pt x="911" y="172"/>
                  </a:lnTo>
                  <a:lnTo>
                    <a:pt x="927" y="191"/>
                  </a:lnTo>
                  <a:lnTo>
                    <a:pt x="944" y="211"/>
                  </a:lnTo>
                  <a:lnTo>
                    <a:pt x="957" y="231"/>
                  </a:lnTo>
                  <a:lnTo>
                    <a:pt x="971" y="252"/>
                  </a:lnTo>
                  <a:lnTo>
                    <a:pt x="983" y="275"/>
                  </a:lnTo>
                  <a:lnTo>
                    <a:pt x="996" y="297"/>
                  </a:lnTo>
                  <a:lnTo>
                    <a:pt x="1006" y="321"/>
                  </a:lnTo>
                  <a:lnTo>
                    <a:pt x="1016" y="345"/>
                  </a:lnTo>
                  <a:lnTo>
                    <a:pt x="1023" y="369"/>
                  </a:lnTo>
                  <a:lnTo>
                    <a:pt x="1031" y="394"/>
                  </a:lnTo>
                  <a:lnTo>
                    <a:pt x="1037" y="420"/>
                  </a:lnTo>
                  <a:lnTo>
                    <a:pt x="1041" y="445"/>
                  </a:lnTo>
                  <a:lnTo>
                    <a:pt x="1045" y="471"/>
                  </a:lnTo>
                  <a:lnTo>
                    <a:pt x="1047" y="499"/>
                  </a:lnTo>
                  <a:lnTo>
                    <a:pt x="1047" y="525"/>
                  </a:lnTo>
                  <a:lnTo>
                    <a:pt x="1047" y="525"/>
                  </a:lnTo>
                  <a:lnTo>
                    <a:pt x="1047" y="547"/>
                  </a:lnTo>
                  <a:lnTo>
                    <a:pt x="1046" y="570"/>
                  </a:lnTo>
                  <a:lnTo>
                    <a:pt x="1043" y="591"/>
                  </a:lnTo>
                  <a:lnTo>
                    <a:pt x="1040" y="612"/>
                  </a:lnTo>
                  <a:lnTo>
                    <a:pt x="1036" y="633"/>
                  </a:lnTo>
                  <a:lnTo>
                    <a:pt x="1031" y="655"/>
                  </a:lnTo>
                  <a:lnTo>
                    <a:pt x="1026" y="676"/>
                  </a:lnTo>
                  <a:lnTo>
                    <a:pt x="1018" y="696"/>
                  </a:lnTo>
                  <a:lnTo>
                    <a:pt x="1012" y="716"/>
                  </a:lnTo>
                  <a:lnTo>
                    <a:pt x="1003" y="736"/>
                  </a:lnTo>
                  <a:lnTo>
                    <a:pt x="995" y="755"/>
                  </a:lnTo>
                  <a:lnTo>
                    <a:pt x="985" y="773"/>
                  </a:lnTo>
                  <a:lnTo>
                    <a:pt x="975" y="791"/>
                  </a:lnTo>
                  <a:lnTo>
                    <a:pt x="964" y="810"/>
                  </a:lnTo>
                  <a:lnTo>
                    <a:pt x="952" y="826"/>
                  </a:lnTo>
                  <a:lnTo>
                    <a:pt x="940" y="843"/>
                  </a:lnTo>
                  <a:lnTo>
                    <a:pt x="978" y="882"/>
                  </a:lnTo>
                  <a:lnTo>
                    <a:pt x="880" y="981"/>
                  </a:lnTo>
                  <a:lnTo>
                    <a:pt x="841" y="942"/>
                  </a:lnTo>
                  <a:lnTo>
                    <a:pt x="841" y="942"/>
                  </a:lnTo>
                  <a:lnTo>
                    <a:pt x="824" y="955"/>
                  </a:lnTo>
                  <a:lnTo>
                    <a:pt x="808" y="966"/>
                  </a:lnTo>
                  <a:lnTo>
                    <a:pt x="789" y="977"/>
                  </a:lnTo>
                  <a:lnTo>
                    <a:pt x="772" y="987"/>
                  </a:lnTo>
                  <a:lnTo>
                    <a:pt x="753" y="997"/>
                  </a:lnTo>
                  <a:lnTo>
                    <a:pt x="734" y="1006"/>
                  </a:lnTo>
                  <a:lnTo>
                    <a:pt x="714" y="1015"/>
                  </a:lnTo>
                  <a:lnTo>
                    <a:pt x="694" y="1021"/>
                  </a:lnTo>
                  <a:lnTo>
                    <a:pt x="674" y="1028"/>
                  </a:lnTo>
                  <a:lnTo>
                    <a:pt x="653" y="1033"/>
                  </a:lnTo>
                  <a:lnTo>
                    <a:pt x="632" y="1038"/>
                  </a:lnTo>
                  <a:lnTo>
                    <a:pt x="611" y="1042"/>
                  </a:lnTo>
                  <a:lnTo>
                    <a:pt x="590" y="1046"/>
                  </a:lnTo>
                  <a:lnTo>
                    <a:pt x="568" y="1048"/>
                  </a:lnTo>
                  <a:lnTo>
                    <a:pt x="546" y="1050"/>
                  </a:lnTo>
                  <a:lnTo>
                    <a:pt x="524" y="1050"/>
                  </a:lnTo>
                  <a:lnTo>
                    <a:pt x="524" y="1050"/>
                  </a:lnTo>
                  <a:lnTo>
                    <a:pt x="497" y="1050"/>
                  </a:lnTo>
                  <a:lnTo>
                    <a:pt x="470" y="1047"/>
                  </a:lnTo>
                  <a:lnTo>
                    <a:pt x="444" y="1043"/>
                  </a:lnTo>
                  <a:lnTo>
                    <a:pt x="419" y="1040"/>
                  </a:lnTo>
                  <a:lnTo>
                    <a:pt x="393" y="1033"/>
                  </a:lnTo>
                  <a:lnTo>
                    <a:pt x="368" y="1026"/>
                  </a:lnTo>
                  <a:lnTo>
                    <a:pt x="344" y="1018"/>
                  </a:lnTo>
                  <a:lnTo>
                    <a:pt x="320" y="1008"/>
                  </a:lnTo>
                  <a:lnTo>
                    <a:pt x="297" y="998"/>
                  </a:lnTo>
                  <a:lnTo>
                    <a:pt x="274" y="986"/>
                  </a:lnTo>
                  <a:lnTo>
                    <a:pt x="252" y="973"/>
                  </a:lnTo>
                  <a:lnTo>
                    <a:pt x="231" y="960"/>
                  </a:lnTo>
                  <a:lnTo>
                    <a:pt x="211" y="946"/>
                  </a:lnTo>
                  <a:lnTo>
                    <a:pt x="191" y="930"/>
                  </a:lnTo>
                  <a:lnTo>
                    <a:pt x="172" y="913"/>
                  </a:lnTo>
                  <a:lnTo>
                    <a:pt x="153" y="896"/>
                  </a:lnTo>
                  <a:lnTo>
                    <a:pt x="136" y="878"/>
                  </a:lnTo>
                  <a:lnTo>
                    <a:pt x="120" y="858"/>
                  </a:lnTo>
                  <a:lnTo>
                    <a:pt x="105" y="838"/>
                  </a:lnTo>
                  <a:lnTo>
                    <a:pt x="90" y="818"/>
                  </a:lnTo>
                  <a:lnTo>
                    <a:pt x="76" y="797"/>
                  </a:lnTo>
                  <a:lnTo>
                    <a:pt x="64" y="775"/>
                  </a:lnTo>
                  <a:lnTo>
                    <a:pt x="52" y="752"/>
                  </a:lnTo>
                  <a:lnTo>
                    <a:pt x="41" y="730"/>
                  </a:lnTo>
                  <a:lnTo>
                    <a:pt x="32" y="706"/>
                  </a:lnTo>
                  <a:lnTo>
                    <a:pt x="24" y="681"/>
                  </a:lnTo>
                  <a:lnTo>
                    <a:pt x="16" y="656"/>
                  </a:lnTo>
                  <a:lnTo>
                    <a:pt x="11" y="631"/>
                  </a:lnTo>
                  <a:lnTo>
                    <a:pt x="6" y="605"/>
                  </a:lnTo>
                  <a:lnTo>
                    <a:pt x="2" y="579"/>
                  </a:lnTo>
                  <a:lnTo>
                    <a:pt x="1" y="55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499"/>
                  </a:lnTo>
                  <a:lnTo>
                    <a:pt x="2" y="471"/>
                  </a:lnTo>
                  <a:lnTo>
                    <a:pt x="6" y="445"/>
                  </a:lnTo>
                  <a:lnTo>
                    <a:pt x="11" y="420"/>
                  </a:lnTo>
                  <a:lnTo>
                    <a:pt x="16" y="394"/>
                  </a:lnTo>
                  <a:lnTo>
                    <a:pt x="24" y="369"/>
                  </a:lnTo>
                  <a:lnTo>
                    <a:pt x="32" y="345"/>
                  </a:lnTo>
                  <a:lnTo>
                    <a:pt x="41" y="321"/>
                  </a:lnTo>
                  <a:lnTo>
                    <a:pt x="52" y="297"/>
                  </a:lnTo>
                  <a:lnTo>
                    <a:pt x="64" y="275"/>
                  </a:lnTo>
                  <a:lnTo>
                    <a:pt x="76" y="252"/>
                  </a:lnTo>
                  <a:lnTo>
                    <a:pt x="90" y="231"/>
                  </a:lnTo>
                  <a:lnTo>
                    <a:pt x="105" y="211"/>
                  </a:lnTo>
                  <a:lnTo>
                    <a:pt x="120" y="191"/>
                  </a:lnTo>
                  <a:lnTo>
                    <a:pt x="136" y="172"/>
                  </a:lnTo>
                  <a:lnTo>
                    <a:pt x="153" y="154"/>
                  </a:lnTo>
                  <a:lnTo>
                    <a:pt x="172" y="136"/>
                  </a:lnTo>
                  <a:lnTo>
                    <a:pt x="191" y="120"/>
                  </a:lnTo>
                  <a:lnTo>
                    <a:pt x="211" y="105"/>
                  </a:lnTo>
                  <a:lnTo>
                    <a:pt x="231" y="90"/>
                  </a:lnTo>
                  <a:lnTo>
                    <a:pt x="252" y="76"/>
                  </a:lnTo>
                  <a:lnTo>
                    <a:pt x="274" y="64"/>
                  </a:lnTo>
                  <a:lnTo>
                    <a:pt x="297" y="52"/>
                  </a:lnTo>
                  <a:lnTo>
                    <a:pt x="320" y="41"/>
                  </a:lnTo>
                  <a:lnTo>
                    <a:pt x="344" y="32"/>
                  </a:lnTo>
                  <a:lnTo>
                    <a:pt x="368" y="24"/>
                  </a:lnTo>
                  <a:lnTo>
                    <a:pt x="393" y="16"/>
                  </a:lnTo>
                  <a:lnTo>
                    <a:pt x="419" y="11"/>
                  </a:lnTo>
                  <a:lnTo>
                    <a:pt x="444" y="6"/>
                  </a:lnTo>
                  <a:lnTo>
                    <a:pt x="470" y="2"/>
                  </a:lnTo>
                  <a:lnTo>
                    <a:pt x="497" y="1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838" y="210"/>
                  </a:moveTo>
                  <a:lnTo>
                    <a:pt x="838" y="210"/>
                  </a:lnTo>
                  <a:lnTo>
                    <a:pt x="823" y="196"/>
                  </a:lnTo>
                  <a:lnTo>
                    <a:pt x="806" y="181"/>
                  </a:lnTo>
                  <a:lnTo>
                    <a:pt x="789" y="169"/>
                  </a:lnTo>
                  <a:lnTo>
                    <a:pt x="772" y="156"/>
                  </a:lnTo>
                  <a:lnTo>
                    <a:pt x="754" y="145"/>
                  </a:lnTo>
                  <a:lnTo>
                    <a:pt x="735" y="134"/>
                  </a:lnTo>
                  <a:lnTo>
                    <a:pt x="717" y="124"/>
                  </a:lnTo>
                  <a:lnTo>
                    <a:pt x="697" y="115"/>
                  </a:lnTo>
                  <a:lnTo>
                    <a:pt x="677" y="107"/>
                  </a:lnTo>
                  <a:lnTo>
                    <a:pt x="656" y="100"/>
                  </a:lnTo>
                  <a:lnTo>
                    <a:pt x="634" y="94"/>
                  </a:lnTo>
                  <a:lnTo>
                    <a:pt x="613" y="89"/>
                  </a:lnTo>
                  <a:lnTo>
                    <a:pt x="591" y="85"/>
                  </a:lnTo>
                  <a:lnTo>
                    <a:pt x="570" y="82"/>
                  </a:lnTo>
                  <a:lnTo>
                    <a:pt x="546" y="81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01" y="81"/>
                  </a:lnTo>
                  <a:lnTo>
                    <a:pt x="479" y="82"/>
                  </a:lnTo>
                  <a:lnTo>
                    <a:pt x="456" y="85"/>
                  </a:lnTo>
                  <a:lnTo>
                    <a:pt x="434" y="89"/>
                  </a:lnTo>
                  <a:lnTo>
                    <a:pt x="413" y="94"/>
                  </a:lnTo>
                  <a:lnTo>
                    <a:pt x="391" y="100"/>
                  </a:lnTo>
                  <a:lnTo>
                    <a:pt x="371" y="107"/>
                  </a:lnTo>
                  <a:lnTo>
                    <a:pt x="352" y="115"/>
                  </a:lnTo>
                  <a:lnTo>
                    <a:pt x="332" y="124"/>
                  </a:lnTo>
                  <a:lnTo>
                    <a:pt x="312" y="134"/>
                  </a:lnTo>
                  <a:lnTo>
                    <a:pt x="294" y="145"/>
                  </a:lnTo>
                  <a:lnTo>
                    <a:pt x="275" y="156"/>
                  </a:lnTo>
                  <a:lnTo>
                    <a:pt x="258" y="169"/>
                  </a:lnTo>
                  <a:lnTo>
                    <a:pt x="242" y="181"/>
                  </a:lnTo>
                  <a:lnTo>
                    <a:pt x="226" y="196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6" y="226"/>
                  </a:lnTo>
                  <a:lnTo>
                    <a:pt x="181" y="242"/>
                  </a:lnTo>
                  <a:lnTo>
                    <a:pt x="168" y="259"/>
                  </a:lnTo>
                  <a:lnTo>
                    <a:pt x="156" y="276"/>
                  </a:lnTo>
                  <a:lnTo>
                    <a:pt x="145" y="295"/>
                  </a:lnTo>
                  <a:lnTo>
                    <a:pt x="133" y="312"/>
                  </a:lnTo>
                  <a:lnTo>
                    <a:pt x="123" y="332"/>
                  </a:lnTo>
                  <a:lnTo>
                    <a:pt x="115" y="352"/>
                  </a:lnTo>
                  <a:lnTo>
                    <a:pt x="107" y="372"/>
                  </a:lnTo>
                  <a:lnTo>
                    <a:pt x="100" y="392"/>
                  </a:lnTo>
                  <a:lnTo>
                    <a:pt x="93" y="414"/>
                  </a:lnTo>
                  <a:lnTo>
                    <a:pt x="89" y="435"/>
                  </a:lnTo>
                  <a:lnTo>
                    <a:pt x="85" y="457"/>
                  </a:lnTo>
                  <a:lnTo>
                    <a:pt x="82" y="480"/>
                  </a:lnTo>
                  <a:lnTo>
                    <a:pt x="81" y="502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1" y="547"/>
                  </a:lnTo>
                  <a:lnTo>
                    <a:pt x="82" y="571"/>
                  </a:lnTo>
                  <a:lnTo>
                    <a:pt x="85" y="592"/>
                  </a:lnTo>
                  <a:lnTo>
                    <a:pt x="89" y="615"/>
                  </a:lnTo>
                  <a:lnTo>
                    <a:pt x="93" y="636"/>
                  </a:lnTo>
                  <a:lnTo>
                    <a:pt x="100" y="657"/>
                  </a:lnTo>
                  <a:lnTo>
                    <a:pt x="107" y="678"/>
                  </a:lnTo>
                  <a:lnTo>
                    <a:pt x="115" y="698"/>
                  </a:lnTo>
                  <a:lnTo>
                    <a:pt x="123" y="718"/>
                  </a:lnTo>
                  <a:lnTo>
                    <a:pt x="133" y="737"/>
                  </a:lnTo>
                  <a:lnTo>
                    <a:pt x="145" y="756"/>
                  </a:lnTo>
                  <a:lnTo>
                    <a:pt x="156" y="773"/>
                  </a:lnTo>
                  <a:lnTo>
                    <a:pt x="168" y="791"/>
                  </a:lnTo>
                  <a:lnTo>
                    <a:pt x="181" y="808"/>
                  </a:lnTo>
                  <a:lnTo>
                    <a:pt x="196" y="825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26" y="855"/>
                  </a:lnTo>
                  <a:lnTo>
                    <a:pt x="242" y="868"/>
                  </a:lnTo>
                  <a:lnTo>
                    <a:pt x="258" y="881"/>
                  </a:lnTo>
                  <a:lnTo>
                    <a:pt x="275" y="893"/>
                  </a:lnTo>
                  <a:lnTo>
                    <a:pt x="294" y="906"/>
                  </a:lnTo>
                  <a:lnTo>
                    <a:pt x="312" y="916"/>
                  </a:lnTo>
                  <a:lnTo>
                    <a:pt x="332" y="926"/>
                  </a:lnTo>
                  <a:lnTo>
                    <a:pt x="352" y="935"/>
                  </a:lnTo>
                  <a:lnTo>
                    <a:pt x="371" y="943"/>
                  </a:lnTo>
                  <a:lnTo>
                    <a:pt x="391" y="950"/>
                  </a:lnTo>
                  <a:lnTo>
                    <a:pt x="413" y="956"/>
                  </a:lnTo>
                  <a:lnTo>
                    <a:pt x="434" y="961"/>
                  </a:lnTo>
                  <a:lnTo>
                    <a:pt x="456" y="965"/>
                  </a:lnTo>
                  <a:lnTo>
                    <a:pt x="479" y="967"/>
                  </a:lnTo>
                  <a:lnTo>
                    <a:pt x="501" y="970"/>
                  </a:lnTo>
                  <a:lnTo>
                    <a:pt x="524" y="970"/>
                  </a:lnTo>
                  <a:lnTo>
                    <a:pt x="524" y="970"/>
                  </a:lnTo>
                  <a:lnTo>
                    <a:pt x="546" y="970"/>
                  </a:lnTo>
                  <a:lnTo>
                    <a:pt x="570" y="967"/>
                  </a:lnTo>
                  <a:lnTo>
                    <a:pt x="591" y="965"/>
                  </a:lnTo>
                  <a:lnTo>
                    <a:pt x="613" y="961"/>
                  </a:lnTo>
                  <a:lnTo>
                    <a:pt x="634" y="956"/>
                  </a:lnTo>
                  <a:lnTo>
                    <a:pt x="656" y="950"/>
                  </a:lnTo>
                  <a:lnTo>
                    <a:pt x="677" y="943"/>
                  </a:lnTo>
                  <a:lnTo>
                    <a:pt x="697" y="935"/>
                  </a:lnTo>
                  <a:lnTo>
                    <a:pt x="717" y="926"/>
                  </a:lnTo>
                  <a:lnTo>
                    <a:pt x="735" y="916"/>
                  </a:lnTo>
                  <a:lnTo>
                    <a:pt x="754" y="906"/>
                  </a:lnTo>
                  <a:lnTo>
                    <a:pt x="772" y="893"/>
                  </a:lnTo>
                  <a:lnTo>
                    <a:pt x="789" y="881"/>
                  </a:lnTo>
                  <a:lnTo>
                    <a:pt x="806" y="868"/>
                  </a:lnTo>
                  <a:lnTo>
                    <a:pt x="823" y="855"/>
                  </a:lnTo>
                  <a:lnTo>
                    <a:pt x="838" y="840"/>
                  </a:lnTo>
                  <a:lnTo>
                    <a:pt x="838" y="840"/>
                  </a:lnTo>
                  <a:lnTo>
                    <a:pt x="853" y="825"/>
                  </a:lnTo>
                  <a:lnTo>
                    <a:pt x="866" y="808"/>
                  </a:lnTo>
                  <a:lnTo>
                    <a:pt x="879" y="791"/>
                  </a:lnTo>
                  <a:lnTo>
                    <a:pt x="891" y="773"/>
                  </a:lnTo>
                  <a:lnTo>
                    <a:pt x="904" y="756"/>
                  </a:lnTo>
                  <a:lnTo>
                    <a:pt x="914" y="737"/>
                  </a:lnTo>
                  <a:lnTo>
                    <a:pt x="924" y="718"/>
                  </a:lnTo>
                  <a:lnTo>
                    <a:pt x="932" y="698"/>
                  </a:lnTo>
                  <a:lnTo>
                    <a:pt x="941" y="678"/>
                  </a:lnTo>
                  <a:lnTo>
                    <a:pt x="947" y="657"/>
                  </a:lnTo>
                  <a:lnTo>
                    <a:pt x="954" y="636"/>
                  </a:lnTo>
                  <a:lnTo>
                    <a:pt x="959" y="615"/>
                  </a:lnTo>
                  <a:lnTo>
                    <a:pt x="962" y="592"/>
                  </a:lnTo>
                  <a:lnTo>
                    <a:pt x="965" y="571"/>
                  </a:lnTo>
                  <a:lnTo>
                    <a:pt x="967" y="547"/>
                  </a:lnTo>
                  <a:lnTo>
                    <a:pt x="967" y="525"/>
                  </a:lnTo>
                  <a:lnTo>
                    <a:pt x="967" y="525"/>
                  </a:lnTo>
                  <a:lnTo>
                    <a:pt x="967" y="502"/>
                  </a:lnTo>
                  <a:lnTo>
                    <a:pt x="965" y="480"/>
                  </a:lnTo>
                  <a:lnTo>
                    <a:pt x="962" y="457"/>
                  </a:lnTo>
                  <a:lnTo>
                    <a:pt x="959" y="435"/>
                  </a:lnTo>
                  <a:lnTo>
                    <a:pt x="954" y="414"/>
                  </a:lnTo>
                  <a:lnTo>
                    <a:pt x="947" y="392"/>
                  </a:lnTo>
                  <a:lnTo>
                    <a:pt x="941" y="372"/>
                  </a:lnTo>
                  <a:lnTo>
                    <a:pt x="932" y="352"/>
                  </a:lnTo>
                  <a:lnTo>
                    <a:pt x="924" y="332"/>
                  </a:lnTo>
                  <a:lnTo>
                    <a:pt x="914" y="312"/>
                  </a:lnTo>
                  <a:lnTo>
                    <a:pt x="904" y="295"/>
                  </a:lnTo>
                  <a:lnTo>
                    <a:pt x="891" y="276"/>
                  </a:lnTo>
                  <a:lnTo>
                    <a:pt x="879" y="259"/>
                  </a:lnTo>
                  <a:lnTo>
                    <a:pt x="866" y="242"/>
                  </a:lnTo>
                  <a:lnTo>
                    <a:pt x="853" y="226"/>
                  </a:lnTo>
                  <a:lnTo>
                    <a:pt x="838" y="210"/>
                  </a:lnTo>
                  <a:lnTo>
                    <a:pt x="838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8367713" y="293688"/>
              <a:ext cx="354013" cy="292100"/>
            </a:xfrm>
            <a:custGeom>
              <a:avLst/>
              <a:gdLst>
                <a:gd name="T0" fmla="*/ 181 w 671"/>
                <a:gd name="T1" fmla="*/ 57 h 550"/>
                <a:gd name="T2" fmla="*/ 311 w 671"/>
                <a:gd name="T3" fmla="*/ 57 h 550"/>
                <a:gd name="T4" fmla="*/ 311 w 671"/>
                <a:gd name="T5" fmla="*/ 550 h 550"/>
                <a:gd name="T6" fmla="*/ 311 w 671"/>
                <a:gd name="T7" fmla="*/ 550 h 550"/>
                <a:gd name="T8" fmla="*/ 277 w 671"/>
                <a:gd name="T9" fmla="*/ 546 h 550"/>
                <a:gd name="T10" fmla="*/ 245 w 671"/>
                <a:gd name="T11" fmla="*/ 540 h 550"/>
                <a:gd name="T12" fmla="*/ 212 w 671"/>
                <a:gd name="T13" fmla="*/ 530 h 550"/>
                <a:gd name="T14" fmla="*/ 181 w 671"/>
                <a:gd name="T15" fmla="*/ 518 h 550"/>
                <a:gd name="T16" fmla="*/ 181 w 671"/>
                <a:gd name="T17" fmla="*/ 57 h 550"/>
                <a:gd name="T18" fmla="*/ 181 w 671"/>
                <a:gd name="T19" fmla="*/ 57 h 550"/>
                <a:gd name="T20" fmla="*/ 0 w 671"/>
                <a:gd name="T21" fmla="*/ 362 h 550"/>
                <a:gd name="T22" fmla="*/ 0 w 671"/>
                <a:gd name="T23" fmla="*/ 362 h 550"/>
                <a:gd name="T24" fmla="*/ 13 w 671"/>
                <a:gd name="T25" fmla="*/ 381 h 550"/>
                <a:gd name="T26" fmla="*/ 26 w 671"/>
                <a:gd name="T27" fmla="*/ 400 h 550"/>
                <a:gd name="T28" fmla="*/ 41 w 671"/>
                <a:gd name="T29" fmla="*/ 417 h 550"/>
                <a:gd name="T30" fmla="*/ 58 w 671"/>
                <a:gd name="T31" fmla="*/ 435 h 550"/>
                <a:gd name="T32" fmla="*/ 58 w 671"/>
                <a:gd name="T33" fmla="*/ 435 h 550"/>
                <a:gd name="T34" fmla="*/ 74 w 671"/>
                <a:gd name="T35" fmla="*/ 451 h 550"/>
                <a:gd name="T36" fmla="*/ 92 w 671"/>
                <a:gd name="T37" fmla="*/ 466 h 550"/>
                <a:gd name="T38" fmla="*/ 111 w 671"/>
                <a:gd name="T39" fmla="*/ 480 h 550"/>
                <a:gd name="T40" fmla="*/ 130 w 671"/>
                <a:gd name="T41" fmla="*/ 492 h 550"/>
                <a:gd name="T42" fmla="*/ 130 w 671"/>
                <a:gd name="T43" fmla="*/ 145 h 550"/>
                <a:gd name="T44" fmla="*/ 0 w 671"/>
                <a:gd name="T45" fmla="*/ 145 h 550"/>
                <a:gd name="T46" fmla="*/ 0 w 671"/>
                <a:gd name="T47" fmla="*/ 362 h 550"/>
                <a:gd name="T48" fmla="*/ 0 w 671"/>
                <a:gd name="T49" fmla="*/ 362 h 550"/>
                <a:gd name="T50" fmla="*/ 360 w 671"/>
                <a:gd name="T51" fmla="*/ 550 h 550"/>
                <a:gd name="T52" fmla="*/ 360 w 671"/>
                <a:gd name="T53" fmla="*/ 550 h 550"/>
                <a:gd name="T54" fmla="*/ 394 w 671"/>
                <a:gd name="T55" fmla="*/ 546 h 550"/>
                <a:gd name="T56" fmla="*/ 428 w 671"/>
                <a:gd name="T57" fmla="*/ 540 h 550"/>
                <a:gd name="T58" fmla="*/ 460 w 671"/>
                <a:gd name="T59" fmla="*/ 530 h 550"/>
                <a:gd name="T60" fmla="*/ 491 w 671"/>
                <a:gd name="T61" fmla="*/ 518 h 550"/>
                <a:gd name="T62" fmla="*/ 491 w 671"/>
                <a:gd name="T63" fmla="*/ 230 h 550"/>
                <a:gd name="T64" fmla="*/ 360 w 671"/>
                <a:gd name="T65" fmla="*/ 230 h 550"/>
                <a:gd name="T66" fmla="*/ 360 w 671"/>
                <a:gd name="T67" fmla="*/ 550 h 550"/>
                <a:gd name="T68" fmla="*/ 360 w 671"/>
                <a:gd name="T69" fmla="*/ 550 h 550"/>
                <a:gd name="T70" fmla="*/ 541 w 671"/>
                <a:gd name="T71" fmla="*/ 492 h 550"/>
                <a:gd name="T72" fmla="*/ 541 w 671"/>
                <a:gd name="T73" fmla="*/ 492 h 550"/>
                <a:gd name="T74" fmla="*/ 561 w 671"/>
                <a:gd name="T75" fmla="*/ 480 h 550"/>
                <a:gd name="T76" fmla="*/ 580 w 671"/>
                <a:gd name="T77" fmla="*/ 466 h 550"/>
                <a:gd name="T78" fmla="*/ 597 w 671"/>
                <a:gd name="T79" fmla="*/ 451 h 550"/>
                <a:gd name="T80" fmla="*/ 615 w 671"/>
                <a:gd name="T81" fmla="*/ 435 h 550"/>
                <a:gd name="T82" fmla="*/ 615 w 671"/>
                <a:gd name="T83" fmla="*/ 435 h 550"/>
                <a:gd name="T84" fmla="*/ 630 w 671"/>
                <a:gd name="T85" fmla="*/ 417 h 550"/>
                <a:gd name="T86" fmla="*/ 645 w 671"/>
                <a:gd name="T87" fmla="*/ 400 h 550"/>
                <a:gd name="T88" fmla="*/ 658 w 671"/>
                <a:gd name="T89" fmla="*/ 381 h 550"/>
                <a:gd name="T90" fmla="*/ 671 w 671"/>
                <a:gd name="T91" fmla="*/ 362 h 550"/>
                <a:gd name="T92" fmla="*/ 671 w 671"/>
                <a:gd name="T93" fmla="*/ 0 h 550"/>
                <a:gd name="T94" fmla="*/ 541 w 671"/>
                <a:gd name="T95" fmla="*/ 0 h 550"/>
                <a:gd name="T96" fmla="*/ 541 w 671"/>
                <a:gd name="T97" fmla="*/ 492 h 550"/>
                <a:gd name="T98" fmla="*/ 541 w 671"/>
                <a:gd name="T99" fmla="*/ 4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550">
                  <a:moveTo>
                    <a:pt x="181" y="57"/>
                  </a:moveTo>
                  <a:lnTo>
                    <a:pt x="311" y="57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277" y="546"/>
                  </a:lnTo>
                  <a:lnTo>
                    <a:pt x="245" y="540"/>
                  </a:lnTo>
                  <a:lnTo>
                    <a:pt x="212" y="530"/>
                  </a:lnTo>
                  <a:lnTo>
                    <a:pt x="181" y="518"/>
                  </a:lnTo>
                  <a:lnTo>
                    <a:pt x="181" y="57"/>
                  </a:lnTo>
                  <a:lnTo>
                    <a:pt x="181" y="57"/>
                  </a:lnTo>
                  <a:close/>
                  <a:moveTo>
                    <a:pt x="0" y="362"/>
                  </a:moveTo>
                  <a:lnTo>
                    <a:pt x="0" y="362"/>
                  </a:lnTo>
                  <a:lnTo>
                    <a:pt x="13" y="381"/>
                  </a:lnTo>
                  <a:lnTo>
                    <a:pt x="26" y="400"/>
                  </a:lnTo>
                  <a:lnTo>
                    <a:pt x="41" y="417"/>
                  </a:lnTo>
                  <a:lnTo>
                    <a:pt x="58" y="435"/>
                  </a:lnTo>
                  <a:lnTo>
                    <a:pt x="58" y="435"/>
                  </a:lnTo>
                  <a:lnTo>
                    <a:pt x="74" y="451"/>
                  </a:lnTo>
                  <a:lnTo>
                    <a:pt x="92" y="466"/>
                  </a:lnTo>
                  <a:lnTo>
                    <a:pt x="111" y="480"/>
                  </a:lnTo>
                  <a:lnTo>
                    <a:pt x="130" y="492"/>
                  </a:lnTo>
                  <a:lnTo>
                    <a:pt x="130" y="145"/>
                  </a:lnTo>
                  <a:lnTo>
                    <a:pt x="0" y="145"/>
                  </a:lnTo>
                  <a:lnTo>
                    <a:pt x="0" y="362"/>
                  </a:lnTo>
                  <a:lnTo>
                    <a:pt x="0" y="362"/>
                  </a:lnTo>
                  <a:close/>
                  <a:moveTo>
                    <a:pt x="360" y="550"/>
                  </a:moveTo>
                  <a:lnTo>
                    <a:pt x="360" y="550"/>
                  </a:lnTo>
                  <a:lnTo>
                    <a:pt x="394" y="546"/>
                  </a:lnTo>
                  <a:lnTo>
                    <a:pt x="428" y="540"/>
                  </a:lnTo>
                  <a:lnTo>
                    <a:pt x="460" y="530"/>
                  </a:lnTo>
                  <a:lnTo>
                    <a:pt x="491" y="518"/>
                  </a:lnTo>
                  <a:lnTo>
                    <a:pt x="491" y="230"/>
                  </a:lnTo>
                  <a:lnTo>
                    <a:pt x="360" y="230"/>
                  </a:lnTo>
                  <a:lnTo>
                    <a:pt x="360" y="550"/>
                  </a:lnTo>
                  <a:lnTo>
                    <a:pt x="360" y="550"/>
                  </a:lnTo>
                  <a:close/>
                  <a:moveTo>
                    <a:pt x="541" y="492"/>
                  </a:moveTo>
                  <a:lnTo>
                    <a:pt x="541" y="492"/>
                  </a:lnTo>
                  <a:lnTo>
                    <a:pt x="561" y="480"/>
                  </a:lnTo>
                  <a:lnTo>
                    <a:pt x="580" y="466"/>
                  </a:lnTo>
                  <a:lnTo>
                    <a:pt x="597" y="451"/>
                  </a:lnTo>
                  <a:lnTo>
                    <a:pt x="615" y="435"/>
                  </a:lnTo>
                  <a:lnTo>
                    <a:pt x="615" y="435"/>
                  </a:lnTo>
                  <a:lnTo>
                    <a:pt x="630" y="417"/>
                  </a:lnTo>
                  <a:lnTo>
                    <a:pt x="645" y="400"/>
                  </a:lnTo>
                  <a:lnTo>
                    <a:pt x="658" y="381"/>
                  </a:lnTo>
                  <a:lnTo>
                    <a:pt x="671" y="362"/>
                  </a:lnTo>
                  <a:lnTo>
                    <a:pt x="671" y="0"/>
                  </a:lnTo>
                  <a:lnTo>
                    <a:pt x="541" y="0"/>
                  </a:lnTo>
                  <a:lnTo>
                    <a:pt x="541" y="492"/>
                  </a:lnTo>
                  <a:lnTo>
                    <a:pt x="541" y="4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6" name="Text Placeholder 3"/>
          <p:cNvSpPr txBox="1">
            <a:spLocks/>
          </p:cNvSpPr>
          <p:nvPr/>
        </p:nvSpPr>
        <p:spPr bwMode="gray">
          <a:xfrm>
            <a:off x="1164957" y="1271228"/>
            <a:ext cx="7652471" cy="2492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</a:rPr>
              <a:t>11% des familles sorties d’études entre la naissance et  l’enquête à 3 ans et demi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 bwMode="gray">
          <a:xfrm>
            <a:off x="1152600" y="2599404"/>
            <a:ext cx="7664827" cy="4985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</a:rPr>
              <a:t>22 % des familles sorties d’études  entre la naissance et  l’enquête à 5 ans et demi 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1800" dirty="0">
                <a:solidFill>
                  <a:schemeClr val="tx1"/>
                </a:solidFill>
              </a:rPr>
              <a:t> doublement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6" name="Text Placeholder 3"/>
          <p:cNvSpPr txBox="1">
            <a:spLocks/>
          </p:cNvSpPr>
          <p:nvPr/>
        </p:nvSpPr>
        <p:spPr bwMode="gray">
          <a:xfrm>
            <a:off x="1145880" y="1835784"/>
            <a:ext cx="7652470" cy="4985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</a:rPr>
              <a:t>Jusqu’à l’enquête 3,5 ans : volonté de conserver le plus grand nombre de familles n’ayant que peu/pas participé sans avoir refusé définitivement de participer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9" name="Text Placeholder 3"/>
          <p:cNvSpPr txBox="1">
            <a:spLocks/>
          </p:cNvSpPr>
          <p:nvPr/>
        </p:nvSpPr>
        <p:spPr bwMode="gray">
          <a:xfrm>
            <a:off x="1152601" y="3272062"/>
            <a:ext cx="7434186" cy="7478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</a:rPr>
              <a:t>Après 4 enquêtes téléphoniques : inutile de conserver dans la base enquêtable celles n’ayant pas participé aux 3 dernières enquêtes 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1800" dirty="0">
                <a:solidFill>
                  <a:schemeClr val="tx1"/>
                </a:solidFill>
              </a:rPr>
              <a:t> grand nombre de radiations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6361" y="4197295"/>
            <a:ext cx="4931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8FB91C"/>
                </a:solidFill>
              </a:rPr>
              <a:t>Base enquêtable à 5,5 ans : 13 970 familles</a:t>
            </a:r>
            <a:endParaRPr lang="fr-FR" sz="2000" dirty="0">
              <a:solidFill>
                <a:srgbClr val="8FB91C"/>
              </a:solidFill>
            </a:endParaRPr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" y="1176592"/>
            <a:ext cx="435255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6" y="1835784"/>
            <a:ext cx="435255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4" y="3354107"/>
            <a:ext cx="435255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8" y="2599404"/>
            <a:ext cx="435255" cy="4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20" y="4153653"/>
            <a:ext cx="497144" cy="44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69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54908" y="643468"/>
            <a:ext cx="8233687" cy="664797"/>
          </a:xfrm>
        </p:spPr>
        <p:txBody>
          <a:bodyPr/>
          <a:lstStyle/>
          <a:p>
            <a:r>
              <a:rPr lang="fr-FR" sz="2400" dirty="0"/>
              <a:t>LIMITER L’ATTRITION : PERSONNALISER LES RAPPORTS</a:t>
            </a:r>
            <a:br>
              <a:rPr lang="fr-FR" sz="2400" dirty="0"/>
            </a:br>
            <a:r>
              <a:rPr lang="fr-FR" sz="2400" dirty="0"/>
              <a:t>AVEC LES ENQUÊTÉS POUR AMELIORER LA PARTICIPATION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8340548" y="171450"/>
            <a:ext cx="582789" cy="584200"/>
            <a:chOff x="8267700" y="98425"/>
            <a:chExt cx="655638" cy="657225"/>
          </a:xfrm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8267700" y="98425"/>
              <a:ext cx="655638" cy="657225"/>
            </a:xfrm>
            <a:custGeom>
              <a:avLst/>
              <a:gdLst>
                <a:gd name="T0" fmla="*/ 1238 w 1239"/>
                <a:gd name="T1" fmla="*/ 1158 h 1242"/>
                <a:gd name="T2" fmla="*/ 1218 w 1239"/>
                <a:gd name="T3" fmla="*/ 1221 h 1242"/>
                <a:gd name="T4" fmla="*/ 1169 w 1239"/>
                <a:gd name="T5" fmla="*/ 1242 h 1242"/>
                <a:gd name="T6" fmla="*/ 907 w 1239"/>
                <a:gd name="T7" fmla="*/ 1010 h 1242"/>
                <a:gd name="T8" fmla="*/ 524 w 1239"/>
                <a:gd name="T9" fmla="*/ 0 h 1242"/>
                <a:gd name="T10" fmla="*/ 654 w 1239"/>
                <a:gd name="T11" fmla="*/ 16 h 1242"/>
                <a:gd name="T12" fmla="*/ 773 w 1239"/>
                <a:gd name="T13" fmla="*/ 64 h 1242"/>
                <a:gd name="T14" fmla="*/ 876 w 1239"/>
                <a:gd name="T15" fmla="*/ 136 h 1242"/>
                <a:gd name="T16" fmla="*/ 957 w 1239"/>
                <a:gd name="T17" fmla="*/ 231 h 1242"/>
                <a:gd name="T18" fmla="*/ 1016 w 1239"/>
                <a:gd name="T19" fmla="*/ 345 h 1242"/>
                <a:gd name="T20" fmla="*/ 1045 w 1239"/>
                <a:gd name="T21" fmla="*/ 471 h 1242"/>
                <a:gd name="T22" fmla="*/ 1046 w 1239"/>
                <a:gd name="T23" fmla="*/ 570 h 1242"/>
                <a:gd name="T24" fmla="*/ 1026 w 1239"/>
                <a:gd name="T25" fmla="*/ 676 h 1242"/>
                <a:gd name="T26" fmla="*/ 985 w 1239"/>
                <a:gd name="T27" fmla="*/ 773 h 1242"/>
                <a:gd name="T28" fmla="*/ 978 w 1239"/>
                <a:gd name="T29" fmla="*/ 882 h 1242"/>
                <a:gd name="T30" fmla="*/ 808 w 1239"/>
                <a:gd name="T31" fmla="*/ 966 h 1242"/>
                <a:gd name="T32" fmla="*/ 714 w 1239"/>
                <a:gd name="T33" fmla="*/ 1015 h 1242"/>
                <a:gd name="T34" fmla="*/ 611 w 1239"/>
                <a:gd name="T35" fmla="*/ 1042 h 1242"/>
                <a:gd name="T36" fmla="*/ 524 w 1239"/>
                <a:gd name="T37" fmla="*/ 1050 h 1242"/>
                <a:gd name="T38" fmla="*/ 393 w 1239"/>
                <a:gd name="T39" fmla="*/ 1033 h 1242"/>
                <a:gd name="T40" fmla="*/ 274 w 1239"/>
                <a:gd name="T41" fmla="*/ 986 h 1242"/>
                <a:gd name="T42" fmla="*/ 172 w 1239"/>
                <a:gd name="T43" fmla="*/ 913 h 1242"/>
                <a:gd name="T44" fmla="*/ 90 w 1239"/>
                <a:gd name="T45" fmla="*/ 818 h 1242"/>
                <a:gd name="T46" fmla="*/ 32 w 1239"/>
                <a:gd name="T47" fmla="*/ 706 h 1242"/>
                <a:gd name="T48" fmla="*/ 2 w 1239"/>
                <a:gd name="T49" fmla="*/ 579 h 1242"/>
                <a:gd name="T50" fmla="*/ 2 w 1239"/>
                <a:gd name="T51" fmla="*/ 471 h 1242"/>
                <a:gd name="T52" fmla="*/ 32 w 1239"/>
                <a:gd name="T53" fmla="*/ 345 h 1242"/>
                <a:gd name="T54" fmla="*/ 90 w 1239"/>
                <a:gd name="T55" fmla="*/ 231 h 1242"/>
                <a:gd name="T56" fmla="*/ 172 w 1239"/>
                <a:gd name="T57" fmla="*/ 136 h 1242"/>
                <a:gd name="T58" fmla="*/ 274 w 1239"/>
                <a:gd name="T59" fmla="*/ 64 h 1242"/>
                <a:gd name="T60" fmla="*/ 393 w 1239"/>
                <a:gd name="T61" fmla="*/ 16 h 1242"/>
                <a:gd name="T62" fmla="*/ 524 w 1239"/>
                <a:gd name="T63" fmla="*/ 0 h 1242"/>
                <a:gd name="T64" fmla="*/ 806 w 1239"/>
                <a:gd name="T65" fmla="*/ 181 h 1242"/>
                <a:gd name="T66" fmla="*/ 717 w 1239"/>
                <a:gd name="T67" fmla="*/ 124 h 1242"/>
                <a:gd name="T68" fmla="*/ 613 w 1239"/>
                <a:gd name="T69" fmla="*/ 89 h 1242"/>
                <a:gd name="T70" fmla="*/ 524 w 1239"/>
                <a:gd name="T71" fmla="*/ 80 h 1242"/>
                <a:gd name="T72" fmla="*/ 434 w 1239"/>
                <a:gd name="T73" fmla="*/ 89 h 1242"/>
                <a:gd name="T74" fmla="*/ 332 w 1239"/>
                <a:gd name="T75" fmla="*/ 124 h 1242"/>
                <a:gd name="T76" fmla="*/ 242 w 1239"/>
                <a:gd name="T77" fmla="*/ 181 h 1242"/>
                <a:gd name="T78" fmla="*/ 181 w 1239"/>
                <a:gd name="T79" fmla="*/ 242 h 1242"/>
                <a:gd name="T80" fmla="*/ 123 w 1239"/>
                <a:gd name="T81" fmla="*/ 332 h 1242"/>
                <a:gd name="T82" fmla="*/ 89 w 1239"/>
                <a:gd name="T83" fmla="*/ 435 h 1242"/>
                <a:gd name="T84" fmla="*/ 80 w 1239"/>
                <a:gd name="T85" fmla="*/ 525 h 1242"/>
                <a:gd name="T86" fmla="*/ 89 w 1239"/>
                <a:gd name="T87" fmla="*/ 615 h 1242"/>
                <a:gd name="T88" fmla="*/ 123 w 1239"/>
                <a:gd name="T89" fmla="*/ 718 h 1242"/>
                <a:gd name="T90" fmla="*/ 181 w 1239"/>
                <a:gd name="T91" fmla="*/ 808 h 1242"/>
                <a:gd name="T92" fmla="*/ 242 w 1239"/>
                <a:gd name="T93" fmla="*/ 868 h 1242"/>
                <a:gd name="T94" fmla="*/ 332 w 1239"/>
                <a:gd name="T95" fmla="*/ 926 h 1242"/>
                <a:gd name="T96" fmla="*/ 434 w 1239"/>
                <a:gd name="T97" fmla="*/ 961 h 1242"/>
                <a:gd name="T98" fmla="*/ 524 w 1239"/>
                <a:gd name="T99" fmla="*/ 970 h 1242"/>
                <a:gd name="T100" fmla="*/ 634 w 1239"/>
                <a:gd name="T101" fmla="*/ 956 h 1242"/>
                <a:gd name="T102" fmla="*/ 735 w 1239"/>
                <a:gd name="T103" fmla="*/ 916 h 1242"/>
                <a:gd name="T104" fmla="*/ 823 w 1239"/>
                <a:gd name="T105" fmla="*/ 855 h 1242"/>
                <a:gd name="T106" fmla="*/ 879 w 1239"/>
                <a:gd name="T107" fmla="*/ 791 h 1242"/>
                <a:gd name="T108" fmla="*/ 932 w 1239"/>
                <a:gd name="T109" fmla="*/ 698 h 1242"/>
                <a:gd name="T110" fmla="*/ 962 w 1239"/>
                <a:gd name="T111" fmla="*/ 592 h 1242"/>
                <a:gd name="T112" fmla="*/ 967 w 1239"/>
                <a:gd name="T113" fmla="*/ 502 h 1242"/>
                <a:gd name="T114" fmla="*/ 947 w 1239"/>
                <a:gd name="T115" fmla="*/ 392 h 1242"/>
                <a:gd name="T116" fmla="*/ 904 w 1239"/>
                <a:gd name="T117" fmla="*/ 295 h 1242"/>
                <a:gd name="T118" fmla="*/ 838 w 1239"/>
                <a:gd name="T119" fmla="*/ 21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9" h="1242">
                  <a:moveTo>
                    <a:pt x="1218" y="1122"/>
                  </a:moveTo>
                  <a:lnTo>
                    <a:pt x="1218" y="1122"/>
                  </a:lnTo>
                  <a:lnTo>
                    <a:pt x="1228" y="1133"/>
                  </a:lnTo>
                  <a:lnTo>
                    <a:pt x="1234" y="1146"/>
                  </a:lnTo>
                  <a:lnTo>
                    <a:pt x="1238" y="1158"/>
                  </a:lnTo>
                  <a:lnTo>
                    <a:pt x="1239" y="1172"/>
                  </a:lnTo>
                  <a:lnTo>
                    <a:pt x="1238" y="1186"/>
                  </a:lnTo>
                  <a:lnTo>
                    <a:pt x="1234" y="1198"/>
                  </a:lnTo>
                  <a:lnTo>
                    <a:pt x="1228" y="1211"/>
                  </a:lnTo>
                  <a:lnTo>
                    <a:pt x="1218" y="1221"/>
                  </a:lnTo>
                  <a:lnTo>
                    <a:pt x="1218" y="1221"/>
                  </a:lnTo>
                  <a:lnTo>
                    <a:pt x="1208" y="1231"/>
                  </a:lnTo>
                  <a:lnTo>
                    <a:pt x="1195" y="1237"/>
                  </a:lnTo>
                  <a:lnTo>
                    <a:pt x="1183" y="1241"/>
                  </a:lnTo>
                  <a:lnTo>
                    <a:pt x="1169" y="1242"/>
                  </a:lnTo>
                  <a:lnTo>
                    <a:pt x="1155" y="1241"/>
                  </a:lnTo>
                  <a:lnTo>
                    <a:pt x="1143" y="1237"/>
                  </a:lnTo>
                  <a:lnTo>
                    <a:pt x="1131" y="1231"/>
                  </a:lnTo>
                  <a:lnTo>
                    <a:pt x="1119" y="1221"/>
                  </a:lnTo>
                  <a:lnTo>
                    <a:pt x="907" y="1010"/>
                  </a:lnTo>
                  <a:lnTo>
                    <a:pt x="1007" y="910"/>
                  </a:lnTo>
                  <a:lnTo>
                    <a:pt x="1218" y="1122"/>
                  </a:lnTo>
                  <a:lnTo>
                    <a:pt x="1218" y="1122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551" y="1"/>
                  </a:lnTo>
                  <a:lnTo>
                    <a:pt x="577" y="2"/>
                  </a:lnTo>
                  <a:lnTo>
                    <a:pt x="603" y="6"/>
                  </a:lnTo>
                  <a:lnTo>
                    <a:pt x="629" y="11"/>
                  </a:lnTo>
                  <a:lnTo>
                    <a:pt x="654" y="16"/>
                  </a:lnTo>
                  <a:lnTo>
                    <a:pt x="679" y="24"/>
                  </a:lnTo>
                  <a:lnTo>
                    <a:pt x="704" y="32"/>
                  </a:lnTo>
                  <a:lnTo>
                    <a:pt x="728" y="41"/>
                  </a:lnTo>
                  <a:lnTo>
                    <a:pt x="750" y="52"/>
                  </a:lnTo>
                  <a:lnTo>
                    <a:pt x="773" y="64"/>
                  </a:lnTo>
                  <a:lnTo>
                    <a:pt x="795" y="76"/>
                  </a:lnTo>
                  <a:lnTo>
                    <a:pt x="816" y="90"/>
                  </a:lnTo>
                  <a:lnTo>
                    <a:pt x="836" y="105"/>
                  </a:lnTo>
                  <a:lnTo>
                    <a:pt x="856" y="120"/>
                  </a:lnTo>
                  <a:lnTo>
                    <a:pt x="876" y="136"/>
                  </a:lnTo>
                  <a:lnTo>
                    <a:pt x="894" y="154"/>
                  </a:lnTo>
                  <a:lnTo>
                    <a:pt x="911" y="172"/>
                  </a:lnTo>
                  <a:lnTo>
                    <a:pt x="927" y="191"/>
                  </a:lnTo>
                  <a:lnTo>
                    <a:pt x="944" y="211"/>
                  </a:lnTo>
                  <a:lnTo>
                    <a:pt x="957" y="231"/>
                  </a:lnTo>
                  <a:lnTo>
                    <a:pt x="971" y="252"/>
                  </a:lnTo>
                  <a:lnTo>
                    <a:pt x="983" y="275"/>
                  </a:lnTo>
                  <a:lnTo>
                    <a:pt x="996" y="297"/>
                  </a:lnTo>
                  <a:lnTo>
                    <a:pt x="1006" y="321"/>
                  </a:lnTo>
                  <a:lnTo>
                    <a:pt x="1016" y="345"/>
                  </a:lnTo>
                  <a:lnTo>
                    <a:pt x="1023" y="369"/>
                  </a:lnTo>
                  <a:lnTo>
                    <a:pt x="1031" y="394"/>
                  </a:lnTo>
                  <a:lnTo>
                    <a:pt x="1037" y="420"/>
                  </a:lnTo>
                  <a:lnTo>
                    <a:pt x="1041" y="445"/>
                  </a:lnTo>
                  <a:lnTo>
                    <a:pt x="1045" y="471"/>
                  </a:lnTo>
                  <a:lnTo>
                    <a:pt x="1047" y="499"/>
                  </a:lnTo>
                  <a:lnTo>
                    <a:pt x="1047" y="525"/>
                  </a:lnTo>
                  <a:lnTo>
                    <a:pt x="1047" y="525"/>
                  </a:lnTo>
                  <a:lnTo>
                    <a:pt x="1047" y="547"/>
                  </a:lnTo>
                  <a:lnTo>
                    <a:pt x="1046" y="570"/>
                  </a:lnTo>
                  <a:lnTo>
                    <a:pt x="1043" y="591"/>
                  </a:lnTo>
                  <a:lnTo>
                    <a:pt x="1040" y="612"/>
                  </a:lnTo>
                  <a:lnTo>
                    <a:pt x="1036" y="633"/>
                  </a:lnTo>
                  <a:lnTo>
                    <a:pt x="1031" y="655"/>
                  </a:lnTo>
                  <a:lnTo>
                    <a:pt x="1026" y="676"/>
                  </a:lnTo>
                  <a:lnTo>
                    <a:pt x="1018" y="696"/>
                  </a:lnTo>
                  <a:lnTo>
                    <a:pt x="1012" y="716"/>
                  </a:lnTo>
                  <a:lnTo>
                    <a:pt x="1003" y="736"/>
                  </a:lnTo>
                  <a:lnTo>
                    <a:pt x="995" y="755"/>
                  </a:lnTo>
                  <a:lnTo>
                    <a:pt x="985" y="773"/>
                  </a:lnTo>
                  <a:lnTo>
                    <a:pt x="975" y="791"/>
                  </a:lnTo>
                  <a:lnTo>
                    <a:pt x="964" y="810"/>
                  </a:lnTo>
                  <a:lnTo>
                    <a:pt x="952" y="826"/>
                  </a:lnTo>
                  <a:lnTo>
                    <a:pt x="940" y="843"/>
                  </a:lnTo>
                  <a:lnTo>
                    <a:pt x="978" y="882"/>
                  </a:lnTo>
                  <a:lnTo>
                    <a:pt x="880" y="981"/>
                  </a:lnTo>
                  <a:lnTo>
                    <a:pt x="841" y="942"/>
                  </a:lnTo>
                  <a:lnTo>
                    <a:pt x="841" y="942"/>
                  </a:lnTo>
                  <a:lnTo>
                    <a:pt x="824" y="955"/>
                  </a:lnTo>
                  <a:lnTo>
                    <a:pt x="808" y="966"/>
                  </a:lnTo>
                  <a:lnTo>
                    <a:pt x="789" y="977"/>
                  </a:lnTo>
                  <a:lnTo>
                    <a:pt x="772" y="987"/>
                  </a:lnTo>
                  <a:lnTo>
                    <a:pt x="753" y="997"/>
                  </a:lnTo>
                  <a:lnTo>
                    <a:pt x="734" y="1006"/>
                  </a:lnTo>
                  <a:lnTo>
                    <a:pt x="714" y="1015"/>
                  </a:lnTo>
                  <a:lnTo>
                    <a:pt x="694" y="1021"/>
                  </a:lnTo>
                  <a:lnTo>
                    <a:pt x="674" y="1028"/>
                  </a:lnTo>
                  <a:lnTo>
                    <a:pt x="653" y="1033"/>
                  </a:lnTo>
                  <a:lnTo>
                    <a:pt x="632" y="1038"/>
                  </a:lnTo>
                  <a:lnTo>
                    <a:pt x="611" y="1042"/>
                  </a:lnTo>
                  <a:lnTo>
                    <a:pt x="590" y="1046"/>
                  </a:lnTo>
                  <a:lnTo>
                    <a:pt x="568" y="1048"/>
                  </a:lnTo>
                  <a:lnTo>
                    <a:pt x="546" y="1050"/>
                  </a:lnTo>
                  <a:lnTo>
                    <a:pt x="524" y="1050"/>
                  </a:lnTo>
                  <a:lnTo>
                    <a:pt x="524" y="1050"/>
                  </a:lnTo>
                  <a:lnTo>
                    <a:pt x="497" y="1050"/>
                  </a:lnTo>
                  <a:lnTo>
                    <a:pt x="470" y="1047"/>
                  </a:lnTo>
                  <a:lnTo>
                    <a:pt x="444" y="1043"/>
                  </a:lnTo>
                  <a:lnTo>
                    <a:pt x="419" y="1040"/>
                  </a:lnTo>
                  <a:lnTo>
                    <a:pt x="393" y="1033"/>
                  </a:lnTo>
                  <a:lnTo>
                    <a:pt x="368" y="1026"/>
                  </a:lnTo>
                  <a:lnTo>
                    <a:pt x="344" y="1018"/>
                  </a:lnTo>
                  <a:lnTo>
                    <a:pt x="320" y="1008"/>
                  </a:lnTo>
                  <a:lnTo>
                    <a:pt x="297" y="998"/>
                  </a:lnTo>
                  <a:lnTo>
                    <a:pt x="274" y="986"/>
                  </a:lnTo>
                  <a:lnTo>
                    <a:pt x="252" y="973"/>
                  </a:lnTo>
                  <a:lnTo>
                    <a:pt x="231" y="960"/>
                  </a:lnTo>
                  <a:lnTo>
                    <a:pt x="211" y="946"/>
                  </a:lnTo>
                  <a:lnTo>
                    <a:pt x="191" y="930"/>
                  </a:lnTo>
                  <a:lnTo>
                    <a:pt x="172" y="913"/>
                  </a:lnTo>
                  <a:lnTo>
                    <a:pt x="153" y="896"/>
                  </a:lnTo>
                  <a:lnTo>
                    <a:pt x="136" y="878"/>
                  </a:lnTo>
                  <a:lnTo>
                    <a:pt x="120" y="858"/>
                  </a:lnTo>
                  <a:lnTo>
                    <a:pt x="105" y="838"/>
                  </a:lnTo>
                  <a:lnTo>
                    <a:pt x="90" y="818"/>
                  </a:lnTo>
                  <a:lnTo>
                    <a:pt x="76" y="797"/>
                  </a:lnTo>
                  <a:lnTo>
                    <a:pt x="64" y="775"/>
                  </a:lnTo>
                  <a:lnTo>
                    <a:pt x="52" y="752"/>
                  </a:lnTo>
                  <a:lnTo>
                    <a:pt x="41" y="730"/>
                  </a:lnTo>
                  <a:lnTo>
                    <a:pt x="32" y="706"/>
                  </a:lnTo>
                  <a:lnTo>
                    <a:pt x="24" y="681"/>
                  </a:lnTo>
                  <a:lnTo>
                    <a:pt x="16" y="656"/>
                  </a:lnTo>
                  <a:lnTo>
                    <a:pt x="11" y="631"/>
                  </a:lnTo>
                  <a:lnTo>
                    <a:pt x="6" y="605"/>
                  </a:lnTo>
                  <a:lnTo>
                    <a:pt x="2" y="579"/>
                  </a:lnTo>
                  <a:lnTo>
                    <a:pt x="1" y="55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499"/>
                  </a:lnTo>
                  <a:lnTo>
                    <a:pt x="2" y="471"/>
                  </a:lnTo>
                  <a:lnTo>
                    <a:pt x="6" y="445"/>
                  </a:lnTo>
                  <a:lnTo>
                    <a:pt x="11" y="420"/>
                  </a:lnTo>
                  <a:lnTo>
                    <a:pt x="16" y="394"/>
                  </a:lnTo>
                  <a:lnTo>
                    <a:pt x="24" y="369"/>
                  </a:lnTo>
                  <a:lnTo>
                    <a:pt x="32" y="345"/>
                  </a:lnTo>
                  <a:lnTo>
                    <a:pt x="41" y="321"/>
                  </a:lnTo>
                  <a:lnTo>
                    <a:pt x="52" y="297"/>
                  </a:lnTo>
                  <a:lnTo>
                    <a:pt x="64" y="275"/>
                  </a:lnTo>
                  <a:lnTo>
                    <a:pt x="76" y="252"/>
                  </a:lnTo>
                  <a:lnTo>
                    <a:pt x="90" y="231"/>
                  </a:lnTo>
                  <a:lnTo>
                    <a:pt x="105" y="211"/>
                  </a:lnTo>
                  <a:lnTo>
                    <a:pt x="120" y="191"/>
                  </a:lnTo>
                  <a:lnTo>
                    <a:pt x="136" y="172"/>
                  </a:lnTo>
                  <a:lnTo>
                    <a:pt x="153" y="154"/>
                  </a:lnTo>
                  <a:lnTo>
                    <a:pt x="172" y="136"/>
                  </a:lnTo>
                  <a:lnTo>
                    <a:pt x="191" y="120"/>
                  </a:lnTo>
                  <a:lnTo>
                    <a:pt x="211" y="105"/>
                  </a:lnTo>
                  <a:lnTo>
                    <a:pt x="231" y="90"/>
                  </a:lnTo>
                  <a:lnTo>
                    <a:pt x="252" y="76"/>
                  </a:lnTo>
                  <a:lnTo>
                    <a:pt x="274" y="64"/>
                  </a:lnTo>
                  <a:lnTo>
                    <a:pt x="297" y="52"/>
                  </a:lnTo>
                  <a:lnTo>
                    <a:pt x="320" y="41"/>
                  </a:lnTo>
                  <a:lnTo>
                    <a:pt x="344" y="32"/>
                  </a:lnTo>
                  <a:lnTo>
                    <a:pt x="368" y="24"/>
                  </a:lnTo>
                  <a:lnTo>
                    <a:pt x="393" y="16"/>
                  </a:lnTo>
                  <a:lnTo>
                    <a:pt x="419" y="11"/>
                  </a:lnTo>
                  <a:lnTo>
                    <a:pt x="444" y="6"/>
                  </a:lnTo>
                  <a:lnTo>
                    <a:pt x="470" y="2"/>
                  </a:lnTo>
                  <a:lnTo>
                    <a:pt x="497" y="1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838" y="210"/>
                  </a:moveTo>
                  <a:lnTo>
                    <a:pt x="838" y="210"/>
                  </a:lnTo>
                  <a:lnTo>
                    <a:pt x="823" y="196"/>
                  </a:lnTo>
                  <a:lnTo>
                    <a:pt x="806" y="181"/>
                  </a:lnTo>
                  <a:lnTo>
                    <a:pt x="789" y="169"/>
                  </a:lnTo>
                  <a:lnTo>
                    <a:pt x="772" y="156"/>
                  </a:lnTo>
                  <a:lnTo>
                    <a:pt x="754" y="145"/>
                  </a:lnTo>
                  <a:lnTo>
                    <a:pt x="735" y="134"/>
                  </a:lnTo>
                  <a:lnTo>
                    <a:pt x="717" y="124"/>
                  </a:lnTo>
                  <a:lnTo>
                    <a:pt x="697" y="115"/>
                  </a:lnTo>
                  <a:lnTo>
                    <a:pt x="677" y="107"/>
                  </a:lnTo>
                  <a:lnTo>
                    <a:pt x="656" y="100"/>
                  </a:lnTo>
                  <a:lnTo>
                    <a:pt x="634" y="94"/>
                  </a:lnTo>
                  <a:lnTo>
                    <a:pt x="613" y="89"/>
                  </a:lnTo>
                  <a:lnTo>
                    <a:pt x="591" y="85"/>
                  </a:lnTo>
                  <a:lnTo>
                    <a:pt x="570" y="82"/>
                  </a:lnTo>
                  <a:lnTo>
                    <a:pt x="546" y="81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01" y="81"/>
                  </a:lnTo>
                  <a:lnTo>
                    <a:pt x="479" y="82"/>
                  </a:lnTo>
                  <a:lnTo>
                    <a:pt x="456" y="85"/>
                  </a:lnTo>
                  <a:lnTo>
                    <a:pt x="434" y="89"/>
                  </a:lnTo>
                  <a:lnTo>
                    <a:pt x="413" y="94"/>
                  </a:lnTo>
                  <a:lnTo>
                    <a:pt x="391" y="100"/>
                  </a:lnTo>
                  <a:lnTo>
                    <a:pt x="371" y="107"/>
                  </a:lnTo>
                  <a:lnTo>
                    <a:pt x="352" y="115"/>
                  </a:lnTo>
                  <a:lnTo>
                    <a:pt x="332" y="124"/>
                  </a:lnTo>
                  <a:lnTo>
                    <a:pt x="312" y="134"/>
                  </a:lnTo>
                  <a:lnTo>
                    <a:pt x="294" y="145"/>
                  </a:lnTo>
                  <a:lnTo>
                    <a:pt x="275" y="156"/>
                  </a:lnTo>
                  <a:lnTo>
                    <a:pt x="258" y="169"/>
                  </a:lnTo>
                  <a:lnTo>
                    <a:pt x="242" y="181"/>
                  </a:lnTo>
                  <a:lnTo>
                    <a:pt x="226" y="196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6" y="226"/>
                  </a:lnTo>
                  <a:lnTo>
                    <a:pt x="181" y="242"/>
                  </a:lnTo>
                  <a:lnTo>
                    <a:pt x="168" y="259"/>
                  </a:lnTo>
                  <a:lnTo>
                    <a:pt x="156" y="276"/>
                  </a:lnTo>
                  <a:lnTo>
                    <a:pt x="145" y="295"/>
                  </a:lnTo>
                  <a:lnTo>
                    <a:pt x="133" y="312"/>
                  </a:lnTo>
                  <a:lnTo>
                    <a:pt x="123" y="332"/>
                  </a:lnTo>
                  <a:lnTo>
                    <a:pt x="115" y="352"/>
                  </a:lnTo>
                  <a:lnTo>
                    <a:pt x="107" y="372"/>
                  </a:lnTo>
                  <a:lnTo>
                    <a:pt x="100" y="392"/>
                  </a:lnTo>
                  <a:lnTo>
                    <a:pt x="93" y="414"/>
                  </a:lnTo>
                  <a:lnTo>
                    <a:pt x="89" y="435"/>
                  </a:lnTo>
                  <a:lnTo>
                    <a:pt x="85" y="457"/>
                  </a:lnTo>
                  <a:lnTo>
                    <a:pt x="82" y="480"/>
                  </a:lnTo>
                  <a:lnTo>
                    <a:pt x="81" y="502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1" y="547"/>
                  </a:lnTo>
                  <a:lnTo>
                    <a:pt x="82" y="571"/>
                  </a:lnTo>
                  <a:lnTo>
                    <a:pt x="85" y="592"/>
                  </a:lnTo>
                  <a:lnTo>
                    <a:pt x="89" y="615"/>
                  </a:lnTo>
                  <a:lnTo>
                    <a:pt x="93" y="636"/>
                  </a:lnTo>
                  <a:lnTo>
                    <a:pt x="100" y="657"/>
                  </a:lnTo>
                  <a:lnTo>
                    <a:pt x="107" y="678"/>
                  </a:lnTo>
                  <a:lnTo>
                    <a:pt x="115" y="698"/>
                  </a:lnTo>
                  <a:lnTo>
                    <a:pt x="123" y="718"/>
                  </a:lnTo>
                  <a:lnTo>
                    <a:pt x="133" y="737"/>
                  </a:lnTo>
                  <a:lnTo>
                    <a:pt x="145" y="756"/>
                  </a:lnTo>
                  <a:lnTo>
                    <a:pt x="156" y="773"/>
                  </a:lnTo>
                  <a:lnTo>
                    <a:pt x="168" y="791"/>
                  </a:lnTo>
                  <a:lnTo>
                    <a:pt x="181" y="808"/>
                  </a:lnTo>
                  <a:lnTo>
                    <a:pt x="196" y="825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26" y="855"/>
                  </a:lnTo>
                  <a:lnTo>
                    <a:pt x="242" y="868"/>
                  </a:lnTo>
                  <a:lnTo>
                    <a:pt x="258" y="881"/>
                  </a:lnTo>
                  <a:lnTo>
                    <a:pt x="275" y="893"/>
                  </a:lnTo>
                  <a:lnTo>
                    <a:pt x="294" y="906"/>
                  </a:lnTo>
                  <a:lnTo>
                    <a:pt x="312" y="916"/>
                  </a:lnTo>
                  <a:lnTo>
                    <a:pt x="332" y="926"/>
                  </a:lnTo>
                  <a:lnTo>
                    <a:pt x="352" y="935"/>
                  </a:lnTo>
                  <a:lnTo>
                    <a:pt x="371" y="943"/>
                  </a:lnTo>
                  <a:lnTo>
                    <a:pt x="391" y="950"/>
                  </a:lnTo>
                  <a:lnTo>
                    <a:pt x="413" y="956"/>
                  </a:lnTo>
                  <a:lnTo>
                    <a:pt x="434" y="961"/>
                  </a:lnTo>
                  <a:lnTo>
                    <a:pt x="456" y="965"/>
                  </a:lnTo>
                  <a:lnTo>
                    <a:pt x="479" y="967"/>
                  </a:lnTo>
                  <a:lnTo>
                    <a:pt x="501" y="970"/>
                  </a:lnTo>
                  <a:lnTo>
                    <a:pt x="524" y="970"/>
                  </a:lnTo>
                  <a:lnTo>
                    <a:pt x="524" y="970"/>
                  </a:lnTo>
                  <a:lnTo>
                    <a:pt x="546" y="970"/>
                  </a:lnTo>
                  <a:lnTo>
                    <a:pt x="570" y="967"/>
                  </a:lnTo>
                  <a:lnTo>
                    <a:pt x="591" y="965"/>
                  </a:lnTo>
                  <a:lnTo>
                    <a:pt x="613" y="961"/>
                  </a:lnTo>
                  <a:lnTo>
                    <a:pt x="634" y="956"/>
                  </a:lnTo>
                  <a:lnTo>
                    <a:pt x="656" y="950"/>
                  </a:lnTo>
                  <a:lnTo>
                    <a:pt x="677" y="943"/>
                  </a:lnTo>
                  <a:lnTo>
                    <a:pt x="697" y="935"/>
                  </a:lnTo>
                  <a:lnTo>
                    <a:pt x="717" y="926"/>
                  </a:lnTo>
                  <a:lnTo>
                    <a:pt x="735" y="916"/>
                  </a:lnTo>
                  <a:lnTo>
                    <a:pt x="754" y="906"/>
                  </a:lnTo>
                  <a:lnTo>
                    <a:pt x="772" y="893"/>
                  </a:lnTo>
                  <a:lnTo>
                    <a:pt x="789" y="881"/>
                  </a:lnTo>
                  <a:lnTo>
                    <a:pt x="806" y="868"/>
                  </a:lnTo>
                  <a:lnTo>
                    <a:pt x="823" y="855"/>
                  </a:lnTo>
                  <a:lnTo>
                    <a:pt x="838" y="840"/>
                  </a:lnTo>
                  <a:lnTo>
                    <a:pt x="838" y="840"/>
                  </a:lnTo>
                  <a:lnTo>
                    <a:pt x="853" y="825"/>
                  </a:lnTo>
                  <a:lnTo>
                    <a:pt x="866" y="808"/>
                  </a:lnTo>
                  <a:lnTo>
                    <a:pt x="879" y="791"/>
                  </a:lnTo>
                  <a:lnTo>
                    <a:pt x="891" y="773"/>
                  </a:lnTo>
                  <a:lnTo>
                    <a:pt x="904" y="756"/>
                  </a:lnTo>
                  <a:lnTo>
                    <a:pt x="914" y="737"/>
                  </a:lnTo>
                  <a:lnTo>
                    <a:pt x="924" y="718"/>
                  </a:lnTo>
                  <a:lnTo>
                    <a:pt x="932" y="698"/>
                  </a:lnTo>
                  <a:lnTo>
                    <a:pt x="941" y="678"/>
                  </a:lnTo>
                  <a:lnTo>
                    <a:pt x="947" y="657"/>
                  </a:lnTo>
                  <a:lnTo>
                    <a:pt x="954" y="636"/>
                  </a:lnTo>
                  <a:lnTo>
                    <a:pt x="959" y="615"/>
                  </a:lnTo>
                  <a:lnTo>
                    <a:pt x="962" y="592"/>
                  </a:lnTo>
                  <a:lnTo>
                    <a:pt x="965" y="571"/>
                  </a:lnTo>
                  <a:lnTo>
                    <a:pt x="967" y="547"/>
                  </a:lnTo>
                  <a:lnTo>
                    <a:pt x="967" y="525"/>
                  </a:lnTo>
                  <a:lnTo>
                    <a:pt x="967" y="525"/>
                  </a:lnTo>
                  <a:lnTo>
                    <a:pt x="967" y="502"/>
                  </a:lnTo>
                  <a:lnTo>
                    <a:pt x="965" y="480"/>
                  </a:lnTo>
                  <a:lnTo>
                    <a:pt x="962" y="457"/>
                  </a:lnTo>
                  <a:lnTo>
                    <a:pt x="959" y="435"/>
                  </a:lnTo>
                  <a:lnTo>
                    <a:pt x="954" y="414"/>
                  </a:lnTo>
                  <a:lnTo>
                    <a:pt x="947" y="392"/>
                  </a:lnTo>
                  <a:lnTo>
                    <a:pt x="941" y="372"/>
                  </a:lnTo>
                  <a:lnTo>
                    <a:pt x="932" y="352"/>
                  </a:lnTo>
                  <a:lnTo>
                    <a:pt x="924" y="332"/>
                  </a:lnTo>
                  <a:lnTo>
                    <a:pt x="914" y="312"/>
                  </a:lnTo>
                  <a:lnTo>
                    <a:pt x="904" y="295"/>
                  </a:lnTo>
                  <a:lnTo>
                    <a:pt x="891" y="276"/>
                  </a:lnTo>
                  <a:lnTo>
                    <a:pt x="879" y="259"/>
                  </a:lnTo>
                  <a:lnTo>
                    <a:pt x="866" y="242"/>
                  </a:lnTo>
                  <a:lnTo>
                    <a:pt x="853" y="226"/>
                  </a:lnTo>
                  <a:lnTo>
                    <a:pt x="838" y="210"/>
                  </a:lnTo>
                  <a:lnTo>
                    <a:pt x="838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8367713" y="293688"/>
              <a:ext cx="354013" cy="292100"/>
            </a:xfrm>
            <a:custGeom>
              <a:avLst/>
              <a:gdLst>
                <a:gd name="T0" fmla="*/ 181 w 671"/>
                <a:gd name="T1" fmla="*/ 57 h 550"/>
                <a:gd name="T2" fmla="*/ 311 w 671"/>
                <a:gd name="T3" fmla="*/ 57 h 550"/>
                <a:gd name="T4" fmla="*/ 311 w 671"/>
                <a:gd name="T5" fmla="*/ 550 h 550"/>
                <a:gd name="T6" fmla="*/ 311 w 671"/>
                <a:gd name="T7" fmla="*/ 550 h 550"/>
                <a:gd name="T8" fmla="*/ 277 w 671"/>
                <a:gd name="T9" fmla="*/ 546 h 550"/>
                <a:gd name="T10" fmla="*/ 245 w 671"/>
                <a:gd name="T11" fmla="*/ 540 h 550"/>
                <a:gd name="T12" fmla="*/ 212 w 671"/>
                <a:gd name="T13" fmla="*/ 530 h 550"/>
                <a:gd name="T14" fmla="*/ 181 w 671"/>
                <a:gd name="T15" fmla="*/ 518 h 550"/>
                <a:gd name="T16" fmla="*/ 181 w 671"/>
                <a:gd name="T17" fmla="*/ 57 h 550"/>
                <a:gd name="T18" fmla="*/ 181 w 671"/>
                <a:gd name="T19" fmla="*/ 57 h 550"/>
                <a:gd name="T20" fmla="*/ 0 w 671"/>
                <a:gd name="T21" fmla="*/ 362 h 550"/>
                <a:gd name="T22" fmla="*/ 0 w 671"/>
                <a:gd name="T23" fmla="*/ 362 h 550"/>
                <a:gd name="T24" fmla="*/ 13 w 671"/>
                <a:gd name="T25" fmla="*/ 381 h 550"/>
                <a:gd name="T26" fmla="*/ 26 w 671"/>
                <a:gd name="T27" fmla="*/ 400 h 550"/>
                <a:gd name="T28" fmla="*/ 41 w 671"/>
                <a:gd name="T29" fmla="*/ 417 h 550"/>
                <a:gd name="T30" fmla="*/ 58 w 671"/>
                <a:gd name="T31" fmla="*/ 435 h 550"/>
                <a:gd name="T32" fmla="*/ 58 w 671"/>
                <a:gd name="T33" fmla="*/ 435 h 550"/>
                <a:gd name="T34" fmla="*/ 74 w 671"/>
                <a:gd name="T35" fmla="*/ 451 h 550"/>
                <a:gd name="T36" fmla="*/ 92 w 671"/>
                <a:gd name="T37" fmla="*/ 466 h 550"/>
                <a:gd name="T38" fmla="*/ 111 w 671"/>
                <a:gd name="T39" fmla="*/ 480 h 550"/>
                <a:gd name="T40" fmla="*/ 130 w 671"/>
                <a:gd name="T41" fmla="*/ 492 h 550"/>
                <a:gd name="T42" fmla="*/ 130 w 671"/>
                <a:gd name="T43" fmla="*/ 145 h 550"/>
                <a:gd name="T44" fmla="*/ 0 w 671"/>
                <a:gd name="T45" fmla="*/ 145 h 550"/>
                <a:gd name="T46" fmla="*/ 0 w 671"/>
                <a:gd name="T47" fmla="*/ 362 h 550"/>
                <a:gd name="T48" fmla="*/ 0 w 671"/>
                <a:gd name="T49" fmla="*/ 362 h 550"/>
                <a:gd name="T50" fmla="*/ 360 w 671"/>
                <a:gd name="T51" fmla="*/ 550 h 550"/>
                <a:gd name="T52" fmla="*/ 360 w 671"/>
                <a:gd name="T53" fmla="*/ 550 h 550"/>
                <a:gd name="T54" fmla="*/ 394 w 671"/>
                <a:gd name="T55" fmla="*/ 546 h 550"/>
                <a:gd name="T56" fmla="*/ 428 w 671"/>
                <a:gd name="T57" fmla="*/ 540 h 550"/>
                <a:gd name="T58" fmla="*/ 460 w 671"/>
                <a:gd name="T59" fmla="*/ 530 h 550"/>
                <a:gd name="T60" fmla="*/ 491 w 671"/>
                <a:gd name="T61" fmla="*/ 518 h 550"/>
                <a:gd name="T62" fmla="*/ 491 w 671"/>
                <a:gd name="T63" fmla="*/ 230 h 550"/>
                <a:gd name="T64" fmla="*/ 360 w 671"/>
                <a:gd name="T65" fmla="*/ 230 h 550"/>
                <a:gd name="T66" fmla="*/ 360 w 671"/>
                <a:gd name="T67" fmla="*/ 550 h 550"/>
                <a:gd name="T68" fmla="*/ 360 w 671"/>
                <a:gd name="T69" fmla="*/ 550 h 550"/>
                <a:gd name="T70" fmla="*/ 541 w 671"/>
                <a:gd name="T71" fmla="*/ 492 h 550"/>
                <a:gd name="T72" fmla="*/ 541 w 671"/>
                <a:gd name="T73" fmla="*/ 492 h 550"/>
                <a:gd name="T74" fmla="*/ 561 w 671"/>
                <a:gd name="T75" fmla="*/ 480 h 550"/>
                <a:gd name="T76" fmla="*/ 580 w 671"/>
                <a:gd name="T77" fmla="*/ 466 h 550"/>
                <a:gd name="T78" fmla="*/ 597 w 671"/>
                <a:gd name="T79" fmla="*/ 451 h 550"/>
                <a:gd name="T80" fmla="*/ 615 w 671"/>
                <a:gd name="T81" fmla="*/ 435 h 550"/>
                <a:gd name="T82" fmla="*/ 615 w 671"/>
                <a:gd name="T83" fmla="*/ 435 h 550"/>
                <a:gd name="T84" fmla="*/ 630 w 671"/>
                <a:gd name="T85" fmla="*/ 417 h 550"/>
                <a:gd name="T86" fmla="*/ 645 w 671"/>
                <a:gd name="T87" fmla="*/ 400 h 550"/>
                <a:gd name="T88" fmla="*/ 658 w 671"/>
                <a:gd name="T89" fmla="*/ 381 h 550"/>
                <a:gd name="T90" fmla="*/ 671 w 671"/>
                <a:gd name="T91" fmla="*/ 362 h 550"/>
                <a:gd name="T92" fmla="*/ 671 w 671"/>
                <a:gd name="T93" fmla="*/ 0 h 550"/>
                <a:gd name="T94" fmla="*/ 541 w 671"/>
                <a:gd name="T95" fmla="*/ 0 h 550"/>
                <a:gd name="T96" fmla="*/ 541 w 671"/>
                <a:gd name="T97" fmla="*/ 492 h 550"/>
                <a:gd name="T98" fmla="*/ 541 w 671"/>
                <a:gd name="T99" fmla="*/ 4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550">
                  <a:moveTo>
                    <a:pt x="181" y="57"/>
                  </a:moveTo>
                  <a:lnTo>
                    <a:pt x="311" y="57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277" y="546"/>
                  </a:lnTo>
                  <a:lnTo>
                    <a:pt x="245" y="540"/>
                  </a:lnTo>
                  <a:lnTo>
                    <a:pt x="212" y="530"/>
                  </a:lnTo>
                  <a:lnTo>
                    <a:pt x="181" y="518"/>
                  </a:lnTo>
                  <a:lnTo>
                    <a:pt x="181" y="57"/>
                  </a:lnTo>
                  <a:lnTo>
                    <a:pt x="181" y="57"/>
                  </a:lnTo>
                  <a:close/>
                  <a:moveTo>
                    <a:pt x="0" y="362"/>
                  </a:moveTo>
                  <a:lnTo>
                    <a:pt x="0" y="362"/>
                  </a:lnTo>
                  <a:lnTo>
                    <a:pt x="13" y="381"/>
                  </a:lnTo>
                  <a:lnTo>
                    <a:pt x="26" y="400"/>
                  </a:lnTo>
                  <a:lnTo>
                    <a:pt x="41" y="417"/>
                  </a:lnTo>
                  <a:lnTo>
                    <a:pt x="58" y="435"/>
                  </a:lnTo>
                  <a:lnTo>
                    <a:pt x="58" y="435"/>
                  </a:lnTo>
                  <a:lnTo>
                    <a:pt x="74" y="451"/>
                  </a:lnTo>
                  <a:lnTo>
                    <a:pt x="92" y="466"/>
                  </a:lnTo>
                  <a:lnTo>
                    <a:pt x="111" y="480"/>
                  </a:lnTo>
                  <a:lnTo>
                    <a:pt x="130" y="492"/>
                  </a:lnTo>
                  <a:lnTo>
                    <a:pt x="130" y="145"/>
                  </a:lnTo>
                  <a:lnTo>
                    <a:pt x="0" y="145"/>
                  </a:lnTo>
                  <a:lnTo>
                    <a:pt x="0" y="362"/>
                  </a:lnTo>
                  <a:lnTo>
                    <a:pt x="0" y="362"/>
                  </a:lnTo>
                  <a:close/>
                  <a:moveTo>
                    <a:pt x="360" y="550"/>
                  </a:moveTo>
                  <a:lnTo>
                    <a:pt x="360" y="550"/>
                  </a:lnTo>
                  <a:lnTo>
                    <a:pt x="394" y="546"/>
                  </a:lnTo>
                  <a:lnTo>
                    <a:pt x="428" y="540"/>
                  </a:lnTo>
                  <a:lnTo>
                    <a:pt x="460" y="530"/>
                  </a:lnTo>
                  <a:lnTo>
                    <a:pt x="491" y="518"/>
                  </a:lnTo>
                  <a:lnTo>
                    <a:pt x="491" y="230"/>
                  </a:lnTo>
                  <a:lnTo>
                    <a:pt x="360" y="230"/>
                  </a:lnTo>
                  <a:lnTo>
                    <a:pt x="360" y="550"/>
                  </a:lnTo>
                  <a:lnTo>
                    <a:pt x="360" y="550"/>
                  </a:lnTo>
                  <a:close/>
                  <a:moveTo>
                    <a:pt x="541" y="492"/>
                  </a:moveTo>
                  <a:lnTo>
                    <a:pt x="541" y="492"/>
                  </a:lnTo>
                  <a:lnTo>
                    <a:pt x="561" y="480"/>
                  </a:lnTo>
                  <a:lnTo>
                    <a:pt x="580" y="466"/>
                  </a:lnTo>
                  <a:lnTo>
                    <a:pt x="597" y="451"/>
                  </a:lnTo>
                  <a:lnTo>
                    <a:pt x="615" y="435"/>
                  </a:lnTo>
                  <a:lnTo>
                    <a:pt x="615" y="435"/>
                  </a:lnTo>
                  <a:lnTo>
                    <a:pt x="630" y="417"/>
                  </a:lnTo>
                  <a:lnTo>
                    <a:pt x="645" y="400"/>
                  </a:lnTo>
                  <a:lnTo>
                    <a:pt x="658" y="381"/>
                  </a:lnTo>
                  <a:lnTo>
                    <a:pt x="671" y="362"/>
                  </a:lnTo>
                  <a:lnTo>
                    <a:pt x="671" y="0"/>
                  </a:lnTo>
                  <a:lnTo>
                    <a:pt x="541" y="0"/>
                  </a:lnTo>
                  <a:lnTo>
                    <a:pt x="541" y="492"/>
                  </a:lnTo>
                  <a:lnTo>
                    <a:pt x="541" y="4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654908" y="1585044"/>
            <a:ext cx="808921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Pour l’enquête à 5 ans et demi :</a:t>
            </a:r>
          </a:p>
          <a:p>
            <a:endParaRPr lang="fr-FR" sz="500" b="1" dirty="0"/>
          </a:p>
          <a:p>
            <a:r>
              <a:rPr lang="fr-FR" b="1" dirty="0"/>
              <a:t>- Un retour personnalisé de données concernant l’enfant</a:t>
            </a:r>
          </a:p>
          <a:p>
            <a:pPr marL="457200" indent="-457200">
              <a:buFontTx/>
              <a:buChar char="-"/>
            </a:pPr>
            <a:endParaRPr lang="fr-FR" sz="1000" b="1" dirty="0"/>
          </a:p>
          <a:p>
            <a:r>
              <a:rPr lang="fr-FR" b="1" dirty="0">
                <a:sym typeface="Wingdings" pitchFamily="2" charset="2"/>
              </a:rPr>
              <a:t>	</a:t>
            </a:r>
          </a:p>
          <a:p>
            <a:r>
              <a:rPr lang="fr-FR" b="1" dirty="0">
                <a:sym typeface="Wingdings" pitchFamily="2" charset="2"/>
              </a:rPr>
              <a:t>	Évaluation de cette stratégie pour des familles sous-participantes</a:t>
            </a:r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- Personnalisation des rapports entre les enquêtés et le prestataire réalisant l’enquête téléphonique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0" y="2651528"/>
            <a:ext cx="453418" cy="40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28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52615" y="485043"/>
            <a:ext cx="8400567" cy="664797"/>
          </a:xfrm>
        </p:spPr>
        <p:txBody>
          <a:bodyPr/>
          <a:lstStyle/>
          <a:p>
            <a:r>
              <a:rPr lang="fr-FR" sz="2400" dirty="0"/>
              <a:t>TROIS CATÉGORIES DE FAMILLES</a:t>
            </a:r>
            <a:br>
              <a:rPr lang="fr-FR" sz="2400" dirty="0"/>
            </a:br>
            <a:r>
              <a:rPr lang="fr-FR" sz="2400" dirty="0"/>
              <a:t>selon leur degré de participation aux trois enquêtes précédentes 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8340548" y="171450"/>
            <a:ext cx="582789" cy="584200"/>
            <a:chOff x="8267700" y="98425"/>
            <a:chExt cx="655638" cy="657225"/>
          </a:xfrm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8267700" y="98425"/>
              <a:ext cx="655638" cy="657225"/>
            </a:xfrm>
            <a:custGeom>
              <a:avLst/>
              <a:gdLst>
                <a:gd name="T0" fmla="*/ 1238 w 1239"/>
                <a:gd name="T1" fmla="*/ 1158 h 1242"/>
                <a:gd name="T2" fmla="*/ 1218 w 1239"/>
                <a:gd name="T3" fmla="*/ 1221 h 1242"/>
                <a:gd name="T4" fmla="*/ 1169 w 1239"/>
                <a:gd name="T5" fmla="*/ 1242 h 1242"/>
                <a:gd name="T6" fmla="*/ 907 w 1239"/>
                <a:gd name="T7" fmla="*/ 1010 h 1242"/>
                <a:gd name="T8" fmla="*/ 524 w 1239"/>
                <a:gd name="T9" fmla="*/ 0 h 1242"/>
                <a:gd name="T10" fmla="*/ 654 w 1239"/>
                <a:gd name="T11" fmla="*/ 16 h 1242"/>
                <a:gd name="T12" fmla="*/ 773 w 1239"/>
                <a:gd name="T13" fmla="*/ 64 h 1242"/>
                <a:gd name="T14" fmla="*/ 876 w 1239"/>
                <a:gd name="T15" fmla="*/ 136 h 1242"/>
                <a:gd name="T16" fmla="*/ 957 w 1239"/>
                <a:gd name="T17" fmla="*/ 231 h 1242"/>
                <a:gd name="T18" fmla="*/ 1016 w 1239"/>
                <a:gd name="T19" fmla="*/ 345 h 1242"/>
                <a:gd name="T20" fmla="*/ 1045 w 1239"/>
                <a:gd name="T21" fmla="*/ 471 h 1242"/>
                <a:gd name="T22" fmla="*/ 1046 w 1239"/>
                <a:gd name="T23" fmla="*/ 570 h 1242"/>
                <a:gd name="T24" fmla="*/ 1026 w 1239"/>
                <a:gd name="T25" fmla="*/ 676 h 1242"/>
                <a:gd name="T26" fmla="*/ 985 w 1239"/>
                <a:gd name="T27" fmla="*/ 773 h 1242"/>
                <a:gd name="T28" fmla="*/ 978 w 1239"/>
                <a:gd name="T29" fmla="*/ 882 h 1242"/>
                <a:gd name="T30" fmla="*/ 808 w 1239"/>
                <a:gd name="T31" fmla="*/ 966 h 1242"/>
                <a:gd name="T32" fmla="*/ 714 w 1239"/>
                <a:gd name="T33" fmla="*/ 1015 h 1242"/>
                <a:gd name="T34" fmla="*/ 611 w 1239"/>
                <a:gd name="T35" fmla="*/ 1042 h 1242"/>
                <a:gd name="T36" fmla="*/ 524 w 1239"/>
                <a:gd name="T37" fmla="*/ 1050 h 1242"/>
                <a:gd name="T38" fmla="*/ 393 w 1239"/>
                <a:gd name="T39" fmla="*/ 1033 h 1242"/>
                <a:gd name="T40" fmla="*/ 274 w 1239"/>
                <a:gd name="T41" fmla="*/ 986 h 1242"/>
                <a:gd name="T42" fmla="*/ 172 w 1239"/>
                <a:gd name="T43" fmla="*/ 913 h 1242"/>
                <a:gd name="T44" fmla="*/ 90 w 1239"/>
                <a:gd name="T45" fmla="*/ 818 h 1242"/>
                <a:gd name="T46" fmla="*/ 32 w 1239"/>
                <a:gd name="T47" fmla="*/ 706 h 1242"/>
                <a:gd name="T48" fmla="*/ 2 w 1239"/>
                <a:gd name="T49" fmla="*/ 579 h 1242"/>
                <a:gd name="T50" fmla="*/ 2 w 1239"/>
                <a:gd name="T51" fmla="*/ 471 h 1242"/>
                <a:gd name="T52" fmla="*/ 32 w 1239"/>
                <a:gd name="T53" fmla="*/ 345 h 1242"/>
                <a:gd name="T54" fmla="*/ 90 w 1239"/>
                <a:gd name="T55" fmla="*/ 231 h 1242"/>
                <a:gd name="T56" fmla="*/ 172 w 1239"/>
                <a:gd name="T57" fmla="*/ 136 h 1242"/>
                <a:gd name="T58" fmla="*/ 274 w 1239"/>
                <a:gd name="T59" fmla="*/ 64 h 1242"/>
                <a:gd name="T60" fmla="*/ 393 w 1239"/>
                <a:gd name="T61" fmla="*/ 16 h 1242"/>
                <a:gd name="T62" fmla="*/ 524 w 1239"/>
                <a:gd name="T63" fmla="*/ 0 h 1242"/>
                <a:gd name="T64" fmla="*/ 806 w 1239"/>
                <a:gd name="T65" fmla="*/ 181 h 1242"/>
                <a:gd name="T66" fmla="*/ 717 w 1239"/>
                <a:gd name="T67" fmla="*/ 124 h 1242"/>
                <a:gd name="T68" fmla="*/ 613 w 1239"/>
                <a:gd name="T69" fmla="*/ 89 h 1242"/>
                <a:gd name="T70" fmla="*/ 524 w 1239"/>
                <a:gd name="T71" fmla="*/ 80 h 1242"/>
                <a:gd name="T72" fmla="*/ 434 w 1239"/>
                <a:gd name="T73" fmla="*/ 89 h 1242"/>
                <a:gd name="T74" fmla="*/ 332 w 1239"/>
                <a:gd name="T75" fmla="*/ 124 h 1242"/>
                <a:gd name="T76" fmla="*/ 242 w 1239"/>
                <a:gd name="T77" fmla="*/ 181 h 1242"/>
                <a:gd name="T78" fmla="*/ 181 w 1239"/>
                <a:gd name="T79" fmla="*/ 242 h 1242"/>
                <a:gd name="T80" fmla="*/ 123 w 1239"/>
                <a:gd name="T81" fmla="*/ 332 h 1242"/>
                <a:gd name="T82" fmla="*/ 89 w 1239"/>
                <a:gd name="T83" fmla="*/ 435 h 1242"/>
                <a:gd name="T84" fmla="*/ 80 w 1239"/>
                <a:gd name="T85" fmla="*/ 525 h 1242"/>
                <a:gd name="T86" fmla="*/ 89 w 1239"/>
                <a:gd name="T87" fmla="*/ 615 h 1242"/>
                <a:gd name="T88" fmla="*/ 123 w 1239"/>
                <a:gd name="T89" fmla="*/ 718 h 1242"/>
                <a:gd name="T90" fmla="*/ 181 w 1239"/>
                <a:gd name="T91" fmla="*/ 808 h 1242"/>
                <a:gd name="T92" fmla="*/ 242 w 1239"/>
                <a:gd name="T93" fmla="*/ 868 h 1242"/>
                <a:gd name="T94" fmla="*/ 332 w 1239"/>
                <a:gd name="T95" fmla="*/ 926 h 1242"/>
                <a:gd name="T96" fmla="*/ 434 w 1239"/>
                <a:gd name="T97" fmla="*/ 961 h 1242"/>
                <a:gd name="T98" fmla="*/ 524 w 1239"/>
                <a:gd name="T99" fmla="*/ 970 h 1242"/>
                <a:gd name="T100" fmla="*/ 634 w 1239"/>
                <a:gd name="T101" fmla="*/ 956 h 1242"/>
                <a:gd name="T102" fmla="*/ 735 w 1239"/>
                <a:gd name="T103" fmla="*/ 916 h 1242"/>
                <a:gd name="T104" fmla="*/ 823 w 1239"/>
                <a:gd name="T105" fmla="*/ 855 h 1242"/>
                <a:gd name="T106" fmla="*/ 879 w 1239"/>
                <a:gd name="T107" fmla="*/ 791 h 1242"/>
                <a:gd name="T108" fmla="*/ 932 w 1239"/>
                <a:gd name="T109" fmla="*/ 698 h 1242"/>
                <a:gd name="T110" fmla="*/ 962 w 1239"/>
                <a:gd name="T111" fmla="*/ 592 h 1242"/>
                <a:gd name="T112" fmla="*/ 967 w 1239"/>
                <a:gd name="T113" fmla="*/ 502 h 1242"/>
                <a:gd name="T114" fmla="*/ 947 w 1239"/>
                <a:gd name="T115" fmla="*/ 392 h 1242"/>
                <a:gd name="T116" fmla="*/ 904 w 1239"/>
                <a:gd name="T117" fmla="*/ 295 h 1242"/>
                <a:gd name="T118" fmla="*/ 838 w 1239"/>
                <a:gd name="T119" fmla="*/ 21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9" h="1242">
                  <a:moveTo>
                    <a:pt x="1218" y="1122"/>
                  </a:moveTo>
                  <a:lnTo>
                    <a:pt x="1218" y="1122"/>
                  </a:lnTo>
                  <a:lnTo>
                    <a:pt x="1228" y="1133"/>
                  </a:lnTo>
                  <a:lnTo>
                    <a:pt x="1234" y="1146"/>
                  </a:lnTo>
                  <a:lnTo>
                    <a:pt x="1238" y="1158"/>
                  </a:lnTo>
                  <a:lnTo>
                    <a:pt x="1239" y="1172"/>
                  </a:lnTo>
                  <a:lnTo>
                    <a:pt x="1238" y="1186"/>
                  </a:lnTo>
                  <a:lnTo>
                    <a:pt x="1234" y="1198"/>
                  </a:lnTo>
                  <a:lnTo>
                    <a:pt x="1228" y="1211"/>
                  </a:lnTo>
                  <a:lnTo>
                    <a:pt x="1218" y="1221"/>
                  </a:lnTo>
                  <a:lnTo>
                    <a:pt x="1218" y="1221"/>
                  </a:lnTo>
                  <a:lnTo>
                    <a:pt x="1208" y="1231"/>
                  </a:lnTo>
                  <a:lnTo>
                    <a:pt x="1195" y="1237"/>
                  </a:lnTo>
                  <a:lnTo>
                    <a:pt x="1183" y="1241"/>
                  </a:lnTo>
                  <a:lnTo>
                    <a:pt x="1169" y="1242"/>
                  </a:lnTo>
                  <a:lnTo>
                    <a:pt x="1155" y="1241"/>
                  </a:lnTo>
                  <a:lnTo>
                    <a:pt x="1143" y="1237"/>
                  </a:lnTo>
                  <a:lnTo>
                    <a:pt x="1131" y="1231"/>
                  </a:lnTo>
                  <a:lnTo>
                    <a:pt x="1119" y="1221"/>
                  </a:lnTo>
                  <a:lnTo>
                    <a:pt x="907" y="1010"/>
                  </a:lnTo>
                  <a:lnTo>
                    <a:pt x="1007" y="910"/>
                  </a:lnTo>
                  <a:lnTo>
                    <a:pt x="1218" y="1122"/>
                  </a:lnTo>
                  <a:lnTo>
                    <a:pt x="1218" y="1122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551" y="1"/>
                  </a:lnTo>
                  <a:lnTo>
                    <a:pt x="577" y="2"/>
                  </a:lnTo>
                  <a:lnTo>
                    <a:pt x="603" y="6"/>
                  </a:lnTo>
                  <a:lnTo>
                    <a:pt x="629" y="11"/>
                  </a:lnTo>
                  <a:lnTo>
                    <a:pt x="654" y="16"/>
                  </a:lnTo>
                  <a:lnTo>
                    <a:pt x="679" y="24"/>
                  </a:lnTo>
                  <a:lnTo>
                    <a:pt x="704" y="32"/>
                  </a:lnTo>
                  <a:lnTo>
                    <a:pt x="728" y="41"/>
                  </a:lnTo>
                  <a:lnTo>
                    <a:pt x="750" y="52"/>
                  </a:lnTo>
                  <a:lnTo>
                    <a:pt x="773" y="64"/>
                  </a:lnTo>
                  <a:lnTo>
                    <a:pt x="795" y="76"/>
                  </a:lnTo>
                  <a:lnTo>
                    <a:pt x="816" y="90"/>
                  </a:lnTo>
                  <a:lnTo>
                    <a:pt x="836" y="105"/>
                  </a:lnTo>
                  <a:lnTo>
                    <a:pt x="856" y="120"/>
                  </a:lnTo>
                  <a:lnTo>
                    <a:pt x="876" y="136"/>
                  </a:lnTo>
                  <a:lnTo>
                    <a:pt x="894" y="154"/>
                  </a:lnTo>
                  <a:lnTo>
                    <a:pt x="911" y="172"/>
                  </a:lnTo>
                  <a:lnTo>
                    <a:pt x="927" y="191"/>
                  </a:lnTo>
                  <a:lnTo>
                    <a:pt x="944" y="211"/>
                  </a:lnTo>
                  <a:lnTo>
                    <a:pt x="957" y="231"/>
                  </a:lnTo>
                  <a:lnTo>
                    <a:pt x="971" y="252"/>
                  </a:lnTo>
                  <a:lnTo>
                    <a:pt x="983" y="275"/>
                  </a:lnTo>
                  <a:lnTo>
                    <a:pt x="996" y="297"/>
                  </a:lnTo>
                  <a:lnTo>
                    <a:pt x="1006" y="321"/>
                  </a:lnTo>
                  <a:lnTo>
                    <a:pt x="1016" y="345"/>
                  </a:lnTo>
                  <a:lnTo>
                    <a:pt x="1023" y="369"/>
                  </a:lnTo>
                  <a:lnTo>
                    <a:pt x="1031" y="394"/>
                  </a:lnTo>
                  <a:lnTo>
                    <a:pt x="1037" y="420"/>
                  </a:lnTo>
                  <a:lnTo>
                    <a:pt x="1041" y="445"/>
                  </a:lnTo>
                  <a:lnTo>
                    <a:pt x="1045" y="471"/>
                  </a:lnTo>
                  <a:lnTo>
                    <a:pt x="1047" y="499"/>
                  </a:lnTo>
                  <a:lnTo>
                    <a:pt x="1047" y="525"/>
                  </a:lnTo>
                  <a:lnTo>
                    <a:pt x="1047" y="525"/>
                  </a:lnTo>
                  <a:lnTo>
                    <a:pt x="1047" y="547"/>
                  </a:lnTo>
                  <a:lnTo>
                    <a:pt x="1046" y="570"/>
                  </a:lnTo>
                  <a:lnTo>
                    <a:pt x="1043" y="591"/>
                  </a:lnTo>
                  <a:lnTo>
                    <a:pt x="1040" y="612"/>
                  </a:lnTo>
                  <a:lnTo>
                    <a:pt x="1036" y="633"/>
                  </a:lnTo>
                  <a:lnTo>
                    <a:pt x="1031" y="655"/>
                  </a:lnTo>
                  <a:lnTo>
                    <a:pt x="1026" y="676"/>
                  </a:lnTo>
                  <a:lnTo>
                    <a:pt x="1018" y="696"/>
                  </a:lnTo>
                  <a:lnTo>
                    <a:pt x="1012" y="716"/>
                  </a:lnTo>
                  <a:lnTo>
                    <a:pt x="1003" y="736"/>
                  </a:lnTo>
                  <a:lnTo>
                    <a:pt x="995" y="755"/>
                  </a:lnTo>
                  <a:lnTo>
                    <a:pt x="985" y="773"/>
                  </a:lnTo>
                  <a:lnTo>
                    <a:pt x="975" y="791"/>
                  </a:lnTo>
                  <a:lnTo>
                    <a:pt x="964" y="810"/>
                  </a:lnTo>
                  <a:lnTo>
                    <a:pt x="952" y="826"/>
                  </a:lnTo>
                  <a:lnTo>
                    <a:pt x="940" y="843"/>
                  </a:lnTo>
                  <a:lnTo>
                    <a:pt x="978" y="882"/>
                  </a:lnTo>
                  <a:lnTo>
                    <a:pt x="880" y="981"/>
                  </a:lnTo>
                  <a:lnTo>
                    <a:pt x="841" y="942"/>
                  </a:lnTo>
                  <a:lnTo>
                    <a:pt x="841" y="942"/>
                  </a:lnTo>
                  <a:lnTo>
                    <a:pt x="824" y="955"/>
                  </a:lnTo>
                  <a:lnTo>
                    <a:pt x="808" y="966"/>
                  </a:lnTo>
                  <a:lnTo>
                    <a:pt x="789" y="977"/>
                  </a:lnTo>
                  <a:lnTo>
                    <a:pt x="772" y="987"/>
                  </a:lnTo>
                  <a:lnTo>
                    <a:pt x="753" y="997"/>
                  </a:lnTo>
                  <a:lnTo>
                    <a:pt x="734" y="1006"/>
                  </a:lnTo>
                  <a:lnTo>
                    <a:pt x="714" y="1015"/>
                  </a:lnTo>
                  <a:lnTo>
                    <a:pt x="694" y="1021"/>
                  </a:lnTo>
                  <a:lnTo>
                    <a:pt x="674" y="1028"/>
                  </a:lnTo>
                  <a:lnTo>
                    <a:pt x="653" y="1033"/>
                  </a:lnTo>
                  <a:lnTo>
                    <a:pt x="632" y="1038"/>
                  </a:lnTo>
                  <a:lnTo>
                    <a:pt x="611" y="1042"/>
                  </a:lnTo>
                  <a:lnTo>
                    <a:pt x="590" y="1046"/>
                  </a:lnTo>
                  <a:lnTo>
                    <a:pt x="568" y="1048"/>
                  </a:lnTo>
                  <a:lnTo>
                    <a:pt x="546" y="1050"/>
                  </a:lnTo>
                  <a:lnTo>
                    <a:pt x="524" y="1050"/>
                  </a:lnTo>
                  <a:lnTo>
                    <a:pt x="524" y="1050"/>
                  </a:lnTo>
                  <a:lnTo>
                    <a:pt x="497" y="1050"/>
                  </a:lnTo>
                  <a:lnTo>
                    <a:pt x="470" y="1047"/>
                  </a:lnTo>
                  <a:lnTo>
                    <a:pt x="444" y="1043"/>
                  </a:lnTo>
                  <a:lnTo>
                    <a:pt x="419" y="1040"/>
                  </a:lnTo>
                  <a:lnTo>
                    <a:pt x="393" y="1033"/>
                  </a:lnTo>
                  <a:lnTo>
                    <a:pt x="368" y="1026"/>
                  </a:lnTo>
                  <a:lnTo>
                    <a:pt x="344" y="1018"/>
                  </a:lnTo>
                  <a:lnTo>
                    <a:pt x="320" y="1008"/>
                  </a:lnTo>
                  <a:lnTo>
                    <a:pt x="297" y="998"/>
                  </a:lnTo>
                  <a:lnTo>
                    <a:pt x="274" y="986"/>
                  </a:lnTo>
                  <a:lnTo>
                    <a:pt x="252" y="973"/>
                  </a:lnTo>
                  <a:lnTo>
                    <a:pt x="231" y="960"/>
                  </a:lnTo>
                  <a:lnTo>
                    <a:pt x="211" y="946"/>
                  </a:lnTo>
                  <a:lnTo>
                    <a:pt x="191" y="930"/>
                  </a:lnTo>
                  <a:lnTo>
                    <a:pt x="172" y="913"/>
                  </a:lnTo>
                  <a:lnTo>
                    <a:pt x="153" y="896"/>
                  </a:lnTo>
                  <a:lnTo>
                    <a:pt x="136" y="878"/>
                  </a:lnTo>
                  <a:lnTo>
                    <a:pt x="120" y="858"/>
                  </a:lnTo>
                  <a:lnTo>
                    <a:pt x="105" y="838"/>
                  </a:lnTo>
                  <a:lnTo>
                    <a:pt x="90" y="818"/>
                  </a:lnTo>
                  <a:lnTo>
                    <a:pt x="76" y="797"/>
                  </a:lnTo>
                  <a:lnTo>
                    <a:pt x="64" y="775"/>
                  </a:lnTo>
                  <a:lnTo>
                    <a:pt x="52" y="752"/>
                  </a:lnTo>
                  <a:lnTo>
                    <a:pt x="41" y="730"/>
                  </a:lnTo>
                  <a:lnTo>
                    <a:pt x="32" y="706"/>
                  </a:lnTo>
                  <a:lnTo>
                    <a:pt x="24" y="681"/>
                  </a:lnTo>
                  <a:lnTo>
                    <a:pt x="16" y="656"/>
                  </a:lnTo>
                  <a:lnTo>
                    <a:pt x="11" y="631"/>
                  </a:lnTo>
                  <a:lnTo>
                    <a:pt x="6" y="605"/>
                  </a:lnTo>
                  <a:lnTo>
                    <a:pt x="2" y="579"/>
                  </a:lnTo>
                  <a:lnTo>
                    <a:pt x="1" y="55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499"/>
                  </a:lnTo>
                  <a:lnTo>
                    <a:pt x="2" y="471"/>
                  </a:lnTo>
                  <a:lnTo>
                    <a:pt x="6" y="445"/>
                  </a:lnTo>
                  <a:lnTo>
                    <a:pt x="11" y="420"/>
                  </a:lnTo>
                  <a:lnTo>
                    <a:pt x="16" y="394"/>
                  </a:lnTo>
                  <a:lnTo>
                    <a:pt x="24" y="369"/>
                  </a:lnTo>
                  <a:lnTo>
                    <a:pt x="32" y="345"/>
                  </a:lnTo>
                  <a:lnTo>
                    <a:pt x="41" y="321"/>
                  </a:lnTo>
                  <a:lnTo>
                    <a:pt x="52" y="297"/>
                  </a:lnTo>
                  <a:lnTo>
                    <a:pt x="64" y="275"/>
                  </a:lnTo>
                  <a:lnTo>
                    <a:pt x="76" y="252"/>
                  </a:lnTo>
                  <a:lnTo>
                    <a:pt x="90" y="231"/>
                  </a:lnTo>
                  <a:lnTo>
                    <a:pt x="105" y="211"/>
                  </a:lnTo>
                  <a:lnTo>
                    <a:pt x="120" y="191"/>
                  </a:lnTo>
                  <a:lnTo>
                    <a:pt x="136" y="172"/>
                  </a:lnTo>
                  <a:lnTo>
                    <a:pt x="153" y="154"/>
                  </a:lnTo>
                  <a:lnTo>
                    <a:pt x="172" y="136"/>
                  </a:lnTo>
                  <a:lnTo>
                    <a:pt x="191" y="120"/>
                  </a:lnTo>
                  <a:lnTo>
                    <a:pt x="211" y="105"/>
                  </a:lnTo>
                  <a:lnTo>
                    <a:pt x="231" y="90"/>
                  </a:lnTo>
                  <a:lnTo>
                    <a:pt x="252" y="76"/>
                  </a:lnTo>
                  <a:lnTo>
                    <a:pt x="274" y="64"/>
                  </a:lnTo>
                  <a:lnTo>
                    <a:pt x="297" y="52"/>
                  </a:lnTo>
                  <a:lnTo>
                    <a:pt x="320" y="41"/>
                  </a:lnTo>
                  <a:lnTo>
                    <a:pt x="344" y="32"/>
                  </a:lnTo>
                  <a:lnTo>
                    <a:pt x="368" y="24"/>
                  </a:lnTo>
                  <a:lnTo>
                    <a:pt x="393" y="16"/>
                  </a:lnTo>
                  <a:lnTo>
                    <a:pt x="419" y="11"/>
                  </a:lnTo>
                  <a:lnTo>
                    <a:pt x="444" y="6"/>
                  </a:lnTo>
                  <a:lnTo>
                    <a:pt x="470" y="2"/>
                  </a:lnTo>
                  <a:lnTo>
                    <a:pt x="497" y="1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838" y="210"/>
                  </a:moveTo>
                  <a:lnTo>
                    <a:pt x="838" y="210"/>
                  </a:lnTo>
                  <a:lnTo>
                    <a:pt x="823" y="196"/>
                  </a:lnTo>
                  <a:lnTo>
                    <a:pt x="806" y="181"/>
                  </a:lnTo>
                  <a:lnTo>
                    <a:pt x="789" y="169"/>
                  </a:lnTo>
                  <a:lnTo>
                    <a:pt x="772" y="156"/>
                  </a:lnTo>
                  <a:lnTo>
                    <a:pt x="754" y="145"/>
                  </a:lnTo>
                  <a:lnTo>
                    <a:pt x="735" y="134"/>
                  </a:lnTo>
                  <a:lnTo>
                    <a:pt x="717" y="124"/>
                  </a:lnTo>
                  <a:lnTo>
                    <a:pt x="697" y="115"/>
                  </a:lnTo>
                  <a:lnTo>
                    <a:pt x="677" y="107"/>
                  </a:lnTo>
                  <a:lnTo>
                    <a:pt x="656" y="100"/>
                  </a:lnTo>
                  <a:lnTo>
                    <a:pt x="634" y="94"/>
                  </a:lnTo>
                  <a:lnTo>
                    <a:pt x="613" y="89"/>
                  </a:lnTo>
                  <a:lnTo>
                    <a:pt x="591" y="85"/>
                  </a:lnTo>
                  <a:lnTo>
                    <a:pt x="570" y="82"/>
                  </a:lnTo>
                  <a:lnTo>
                    <a:pt x="546" y="81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01" y="81"/>
                  </a:lnTo>
                  <a:lnTo>
                    <a:pt x="479" y="82"/>
                  </a:lnTo>
                  <a:lnTo>
                    <a:pt x="456" y="85"/>
                  </a:lnTo>
                  <a:lnTo>
                    <a:pt x="434" y="89"/>
                  </a:lnTo>
                  <a:lnTo>
                    <a:pt x="413" y="94"/>
                  </a:lnTo>
                  <a:lnTo>
                    <a:pt x="391" y="100"/>
                  </a:lnTo>
                  <a:lnTo>
                    <a:pt x="371" y="107"/>
                  </a:lnTo>
                  <a:lnTo>
                    <a:pt x="352" y="115"/>
                  </a:lnTo>
                  <a:lnTo>
                    <a:pt x="332" y="124"/>
                  </a:lnTo>
                  <a:lnTo>
                    <a:pt x="312" y="134"/>
                  </a:lnTo>
                  <a:lnTo>
                    <a:pt x="294" y="145"/>
                  </a:lnTo>
                  <a:lnTo>
                    <a:pt x="275" y="156"/>
                  </a:lnTo>
                  <a:lnTo>
                    <a:pt x="258" y="169"/>
                  </a:lnTo>
                  <a:lnTo>
                    <a:pt x="242" y="181"/>
                  </a:lnTo>
                  <a:lnTo>
                    <a:pt x="226" y="196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6" y="226"/>
                  </a:lnTo>
                  <a:lnTo>
                    <a:pt x="181" y="242"/>
                  </a:lnTo>
                  <a:lnTo>
                    <a:pt x="168" y="259"/>
                  </a:lnTo>
                  <a:lnTo>
                    <a:pt x="156" y="276"/>
                  </a:lnTo>
                  <a:lnTo>
                    <a:pt x="145" y="295"/>
                  </a:lnTo>
                  <a:lnTo>
                    <a:pt x="133" y="312"/>
                  </a:lnTo>
                  <a:lnTo>
                    <a:pt x="123" y="332"/>
                  </a:lnTo>
                  <a:lnTo>
                    <a:pt x="115" y="352"/>
                  </a:lnTo>
                  <a:lnTo>
                    <a:pt x="107" y="372"/>
                  </a:lnTo>
                  <a:lnTo>
                    <a:pt x="100" y="392"/>
                  </a:lnTo>
                  <a:lnTo>
                    <a:pt x="93" y="414"/>
                  </a:lnTo>
                  <a:lnTo>
                    <a:pt x="89" y="435"/>
                  </a:lnTo>
                  <a:lnTo>
                    <a:pt x="85" y="457"/>
                  </a:lnTo>
                  <a:lnTo>
                    <a:pt x="82" y="480"/>
                  </a:lnTo>
                  <a:lnTo>
                    <a:pt x="81" y="502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1" y="547"/>
                  </a:lnTo>
                  <a:lnTo>
                    <a:pt x="82" y="571"/>
                  </a:lnTo>
                  <a:lnTo>
                    <a:pt x="85" y="592"/>
                  </a:lnTo>
                  <a:lnTo>
                    <a:pt x="89" y="615"/>
                  </a:lnTo>
                  <a:lnTo>
                    <a:pt x="93" y="636"/>
                  </a:lnTo>
                  <a:lnTo>
                    <a:pt x="100" y="657"/>
                  </a:lnTo>
                  <a:lnTo>
                    <a:pt x="107" y="678"/>
                  </a:lnTo>
                  <a:lnTo>
                    <a:pt x="115" y="698"/>
                  </a:lnTo>
                  <a:lnTo>
                    <a:pt x="123" y="718"/>
                  </a:lnTo>
                  <a:lnTo>
                    <a:pt x="133" y="737"/>
                  </a:lnTo>
                  <a:lnTo>
                    <a:pt x="145" y="756"/>
                  </a:lnTo>
                  <a:lnTo>
                    <a:pt x="156" y="773"/>
                  </a:lnTo>
                  <a:lnTo>
                    <a:pt x="168" y="791"/>
                  </a:lnTo>
                  <a:lnTo>
                    <a:pt x="181" y="808"/>
                  </a:lnTo>
                  <a:lnTo>
                    <a:pt x="196" y="825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26" y="855"/>
                  </a:lnTo>
                  <a:lnTo>
                    <a:pt x="242" y="868"/>
                  </a:lnTo>
                  <a:lnTo>
                    <a:pt x="258" y="881"/>
                  </a:lnTo>
                  <a:lnTo>
                    <a:pt x="275" y="893"/>
                  </a:lnTo>
                  <a:lnTo>
                    <a:pt x="294" y="906"/>
                  </a:lnTo>
                  <a:lnTo>
                    <a:pt x="312" y="916"/>
                  </a:lnTo>
                  <a:lnTo>
                    <a:pt x="332" y="926"/>
                  </a:lnTo>
                  <a:lnTo>
                    <a:pt x="352" y="935"/>
                  </a:lnTo>
                  <a:lnTo>
                    <a:pt x="371" y="943"/>
                  </a:lnTo>
                  <a:lnTo>
                    <a:pt x="391" y="950"/>
                  </a:lnTo>
                  <a:lnTo>
                    <a:pt x="413" y="956"/>
                  </a:lnTo>
                  <a:lnTo>
                    <a:pt x="434" y="961"/>
                  </a:lnTo>
                  <a:lnTo>
                    <a:pt x="456" y="965"/>
                  </a:lnTo>
                  <a:lnTo>
                    <a:pt x="479" y="967"/>
                  </a:lnTo>
                  <a:lnTo>
                    <a:pt x="501" y="970"/>
                  </a:lnTo>
                  <a:lnTo>
                    <a:pt x="524" y="970"/>
                  </a:lnTo>
                  <a:lnTo>
                    <a:pt x="524" y="970"/>
                  </a:lnTo>
                  <a:lnTo>
                    <a:pt x="546" y="970"/>
                  </a:lnTo>
                  <a:lnTo>
                    <a:pt x="570" y="967"/>
                  </a:lnTo>
                  <a:lnTo>
                    <a:pt x="591" y="965"/>
                  </a:lnTo>
                  <a:lnTo>
                    <a:pt x="613" y="961"/>
                  </a:lnTo>
                  <a:lnTo>
                    <a:pt x="634" y="956"/>
                  </a:lnTo>
                  <a:lnTo>
                    <a:pt x="656" y="950"/>
                  </a:lnTo>
                  <a:lnTo>
                    <a:pt x="677" y="943"/>
                  </a:lnTo>
                  <a:lnTo>
                    <a:pt x="697" y="935"/>
                  </a:lnTo>
                  <a:lnTo>
                    <a:pt x="717" y="926"/>
                  </a:lnTo>
                  <a:lnTo>
                    <a:pt x="735" y="916"/>
                  </a:lnTo>
                  <a:lnTo>
                    <a:pt x="754" y="906"/>
                  </a:lnTo>
                  <a:lnTo>
                    <a:pt x="772" y="893"/>
                  </a:lnTo>
                  <a:lnTo>
                    <a:pt x="789" y="881"/>
                  </a:lnTo>
                  <a:lnTo>
                    <a:pt x="806" y="868"/>
                  </a:lnTo>
                  <a:lnTo>
                    <a:pt x="823" y="855"/>
                  </a:lnTo>
                  <a:lnTo>
                    <a:pt x="838" y="840"/>
                  </a:lnTo>
                  <a:lnTo>
                    <a:pt x="838" y="840"/>
                  </a:lnTo>
                  <a:lnTo>
                    <a:pt x="853" y="825"/>
                  </a:lnTo>
                  <a:lnTo>
                    <a:pt x="866" y="808"/>
                  </a:lnTo>
                  <a:lnTo>
                    <a:pt x="879" y="791"/>
                  </a:lnTo>
                  <a:lnTo>
                    <a:pt x="891" y="773"/>
                  </a:lnTo>
                  <a:lnTo>
                    <a:pt x="904" y="756"/>
                  </a:lnTo>
                  <a:lnTo>
                    <a:pt x="914" y="737"/>
                  </a:lnTo>
                  <a:lnTo>
                    <a:pt x="924" y="718"/>
                  </a:lnTo>
                  <a:lnTo>
                    <a:pt x="932" y="698"/>
                  </a:lnTo>
                  <a:lnTo>
                    <a:pt x="941" y="678"/>
                  </a:lnTo>
                  <a:lnTo>
                    <a:pt x="947" y="657"/>
                  </a:lnTo>
                  <a:lnTo>
                    <a:pt x="954" y="636"/>
                  </a:lnTo>
                  <a:lnTo>
                    <a:pt x="959" y="615"/>
                  </a:lnTo>
                  <a:lnTo>
                    <a:pt x="962" y="592"/>
                  </a:lnTo>
                  <a:lnTo>
                    <a:pt x="965" y="571"/>
                  </a:lnTo>
                  <a:lnTo>
                    <a:pt x="967" y="547"/>
                  </a:lnTo>
                  <a:lnTo>
                    <a:pt x="967" y="525"/>
                  </a:lnTo>
                  <a:lnTo>
                    <a:pt x="967" y="525"/>
                  </a:lnTo>
                  <a:lnTo>
                    <a:pt x="967" y="502"/>
                  </a:lnTo>
                  <a:lnTo>
                    <a:pt x="965" y="480"/>
                  </a:lnTo>
                  <a:lnTo>
                    <a:pt x="962" y="457"/>
                  </a:lnTo>
                  <a:lnTo>
                    <a:pt x="959" y="435"/>
                  </a:lnTo>
                  <a:lnTo>
                    <a:pt x="954" y="414"/>
                  </a:lnTo>
                  <a:lnTo>
                    <a:pt x="947" y="392"/>
                  </a:lnTo>
                  <a:lnTo>
                    <a:pt x="941" y="372"/>
                  </a:lnTo>
                  <a:lnTo>
                    <a:pt x="932" y="352"/>
                  </a:lnTo>
                  <a:lnTo>
                    <a:pt x="924" y="332"/>
                  </a:lnTo>
                  <a:lnTo>
                    <a:pt x="914" y="312"/>
                  </a:lnTo>
                  <a:lnTo>
                    <a:pt x="904" y="295"/>
                  </a:lnTo>
                  <a:lnTo>
                    <a:pt x="891" y="276"/>
                  </a:lnTo>
                  <a:lnTo>
                    <a:pt x="879" y="259"/>
                  </a:lnTo>
                  <a:lnTo>
                    <a:pt x="866" y="242"/>
                  </a:lnTo>
                  <a:lnTo>
                    <a:pt x="853" y="226"/>
                  </a:lnTo>
                  <a:lnTo>
                    <a:pt x="838" y="210"/>
                  </a:lnTo>
                  <a:lnTo>
                    <a:pt x="838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8367713" y="293688"/>
              <a:ext cx="354013" cy="292100"/>
            </a:xfrm>
            <a:custGeom>
              <a:avLst/>
              <a:gdLst>
                <a:gd name="T0" fmla="*/ 181 w 671"/>
                <a:gd name="T1" fmla="*/ 57 h 550"/>
                <a:gd name="T2" fmla="*/ 311 w 671"/>
                <a:gd name="T3" fmla="*/ 57 h 550"/>
                <a:gd name="T4" fmla="*/ 311 w 671"/>
                <a:gd name="T5" fmla="*/ 550 h 550"/>
                <a:gd name="T6" fmla="*/ 311 w 671"/>
                <a:gd name="T7" fmla="*/ 550 h 550"/>
                <a:gd name="T8" fmla="*/ 277 w 671"/>
                <a:gd name="T9" fmla="*/ 546 h 550"/>
                <a:gd name="T10" fmla="*/ 245 w 671"/>
                <a:gd name="T11" fmla="*/ 540 h 550"/>
                <a:gd name="T12" fmla="*/ 212 w 671"/>
                <a:gd name="T13" fmla="*/ 530 h 550"/>
                <a:gd name="T14" fmla="*/ 181 w 671"/>
                <a:gd name="T15" fmla="*/ 518 h 550"/>
                <a:gd name="T16" fmla="*/ 181 w 671"/>
                <a:gd name="T17" fmla="*/ 57 h 550"/>
                <a:gd name="T18" fmla="*/ 181 w 671"/>
                <a:gd name="T19" fmla="*/ 57 h 550"/>
                <a:gd name="T20" fmla="*/ 0 w 671"/>
                <a:gd name="T21" fmla="*/ 362 h 550"/>
                <a:gd name="T22" fmla="*/ 0 w 671"/>
                <a:gd name="T23" fmla="*/ 362 h 550"/>
                <a:gd name="T24" fmla="*/ 13 w 671"/>
                <a:gd name="T25" fmla="*/ 381 h 550"/>
                <a:gd name="T26" fmla="*/ 26 w 671"/>
                <a:gd name="T27" fmla="*/ 400 h 550"/>
                <a:gd name="T28" fmla="*/ 41 w 671"/>
                <a:gd name="T29" fmla="*/ 417 h 550"/>
                <a:gd name="T30" fmla="*/ 58 w 671"/>
                <a:gd name="T31" fmla="*/ 435 h 550"/>
                <a:gd name="T32" fmla="*/ 58 w 671"/>
                <a:gd name="T33" fmla="*/ 435 h 550"/>
                <a:gd name="T34" fmla="*/ 74 w 671"/>
                <a:gd name="T35" fmla="*/ 451 h 550"/>
                <a:gd name="T36" fmla="*/ 92 w 671"/>
                <a:gd name="T37" fmla="*/ 466 h 550"/>
                <a:gd name="T38" fmla="*/ 111 w 671"/>
                <a:gd name="T39" fmla="*/ 480 h 550"/>
                <a:gd name="T40" fmla="*/ 130 w 671"/>
                <a:gd name="T41" fmla="*/ 492 h 550"/>
                <a:gd name="T42" fmla="*/ 130 w 671"/>
                <a:gd name="T43" fmla="*/ 145 h 550"/>
                <a:gd name="T44" fmla="*/ 0 w 671"/>
                <a:gd name="T45" fmla="*/ 145 h 550"/>
                <a:gd name="T46" fmla="*/ 0 w 671"/>
                <a:gd name="T47" fmla="*/ 362 h 550"/>
                <a:gd name="T48" fmla="*/ 0 w 671"/>
                <a:gd name="T49" fmla="*/ 362 h 550"/>
                <a:gd name="T50" fmla="*/ 360 w 671"/>
                <a:gd name="T51" fmla="*/ 550 h 550"/>
                <a:gd name="T52" fmla="*/ 360 w 671"/>
                <a:gd name="T53" fmla="*/ 550 h 550"/>
                <a:gd name="T54" fmla="*/ 394 w 671"/>
                <a:gd name="T55" fmla="*/ 546 h 550"/>
                <a:gd name="T56" fmla="*/ 428 w 671"/>
                <a:gd name="T57" fmla="*/ 540 h 550"/>
                <a:gd name="T58" fmla="*/ 460 w 671"/>
                <a:gd name="T59" fmla="*/ 530 h 550"/>
                <a:gd name="T60" fmla="*/ 491 w 671"/>
                <a:gd name="T61" fmla="*/ 518 h 550"/>
                <a:gd name="T62" fmla="*/ 491 w 671"/>
                <a:gd name="T63" fmla="*/ 230 h 550"/>
                <a:gd name="T64" fmla="*/ 360 w 671"/>
                <a:gd name="T65" fmla="*/ 230 h 550"/>
                <a:gd name="T66" fmla="*/ 360 w 671"/>
                <a:gd name="T67" fmla="*/ 550 h 550"/>
                <a:gd name="T68" fmla="*/ 360 w 671"/>
                <a:gd name="T69" fmla="*/ 550 h 550"/>
                <a:gd name="T70" fmla="*/ 541 w 671"/>
                <a:gd name="T71" fmla="*/ 492 h 550"/>
                <a:gd name="T72" fmla="*/ 541 w 671"/>
                <a:gd name="T73" fmla="*/ 492 h 550"/>
                <a:gd name="T74" fmla="*/ 561 w 671"/>
                <a:gd name="T75" fmla="*/ 480 h 550"/>
                <a:gd name="T76" fmla="*/ 580 w 671"/>
                <a:gd name="T77" fmla="*/ 466 h 550"/>
                <a:gd name="T78" fmla="*/ 597 w 671"/>
                <a:gd name="T79" fmla="*/ 451 h 550"/>
                <a:gd name="T80" fmla="*/ 615 w 671"/>
                <a:gd name="T81" fmla="*/ 435 h 550"/>
                <a:gd name="T82" fmla="*/ 615 w 671"/>
                <a:gd name="T83" fmla="*/ 435 h 550"/>
                <a:gd name="T84" fmla="*/ 630 w 671"/>
                <a:gd name="T85" fmla="*/ 417 h 550"/>
                <a:gd name="T86" fmla="*/ 645 w 671"/>
                <a:gd name="T87" fmla="*/ 400 h 550"/>
                <a:gd name="T88" fmla="*/ 658 w 671"/>
                <a:gd name="T89" fmla="*/ 381 h 550"/>
                <a:gd name="T90" fmla="*/ 671 w 671"/>
                <a:gd name="T91" fmla="*/ 362 h 550"/>
                <a:gd name="T92" fmla="*/ 671 w 671"/>
                <a:gd name="T93" fmla="*/ 0 h 550"/>
                <a:gd name="T94" fmla="*/ 541 w 671"/>
                <a:gd name="T95" fmla="*/ 0 h 550"/>
                <a:gd name="T96" fmla="*/ 541 w 671"/>
                <a:gd name="T97" fmla="*/ 492 h 550"/>
                <a:gd name="T98" fmla="*/ 541 w 671"/>
                <a:gd name="T99" fmla="*/ 4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550">
                  <a:moveTo>
                    <a:pt x="181" y="57"/>
                  </a:moveTo>
                  <a:lnTo>
                    <a:pt x="311" y="57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277" y="546"/>
                  </a:lnTo>
                  <a:lnTo>
                    <a:pt x="245" y="540"/>
                  </a:lnTo>
                  <a:lnTo>
                    <a:pt x="212" y="530"/>
                  </a:lnTo>
                  <a:lnTo>
                    <a:pt x="181" y="518"/>
                  </a:lnTo>
                  <a:lnTo>
                    <a:pt x="181" y="57"/>
                  </a:lnTo>
                  <a:lnTo>
                    <a:pt x="181" y="57"/>
                  </a:lnTo>
                  <a:close/>
                  <a:moveTo>
                    <a:pt x="0" y="362"/>
                  </a:moveTo>
                  <a:lnTo>
                    <a:pt x="0" y="362"/>
                  </a:lnTo>
                  <a:lnTo>
                    <a:pt x="13" y="381"/>
                  </a:lnTo>
                  <a:lnTo>
                    <a:pt x="26" y="400"/>
                  </a:lnTo>
                  <a:lnTo>
                    <a:pt x="41" y="417"/>
                  </a:lnTo>
                  <a:lnTo>
                    <a:pt x="58" y="435"/>
                  </a:lnTo>
                  <a:lnTo>
                    <a:pt x="58" y="435"/>
                  </a:lnTo>
                  <a:lnTo>
                    <a:pt x="74" y="451"/>
                  </a:lnTo>
                  <a:lnTo>
                    <a:pt x="92" y="466"/>
                  </a:lnTo>
                  <a:lnTo>
                    <a:pt x="111" y="480"/>
                  </a:lnTo>
                  <a:lnTo>
                    <a:pt x="130" y="492"/>
                  </a:lnTo>
                  <a:lnTo>
                    <a:pt x="130" y="145"/>
                  </a:lnTo>
                  <a:lnTo>
                    <a:pt x="0" y="145"/>
                  </a:lnTo>
                  <a:lnTo>
                    <a:pt x="0" y="362"/>
                  </a:lnTo>
                  <a:lnTo>
                    <a:pt x="0" y="362"/>
                  </a:lnTo>
                  <a:close/>
                  <a:moveTo>
                    <a:pt x="360" y="550"/>
                  </a:moveTo>
                  <a:lnTo>
                    <a:pt x="360" y="550"/>
                  </a:lnTo>
                  <a:lnTo>
                    <a:pt x="394" y="546"/>
                  </a:lnTo>
                  <a:lnTo>
                    <a:pt x="428" y="540"/>
                  </a:lnTo>
                  <a:lnTo>
                    <a:pt x="460" y="530"/>
                  </a:lnTo>
                  <a:lnTo>
                    <a:pt x="491" y="518"/>
                  </a:lnTo>
                  <a:lnTo>
                    <a:pt x="491" y="230"/>
                  </a:lnTo>
                  <a:lnTo>
                    <a:pt x="360" y="230"/>
                  </a:lnTo>
                  <a:lnTo>
                    <a:pt x="360" y="550"/>
                  </a:lnTo>
                  <a:lnTo>
                    <a:pt x="360" y="550"/>
                  </a:lnTo>
                  <a:close/>
                  <a:moveTo>
                    <a:pt x="541" y="492"/>
                  </a:moveTo>
                  <a:lnTo>
                    <a:pt x="541" y="492"/>
                  </a:lnTo>
                  <a:lnTo>
                    <a:pt x="561" y="480"/>
                  </a:lnTo>
                  <a:lnTo>
                    <a:pt x="580" y="466"/>
                  </a:lnTo>
                  <a:lnTo>
                    <a:pt x="597" y="451"/>
                  </a:lnTo>
                  <a:lnTo>
                    <a:pt x="615" y="435"/>
                  </a:lnTo>
                  <a:lnTo>
                    <a:pt x="615" y="435"/>
                  </a:lnTo>
                  <a:lnTo>
                    <a:pt x="630" y="417"/>
                  </a:lnTo>
                  <a:lnTo>
                    <a:pt x="645" y="400"/>
                  </a:lnTo>
                  <a:lnTo>
                    <a:pt x="658" y="381"/>
                  </a:lnTo>
                  <a:lnTo>
                    <a:pt x="671" y="362"/>
                  </a:lnTo>
                  <a:lnTo>
                    <a:pt x="671" y="0"/>
                  </a:lnTo>
                  <a:lnTo>
                    <a:pt x="541" y="0"/>
                  </a:lnTo>
                  <a:lnTo>
                    <a:pt x="541" y="492"/>
                  </a:lnTo>
                  <a:lnTo>
                    <a:pt x="541" y="4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783771" y="1813179"/>
            <a:ext cx="2398247" cy="2619322"/>
          </a:xfrm>
          <a:prstGeom prst="rect">
            <a:avLst/>
          </a:prstGeom>
          <a:solidFill>
            <a:srgbClr val="97C00E"/>
          </a:solidFill>
        </p:spPr>
        <p:txBody>
          <a:bodyPr wrap="square" lIns="144000" tIns="144000" rIns="144000" bIns="144000">
            <a:noAutofit/>
          </a:bodyPr>
          <a:lstStyle/>
          <a:p>
            <a:pPr marL="4763" algn="ctr" defTabSz="914400"/>
            <a:r>
              <a:rPr lang="fr-FR" sz="1800" b="1" dirty="0">
                <a:solidFill>
                  <a:srgbClr val="FFFFFF"/>
                </a:solidFill>
              </a:rPr>
              <a:t>Groupe 1 </a:t>
            </a:r>
            <a:endParaRPr lang="en-GB" sz="1800" dirty="0">
              <a:solidFill>
                <a:srgbClr val="FFFFFF"/>
              </a:solidFill>
            </a:endParaRPr>
          </a:p>
          <a:p>
            <a:pPr marL="4763" algn="ctr" defTabSz="914400"/>
            <a:endParaRPr lang="fr-FR" sz="1800" b="1" dirty="0">
              <a:solidFill>
                <a:srgbClr val="FFFFFF"/>
              </a:solidFill>
            </a:endParaRPr>
          </a:p>
          <a:p>
            <a:pPr marL="4763" algn="ctr" defTabSz="914400"/>
            <a:r>
              <a:rPr lang="fr-FR" sz="1800" b="1" cap="none" dirty="0">
                <a:solidFill>
                  <a:srgbClr val="FFFFFF"/>
                </a:solidFill>
              </a:rPr>
              <a:t>10 614 familles (76 %) ayant participé aux trois enquêtes précédentes,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3352023" y="1813179"/>
            <a:ext cx="2423626" cy="2619322"/>
          </a:xfrm>
          <a:prstGeom prst="rect">
            <a:avLst/>
          </a:prstGeom>
          <a:solidFill>
            <a:srgbClr val="A0067E"/>
          </a:solidFill>
        </p:spPr>
        <p:txBody>
          <a:bodyPr wrap="square" lIns="144000" tIns="144000" rIns="144000" bIns="144000">
            <a:noAutofit/>
          </a:bodyPr>
          <a:lstStyle/>
          <a:p>
            <a:pPr marL="4763" lvl="1" algn="ctr" defTabSz="914400"/>
            <a:r>
              <a:rPr lang="fr-FR" sz="1800" b="1" cap="all" dirty="0">
                <a:solidFill>
                  <a:srgbClr val="FFFFFF"/>
                </a:solidFill>
              </a:rPr>
              <a:t>Groupe 2 </a:t>
            </a:r>
          </a:p>
          <a:p>
            <a:pPr marL="4763" lvl="1" algn="ctr" defTabSz="914400"/>
            <a:endParaRPr lang="fr-FR" sz="1800" b="1" cap="all" dirty="0">
              <a:solidFill>
                <a:srgbClr val="FFFFFF"/>
              </a:solidFill>
            </a:endParaRPr>
          </a:p>
          <a:p>
            <a:pPr marL="0" lvl="1" algn="ctr" defTabSz="914400"/>
            <a:r>
              <a:rPr lang="fr-FR" sz="1800" dirty="0">
                <a:solidFill>
                  <a:srgbClr val="FFFFFF"/>
                </a:solidFill>
              </a:rPr>
              <a:t>816 familles (6 %) ayant participé à l’enquête 3,5 ans mais pas à toutes les enquêtes antérieures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5934269" y="1813179"/>
            <a:ext cx="2495179" cy="2619322"/>
          </a:xfrm>
          <a:prstGeom prst="rect">
            <a:avLst/>
          </a:prstGeom>
          <a:solidFill>
            <a:srgbClr val="3FA3D7"/>
          </a:solidFill>
        </p:spPr>
        <p:txBody>
          <a:bodyPr wrap="square" lIns="144000" tIns="144000" rIns="144000" bIns="144000">
            <a:noAutofit/>
          </a:bodyPr>
          <a:lstStyle/>
          <a:p>
            <a:pPr marL="4763" lvl="1" algn="ctr" defTabSz="914400"/>
            <a:r>
              <a:rPr lang="fr-FR" sz="1400" b="1" cap="all" dirty="0">
                <a:solidFill>
                  <a:srgbClr val="FFFFFF"/>
                </a:solidFill>
              </a:rPr>
              <a:t> </a:t>
            </a:r>
            <a:r>
              <a:rPr lang="fr-FR" sz="1800" b="1" cap="all" dirty="0">
                <a:solidFill>
                  <a:srgbClr val="FFFFFF"/>
                </a:solidFill>
              </a:rPr>
              <a:t>Groupe 3 </a:t>
            </a:r>
          </a:p>
          <a:p>
            <a:pPr marL="4763" lvl="1" algn="ctr" defTabSz="914400"/>
            <a:endParaRPr lang="fr-FR" sz="1800" b="1" cap="all" dirty="0">
              <a:solidFill>
                <a:srgbClr val="FFFFFF"/>
              </a:solidFill>
            </a:endParaRPr>
          </a:p>
          <a:p>
            <a:pPr marL="4763" lvl="1" algn="ctr" defTabSz="914400"/>
            <a:r>
              <a:rPr lang="fr-FR" sz="1800" dirty="0">
                <a:solidFill>
                  <a:srgbClr val="FFFFFF"/>
                </a:solidFill>
              </a:rPr>
              <a:t>2 540 familles (18 %) n’ayant pas participé à l’enquête 3,5 ans mais ayant participé à l’une des enquêtes antérieures </a:t>
            </a:r>
          </a:p>
        </p:txBody>
      </p:sp>
    </p:spTree>
    <p:extLst>
      <p:ext uri="{BB962C8B-B14F-4D97-AF65-F5344CB8AC3E}">
        <p14:creationId xmlns:p14="http://schemas.microsoft.com/office/powerpoint/2010/main" val="2136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4150" y="643468"/>
            <a:ext cx="8274446" cy="332399"/>
          </a:xfrm>
        </p:spPr>
        <p:txBody>
          <a:bodyPr/>
          <a:lstStyle/>
          <a:p>
            <a:r>
              <a:rPr lang="fr-FR" sz="2400" dirty="0"/>
              <a:t>CHIFFRES GLOBAUX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8340548" y="171450"/>
            <a:ext cx="582789" cy="584200"/>
            <a:chOff x="8267700" y="98425"/>
            <a:chExt cx="655638" cy="657225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8267700" y="98425"/>
              <a:ext cx="655638" cy="657225"/>
            </a:xfrm>
            <a:custGeom>
              <a:avLst/>
              <a:gdLst>
                <a:gd name="T0" fmla="*/ 1238 w 1239"/>
                <a:gd name="T1" fmla="*/ 1158 h 1242"/>
                <a:gd name="T2" fmla="*/ 1218 w 1239"/>
                <a:gd name="T3" fmla="*/ 1221 h 1242"/>
                <a:gd name="T4" fmla="*/ 1169 w 1239"/>
                <a:gd name="T5" fmla="*/ 1242 h 1242"/>
                <a:gd name="T6" fmla="*/ 907 w 1239"/>
                <a:gd name="T7" fmla="*/ 1010 h 1242"/>
                <a:gd name="T8" fmla="*/ 524 w 1239"/>
                <a:gd name="T9" fmla="*/ 0 h 1242"/>
                <a:gd name="T10" fmla="*/ 654 w 1239"/>
                <a:gd name="T11" fmla="*/ 16 h 1242"/>
                <a:gd name="T12" fmla="*/ 773 w 1239"/>
                <a:gd name="T13" fmla="*/ 64 h 1242"/>
                <a:gd name="T14" fmla="*/ 876 w 1239"/>
                <a:gd name="T15" fmla="*/ 136 h 1242"/>
                <a:gd name="T16" fmla="*/ 957 w 1239"/>
                <a:gd name="T17" fmla="*/ 231 h 1242"/>
                <a:gd name="T18" fmla="*/ 1016 w 1239"/>
                <a:gd name="T19" fmla="*/ 345 h 1242"/>
                <a:gd name="T20" fmla="*/ 1045 w 1239"/>
                <a:gd name="T21" fmla="*/ 471 h 1242"/>
                <a:gd name="T22" fmla="*/ 1046 w 1239"/>
                <a:gd name="T23" fmla="*/ 570 h 1242"/>
                <a:gd name="T24" fmla="*/ 1026 w 1239"/>
                <a:gd name="T25" fmla="*/ 676 h 1242"/>
                <a:gd name="T26" fmla="*/ 985 w 1239"/>
                <a:gd name="T27" fmla="*/ 773 h 1242"/>
                <a:gd name="T28" fmla="*/ 978 w 1239"/>
                <a:gd name="T29" fmla="*/ 882 h 1242"/>
                <a:gd name="T30" fmla="*/ 808 w 1239"/>
                <a:gd name="T31" fmla="*/ 966 h 1242"/>
                <a:gd name="T32" fmla="*/ 714 w 1239"/>
                <a:gd name="T33" fmla="*/ 1015 h 1242"/>
                <a:gd name="T34" fmla="*/ 611 w 1239"/>
                <a:gd name="T35" fmla="*/ 1042 h 1242"/>
                <a:gd name="T36" fmla="*/ 524 w 1239"/>
                <a:gd name="T37" fmla="*/ 1050 h 1242"/>
                <a:gd name="T38" fmla="*/ 393 w 1239"/>
                <a:gd name="T39" fmla="*/ 1033 h 1242"/>
                <a:gd name="T40" fmla="*/ 274 w 1239"/>
                <a:gd name="T41" fmla="*/ 986 h 1242"/>
                <a:gd name="T42" fmla="*/ 172 w 1239"/>
                <a:gd name="T43" fmla="*/ 913 h 1242"/>
                <a:gd name="T44" fmla="*/ 90 w 1239"/>
                <a:gd name="T45" fmla="*/ 818 h 1242"/>
                <a:gd name="T46" fmla="*/ 32 w 1239"/>
                <a:gd name="T47" fmla="*/ 706 h 1242"/>
                <a:gd name="T48" fmla="*/ 2 w 1239"/>
                <a:gd name="T49" fmla="*/ 579 h 1242"/>
                <a:gd name="T50" fmla="*/ 2 w 1239"/>
                <a:gd name="T51" fmla="*/ 471 h 1242"/>
                <a:gd name="T52" fmla="*/ 32 w 1239"/>
                <a:gd name="T53" fmla="*/ 345 h 1242"/>
                <a:gd name="T54" fmla="*/ 90 w 1239"/>
                <a:gd name="T55" fmla="*/ 231 h 1242"/>
                <a:gd name="T56" fmla="*/ 172 w 1239"/>
                <a:gd name="T57" fmla="*/ 136 h 1242"/>
                <a:gd name="T58" fmla="*/ 274 w 1239"/>
                <a:gd name="T59" fmla="*/ 64 h 1242"/>
                <a:gd name="T60" fmla="*/ 393 w 1239"/>
                <a:gd name="T61" fmla="*/ 16 h 1242"/>
                <a:gd name="T62" fmla="*/ 524 w 1239"/>
                <a:gd name="T63" fmla="*/ 0 h 1242"/>
                <a:gd name="T64" fmla="*/ 806 w 1239"/>
                <a:gd name="T65" fmla="*/ 181 h 1242"/>
                <a:gd name="T66" fmla="*/ 717 w 1239"/>
                <a:gd name="T67" fmla="*/ 124 h 1242"/>
                <a:gd name="T68" fmla="*/ 613 w 1239"/>
                <a:gd name="T69" fmla="*/ 89 h 1242"/>
                <a:gd name="T70" fmla="*/ 524 w 1239"/>
                <a:gd name="T71" fmla="*/ 80 h 1242"/>
                <a:gd name="T72" fmla="*/ 434 w 1239"/>
                <a:gd name="T73" fmla="*/ 89 h 1242"/>
                <a:gd name="T74" fmla="*/ 332 w 1239"/>
                <a:gd name="T75" fmla="*/ 124 h 1242"/>
                <a:gd name="T76" fmla="*/ 242 w 1239"/>
                <a:gd name="T77" fmla="*/ 181 h 1242"/>
                <a:gd name="T78" fmla="*/ 181 w 1239"/>
                <a:gd name="T79" fmla="*/ 242 h 1242"/>
                <a:gd name="T80" fmla="*/ 123 w 1239"/>
                <a:gd name="T81" fmla="*/ 332 h 1242"/>
                <a:gd name="T82" fmla="*/ 89 w 1239"/>
                <a:gd name="T83" fmla="*/ 435 h 1242"/>
                <a:gd name="T84" fmla="*/ 80 w 1239"/>
                <a:gd name="T85" fmla="*/ 525 h 1242"/>
                <a:gd name="T86" fmla="*/ 89 w 1239"/>
                <a:gd name="T87" fmla="*/ 615 h 1242"/>
                <a:gd name="T88" fmla="*/ 123 w 1239"/>
                <a:gd name="T89" fmla="*/ 718 h 1242"/>
                <a:gd name="T90" fmla="*/ 181 w 1239"/>
                <a:gd name="T91" fmla="*/ 808 h 1242"/>
                <a:gd name="T92" fmla="*/ 242 w 1239"/>
                <a:gd name="T93" fmla="*/ 868 h 1242"/>
                <a:gd name="T94" fmla="*/ 332 w 1239"/>
                <a:gd name="T95" fmla="*/ 926 h 1242"/>
                <a:gd name="T96" fmla="*/ 434 w 1239"/>
                <a:gd name="T97" fmla="*/ 961 h 1242"/>
                <a:gd name="T98" fmla="*/ 524 w 1239"/>
                <a:gd name="T99" fmla="*/ 970 h 1242"/>
                <a:gd name="T100" fmla="*/ 634 w 1239"/>
                <a:gd name="T101" fmla="*/ 956 h 1242"/>
                <a:gd name="T102" fmla="*/ 735 w 1239"/>
                <a:gd name="T103" fmla="*/ 916 h 1242"/>
                <a:gd name="T104" fmla="*/ 823 w 1239"/>
                <a:gd name="T105" fmla="*/ 855 h 1242"/>
                <a:gd name="T106" fmla="*/ 879 w 1239"/>
                <a:gd name="T107" fmla="*/ 791 h 1242"/>
                <a:gd name="T108" fmla="*/ 932 w 1239"/>
                <a:gd name="T109" fmla="*/ 698 h 1242"/>
                <a:gd name="T110" fmla="*/ 962 w 1239"/>
                <a:gd name="T111" fmla="*/ 592 h 1242"/>
                <a:gd name="T112" fmla="*/ 967 w 1239"/>
                <a:gd name="T113" fmla="*/ 502 h 1242"/>
                <a:gd name="T114" fmla="*/ 947 w 1239"/>
                <a:gd name="T115" fmla="*/ 392 h 1242"/>
                <a:gd name="T116" fmla="*/ 904 w 1239"/>
                <a:gd name="T117" fmla="*/ 295 h 1242"/>
                <a:gd name="T118" fmla="*/ 838 w 1239"/>
                <a:gd name="T119" fmla="*/ 21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9" h="1242">
                  <a:moveTo>
                    <a:pt x="1218" y="1122"/>
                  </a:moveTo>
                  <a:lnTo>
                    <a:pt x="1218" y="1122"/>
                  </a:lnTo>
                  <a:lnTo>
                    <a:pt x="1228" y="1133"/>
                  </a:lnTo>
                  <a:lnTo>
                    <a:pt x="1234" y="1146"/>
                  </a:lnTo>
                  <a:lnTo>
                    <a:pt x="1238" y="1158"/>
                  </a:lnTo>
                  <a:lnTo>
                    <a:pt x="1239" y="1172"/>
                  </a:lnTo>
                  <a:lnTo>
                    <a:pt x="1238" y="1186"/>
                  </a:lnTo>
                  <a:lnTo>
                    <a:pt x="1234" y="1198"/>
                  </a:lnTo>
                  <a:lnTo>
                    <a:pt x="1228" y="1211"/>
                  </a:lnTo>
                  <a:lnTo>
                    <a:pt x="1218" y="1221"/>
                  </a:lnTo>
                  <a:lnTo>
                    <a:pt x="1218" y="1221"/>
                  </a:lnTo>
                  <a:lnTo>
                    <a:pt x="1208" y="1231"/>
                  </a:lnTo>
                  <a:lnTo>
                    <a:pt x="1195" y="1237"/>
                  </a:lnTo>
                  <a:lnTo>
                    <a:pt x="1183" y="1241"/>
                  </a:lnTo>
                  <a:lnTo>
                    <a:pt x="1169" y="1242"/>
                  </a:lnTo>
                  <a:lnTo>
                    <a:pt x="1155" y="1241"/>
                  </a:lnTo>
                  <a:lnTo>
                    <a:pt x="1143" y="1237"/>
                  </a:lnTo>
                  <a:lnTo>
                    <a:pt x="1131" y="1231"/>
                  </a:lnTo>
                  <a:lnTo>
                    <a:pt x="1119" y="1221"/>
                  </a:lnTo>
                  <a:lnTo>
                    <a:pt x="907" y="1010"/>
                  </a:lnTo>
                  <a:lnTo>
                    <a:pt x="1007" y="910"/>
                  </a:lnTo>
                  <a:lnTo>
                    <a:pt x="1218" y="1122"/>
                  </a:lnTo>
                  <a:lnTo>
                    <a:pt x="1218" y="1122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551" y="1"/>
                  </a:lnTo>
                  <a:lnTo>
                    <a:pt x="577" y="2"/>
                  </a:lnTo>
                  <a:lnTo>
                    <a:pt x="603" y="6"/>
                  </a:lnTo>
                  <a:lnTo>
                    <a:pt x="629" y="11"/>
                  </a:lnTo>
                  <a:lnTo>
                    <a:pt x="654" y="16"/>
                  </a:lnTo>
                  <a:lnTo>
                    <a:pt x="679" y="24"/>
                  </a:lnTo>
                  <a:lnTo>
                    <a:pt x="704" y="32"/>
                  </a:lnTo>
                  <a:lnTo>
                    <a:pt x="728" y="41"/>
                  </a:lnTo>
                  <a:lnTo>
                    <a:pt x="750" y="52"/>
                  </a:lnTo>
                  <a:lnTo>
                    <a:pt x="773" y="64"/>
                  </a:lnTo>
                  <a:lnTo>
                    <a:pt x="795" y="76"/>
                  </a:lnTo>
                  <a:lnTo>
                    <a:pt x="816" y="90"/>
                  </a:lnTo>
                  <a:lnTo>
                    <a:pt x="836" y="105"/>
                  </a:lnTo>
                  <a:lnTo>
                    <a:pt x="856" y="120"/>
                  </a:lnTo>
                  <a:lnTo>
                    <a:pt x="876" y="136"/>
                  </a:lnTo>
                  <a:lnTo>
                    <a:pt x="894" y="154"/>
                  </a:lnTo>
                  <a:lnTo>
                    <a:pt x="911" y="172"/>
                  </a:lnTo>
                  <a:lnTo>
                    <a:pt x="927" y="191"/>
                  </a:lnTo>
                  <a:lnTo>
                    <a:pt x="944" y="211"/>
                  </a:lnTo>
                  <a:lnTo>
                    <a:pt x="957" y="231"/>
                  </a:lnTo>
                  <a:lnTo>
                    <a:pt x="971" y="252"/>
                  </a:lnTo>
                  <a:lnTo>
                    <a:pt x="983" y="275"/>
                  </a:lnTo>
                  <a:lnTo>
                    <a:pt x="996" y="297"/>
                  </a:lnTo>
                  <a:lnTo>
                    <a:pt x="1006" y="321"/>
                  </a:lnTo>
                  <a:lnTo>
                    <a:pt x="1016" y="345"/>
                  </a:lnTo>
                  <a:lnTo>
                    <a:pt x="1023" y="369"/>
                  </a:lnTo>
                  <a:lnTo>
                    <a:pt x="1031" y="394"/>
                  </a:lnTo>
                  <a:lnTo>
                    <a:pt x="1037" y="420"/>
                  </a:lnTo>
                  <a:lnTo>
                    <a:pt x="1041" y="445"/>
                  </a:lnTo>
                  <a:lnTo>
                    <a:pt x="1045" y="471"/>
                  </a:lnTo>
                  <a:lnTo>
                    <a:pt x="1047" y="499"/>
                  </a:lnTo>
                  <a:lnTo>
                    <a:pt x="1047" y="525"/>
                  </a:lnTo>
                  <a:lnTo>
                    <a:pt x="1047" y="525"/>
                  </a:lnTo>
                  <a:lnTo>
                    <a:pt x="1047" y="547"/>
                  </a:lnTo>
                  <a:lnTo>
                    <a:pt x="1046" y="570"/>
                  </a:lnTo>
                  <a:lnTo>
                    <a:pt x="1043" y="591"/>
                  </a:lnTo>
                  <a:lnTo>
                    <a:pt x="1040" y="612"/>
                  </a:lnTo>
                  <a:lnTo>
                    <a:pt x="1036" y="633"/>
                  </a:lnTo>
                  <a:lnTo>
                    <a:pt x="1031" y="655"/>
                  </a:lnTo>
                  <a:lnTo>
                    <a:pt x="1026" y="676"/>
                  </a:lnTo>
                  <a:lnTo>
                    <a:pt x="1018" y="696"/>
                  </a:lnTo>
                  <a:lnTo>
                    <a:pt x="1012" y="716"/>
                  </a:lnTo>
                  <a:lnTo>
                    <a:pt x="1003" y="736"/>
                  </a:lnTo>
                  <a:lnTo>
                    <a:pt x="995" y="755"/>
                  </a:lnTo>
                  <a:lnTo>
                    <a:pt x="985" y="773"/>
                  </a:lnTo>
                  <a:lnTo>
                    <a:pt x="975" y="791"/>
                  </a:lnTo>
                  <a:lnTo>
                    <a:pt x="964" y="810"/>
                  </a:lnTo>
                  <a:lnTo>
                    <a:pt x="952" y="826"/>
                  </a:lnTo>
                  <a:lnTo>
                    <a:pt x="940" y="843"/>
                  </a:lnTo>
                  <a:lnTo>
                    <a:pt x="978" y="882"/>
                  </a:lnTo>
                  <a:lnTo>
                    <a:pt x="880" y="981"/>
                  </a:lnTo>
                  <a:lnTo>
                    <a:pt x="841" y="942"/>
                  </a:lnTo>
                  <a:lnTo>
                    <a:pt x="841" y="942"/>
                  </a:lnTo>
                  <a:lnTo>
                    <a:pt x="824" y="955"/>
                  </a:lnTo>
                  <a:lnTo>
                    <a:pt x="808" y="966"/>
                  </a:lnTo>
                  <a:lnTo>
                    <a:pt x="789" y="977"/>
                  </a:lnTo>
                  <a:lnTo>
                    <a:pt x="772" y="987"/>
                  </a:lnTo>
                  <a:lnTo>
                    <a:pt x="753" y="997"/>
                  </a:lnTo>
                  <a:lnTo>
                    <a:pt x="734" y="1006"/>
                  </a:lnTo>
                  <a:lnTo>
                    <a:pt x="714" y="1015"/>
                  </a:lnTo>
                  <a:lnTo>
                    <a:pt x="694" y="1021"/>
                  </a:lnTo>
                  <a:lnTo>
                    <a:pt x="674" y="1028"/>
                  </a:lnTo>
                  <a:lnTo>
                    <a:pt x="653" y="1033"/>
                  </a:lnTo>
                  <a:lnTo>
                    <a:pt x="632" y="1038"/>
                  </a:lnTo>
                  <a:lnTo>
                    <a:pt x="611" y="1042"/>
                  </a:lnTo>
                  <a:lnTo>
                    <a:pt x="590" y="1046"/>
                  </a:lnTo>
                  <a:lnTo>
                    <a:pt x="568" y="1048"/>
                  </a:lnTo>
                  <a:lnTo>
                    <a:pt x="546" y="1050"/>
                  </a:lnTo>
                  <a:lnTo>
                    <a:pt x="524" y="1050"/>
                  </a:lnTo>
                  <a:lnTo>
                    <a:pt x="524" y="1050"/>
                  </a:lnTo>
                  <a:lnTo>
                    <a:pt x="497" y="1050"/>
                  </a:lnTo>
                  <a:lnTo>
                    <a:pt x="470" y="1047"/>
                  </a:lnTo>
                  <a:lnTo>
                    <a:pt x="444" y="1043"/>
                  </a:lnTo>
                  <a:lnTo>
                    <a:pt x="419" y="1040"/>
                  </a:lnTo>
                  <a:lnTo>
                    <a:pt x="393" y="1033"/>
                  </a:lnTo>
                  <a:lnTo>
                    <a:pt x="368" y="1026"/>
                  </a:lnTo>
                  <a:lnTo>
                    <a:pt x="344" y="1018"/>
                  </a:lnTo>
                  <a:lnTo>
                    <a:pt x="320" y="1008"/>
                  </a:lnTo>
                  <a:lnTo>
                    <a:pt x="297" y="998"/>
                  </a:lnTo>
                  <a:lnTo>
                    <a:pt x="274" y="986"/>
                  </a:lnTo>
                  <a:lnTo>
                    <a:pt x="252" y="973"/>
                  </a:lnTo>
                  <a:lnTo>
                    <a:pt x="231" y="960"/>
                  </a:lnTo>
                  <a:lnTo>
                    <a:pt x="211" y="946"/>
                  </a:lnTo>
                  <a:lnTo>
                    <a:pt x="191" y="930"/>
                  </a:lnTo>
                  <a:lnTo>
                    <a:pt x="172" y="913"/>
                  </a:lnTo>
                  <a:lnTo>
                    <a:pt x="153" y="896"/>
                  </a:lnTo>
                  <a:lnTo>
                    <a:pt x="136" y="878"/>
                  </a:lnTo>
                  <a:lnTo>
                    <a:pt x="120" y="858"/>
                  </a:lnTo>
                  <a:lnTo>
                    <a:pt x="105" y="838"/>
                  </a:lnTo>
                  <a:lnTo>
                    <a:pt x="90" y="818"/>
                  </a:lnTo>
                  <a:lnTo>
                    <a:pt x="76" y="797"/>
                  </a:lnTo>
                  <a:lnTo>
                    <a:pt x="64" y="775"/>
                  </a:lnTo>
                  <a:lnTo>
                    <a:pt x="52" y="752"/>
                  </a:lnTo>
                  <a:lnTo>
                    <a:pt x="41" y="730"/>
                  </a:lnTo>
                  <a:lnTo>
                    <a:pt x="32" y="706"/>
                  </a:lnTo>
                  <a:lnTo>
                    <a:pt x="24" y="681"/>
                  </a:lnTo>
                  <a:lnTo>
                    <a:pt x="16" y="656"/>
                  </a:lnTo>
                  <a:lnTo>
                    <a:pt x="11" y="631"/>
                  </a:lnTo>
                  <a:lnTo>
                    <a:pt x="6" y="605"/>
                  </a:lnTo>
                  <a:lnTo>
                    <a:pt x="2" y="579"/>
                  </a:lnTo>
                  <a:lnTo>
                    <a:pt x="1" y="55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499"/>
                  </a:lnTo>
                  <a:lnTo>
                    <a:pt x="2" y="471"/>
                  </a:lnTo>
                  <a:lnTo>
                    <a:pt x="6" y="445"/>
                  </a:lnTo>
                  <a:lnTo>
                    <a:pt x="11" y="420"/>
                  </a:lnTo>
                  <a:lnTo>
                    <a:pt x="16" y="394"/>
                  </a:lnTo>
                  <a:lnTo>
                    <a:pt x="24" y="369"/>
                  </a:lnTo>
                  <a:lnTo>
                    <a:pt x="32" y="345"/>
                  </a:lnTo>
                  <a:lnTo>
                    <a:pt x="41" y="321"/>
                  </a:lnTo>
                  <a:lnTo>
                    <a:pt x="52" y="297"/>
                  </a:lnTo>
                  <a:lnTo>
                    <a:pt x="64" y="275"/>
                  </a:lnTo>
                  <a:lnTo>
                    <a:pt x="76" y="252"/>
                  </a:lnTo>
                  <a:lnTo>
                    <a:pt x="90" y="231"/>
                  </a:lnTo>
                  <a:lnTo>
                    <a:pt x="105" y="211"/>
                  </a:lnTo>
                  <a:lnTo>
                    <a:pt x="120" y="191"/>
                  </a:lnTo>
                  <a:lnTo>
                    <a:pt x="136" y="172"/>
                  </a:lnTo>
                  <a:lnTo>
                    <a:pt x="153" y="154"/>
                  </a:lnTo>
                  <a:lnTo>
                    <a:pt x="172" y="136"/>
                  </a:lnTo>
                  <a:lnTo>
                    <a:pt x="191" y="120"/>
                  </a:lnTo>
                  <a:lnTo>
                    <a:pt x="211" y="105"/>
                  </a:lnTo>
                  <a:lnTo>
                    <a:pt x="231" y="90"/>
                  </a:lnTo>
                  <a:lnTo>
                    <a:pt x="252" y="76"/>
                  </a:lnTo>
                  <a:lnTo>
                    <a:pt x="274" y="64"/>
                  </a:lnTo>
                  <a:lnTo>
                    <a:pt x="297" y="52"/>
                  </a:lnTo>
                  <a:lnTo>
                    <a:pt x="320" y="41"/>
                  </a:lnTo>
                  <a:lnTo>
                    <a:pt x="344" y="32"/>
                  </a:lnTo>
                  <a:lnTo>
                    <a:pt x="368" y="24"/>
                  </a:lnTo>
                  <a:lnTo>
                    <a:pt x="393" y="16"/>
                  </a:lnTo>
                  <a:lnTo>
                    <a:pt x="419" y="11"/>
                  </a:lnTo>
                  <a:lnTo>
                    <a:pt x="444" y="6"/>
                  </a:lnTo>
                  <a:lnTo>
                    <a:pt x="470" y="2"/>
                  </a:lnTo>
                  <a:lnTo>
                    <a:pt x="497" y="1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838" y="210"/>
                  </a:moveTo>
                  <a:lnTo>
                    <a:pt x="838" y="210"/>
                  </a:lnTo>
                  <a:lnTo>
                    <a:pt x="823" y="196"/>
                  </a:lnTo>
                  <a:lnTo>
                    <a:pt x="806" y="181"/>
                  </a:lnTo>
                  <a:lnTo>
                    <a:pt x="789" y="169"/>
                  </a:lnTo>
                  <a:lnTo>
                    <a:pt x="772" y="156"/>
                  </a:lnTo>
                  <a:lnTo>
                    <a:pt x="754" y="145"/>
                  </a:lnTo>
                  <a:lnTo>
                    <a:pt x="735" y="134"/>
                  </a:lnTo>
                  <a:lnTo>
                    <a:pt x="717" y="124"/>
                  </a:lnTo>
                  <a:lnTo>
                    <a:pt x="697" y="115"/>
                  </a:lnTo>
                  <a:lnTo>
                    <a:pt x="677" y="107"/>
                  </a:lnTo>
                  <a:lnTo>
                    <a:pt x="656" y="100"/>
                  </a:lnTo>
                  <a:lnTo>
                    <a:pt x="634" y="94"/>
                  </a:lnTo>
                  <a:lnTo>
                    <a:pt x="613" y="89"/>
                  </a:lnTo>
                  <a:lnTo>
                    <a:pt x="591" y="85"/>
                  </a:lnTo>
                  <a:lnTo>
                    <a:pt x="570" y="82"/>
                  </a:lnTo>
                  <a:lnTo>
                    <a:pt x="546" y="81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01" y="81"/>
                  </a:lnTo>
                  <a:lnTo>
                    <a:pt x="479" y="82"/>
                  </a:lnTo>
                  <a:lnTo>
                    <a:pt x="456" y="85"/>
                  </a:lnTo>
                  <a:lnTo>
                    <a:pt x="434" y="89"/>
                  </a:lnTo>
                  <a:lnTo>
                    <a:pt x="413" y="94"/>
                  </a:lnTo>
                  <a:lnTo>
                    <a:pt x="391" y="100"/>
                  </a:lnTo>
                  <a:lnTo>
                    <a:pt x="371" y="107"/>
                  </a:lnTo>
                  <a:lnTo>
                    <a:pt x="352" y="115"/>
                  </a:lnTo>
                  <a:lnTo>
                    <a:pt x="332" y="124"/>
                  </a:lnTo>
                  <a:lnTo>
                    <a:pt x="312" y="134"/>
                  </a:lnTo>
                  <a:lnTo>
                    <a:pt x="294" y="145"/>
                  </a:lnTo>
                  <a:lnTo>
                    <a:pt x="275" y="156"/>
                  </a:lnTo>
                  <a:lnTo>
                    <a:pt x="258" y="169"/>
                  </a:lnTo>
                  <a:lnTo>
                    <a:pt x="242" y="181"/>
                  </a:lnTo>
                  <a:lnTo>
                    <a:pt x="226" y="196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6" y="226"/>
                  </a:lnTo>
                  <a:lnTo>
                    <a:pt x="181" y="242"/>
                  </a:lnTo>
                  <a:lnTo>
                    <a:pt x="168" y="259"/>
                  </a:lnTo>
                  <a:lnTo>
                    <a:pt x="156" y="276"/>
                  </a:lnTo>
                  <a:lnTo>
                    <a:pt x="145" y="295"/>
                  </a:lnTo>
                  <a:lnTo>
                    <a:pt x="133" y="312"/>
                  </a:lnTo>
                  <a:lnTo>
                    <a:pt x="123" y="332"/>
                  </a:lnTo>
                  <a:lnTo>
                    <a:pt x="115" y="352"/>
                  </a:lnTo>
                  <a:lnTo>
                    <a:pt x="107" y="372"/>
                  </a:lnTo>
                  <a:lnTo>
                    <a:pt x="100" y="392"/>
                  </a:lnTo>
                  <a:lnTo>
                    <a:pt x="93" y="414"/>
                  </a:lnTo>
                  <a:lnTo>
                    <a:pt x="89" y="435"/>
                  </a:lnTo>
                  <a:lnTo>
                    <a:pt x="85" y="457"/>
                  </a:lnTo>
                  <a:lnTo>
                    <a:pt x="82" y="480"/>
                  </a:lnTo>
                  <a:lnTo>
                    <a:pt x="81" y="502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1" y="547"/>
                  </a:lnTo>
                  <a:lnTo>
                    <a:pt x="82" y="571"/>
                  </a:lnTo>
                  <a:lnTo>
                    <a:pt x="85" y="592"/>
                  </a:lnTo>
                  <a:lnTo>
                    <a:pt x="89" y="615"/>
                  </a:lnTo>
                  <a:lnTo>
                    <a:pt x="93" y="636"/>
                  </a:lnTo>
                  <a:lnTo>
                    <a:pt x="100" y="657"/>
                  </a:lnTo>
                  <a:lnTo>
                    <a:pt x="107" y="678"/>
                  </a:lnTo>
                  <a:lnTo>
                    <a:pt x="115" y="698"/>
                  </a:lnTo>
                  <a:lnTo>
                    <a:pt x="123" y="718"/>
                  </a:lnTo>
                  <a:lnTo>
                    <a:pt x="133" y="737"/>
                  </a:lnTo>
                  <a:lnTo>
                    <a:pt x="145" y="756"/>
                  </a:lnTo>
                  <a:lnTo>
                    <a:pt x="156" y="773"/>
                  </a:lnTo>
                  <a:lnTo>
                    <a:pt x="168" y="791"/>
                  </a:lnTo>
                  <a:lnTo>
                    <a:pt x="181" y="808"/>
                  </a:lnTo>
                  <a:lnTo>
                    <a:pt x="196" y="825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26" y="855"/>
                  </a:lnTo>
                  <a:lnTo>
                    <a:pt x="242" y="868"/>
                  </a:lnTo>
                  <a:lnTo>
                    <a:pt x="258" y="881"/>
                  </a:lnTo>
                  <a:lnTo>
                    <a:pt x="275" y="893"/>
                  </a:lnTo>
                  <a:lnTo>
                    <a:pt x="294" y="906"/>
                  </a:lnTo>
                  <a:lnTo>
                    <a:pt x="312" y="916"/>
                  </a:lnTo>
                  <a:lnTo>
                    <a:pt x="332" y="926"/>
                  </a:lnTo>
                  <a:lnTo>
                    <a:pt x="352" y="935"/>
                  </a:lnTo>
                  <a:lnTo>
                    <a:pt x="371" y="943"/>
                  </a:lnTo>
                  <a:lnTo>
                    <a:pt x="391" y="950"/>
                  </a:lnTo>
                  <a:lnTo>
                    <a:pt x="413" y="956"/>
                  </a:lnTo>
                  <a:lnTo>
                    <a:pt x="434" y="961"/>
                  </a:lnTo>
                  <a:lnTo>
                    <a:pt x="456" y="965"/>
                  </a:lnTo>
                  <a:lnTo>
                    <a:pt x="479" y="967"/>
                  </a:lnTo>
                  <a:lnTo>
                    <a:pt x="501" y="970"/>
                  </a:lnTo>
                  <a:lnTo>
                    <a:pt x="524" y="970"/>
                  </a:lnTo>
                  <a:lnTo>
                    <a:pt x="524" y="970"/>
                  </a:lnTo>
                  <a:lnTo>
                    <a:pt x="546" y="970"/>
                  </a:lnTo>
                  <a:lnTo>
                    <a:pt x="570" y="967"/>
                  </a:lnTo>
                  <a:lnTo>
                    <a:pt x="591" y="965"/>
                  </a:lnTo>
                  <a:lnTo>
                    <a:pt x="613" y="961"/>
                  </a:lnTo>
                  <a:lnTo>
                    <a:pt x="634" y="956"/>
                  </a:lnTo>
                  <a:lnTo>
                    <a:pt x="656" y="950"/>
                  </a:lnTo>
                  <a:lnTo>
                    <a:pt x="677" y="943"/>
                  </a:lnTo>
                  <a:lnTo>
                    <a:pt x="697" y="935"/>
                  </a:lnTo>
                  <a:lnTo>
                    <a:pt x="717" y="926"/>
                  </a:lnTo>
                  <a:lnTo>
                    <a:pt x="735" y="916"/>
                  </a:lnTo>
                  <a:lnTo>
                    <a:pt x="754" y="906"/>
                  </a:lnTo>
                  <a:lnTo>
                    <a:pt x="772" y="893"/>
                  </a:lnTo>
                  <a:lnTo>
                    <a:pt x="789" y="881"/>
                  </a:lnTo>
                  <a:lnTo>
                    <a:pt x="806" y="868"/>
                  </a:lnTo>
                  <a:lnTo>
                    <a:pt x="823" y="855"/>
                  </a:lnTo>
                  <a:lnTo>
                    <a:pt x="838" y="840"/>
                  </a:lnTo>
                  <a:lnTo>
                    <a:pt x="838" y="840"/>
                  </a:lnTo>
                  <a:lnTo>
                    <a:pt x="853" y="825"/>
                  </a:lnTo>
                  <a:lnTo>
                    <a:pt x="866" y="808"/>
                  </a:lnTo>
                  <a:lnTo>
                    <a:pt x="879" y="791"/>
                  </a:lnTo>
                  <a:lnTo>
                    <a:pt x="891" y="773"/>
                  </a:lnTo>
                  <a:lnTo>
                    <a:pt x="904" y="756"/>
                  </a:lnTo>
                  <a:lnTo>
                    <a:pt x="914" y="737"/>
                  </a:lnTo>
                  <a:lnTo>
                    <a:pt x="924" y="718"/>
                  </a:lnTo>
                  <a:lnTo>
                    <a:pt x="932" y="698"/>
                  </a:lnTo>
                  <a:lnTo>
                    <a:pt x="941" y="678"/>
                  </a:lnTo>
                  <a:lnTo>
                    <a:pt x="947" y="657"/>
                  </a:lnTo>
                  <a:lnTo>
                    <a:pt x="954" y="636"/>
                  </a:lnTo>
                  <a:lnTo>
                    <a:pt x="959" y="615"/>
                  </a:lnTo>
                  <a:lnTo>
                    <a:pt x="962" y="592"/>
                  </a:lnTo>
                  <a:lnTo>
                    <a:pt x="965" y="571"/>
                  </a:lnTo>
                  <a:lnTo>
                    <a:pt x="967" y="547"/>
                  </a:lnTo>
                  <a:lnTo>
                    <a:pt x="967" y="525"/>
                  </a:lnTo>
                  <a:lnTo>
                    <a:pt x="967" y="525"/>
                  </a:lnTo>
                  <a:lnTo>
                    <a:pt x="967" y="502"/>
                  </a:lnTo>
                  <a:lnTo>
                    <a:pt x="965" y="480"/>
                  </a:lnTo>
                  <a:lnTo>
                    <a:pt x="962" y="457"/>
                  </a:lnTo>
                  <a:lnTo>
                    <a:pt x="959" y="435"/>
                  </a:lnTo>
                  <a:lnTo>
                    <a:pt x="954" y="414"/>
                  </a:lnTo>
                  <a:lnTo>
                    <a:pt x="947" y="392"/>
                  </a:lnTo>
                  <a:lnTo>
                    <a:pt x="941" y="372"/>
                  </a:lnTo>
                  <a:lnTo>
                    <a:pt x="932" y="352"/>
                  </a:lnTo>
                  <a:lnTo>
                    <a:pt x="924" y="332"/>
                  </a:lnTo>
                  <a:lnTo>
                    <a:pt x="914" y="312"/>
                  </a:lnTo>
                  <a:lnTo>
                    <a:pt x="904" y="295"/>
                  </a:lnTo>
                  <a:lnTo>
                    <a:pt x="891" y="276"/>
                  </a:lnTo>
                  <a:lnTo>
                    <a:pt x="879" y="259"/>
                  </a:lnTo>
                  <a:lnTo>
                    <a:pt x="866" y="242"/>
                  </a:lnTo>
                  <a:lnTo>
                    <a:pt x="853" y="226"/>
                  </a:lnTo>
                  <a:lnTo>
                    <a:pt x="838" y="210"/>
                  </a:lnTo>
                  <a:lnTo>
                    <a:pt x="838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8367713" y="293688"/>
              <a:ext cx="354013" cy="292100"/>
            </a:xfrm>
            <a:custGeom>
              <a:avLst/>
              <a:gdLst>
                <a:gd name="T0" fmla="*/ 181 w 671"/>
                <a:gd name="T1" fmla="*/ 57 h 550"/>
                <a:gd name="T2" fmla="*/ 311 w 671"/>
                <a:gd name="T3" fmla="*/ 57 h 550"/>
                <a:gd name="T4" fmla="*/ 311 w 671"/>
                <a:gd name="T5" fmla="*/ 550 h 550"/>
                <a:gd name="T6" fmla="*/ 311 w 671"/>
                <a:gd name="T7" fmla="*/ 550 h 550"/>
                <a:gd name="T8" fmla="*/ 277 w 671"/>
                <a:gd name="T9" fmla="*/ 546 h 550"/>
                <a:gd name="T10" fmla="*/ 245 w 671"/>
                <a:gd name="T11" fmla="*/ 540 h 550"/>
                <a:gd name="T12" fmla="*/ 212 w 671"/>
                <a:gd name="T13" fmla="*/ 530 h 550"/>
                <a:gd name="T14" fmla="*/ 181 w 671"/>
                <a:gd name="T15" fmla="*/ 518 h 550"/>
                <a:gd name="T16" fmla="*/ 181 w 671"/>
                <a:gd name="T17" fmla="*/ 57 h 550"/>
                <a:gd name="T18" fmla="*/ 181 w 671"/>
                <a:gd name="T19" fmla="*/ 57 h 550"/>
                <a:gd name="T20" fmla="*/ 0 w 671"/>
                <a:gd name="T21" fmla="*/ 362 h 550"/>
                <a:gd name="T22" fmla="*/ 0 w 671"/>
                <a:gd name="T23" fmla="*/ 362 h 550"/>
                <a:gd name="T24" fmla="*/ 13 w 671"/>
                <a:gd name="T25" fmla="*/ 381 h 550"/>
                <a:gd name="T26" fmla="*/ 26 w 671"/>
                <a:gd name="T27" fmla="*/ 400 h 550"/>
                <a:gd name="T28" fmla="*/ 41 w 671"/>
                <a:gd name="T29" fmla="*/ 417 h 550"/>
                <a:gd name="T30" fmla="*/ 58 w 671"/>
                <a:gd name="T31" fmla="*/ 435 h 550"/>
                <a:gd name="T32" fmla="*/ 58 w 671"/>
                <a:gd name="T33" fmla="*/ 435 h 550"/>
                <a:gd name="T34" fmla="*/ 74 w 671"/>
                <a:gd name="T35" fmla="*/ 451 h 550"/>
                <a:gd name="T36" fmla="*/ 92 w 671"/>
                <a:gd name="T37" fmla="*/ 466 h 550"/>
                <a:gd name="T38" fmla="*/ 111 w 671"/>
                <a:gd name="T39" fmla="*/ 480 h 550"/>
                <a:gd name="T40" fmla="*/ 130 w 671"/>
                <a:gd name="T41" fmla="*/ 492 h 550"/>
                <a:gd name="T42" fmla="*/ 130 w 671"/>
                <a:gd name="T43" fmla="*/ 145 h 550"/>
                <a:gd name="T44" fmla="*/ 0 w 671"/>
                <a:gd name="T45" fmla="*/ 145 h 550"/>
                <a:gd name="T46" fmla="*/ 0 w 671"/>
                <a:gd name="T47" fmla="*/ 362 h 550"/>
                <a:gd name="T48" fmla="*/ 0 w 671"/>
                <a:gd name="T49" fmla="*/ 362 h 550"/>
                <a:gd name="T50" fmla="*/ 360 w 671"/>
                <a:gd name="T51" fmla="*/ 550 h 550"/>
                <a:gd name="T52" fmla="*/ 360 w 671"/>
                <a:gd name="T53" fmla="*/ 550 h 550"/>
                <a:gd name="T54" fmla="*/ 394 w 671"/>
                <a:gd name="T55" fmla="*/ 546 h 550"/>
                <a:gd name="T56" fmla="*/ 428 w 671"/>
                <a:gd name="T57" fmla="*/ 540 h 550"/>
                <a:gd name="T58" fmla="*/ 460 w 671"/>
                <a:gd name="T59" fmla="*/ 530 h 550"/>
                <a:gd name="T60" fmla="*/ 491 w 671"/>
                <a:gd name="T61" fmla="*/ 518 h 550"/>
                <a:gd name="T62" fmla="*/ 491 w 671"/>
                <a:gd name="T63" fmla="*/ 230 h 550"/>
                <a:gd name="T64" fmla="*/ 360 w 671"/>
                <a:gd name="T65" fmla="*/ 230 h 550"/>
                <a:gd name="T66" fmla="*/ 360 w 671"/>
                <a:gd name="T67" fmla="*/ 550 h 550"/>
                <a:gd name="T68" fmla="*/ 360 w 671"/>
                <a:gd name="T69" fmla="*/ 550 h 550"/>
                <a:gd name="T70" fmla="*/ 541 w 671"/>
                <a:gd name="T71" fmla="*/ 492 h 550"/>
                <a:gd name="T72" fmla="*/ 541 w 671"/>
                <a:gd name="T73" fmla="*/ 492 h 550"/>
                <a:gd name="T74" fmla="*/ 561 w 671"/>
                <a:gd name="T75" fmla="*/ 480 h 550"/>
                <a:gd name="T76" fmla="*/ 580 w 671"/>
                <a:gd name="T77" fmla="*/ 466 h 550"/>
                <a:gd name="T78" fmla="*/ 597 w 671"/>
                <a:gd name="T79" fmla="*/ 451 h 550"/>
                <a:gd name="T80" fmla="*/ 615 w 671"/>
                <a:gd name="T81" fmla="*/ 435 h 550"/>
                <a:gd name="T82" fmla="*/ 615 w 671"/>
                <a:gd name="T83" fmla="*/ 435 h 550"/>
                <a:gd name="T84" fmla="*/ 630 w 671"/>
                <a:gd name="T85" fmla="*/ 417 h 550"/>
                <a:gd name="T86" fmla="*/ 645 w 671"/>
                <a:gd name="T87" fmla="*/ 400 h 550"/>
                <a:gd name="T88" fmla="*/ 658 w 671"/>
                <a:gd name="T89" fmla="*/ 381 h 550"/>
                <a:gd name="T90" fmla="*/ 671 w 671"/>
                <a:gd name="T91" fmla="*/ 362 h 550"/>
                <a:gd name="T92" fmla="*/ 671 w 671"/>
                <a:gd name="T93" fmla="*/ 0 h 550"/>
                <a:gd name="T94" fmla="*/ 541 w 671"/>
                <a:gd name="T95" fmla="*/ 0 h 550"/>
                <a:gd name="T96" fmla="*/ 541 w 671"/>
                <a:gd name="T97" fmla="*/ 492 h 550"/>
                <a:gd name="T98" fmla="*/ 541 w 671"/>
                <a:gd name="T99" fmla="*/ 4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550">
                  <a:moveTo>
                    <a:pt x="181" y="57"/>
                  </a:moveTo>
                  <a:lnTo>
                    <a:pt x="311" y="57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277" y="546"/>
                  </a:lnTo>
                  <a:lnTo>
                    <a:pt x="245" y="540"/>
                  </a:lnTo>
                  <a:lnTo>
                    <a:pt x="212" y="530"/>
                  </a:lnTo>
                  <a:lnTo>
                    <a:pt x="181" y="518"/>
                  </a:lnTo>
                  <a:lnTo>
                    <a:pt x="181" y="57"/>
                  </a:lnTo>
                  <a:lnTo>
                    <a:pt x="181" y="57"/>
                  </a:lnTo>
                  <a:close/>
                  <a:moveTo>
                    <a:pt x="0" y="362"/>
                  </a:moveTo>
                  <a:lnTo>
                    <a:pt x="0" y="362"/>
                  </a:lnTo>
                  <a:lnTo>
                    <a:pt x="13" y="381"/>
                  </a:lnTo>
                  <a:lnTo>
                    <a:pt x="26" y="400"/>
                  </a:lnTo>
                  <a:lnTo>
                    <a:pt x="41" y="417"/>
                  </a:lnTo>
                  <a:lnTo>
                    <a:pt x="58" y="435"/>
                  </a:lnTo>
                  <a:lnTo>
                    <a:pt x="58" y="435"/>
                  </a:lnTo>
                  <a:lnTo>
                    <a:pt x="74" y="451"/>
                  </a:lnTo>
                  <a:lnTo>
                    <a:pt x="92" y="466"/>
                  </a:lnTo>
                  <a:lnTo>
                    <a:pt x="111" y="480"/>
                  </a:lnTo>
                  <a:lnTo>
                    <a:pt x="130" y="492"/>
                  </a:lnTo>
                  <a:lnTo>
                    <a:pt x="130" y="145"/>
                  </a:lnTo>
                  <a:lnTo>
                    <a:pt x="0" y="145"/>
                  </a:lnTo>
                  <a:lnTo>
                    <a:pt x="0" y="362"/>
                  </a:lnTo>
                  <a:lnTo>
                    <a:pt x="0" y="362"/>
                  </a:lnTo>
                  <a:close/>
                  <a:moveTo>
                    <a:pt x="360" y="550"/>
                  </a:moveTo>
                  <a:lnTo>
                    <a:pt x="360" y="550"/>
                  </a:lnTo>
                  <a:lnTo>
                    <a:pt x="394" y="546"/>
                  </a:lnTo>
                  <a:lnTo>
                    <a:pt x="428" y="540"/>
                  </a:lnTo>
                  <a:lnTo>
                    <a:pt x="460" y="530"/>
                  </a:lnTo>
                  <a:lnTo>
                    <a:pt x="491" y="518"/>
                  </a:lnTo>
                  <a:lnTo>
                    <a:pt x="491" y="230"/>
                  </a:lnTo>
                  <a:lnTo>
                    <a:pt x="360" y="230"/>
                  </a:lnTo>
                  <a:lnTo>
                    <a:pt x="360" y="550"/>
                  </a:lnTo>
                  <a:lnTo>
                    <a:pt x="360" y="550"/>
                  </a:lnTo>
                  <a:close/>
                  <a:moveTo>
                    <a:pt x="541" y="492"/>
                  </a:moveTo>
                  <a:lnTo>
                    <a:pt x="541" y="492"/>
                  </a:lnTo>
                  <a:lnTo>
                    <a:pt x="561" y="480"/>
                  </a:lnTo>
                  <a:lnTo>
                    <a:pt x="580" y="466"/>
                  </a:lnTo>
                  <a:lnTo>
                    <a:pt x="597" y="451"/>
                  </a:lnTo>
                  <a:lnTo>
                    <a:pt x="615" y="435"/>
                  </a:lnTo>
                  <a:lnTo>
                    <a:pt x="615" y="435"/>
                  </a:lnTo>
                  <a:lnTo>
                    <a:pt x="630" y="417"/>
                  </a:lnTo>
                  <a:lnTo>
                    <a:pt x="645" y="400"/>
                  </a:lnTo>
                  <a:lnTo>
                    <a:pt x="658" y="381"/>
                  </a:lnTo>
                  <a:lnTo>
                    <a:pt x="671" y="362"/>
                  </a:lnTo>
                  <a:lnTo>
                    <a:pt x="671" y="0"/>
                  </a:lnTo>
                  <a:lnTo>
                    <a:pt x="541" y="0"/>
                  </a:lnTo>
                  <a:lnTo>
                    <a:pt x="541" y="492"/>
                  </a:lnTo>
                  <a:lnTo>
                    <a:pt x="541" y="4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416033"/>
              </p:ext>
            </p:extLst>
          </p:nvPr>
        </p:nvGraphicFramePr>
        <p:xfrm>
          <a:off x="881776" y="1150192"/>
          <a:ext cx="7103490" cy="363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77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/>
          <a:srcRect l="17292" t="18333" r="34062" b="6482"/>
          <a:stretch/>
        </p:blipFill>
        <p:spPr>
          <a:xfrm>
            <a:off x="5704025" y="1753580"/>
            <a:ext cx="3452540" cy="300156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4150" y="643468"/>
            <a:ext cx="8274446" cy="332399"/>
          </a:xfrm>
        </p:spPr>
        <p:txBody>
          <a:bodyPr/>
          <a:lstStyle/>
          <a:p>
            <a:r>
              <a:rPr lang="fr-FR" sz="2400" dirty="0"/>
              <a:t>RETOUR DE RESULTATS PERSONNALISÉS CONCERNANT L’ENFANT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1742" y="1444101"/>
            <a:ext cx="440228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Pas de retour de données personnalisées pour le groupe 1</a:t>
            </a:r>
          </a:p>
          <a:p>
            <a:endParaRPr lang="fr-FR" dirty="0"/>
          </a:p>
          <a:p>
            <a:r>
              <a:rPr lang="fr-FR" dirty="0"/>
              <a:t>Au sein de chacun des groupes 2 et 3, tirage au sort d’un échantillon avec retour personnalisé et d’un échantillon sans retour personnalisé</a:t>
            </a:r>
          </a:p>
          <a:p>
            <a:endParaRPr lang="fr-FR" dirty="0"/>
          </a:p>
          <a:p>
            <a:r>
              <a:rPr lang="fr-FR" dirty="0"/>
              <a:t>Les résultats personnalisés sont fournis sur la lettre avis : durées hebdomadaires totales passées par l’enfant devant un écran</a:t>
            </a:r>
          </a:p>
          <a:p>
            <a:endParaRPr lang="fr-FR" sz="1400" dirty="0"/>
          </a:p>
        </p:txBody>
      </p:sp>
      <p:cxnSp>
        <p:nvCxnSpPr>
          <p:cNvPr id="7" name="Straight Connector 7"/>
          <p:cNvCxnSpPr/>
          <p:nvPr/>
        </p:nvCxnSpPr>
        <p:spPr bwMode="gray">
          <a:xfrm>
            <a:off x="1298825" y="1444721"/>
            <a:ext cx="0" cy="618339"/>
          </a:xfrm>
          <a:prstGeom prst="line">
            <a:avLst/>
          </a:prstGeom>
          <a:ln cap="rnd">
            <a:solidFill>
              <a:schemeClr val="accent6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/>
          <p:cNvCxnSpPr>
            <a:stCxn id="9" idx="6"/>
          </p:cNvCxnSpPr>
          <p:nvPr/>
        </p:nvCxnSpPr>
        <p:spPr bwMode="gray">
          <a:xfrm>
            <a:off x="866181" y="1753580"/>
            <a:ext cx="301772" cy="0"/>
          </a:xfrm>
          <a:prstGeom prst="line">
            <a:avLst/>
          </a:prstGeom>
          <a:ln cap="rnd">
            <a:solidFill>
              <a:srgbClr val="97C00E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0"/>
          <p:cNvSpPr/>
          <p:nvPr/>
        </p:nvSpPr>
        <p:spPr bwMode="gray">
          <a:xfrm>
            <a:off x="234001" y="1444101"/>
            <a:ext cx="632180" cy="618959"/>
          </a:xfrm>
          <a:prstGeom prst="ellipse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0" name="Oval 11"/>
          <p:cNvSpPr/>
          <p:nvPr/>
        </p:nvSpPr>
        <p:spPr bwMode="gray">
          <a:xfrm>
            <a:off x="234000" y="2502524"/>
            <a:ext cx="632180" cy="618959"/>
          </a:xfrm>
          <a:prstGeom prst="ellipse">
            <a:avLst/>
          </a:prstGeom>
          <a:solidFill>
            <a:srgbClr val="A00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1" name="Oval 12"/>
          <p:cNvSpPr/>
          <p:nvPr/>
        </p:nvSpPr>
        <p:spPr bwMode="gray">
          <a:xfrm>
            <a:off x="234000" y="3754866"/>
            <a:ext cx="632180" cy="618959"/>
          </a:xfrm>
          <a:prstGeom prst="ellipse">
            <a:avLst/>
          </a:prstGeom>
          <a:solidFill>
            <a:srgbClr val="3FA3D7"/>
          </a:solidFill>
          <a:ln>
            <a:solidFill>
              <a:srgbClr val="3FA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3</a:t>
            </a:r>
          </a:p>
        </p:txBody>
      </p:sp>
      <p:cxnSp>
        <p:nvCxnSpPr>
          <p:cNvPr id="13" name="Straight Connector 14"/>
          <p:cNvCxnSpPr/>
          <p:nvPr/>
        </p:nvCxnSpPr>
        <p:spPr bwMode="gray">
          <a:xfrm>
            <a:off x="1284707" y="2487845"/>
            <a:ext cx="0" cy="618339"/>
          </a:xfrm>
          <a:prstGeom prst="line">
            <a:avLst/>
          </a:prstGeom>
          <a:ln cap="rnd">
            <a:solidFill>
              <a:schemeClr val="bg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"/>
          <p:cNvCxnSpPr/>
          <p:nvPr/>
        </p:nvCxnSpPr>
        <p:spPr bwMode="gray">
          <a:xfrm>
            <a:off x="866181" y="2799998"/>
            <a:ext cx="301772" cy="0"/>
          </a:xfrm>
          <a:prstGeom prst="line">
            <a:avLst/>
          </a:prstGeom>
          <a:ln cap="rnd">
            <a:solidFill>
              <a:srgbClr val="A1067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/>
        </p:nvCxnSpPr>
        <p:spPr bwMode="gray">
          <a:xfrm>
            <a:off x="1301742" y="3755486"/>
            <a:ext cx="0" cy="618339"/>
          </a:xfrm>
          <a:prstGeom prst="line">
            <a:avLst/>
          </a:prstGeom>
          <a:ln cap="rnd">
            <a:solidFill>
              <a:schemeClr val="bg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/>
          <p:cNvCxnSpPr/>
          <p:nvPr/>
        </p:nvCxnSpPr>
        <p:spPr bwMode="gray">
          <a:xfrm>
            <a:off x="866180" y="4064346"/>
            <a:ext cx="301772" cy="0"/>
          </a:xfrm>
          <a:prstGeom prst="line">
            <a:avLst/>
          </a:prstGeom>
          <a:ln cap="rnd">
            <a:solidFill>
              <a:srgbClr val="3FA3D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8340548" y="171450"/>
            <a:ext cx="582789" cy="584200"/>
            <a:chOff x="8267700" y="98425"/>
            <a:chExt cx="655638" cy="657225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8267700" y="98425"/>
              <a:ext cx="655638" cy="657225"/>
            </a:xfrm>
            <a:custGeom>
              <a:avLst/>
              <a:gdLst>
                <a:gd name="T0" fmla="*/ 1238 w 1239"/>
                <a:gd name="T1" fmla="*/ 1158 h 1242"/>
                <a:gd name="T2" fmla="*/ 1218 w 1239"/>
                <a:gd name="T3" fmla="*/ 1221 h 1242"/>
                <a:gd name="T4" fmla="*/ 1169 w 1239"/>
                <a:gd name="T5" fmla="*/ 1242 h 1242"/>
                <a:gd name="T6" fmla="*/ 907 w 1239"/>
                <a:gd name="T7" fmla="*/ 1010 h 1242"/>
                <a:gd name="T8" fmla="*/ 524 w 1239"/>
                <a:gd name="T9" fmla="*/ 0 h 1242"/>
                <a:gd name="T10" fmla="*/ 654 w 1239"/>
                <a:gd name="T11" fmla="*/ 16 h 1242"/>
                <a:gd name="T12" fmla="*/ 773 w 1239"/>
                <a:gd name="T13" fmla="*/ 64 h 1242"/>
                <a:gd name="T14" fmla="*/ 876 w 1239"/>
                <a:gd name="T15" fmla="*/ 136 h 1242"/>
                <a:gd name="T16" fmla="*/ 957 w 1239"/>
                <a:gd name="T17" fmla="*/ 231 h 1242"/>
                <a:gd name="T18" fmla="*/ 1016 w 1239"/>
                <a:gd name="T19" fmla="*/ 345 h 1242"/>
                <a:gd name="T20" fmla="*/ 1045 w 1239"/>
                <a:gd name="T21" fmla="*/ 471 h 1242"/>
                <a:gd name="T22" fmla="*/ 1046 w 1239"/>
                <a:gd name="T23" fmla="*/ 570 h 1242"/>
                <a:gd name="T24" fmla="*/ 1026 w 1239"/>
                <a:gd name="T25" fmla="*/ 676 h 1242"/>
                <a:gd name="T26" fmla="*/ 985 w 1239"/>
                <a:gd name="T27" fmla="*/ 773 h 1242"/>
                <a:gd name="T28" fmla="*/ 978 w 1239"/>
                <a:gd name="T29" fmla="*/ 882 h 1242"/>
                <a:gd name="T30" fmla="*/ 808 w 1239"/>
                <a:gd name="T31" fmla="*/ 966 h 1242"/>
                <a:gd name="T32" fmla="*/ 714 w 1239"/>
                <a:gd name="T33" fmla="*/ 1015 h 1242"/>
                <a:gd name="T34" fmla="*/ 611 w 1239"/>
                <a:gd name="T35" fmla="*/ 1042 h 1242"/>
                <a:gd name="T36" fmla="*/ 524 w 1239"/>
                <a:gd name="T37" fmla="*/ 1050 h 1242"/>
                <a:gd name="T38" fmla="*/ 393 w 1239"/>
                <a:gd name="T39" fmla="*/ 1033 h 1242"/>
                <a:gd name="T40" fmla="*/ 274 w 1239"/>
                <a:gd name="T41" fmla="*/ 986 h 1242"/>
                <a:gd name="T42" fmla="*/ 172 w 1239"/>
                <a:gd name="T43" fmla="*/ 913 h 1242"/>
                <a:gd name="T44" fmla="*/ 90 w 1239"/>
                <a:gd name="T45" fmla="*/ 818 h 1242"/>
                <a:gd name="T46" fmla="*/ 32 w 1239"/>
                <a:gd name="T47" fmla="*/ 706 h 1242"/>
                <a:gd name="T48" fmla="*/ 2 w 1239"/>
                <a:gd name="T49" fmla="*/ 579 h 1242"/>
                <a:gd name="T50" fmla="*/ 2 w 1239"/>
                <a:gd name="T51" fmla="*/ 471 h 1242"/>
                <a:gd name="T52" fmla="*/ 32 w 1239"/>
                <a:gd name="T53" fmla="*/ 345 h 1242"/>
                <a:gd name="T54" fmla="*/ 90 w 1239"/>
                <a:gd name="T55" fmla="*/ 231 h 1242"/>
                <a:gd name="T56" fmla="*/ 172 w 1239"/>
                <a:gd name="T57" fmla="*/ 136 h 1242"/>
                <a:gd name="T58" fmla="*/ 274 w 1239"/>
                <a:gd name="T59" fmla="*/ 64 h 1242"/>
                <a:gd name="T60" fmla="*/ 393 w 1239"/>
                <a:gd name="T61" fmla="*/ 16 h 1242"/>
                <a:gd name="T62" fmla="*/ 524 w 1239"/>
                <a:gd name="T63" fmla="*/ 0 h 1242"/>
                <a:gd name="T64" fmla="*/ 806 w 1239"/>
                <a:gd name="T65" fmla="*/ 181 h 1242"/>
                <a:gd name="T66" fmla="*/ 717 w 1239"/>
                <a:gd name="T67" fmla="*/ 124 h 1242"/>
                <a:gd name="T68" fmla="*/ 613 w 1239"/>
                <a:gd name="T69" fmla="*/ 89 h 1242"/>
                <a:gd name="T70" fmla="*/ 524 w 1239"/>
                <a:gd name="T71" fmla="*/ 80 h 1242"/>
                <a:gd name="T72" fmla="*/ 434 w 1239"/>
                <a:gd name="T73" fmla="*/ 89 h 1242"/>
                <a:gd name="T74" fmla="*/ 332 w 1239"/>
                <a:gd name="T75" fmla="*/ 124 h 1242"/>
                <a:gd name="T76" fmla="*/ 242 w 1239"/>
                <a:gd name="T77" fmla="*/ 181 h 1242"/>
                <a:gd name="T78" fmla="*/ 181 w 1239"/>
                <a:gd name="T79" fmla="*/ 242 h 1242"/>
                <a:gd name="T80" fmla="*/ 123 w 1239"/>
                <a:gd name="T81" fmla="*/ 332 h 1242"/>
                <a:gd name="T82" fmla="*/ 89 w 1239"/>
                <a:gd name="T83" fmla="*/ 435 h 1242"/>
                <a:gd name="T84" fmla="*/ 80 w 1239"/>
                <a:gd name="T85" fmla="*/ 525 h 1242"/>
                <a:gd name="T86" fmla="*/ 89 w 1239"/>
                <a:gd name="T87" fmla="*/ 615 h 1242"/>
                <a:gd name="T88" fmla="*/ 123 w 1239"/>
                <a:gd name="T89" fmla="*/ 718 h 1242"/>
                <a:gd name="T90" fmla="*/ 181 w 1239"/>
                <a:gd name="T91" fmla="*/ 808 h 1242"/>
                <a:gd name="T92" fmla="*/ 242 w 1239"/>
                <a:gd name="T93" fmla="*/ 868 h 1242"/>
                <a:gd name="T94" fmla="*/ 332 w 1239"/>
                <a:gd name="T95" fmla="*/ 926 h 1242"/>
                <a:gd name="T96" fmla="*/ 434 w 1239"/>
                <a:gd name="T97" fmla="*/ 961 h 1242"/>
                <a:gd name="T98" fmla="*/ 524 w 1239"/>
                <a:gd name="T99" fmla="*/ 970 h 1242"/>
                <a:gd name="T100" fmla="*/ 634 w 1239"/>
                <a:gd name="T101" fmla="*/ 956 h 1242"/>
                <a:gd name="T102" fmla="*/ 735 w 1239"/>
                <a:gd name="T103" fmla="*/ 916 h 1242"/>
                <a:gd name="T104" fmla="*/ 823 w 1239"/>
                <a:gd name="T105" fmla="*/ 855 h 1242"/>
                <a:gd name="T106" fmla="*/ 879 w 1239"/>
                <a:gd name="T107" fmla="*/ 791 h 1242"/>
                <a:gd name="T108" fmla="*/ 932 w 1239"/>
                <a:gd name="T109" fmla="*/ 698 h 1242"/>
                <a:gd name="T110" fmla="*/ 962 w 1239"/>
                <a:gd name="T111" fmla="*/ 592 h 1242"/>
                <a:gd name="T112" fmla="*/ 967 w 1239"/>
                <a:gd name="T113" fmla="*/ 502 h 1242"/>
                <a:gd name="T114" fmla="*/ 947 w 1239"/>
                <a:gd name="T115" fmla="*/ 392 h 1242"/>
                <a:gd name="T116" fmla="*/ 904 w 1239"/>
                <a:gd name="T117" fmla="*/ 295 h 1242"/>
                <a:gd name="T118" fmla="*/ 838 w 1239"/>
                <a:gd name="T119" fmla="*/ 21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9" h="1242">
                  <a:moveTo>
                    <a:pt x="1218" y="1122"/>
                  </a:moveTo>
                  <a:lnTo>
                    <a:pt x="1218" y="1122"/>
                  </a:lnTo>
                  <a:lnTo>
                    <a:pt x="1228" y="1133"/>
                  </a:lnTo>
                  <a:lnTo>
                    <a:pt x="1234" y="1146"/>
                  </a:lnTo>
                  <a:lnTo>
                    <a:pt x="1238" y="1158"/>
                  </a:lnTo>
                  <a:lnTo>
                    <a:pt x="1239" y="1172"/>
                  </a:lnTo>
                  <a:lnTo>
                    <a:pt x="1238" y="1186"/>
                  </a:lnTo>
                  <a:lnTo>
                    <a:pt x="1234" y="1198"/>
                  </a:lnTo>
                  <a:lnTo>
                    <a:pt x="1228" y="1211"/>
                  </a:lnTo>
                  <a:lnTo>
                    <a:pt x="1218" y="1221"/>
                  </a:lnTo>
                  <a:lnTo>
                    <a:pt x="1218" y="1221"/>
                  </a:lnTo>
                  <a:lnTo>
                    <a:pt x="1208" y="1231"/>
                  </a:lnTo>
                  <a:lnTo>
                    <a:pt x="1195" y="1237"/>
                  </a:lnTo>
                  <a:lnTo>
                    <a:pt x="1183" y="1241"/>
                  </a:lnTo>
                  <a:lnTo>
                    <a:pt x="1169" y="1242"/>
                  </a:lnTo>
                  <a:lnTo>
                    <a:pt x="1155" y="1241"/>
                  </a:lnTo>
                  <a:lnTo>
                    <a:pt x="1143" y="1237"/>
                  </a:lnTo>
                  <a:lnTo>
                    <a:pt x="1131" y="1231"/>
                  </a:lnTo>
                  <a:lnTo>
                    <a:pt x="1119" y="1221"/>
                  </a:lnTo>
                  <a:lnTo>
                    <a:pt x="907" y="1010"/>
                  </a:lnTo>
                  <a:lnTo>
                    <a:pt x="1007" y="910"/>
                  </a:lnTo>
                  <a:lnTo>
                    <a:pt x="1218" y="1122"/>
                  </a:lnTo>
                  <a:lnTo>
                    <a:pt x="1218" y="1122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551" y="1"/>
                  </a:lnTo>
                  <a:lnTo>
                    <a:pt x="577" y="2"/>
                  </a:lnTo>
                  <a:lnTo>
                    <a:pt x="603" y="6"/>
                  </a:lnTo>
                  <a:lnTo>
                    <a:pt x="629" y="11"/>
                  </a:lnTo>
                  <a:lnTo>
                    <a:pt x="654" y="16"/>
                  </a:lnTo>
                  <a:lnTo>
                    <a:pt x="679" y="24"/>
                  </a:lnTo>
                  <a:lnTo>
                    <a:pt x="704" y="32"/>
                  </a:lnTo>
                  <a:lnTo>
                    <a:pt x="728" y="41"/>
                  </a:lnTo>
                  <a:lnTo>
                    <a:pt x="750" y="52"/>
                  </a:lnTo>
                  <a:lnTo>
                    <a:pt x="773" y="64"/>
                  </a:lnTo>
                  <a:lnTo>
                    <a:pt x="795" y="76"/>
                  </a:lnTo>
                  <a:lnTo>
                    <a:pt x="816" y="90"/>
                  </a:lnTo>
                  <a:lnTo>
                    <a:pt x="836" y="105"/>
                  </a:lnTo>
                  <a:lnTo>
                    <a:pt x="856" y="120"/>
                  </a:lnTo>
                  <a:lnTo>
                    <a:pt x="876" y="136"/>
                  </a:lnTo>
                  <a:lnTo>
                    <a:pt x="894" y="154"/>
                  </a:lnTo>
                  <a:lnTo>
                    <a:pt x="911" y="172"/>
                  </a:lnTo>
                  <a:lnTo>
                    <a:pt x="927" y="191"/>
                  </a:lnTo>
                  <a:lnTo>
                    <a:pt x="944" y="211"/>
                  </a:lnTo>
                  <a:lnTo>
                    <a:pt x="957" y="231"/>
                  </a:lnTo>
                  <a:lnTo>
                    <a:pt x="971" y="252"/>
                  </a:lnTo>
                  <a:lnTo>
                    <a:pt x="983" y="275"/>
                  </a:lnTo>
                  <a:lnTo>
                    <a:pt x="996" y="297"/>
                  </a:lnTo>
                  <a:lnTo>
                    <a:pt x="1006" y="321"/>
                  </a:lnTo>
                  <a:lnTo>
                    <a:pt x="1016" y="345"/>
                  </a:lnTo>
                  <a:lnTo>
                    <a:pt x="1023" y="369"/>
                  </a:lnTo>
                  <a:lnTo>
                    <a:pt x="1031" y="394"/>
                  </a:lnTo>
                  <a:lnTo>
                    <a:pt x="1037" y="420"/>
                  </a:lnTo>
                  <a:lnTo>
                    <a:pt x="1041" y="445"/>
                  </a:lnTo>
                  <a:lnTo>
                    <a:pt x="1045" y="471"/>
                  </a:lnTo>
                  <a:lnTo>
                    <a:pt x="1047" y="499"/>
                  </a:lnTo>
                  <a:lnTo>
                    <a:pt x="1047" y="525"/>
                  </a:lnTo>
                  <a:lnTo>
                    <a:pt x="1047" y="525"/>
                  </a:lnTo>
                  <a:lnTo>
                    <a:pt x="1047" y="547"/>
                  </a:lnTo>
                  <a:lnTo>
                    <a:pt x="1046" y="570"/>
                  </a:lnTo>
                  <a:lnTo>
                    <a:pt x="1043" y="591"/>
                  </a:lnTo>
                  <a:lnTo>
                    <a:pt x="1040" y="612"/>
                  </a:lnTo>
                  <a:lnTo>
                    <a:pt x="1036" y="633"/>
                  </a:lnTo>
                  <a:lnTo>
                    <a:pt x="1031" y="655"/>
                  </a:lnTo>
                  <a:lnTo>
                    <a:pt x="1026" y="676"/>
                  </a:lnTo>
                  <a:lnTo>
                    <a:pt x="1018" y="696"/>
                  </a:lnTo>
                  <a:lnTo>
                    <a:pt x="1012" y="716"/>
                  </a:lnTo>
                  <a:lnTo>
                    <a:pt x="1003" y="736"/>
                  </a:lnTo>
                  <a:lnTo>
                    <a:pt x="995" y="755"/>
                  </a:lnTo>
                  <a:lnTo>
                    <a:pt x="985" y="773"/>
                  </a:lnTo>
                  <a:lnTo>
                    <a:pt x="975" y="791"/>
                  </a:lnTo>
                  <a:lnTo>
                    <a:pt x="964" y="810"/>
                  </a:lnTo>
                  <a:lnTo>
                    <a:pt x="952" y="826"/>
                  </a:lnTo>
                  <a:lnTo>
                    <a:pt x="940" y="843"/>
                  </a:lnTo>
                  <a:lnTo>
                    <a:pt x="978" y="882"/>
                  </a:lnTo>
                  <a:lnTo>
                    <a:pt x="880" y="981"/>
                  </a:lnTo>
                  <a:lnTo>
                    <a:pt x="841" y="942"/>
                  </a:lnTo>
                  <a:lnTo>
                    <a:pt x="841" y="942"/>
                  </a:lnTo>
                  <a:lnTo>
                    <a:pt x="824" y="955"/>
                  </a:lnTo>
                  <a:lnTo>
                    <a:pt x="808" y="966"/>
                  </a:lnTo>
                  <a:lnTo>
                    <a:pt x="789" y="977"/>
                  </a:lnTo>
                  <a:lnTo>
                    <a:pt x="772" y="987"/>
                  </a:lnTo>
                  <a:lnTo>
                    <a:pt x="753" y="997"/>
                  </a:lnTo>
                  <a:lnTo>
                    <a:pt x="734" y="1006"/>
                  </a:lnTo>
                  <a:lnTo>
                    <a:pt x="714" y="1015"/>
                  </a:lnTo>
                  <a:lnTo>
                    <a:pt x="694" y="1021"/>
                  </a:lnTo>
                  <a:lnTo>
                    <a:pt x="674" y="1028"/>
                  </a:lnTo>
                  <a:lnTo>
                    <a:pt x="653" y="1033"/>
                  </a:lnTo>
                  <a:lnTo>
                    <a:pt x="632" y="1038"/>
                  </a:lnTo>
                  <a:lnTo>
                    <a:pt x="611" y="1042"/>
                  </a:lnTo>
                  <a:lnTo>
                    <a:pt x="590" y="1046"/>
                  </a:lnTo>
                  <a:lnTo>
                    <a:pt x="568" y="1048"/>
                  </a:lnTo>
                  <a:lnTo>
                    <a:pt x="546" y="1050"/>
                  </a:lnTo>
                  <a:lnTo>
                    <a:pt x="524" y="1050"/>
                  </a:lnTo>
                  <a:lnTo>
                    <a:pt x="524" y="1050"/>
                  </a:lnTo>
                  <a:lnTo>
                    <a:pt x="497" y="1050"/>
                  </a:lnTo>
                  <a:lnTo>
                    <a:pt x="470" y="1047"/>
                  </a:lnTo>
                  <a:lnTo>
                    <a:pt x="444" y="1043"/>
                  </a:lnTo>
                  <a:lnTo>
                    <a:pt x="419" y="1040"/>
                  </a:lnTo>
                  <a:lnTo>
                    <a:pt x="393" y="1033"/>
                  </a:lnTo>
                  <a:lnTo>
                    <a:pt x="368" y="1026"/>
                  </a:lnTo>
                  <a:lnTo>
                    <a:pt x="344" y="1018"/>
                  </a:lnTo>
                  <a:lnTo>
                    <a:pt x="320" y="1008"/>
                  </a:lnTo>
                  <a:lnTo>
                    <a:pt x="297" y="998"/>
                  </a:lnTo>
                  <a:lnTo>
                    <a:pt x="274" y="986"/>
                  </a:lnTo>
                  <a:lnTo>
                    <a:pt x="252" y="973"/>
                  </a:lnTo>
                  <a:lnTo>
                    <a:pt x="231" y="960"/>
                  </a:lnTo>
                  <a:lnTo>
                    <a:pt x="211" y="946"/>
                  </a:lnTo>
                  <a:lnTo>
                    <a:pt x="191" y="930"/>
                  </a:lnTo>
                  <a:lnTo>
                    <a:pt x="172" y="913"/>
                  </a:lnTo>
                  <a:lnTo>
                    <a:pt x="153" y="896"/>
                  </a:lnTo>
                  <a:lnTo>
                    <a:pt x="136" y="878"/>
                  </a:lnTo>
                  <a:lnTo>
                    <a:pt x="120" y="858"/>
                  </a:lnTo>
                  <a:lnTo>
                    <a:pt x="105" y="838"/>
                  </a:lnTo>
                  <a:lnTo>
                    <a:pt x="90" y="818"/>
                  </a:lnTo>
                  <a:lnTo>
                    <a:pt x="76" y="797"/>
                  </a:lnTo>
                  <a:lnTo>
                    <a:pt x="64" y="775"/>
                  </a:lnTo>
                  <a:lnTo>
                    <a:pt x="52" y="752"/>
                  </a:lnTo>
                  <a:lnTo>
                    <a:pt x="41" y="730"/>
                  </a:lnTo>
                  <a:lnTo>
                    <a:pt x="32" y="706"/>
                  </a:lnTo>
                  <a:lnTo>
                    <a:pt x="24" y="681"/>
                  </a:lnTo>
                  <a:lnTo>
                    <a:pt x="16" y="656"/>
                  </a:lnTo>
                  <a:lnTo>
                    <a:pt x="11" y="631"/>
                  </a:lnTo>
                  <a:lnTo>
                    <a:pt x="6" y="605"/>
                  </a:lnTo>
                  <a:lnTo>
                    <a:pt x="2" y="579"/>
                  </a:lnTo>
                  <a:lnTo>
                    <a:pt x="1" y="55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" y="499"/>
                  </a:lnTo>
                  <a:lnTo>
                    <a:pt x="2" y="471"/>
                  </a:lnTo>
                  <a:lnTo>
                    <a:pt x="6" y="445"/>
                  </a:lnTo>
                  <a:lnTo>
                    <a:pt x="11" y="420"/>
                  </a:lnTo>
                  <a:lnTo>
                    <a:pt x="16" y="394"/>
                  </a:lnTo>
                  <a:lnTo>
                    <a:pt x="24" y="369"/>
                  </a:lnTo>
                  <a:lnTo>
                    <a:pt x="32" y="345"/>
                  </a:lnTo>
                  <a:lnTo>
                    <a:pt x="41" y="321"/>
                  </a:lnTo>
                  <a:lnTo>
                    <a:pt x="52" y="297"/>
                  </a:lnTo>
                  <a:lnTo>
                    <a:pt x="64" y="275"/>
                  </a:lnTo>
                  <a:lnTo>
                    <a:pt x="76" y="252"/>
                  </a:lnTo>
                  <a:lnTo>
                    <a:pt x="90" y="231"/>
                  </a:lnTo>
                  <a:lnTo>
                    <a:pt x="105" y="211"/>
                  </a:lnTo>
                  <a:lnTo>
                    <a:pt x="120" y="191"/>
                  </a:lnTo>
                  <a:lnTo>
                    <a:pt x="136" y="172"/>
                  </a:lnTo>
                  <a:lnTo>
                    <a:pt x="153" y="154"/>
                  </a:lnTo>
                  <a:lnTo>
                    <a:pt x="172" y="136"/>
                  </a:lnTo>
                  <a:lnTo>
                    <a:pt x="191" y="120"/>
                  </a:lnTo>
                  <a:lnTo>
                    <a:pt x="211" y="105"/>
                  </a:lnTo>
                  <a:lnTo>
                    <a:pt x="231" y="90"/>
                  </a:lnTo>
                  <a:lnTo>
                    <a:pt x="252" y="76"/>
                  </a:lnTo>
                  <a:lnTo>
                    <a:pt x="274" y="64"/>
                  </a:lnTo>
                  <a:lnTo>
                    <a:pt x="297" y="52"/>
                  </a:lnTo>
                  <a:lnTo>
                    <a:pt x="320" y="41"/>
                  </a:lnTo>
                  <a:lnTo>
                    <a:pt x="344" y="32"/>
                  </a:lnTo>
                  <a:lnTo>
                    <a:pt x="368" y="24"/>
                  </a:lnTo>
                  <a:lnTo>
                    <a:pt x="393" y="16"/>
                  </a:lnTo>
                  <a:lnTo>
                    <a:pt x="419" y="11"/>
                  </a:lnTo>
                  <a:lnTo>
                    <a:pt x="444" y="6"/>
                  </a:lnTo>
                  <a:lnTo>
                    <a:pt x="470" y="2"/>
                  </a:lnTo>
                  <a:lnTo>
                    <a:pt x="497" y="1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838" y="210"/>
                  </a:moveTo>
                  <a:lnTo>
                    <a:pt x="838" y="210"/>
                  </a:lnTo>
                  <a:lnTo>
                    <a:pt x="823" y="196"/>
                  </a:lnTo>
                  <a:lnTo>
                    <a:pt x="806" y="181"/>
                  </a:lnTo>
                  <a:lnTo>
                    <a:pt x="789" y="169"/>
                  </a:lnTo>
                  <a:lnTo>
                    <a:pt x="772" y="156"/>
                  </a:lnTo>
                  <a:lnTo>
                    <a:pt x="754" y="145"/>
                  </a:lnTo>
                  <a:lnTo>
                    <a:pt x="735" y="134"/>
                  </a:lnTo>
                  <a:lnTo>
                    <a:pt x="717" y="124"/>
                  </a:lnTo>
                  <a:lnTo>
                    <a:pt x="697" y="115"/>
                  </a:lnTo>
                  <a:lnTo>
                    <a:pt x="677" y="107"/>
                  </a:lnTo>
                  <a:lnTo>
                    <a:pt x="656" y="100"/>
                  </a:lnTo>
                  <a:lnTo>
                    <a:pt x="634" y="94"/>
                  </a:lnTo>
                  <a:lnTo>
                    <a:pt x="613" y="89"/>
                  </a:lnTo>
                  <a:lnTo>
                    <a:pt x="591" y="85"/>
                  </a:lnTo>
                  <a:lnTo>
                    <a:pt x="570" y="82"/>
                  </a:lnTo>
                  <a:lnTo>
                    <a:pt x="546" y="81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24" y="80"/>
                  </a:lnTo>
                  <a:lnTo>
                    <a:pt x="501" y="81"/>
                  </a:lnTo>
                  <a:lnTo>
                    <a:pt x="479" y="82"/>
                  </a:lnTo>
                  <a:lnTo>
                    <a:pt x="456" y="85"/>
                  </a:lnTo>
                  <a:lnTo>
                    <a:pt x="434" y="89"/>
                  </a:lnTo>
                  <a:lnTo>
                    <a:pt x="413" y="94"/>
                  </a:lnTo>
                  <a:lnTo>
                    <a:pt x="391" y="100"/>
                  </a:lnTo>
                  <a:lnTo>
                    <a:pt x="371" y="107"/>
                  </a:lnTo>
                  <a:lnTo>
                    <a:pt x="352" y="115"/>
                  </a:lnTo>
                  <a:lnTo>
                    <a:pt x="332" y="124"/>
                  </a:lnTo>
                  <a:lnTo>
                    <a:pt x="312" y="134"/>
                  </a:lnTo>
                  <a:lnTo>
                    <a:pt x="294" y="145"/>
                  </a:lnTo>
                  <a:lnTo>
                    <a:pt x="275" y="156"/>
                  </a:lnTo>
                  <a:lnTo>
                    <a:pt x="258" y="169"/>
                  </a:lnTo>
                  <a:lnTo>
                    <a:pt x="242" y="181"/>
                  </a:lnTo>
                  <a:lnTo>
                    <a:pt x="226" y="196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196" y="226"/>
                  </a:lnTo>
                  <a:lnTo>
                    <a:pt x="181" y="242"/>
                  </a:lnTo>
                  <a:lnTo>
                    <a:pt x="168" y="259"/>
                  </a:lnTo>
                  <a:lnTo>
                    <a:pt x="156" y="276"/>
                  </a:lnTo>
                  <a:lnTo>
                    <a:pt x="145" y="295"/>
                  </a:lnTo>
                  <a:lnTo>
                    <a:pt x="133" y="312"/>
                  </a:lnTo>
                  <a:lnTo>
                    <a:pt x="123" y="332"/>
                  </a:lnTo>
                  <a:lnTo>
                    <a:pt x="115" y="352"/>
                  </a:lnTo>
                  <a:lnTo>
                    <a:pt x="107" y="372"/>
                  </a:lnTo>
                  <a:lnTo>
                    <a:pt x="100" y="392"/>
                  </a:lnTo>
                  <a:lnTo>
                    <a:pt x="93" y="414"/>
                  </a:lnTo>
                  <a:lnTo>
                    <a:pt x="89" y="435"/>
                  </a:lnTo>
                  <a:lnTo>
                    <a:pt x="85" y="457"/>
                  </a:lnTo>
                  <a:lnTo>
                    <a:pt x="82" y="480"/>
                  </a:lnTo>
                  <a:lnTo>
                    <a:pt x="81" y="502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1" y="547"/>
                  </a:lnTo>
                  <a:lnTo>
                    <a:pt x="82" y="571"/>
                  </a:lnTo>
                  <a:lnTo>
                    <a:pt x="85" y="592"/>
                  </a:lnTo>
                  <a:lnTo>
                    <a:pt x="89" y="615"/>
                  </a:lnTo>
                  <a:lnTo>
                    <a:pt x="93" y="636"/>
                  </a:lnTo>
                  <a:lnTo>
                    <a:pt x="100" y="657"/>
                  </a:lnTo>
                  <a:lnTo>
                    <a:pt x="107" y="678"/>
                  </a:lnTo>
                  <a:lnTo>
                    <a:pt x="115" y="698"/>
                  </a:lnTo>
                  <a:lnTo>
                    <a:pt x="123" y="718"/>
                  </a:lnTo>
                  <a:lnTo>
                    <a:pt x="133" y="737"/>
                  </a:lnTo>
                  <a:lnTo>
                    <a:pt x="145" y="756"/>
                  </a:lnTo>
                  <a:lnTo>
                    <a:pt x="156" y="773"/>
                  </a:lnTo>
                  <a:lnTo>
                    <a:pt x="168" y="791"/>
                  </a:lnTo>
                  <a:lnTo>
                    <a:pt x="181" y="808"/>
                  </a:lnTo>
                  <a:lnTo>
                    <a:pt x="196" y="825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26" y="855"/>
                  </a:lnTo>
                  <a:lnTo>
                    <a:pt x="242" y="868"/>
                  </a:lnTo>
                  <a:lnTo>
                    <a:pt x="258" y="881"/>
                  </a:lnTo>
                  <a:lnTo>
                    <a:pt x="275" y="893"/>
                  </a:lnTo>
                  <a:lnTo>
                    <a:pt x="294" y="906"/>
                  </a:lnTo>
                  <a:lnTo>
                    <a:pt x="312" y="916"/>
                  </a:lnTo>
                  <a:lnTo>
                    <a:pt x="332" y="926"/>
                  </a:lnTo>
                  <a:lnTo>
                    <a:pt x="352" y="935"/>
                  </a:lnTo>
                  <a:lnTo>
                    <a:pt x="371" y="943"/>
                  </a:lnTo>
                  <a:lnTo>
                    <a:pt x="391" y="950"/>
                  </a:lnTo>
                  <a:lnTo>
                    <a:pt x="413" y="956"/>
                  </a:lnTo>
                  <a:lnTo>
                    <a:pt x="434" y="961"/>
                  </a:lnTo>
                  <a:lnTo>
                    <a:pt x="456" y="965"/>
                  </a:lnTo>
                  <a:lnTo>
                    <a:pt x="479" y="967"/>
                  </a:lnTo>
                  <a:lnTo>
                    <a:pt x="501" y="970"/>
                  </a:lnTo>
                  <a:lnTo>
                    <a:pt x="524" y="970"/>
                  </a:lnTo>
                  <a:lnTo>
                    <a:pt x="524" y="970"/>
                  </a:lnTo>
                  <a:lnTo>
                    <a:pt x="546" y="970"/>
                  </a:lnTo>
                  <a:lnTo>
                    <a:pt x="570" y="967"/>
                  </a:lnTo>
                  <a:lnTo>
                    <a:pt x="591" y="965"/>
                  </a:lnTo>
                  <a:lnTo>
                    <a:pt x="613" y="961"/>
                  </a:lnTo>
                  <a:lnTo>
                    <a:pt x="634" y="956"/>
                  </a:lnTo>
                  <a:lnTo>
                    <a:pt x="656" y="950"/>
                  </a:lnTo>
                  <a:lnTo>
                    <a:pt x="677" y="943"/>
                  </a:lnTo>
                  <a:lnTo>
                    <a:pt x="697" y="935"/>
                  </a:lnTo>
                  <a:lnTo>
                    <a:pt x="717" y="926"/>
                  </a:lnTo>
                  <a:lnTo>
                    <a:pt x="735" y="916"/>
                  </a:lnTo>
                  <a:lnTo>
                    <a:pt x="754" y="906"/>
                  </a:lnTo>
                  <a:lnTo>
                    <a:pt x="772" y="893"/>
                  </a:lnTo>
                  <a:lnTo>
                    <a:pt x="789" y="881"/>
                  </a:lnTo>
                  <a:lnTo>
                    <a:pt x="806" y="868"/>
                  </a:lnTo>
                  <a:lnTo>
                    <a:pt x="823" y="855"/>
                  </a:lnTo>
                  <a:lnTo>
                    <a:pt x="838" y="840"/>
                  </a:lnTo>
                  <a:lnTo>
                    <a:pt x="838" y="840"/>
                  </a:lnTo>
                  <a:lnTo>
                    <a:pt x="853" y="825"/>
                  </a:lnTo>
                  <a:lnTo>
                    <a:pt x="866" y="808"/>
                  </a:lnTo>
                  <a:lnTo>
                    <a:pt x="879" y="791"/>
                  </a:lnTo>
                  <a:lnTo>
                    <a:pt x="891" y="773"/>
                  </a:lnTo>
                  <a:lnTo>
                    <a:pt x="904" y="756"/>
                  </a:lnTo>
                  <a:lnTo>
                    <a:pt x="914" y="737"/>
                  </a:lnTo>
                  <a:lnTo>
                    <a:pt x="924" y="718"/>
                  </a:lnTo>
                  <a:lnTo>
                    <a:pt x="932" y="698"/>
                  </a:lnTo>
                  <a:lnTo>
                    <a:pt x="941" y="678"/>
                  </a:lnTo>
                  <a:lnTo>
                    <a:pt x="947" y="657"/>
                  </a:lnTo>
                  <a:lnTo>
                    <a:pt x="954" y="636"/>
                  </a:lnTo>
                  <a:lnTo>
                    <a:pt x="959" y="615"/>
                  </a:lnTo>
                  <a:lnTo>
                    <a:pt x="962" y="592"/>
                  </a:lnTo>
                  <a:lnTo>
                    <a:pt x="965" y="571"/>
                  </a:lnTo>
                  <a:lnTo>
                    <a:pt x="967" y="547"/>
                  </a:lnTo>
                  <a:lnTo>
                    <a:pt x="967" y="525"/>
                  </a:lnTo>
                  <a:lnTo>
                    <a:pt x="967" y="525"/>
                  </a:lnTo>
                  <a:lnTo>
                    <a:pt x="967" y="502"/>
                  </a:lnTo>
                  <a:lnTo>
                    <a:pt x="965" y="480"/>
                  </a:lnTo>
                  <a:lnTo>
                    <a:pt x="962" y="457"/>
                  </a:lnTo>
                  <a:lnTo>
                    <a:pt x="959" y="435"/>
                  </a:lnTo>
                  <a:lnTo>
                    <a:pt x="954" y="414"/>
                  </a:lnTo>
                  <a:lnTo>
                    <a:pt x="947" y="392"/>
                  </a:lnTo>
                  <a:lnTo>
                    <a:pt x="941" y="372"/>
                  </a:lnTo>
                  <a:lnTo>
                    <a:pt x="932" y="352"/>
                  </a:lnTo>
                  <a:lnTo>
                    <a:pt x="924" y="332"/>
                  </a:lnTo>
                  <a:lnTo>
                    <a:pt x="914" y="312"/>
                  </a:lnTo>
                  <a:lnTo>
                    <a:pt x="904" y="295"/>
                  </a:lnTo>
                  <a:lnTo>
                    <a:pt x="891" y="276"/>
                  </a:lnTo>
                  <a:lnTo>
                    <a:pt x="879" y="259"/>
                  </a:lnTo>
                  <a:lnTo>
                    <a:pt x="866" y="242"/>
                  </a:lnTo>
                  <a:lnTo>
                    <a:pt x="853" y="226"/>
                  </a:lnTo>
                  <a:lnTo>
                    <a:pt x="838" y="210"/>
                  </a:lnTo>
                  <a:lnTo>
                    <a:pt x="838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8367713" y="293688"/>
              <a:ext cx="354013" cy="292100"/>
            </a:xfrm>
            <a:custGeom>
              <a:avLst/>
              <a:gdLst>
                <a:gd name="T0" fmla="*/ 181 w 671"/>
                <a:gd name="T1" fmla="*/ 57 h 550"/>
                <a:gd name="T2" fmla="*/ 311 w 671"/>
                <a:gd name="T3" fmla="*/ 57 h 550"/>
                <a:gd name="T4" fmla="*/ 311 w 671"/>
                <a:gd name="T5" fmla="*/ 550 h 550"/>
                <a:gd name="T6" fmla="*/ 311 w 671"/>
                <a:gd name="T7" fmla="*/ 550 h 550"/>
                <a:gd name="T8" fmla="*/ 277 w 671"/>
                <a:gd name="T9" fmla="*/ 546 h 550"/>
                <a:gd name="T10" fmla="*/ 245 w 671"/>
                <a:gd name="T11" fmla="*/ 540 h 550"/>
                <a:gd name="T12" fmla="*/ 212 w 671"/>
                <a:gd name="T13" fmla="*/ 530 h 550"/>
                <a:gd name="T14" fmla="*/ 181 w 671"/>
                <a:gd name="T15" fmla="*/ 518 h 550"/>
                <a:gd name="T16" fmla="*/ 181 w 671"/>
                <a:gd name="T17" fmla="*/ 57 h 550"/>
                <a:gd name="T18" fmla="*/ 181 w 671"/>
                <a:gd name="T19" fmla="*/ 57 h 550"/>
                <a:gd name="T20" fmla="*/ 0 w 671"/>
                <a:gd name="T21" fmla="*/ 362 h 550"/>
                <a:gd name="T22" fmla="*/ 0 w 671"/>
                <a:gd name="T23" fmla="*/ 362 h 550"/>
                <a:gd name="T24" fmla="*/ 13 w 671"/>
                <a:gd name="T25" fmla="*/ 381 h 550"/>
                <a:gd name="T26" fmla="*/ 26 w 671"/>
                <a:gd name="T27" fmla="*/ 400 h 550"/>
                <a:gd name="T28" fmla="*/ 41 w 671"/>
                <a:gd name="T29" fmla="*/ 417 h 550"/>
                <a:gd name="T30" fmla="*/ 58 w 671"/>
                <a:gd name="T31" fmla="*/ 435 h 550"/>
                <a:gd name="T32" fmla="*/ 58 w 671"/>
                <a:gd name="T33" fmla="*/ 435 h 550"/>
                <a:gd name="T34" fmla="*/ 74 w 671"/>
                <a:gd name="T35" fmla="*/ 451 h 550"/>
                <a:gd name="T36" fmla="*/ 92 w 671"/>
                <a:gd name="T37" fmla="*/ 466 h 550"/>
                <a:gd name="T38" fmla="*/ 111 w 671"/>
                <a:gd name="T39" fmla="*/ 480 h 550"/>
                <a:gd name="T40" fmla="*/ 130 w 671"/>
                <a:gd name="T41" fmla="*/ 492 h 550"/>
                <a:gd name="T42" fmla="*/ 130 w 671"/>
                <a:gd name="T43" fmla="*/ 145 h 550"/>
                <a:gd name="T44" fmla="*/ 0 w 671"/>
                <a:gd name="T45" fmla="*/ 145 h 550"/>
                <a:gd name="T46" fmla="*/ 0 w 671"/>
                <a:gd name="T47" fmla="*/ 362 h 550"/>
                <a:gd name="T48" fmla="*/ 0 w 671"/>
                <a:gd name="T49" fmla="*/ 362 h 550"/>
                <a:gd name="T50" fmla="*/ 360 w 671"/>
                <a:gd name="T51" fmla="*/ 550 h 550"/>
                <a:gd name="T52" fmla="*/ 360 w 671"/>
                <a:gd name="T53" fmla="*/ 550 h 550"/>
                <a:gd name="T54" fmla="*/ 394 w 671"/>
                <a:gd name="T55" fmla="*/ 546 h 550"/>
                <a:gd name="T56" fmla="*/ 428 w 671"/>
                <a:gd name="T57" fmla="*/ 540 h 550"/>
                <a:gd name="T58" fmla="*/ 460 w 671"/>
                <a:gd name="T59" fmla="*/ 530 h 550"/>
                <a:gd name="T60" fmla="*/ 491 w 671"/>
                <a:gd name="T61" fmla="*/ 518 h 550"/>
                <a:gd name="T62" fmla="*/ 491 w 671"/>
                <a:gd name="T63" fmla="*/ 230 h 550"/>
                <a:gd name="T64" fmla="*/ 360 w 671"/>
                <a:gd name="T65" fmla="*/ 230 h 550"/>
                <a:gd name="T66" fmla="*/ 360 w 671"/>
                <a:gd name="T67" fmla="*/ 550 h 550"/>
                <a:gd name="T68" fmla="*/ 360 w 671"/>
                <a:gd name="T69" fmla="*/ 550 h 550"/>
                <a:gd name="T70" fmla="*/ 541 w 671"/>
                <a:gd name="T71" fmla="*/ 492 h 550"/>
                <a:gd name="T72" fmla="*/ 541 w 671"/>
                <a:gd name="T73" fmla="*/ 492 h 550"/>
                <a:gd name="T74" fmla="*/ 561 w 671"/>
                <a:gd name="T75" fmla="*/ 480 h 550"/>
                <a:gd name="T76" fmla="*/ 580 w 671"/>
                <a:gd name="T77" fmla="*/ 466 h 550"/>
                <a:gd name="T78" fmla="*/ 597 w 671"/>
                <a:gd name="T79" fmla="*/ 451 h 550"/>
                <a:gd name="T80" fmla="*/ 615 w 671"/>
                <a:gd name="T81" fmla="*/ 435 h 550"/>
                <a:gd name="T82" fmla="*/ 615 w 671"/>
                <a:gd name="T83" fmla="*/ 435 h 550"/>
                <a:gd name="T84" fmla="*/ 630 w 671"/>
                <a:gd name="T85" fmla="*/ 417 h 550"/>
                <a:gd name="T86" fmla="*/ 645 w 671"/>
                <a:gd name="T87" fmla="*/ 400 h 550"/>
                <a:gd name="T88" fmla="*/ 658 w 671"/>
                <a:gd name="T89" fmla="*/ 381 h 550"/>
                <a:gd name="T90" fmla="*/ 671 w 671"/>
                <a:gd name="T91" fmla="*/ 362 h 550"/>
                <a:gd name="T92" fmla="*/ 671 w 671"/>
                <a:gd name="T93" fmla="*/ 0 h 550"/>
                <a:gd name="T94" fmla="*/ 541 w 671"/>
                <a:gd name="T95" fmla="*/ 0 h 550"/>
                <a:gd name="T96" fmla="*/ 541 w 671"/>
                <a:gd name="T97" fmla="*/ 492 h 550"/>
                <a:gd name="T98" fmla="*/ 541 w 671"/>
                <a:gd name="T99" fmla="*/ 4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1" h="550">
                  <a:moveTo>
                    <a:pt x="181" y="57"/>
                  </a:moveTo>
                  <a:lnTo>
                    <a:pt x="311" y="57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277" y="546"/>
                  </a:lnTo>
                  <a:lnTo>
                    <a:pt x="245" y="540"/>
                  </a:lnTo>
                  <a:lnTo>
                    <a:pt x="212" y="530"/>
                  </a:lnTo>
                  <a:lnTo>
                    <a:pt x="181" y="518"/>
                  </a:lnTo>
                  <a:lnTo>
                    <a:pt x="181" y="57"/>
                  </a:lnTo>
                  <a:lnTo>
                    <a:pt x="181" y="57"/>
                  </a:lnTo>
                  <a:close/>
                  <a:moveTo>
                    <a:pt x="0" y="362"/>
                  </a:moveTo>
                  <a:lnTo>
                    <a:pt x="0" y="362"/>
                  </a:lnTo>
                  <a:lnTo>
                    <a:pt x="13" y="381"/>
                  </a:lnTo>
                  <a:lnTo>
                    <a:pt x="26" y="400"/>
                  </a:lnTo>
                  <a:lnTo>
                    <a:pt x="41" y="417"/>
                  </a:lnTo>
                  <a:lnTo>
                    <a:pt x="58" y="435"/>
                  </a:lnTo>
                  <a:lnTo>
                    <a:pt x="58" y="435"/>
                  </a:lnTo>
                  <a:lnTo>
                    <a:pt x="74" y="451"/>
                  </a:lnTo>
                  <a:lnTo>
                    <a:pt x="92" y="466"/>
                  </a:lnTo>
                  <a:lnTo>
                    <a:pt x="111" y="480"/>
                  </a:lnTo>
                  <a:lnTo>
                    <a:pt x="130" y="492"/>
                  </a:lnTo>
                  <a:lnTo>
                    <a:pt x="130" y="145"/>
                  </a:lnTo>
                  <a:lnTo>
                    <a:pt x="0" y="145"/>
                  </a:lnTo>
                  <a:lnTo>
                    <a:pt x="0" y="362"/>
                  </a:lnTo>
                  <a:lnTo>
                    <a:pt x="0" y="362"/>
                  </a:lnTo>
                  <a:close/>
                  <a:moveTo>
                    <a:pt x="360" y="550"/>
                  </a:moveTo>
                  <a:lnTo>
                    <a:pt x="360" y="550"/>
                  </a:lnTo>
                  <a:lnTo>
                    <a:pt x="394" y="546"/>
                  </a:lnTo>
                  <a:lnTo>
                    <a:pt x="428" y="540"/>
                  </a:lnTo>
                  <a:lnTo>
                    <a:pt x="460" y="530"/>
                  </a:lnTo>
                  <a:lnTo>
                    <a:pt x="491" y="518"/>
                  </a:lnTo>
                  <a:lnTo>
                    <a:pt x="491" y="230"/>
                  </a:lnTo>
                  <a:lnTo>
                    <a:pt x="360" y="230"/>
                  </a:lnTo>
                  <a:lnTo>
                    <a:pt x="360" y="550"/>
                  </a:lnTo>
                  <a:lnTo>
                    <a:pt x="360" y="550"/>
                  </a:lnTo>
                  <a:close/>
                  <a:moveTo>
                    <a:pt x="541" y="492"/>
                  </a:moveTo>
                  <a:lnTo>
                    <a:pt x="541" y="492"/>
                  </a:lnTo>
                  <a:lnTo>
                    <a:pt x="561" y="480"/>
                  </a:lnTo>
                  <a:lnTo>
                    <a:pt x="580" y="466"/>
                  </a:lnTo>
                  <a:lnTo>
                    <a:pt x="597" y="451"/>
                  </a:lnTo>
                  <a:lnTo>
                    <a:pt x="615" y="435"/>
                  </a:lnTo>
                  <a:lnTo>
                    <a:pt x="615" y="435"/>
                  </a:lnTo>
                  <a:lnTo>
                    <a:pt x="630" y="417"/>
                  </a:lnTo>
                  <a:lnTo>
                    <a:pt x="645" y="400"/>
                  </a:lnTo>
                  <a:lnTo>
                    <a:pt x="658" y="381"/>
                  </a:lnTo>
                  <a:lnTo>
                    <a:pt x="671" y="362"/>
                  </a:lnTo>
                  <a:lnTo>
                    <a:pt x="671" y="0"/>
                  </a:lnTo>
                  <a:lnTo>
                    <a:pt x="541" y="0"/>
                  </a:lnTo>
                  <a:lnTo>
                    <a:pt x="541" y="492"/>
                  </a:lnTo>
                  <a:lnTo>
                    <a:pt x="541" y="4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15414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deliverables_FR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.potx" id="{DC18F48F-F1CE-46A7-B3FB-FE3BD020C226}" vid="{6DC66732-871D-41FA-98AD-208FF6C434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1806</TotalTime>
  <Words>1279</Words>
  <Application>Microsoft Office PowerPoint</Application>
  <PresentationFormat>Affichage à l'écran (16:9)</PresentationFormat>
  <Paragraphs>246</Paragraphs>
  <Slides>24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Helvetica Neue Light</vt:lpstr>
      <vt:lpstr>Wingdings</vt:lpstr>
      <vt:lpstr>Template_deliverables_FR</vt:lpstr>
      <vt:lpstr>Présentation PowerPoint</vt:lpstr>
      <vt:lpstr>Présentation PowerPoint</vt:lpstr>
      <vt:lpstr>OBJECTIFS DE LA COHORTE ET INCLUSIONS</vt:lpstr>
      <vt:lpstr>UNE PARTICIPATION DÉCROISSANTE AVEC LE TEMPS</vt:lpstr>
      <vt:lpstr>ATTRITION DEPUIS L’INCLUSION</vt:lpstr>
      <vt:lpstr>LIMITER L’ATTRITION : PERSONNALISER LES RAPPORTS AVEC LES ENQUÊTÉS POUR AMELIORER LA PARTICIPATION</vt:lpstr>
      <vt:lpstr>TROIS CATÉGORIES DE FAMILLES selon leur degré de participation aux trois enquêtes précédentes </vt:lpstr>
      <vt:lpstr>CHIFFRES GLOBAUX</vt:lpstr>
      <vt:lpstr>RETOUR DE RESULTATS PERSONNALISÉS CONCERNANT L’ENFANT</vt:lpstr>
      <vt:lpstr>PAS D’IMPACT POSITIF DU RETOUR DE RÉSULTATS PERSONNALISÉS</vt:lpstr>
      <vt:lpstr>Mais un effet qui dépend du niveau d’étude maternel</vt:lpstr>
      <vt:lpstr>Et d’autres caractéristiques plus personnelles  telles que l’engagement associatif</vt:lpstr>
      <vt:lpstr>HYPOTHESES</vt:lpstr>
      <vt:lpstr>Enrichir la relation classique enquêteur          enquêté:</vt:lpstr>
      <vt:lpstr>La mise à disposition d’un site internet dédié</vt:lpstr>
      <vt:lpstr>LA MISE À DISPOSITION D’UNE ASSISTANCE WEB-TÉLÉPHONIQUE DÉDIÉE</vt:lpstr>
      <vt:lpstr>RÉSULTATS DE L’IMPLICATION ET L’ENGAGEMENT DES FAMILLES: SITE INTERNET &amp; ASSISTANCE WEB TÉLÉPHONIQUE  </vt:lpstr>
      <vt:lpstr>RÉSULTATS DE L’IMPLICATION ET L’ENGAGEMENT DES FAMILLES: PRISE DE RENDEZ-VOUS </vt:lpstr>
      <vt:lpstr>LIMITER LES REPRISES DE QUESTIONNAIRES </vt:lpstr>
      <vt:lpstr>UN CADRE DE RÉUSSITE : DISPONIBILITÉ ET FLEXIBILITÉ DES ÉQUIPES </vt:lpstr>
      <vt:lpstr>CONCLUSIONS</vt:lpstr>
      <vt:lpstr>Présentation PowerPoint</vt:lpstr>
      <vt:lpstr>CHRONOLOGIE DES PREMIÈRES ÉTAPES DU SUIVI DES ENFANTS</vt:lpstr>
      <vt:lpstr>RÉGULARITÉ DE LA PARTICIPATION DES FAMILLES AUX ENQUÊTES DE LA NAISSANCE À 3,5 ANS</vt:lpstr>
    </vt:vector>
  </TitlesOfParts>
  <Company>IPSOS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résultats</dc:title>
  <dc:creator>Farah El Malti</dc:creator>
  <cp:lastModifiedBy>Farah El Malti</cp:lastModifiedBy>
  <cp:revision>92</cp:revision>
  <cp:lastPrinted>2015-09-18T09:36:09Z</cp:lastPrinted>
  <dcterms:created xsi:type="dcterms:W3CDTF">2018-06-06T08:15:55Z</dcterms:created>
  <dcterms:modified xsi:type="dcterms:W3CDTF">2018-06-12T17:54:27Z</dcterms:modified>
</cp:coreProperties>
</file>