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81" r:id="rId4"/>
    <p:sldId id="258" r:id="rId5"/>
    <p:sldId id="280" r:id="rId6"/>
    <p:sldId id="257" r:id="rId7"/>
    <p:sldId id="259" r:id="rId8"/>
    <p:sldId id="261" r:id="rId9"/>
    <p:sldId id="270" r:id="rId10"/>
    <p:sldId id="263" r:id="rId11"/>
    <p:sldId id="271" r:id="rId12"/>
    <p:sldId id="272" r:id="rId13"/>
    <p:sldId id="273" r:id="rId14"/>
    <p:sldId id="284" r:id="rId15"/>
    <p:sldId id="285" r:id="rId16"/>
    <p:sldId id="277" r:id="rId17"/>
    <p:sldId id="276" r:id="rId18"/>
    <p:sldId id="286" r:id="rId19"/>
    <p:sldId id="278" r:id="rId20"/>
    <p:sldId id="279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3"/>
    <p:restoredTop sz="93632"/>
  </p:normalViewPr>
  <p:slideViewPr>
    <p:cSldViewPr snapToGrid="0" snapToObjects="1">
      <p:cViewPr varScale="1">
        <p:scale>
          <a:sx n="64" d="100"/>
          <a:sy n="64" d="100"/>
        </p:scale>
        <p:origin x="184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yvesbussiere\Desktop\Lyon%202018juin04\EPCTAB8MCK1-y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Km/</a:t>
            </a:r>
            <a:r>
              <a:rPr lang="en-US" sz="2000" dirty="0" err="1"/>
              <a:t>adulte</a:t>
            </a:r>
            <a:r>
              <a:rPr lang="en-US" sz="2000" dirty="0"/>
              <a:t> – divers </a:t>
            </a:r>
            <a:r>
              <a:rPr lang="en-US" sz="2000" dirty="0" err="1"/>
              <a:t>sc</a:t>
            </a:r>
            <a:r>
              <a:rPr lang="es-ES" sz="2000" dirty="0"/>
              <a:t>é</a:t>
            </a:r>
            <a:r>
              <a:rPr lang="en-US" sz="2000" dirty="0" err="1"/>
              <a:t>narios</a:t>
            </a:r>
            <a:r>
              <a:rPr lang="en-US" sz="2000" dirty="0"/>
              <a:t> - France 2007-2057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459729830770956E-2"/>
          <c:y val="8.3821588484770851E-2"/>
          <c:w val="0.85013556081767383"/>
          <c:h val="0.5285659188670272"/>
        </c:manualLayout>
      </c:layout>
      <c:lineChart>
        <c:grouping val="standard"/>
        <c:varyColors val="0"/>
        <c:ser>
          <c:idx val="0"/>
          <c:order val="0"/>
          <c:tx>
            <c:strRef>
              <c:f>'sélection pour graphique'!$E$6</c:f>
              <c:strCache>
                <c:ptCount val="1"/>
                <c:pt idx="0">
                  <c:v>FB 1984-86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'sélection pour graphique'!$F$5:$P$5</c:f>
              <c:numCache>
                <c:formatCode>General</c:formatCode>
                <c:ptCount val="11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  <c:pt idx="3">
                  <c:v>2022</c:v>
                </c:pt>
                <c:pt idx="4">
                  <c:v>2027</c:v>
                </c:pt>
                <c:pt idx="5">
                  <c:v>2032</c:v>
                </c:pt>
                <c:pt idx="6">
                  <c:v>2037</c:v>
                </c:pt>
                <c:pt idx="7">
                  <c:v>2042</c:v>
                </c:pt>
                <c:pt idx="8">
                  <c:v>2047</c:v>
                </c:pt>
                <c:pt idx="9">
                  <c:v>2052</c:v>
                </c:pt>
                <c:pt idx="10">
                  <c:v>2057</c:v>
                </c:pt>
              </c:numCache>
            </c:numRef>
          </c:cat>
          <c:val>
            <c:numRef>
              <c:f>'sélection pour graphique'!$F$6:$P$6</c:f>
              <c:numCache>
                <c:formatCode>General</c:formatCode>
                <c:ptCount val="11"/>
                <c:pt idx="0">
                  <c:v>5165</c:v>
                </c:pt>
                <c:pt idx="1">
                  <c:v>5068</c:v>
                </c:pt>
                <c:pt idx="2">
                  <c:v>4973</c:v>
                </c:pt>
                <c:pt idx="3">
                  <c:v>4885</c:v>
                </c:pt>
                <c:pt idx="4">
                  <c:v>4804</c:v>
                </c:pt>
                <c:pt idx="5">
                  <c:v>4736</c:v>
                </c:pt>
                <c:pt idx="6">
                  <c:v>4685</c:v>
                </c:pt>
                <c:pt idx="7">
                  <c:v>4643</c:v>
                </c:pt>
                <c:pt idx="8">
                  <c:v>4613</c:v>
                </c:pt>
                <c:pt idx="9">
                  <c:v>4590</c:v>
                </c:pt>
                <c:pt idx="10">
                  <c:v>4571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38-CD49-B6B1-487E9566356C}"/>
            </c:ext>
          </c:extLst>
        </c:ser>
        <c:ser>
          <c:idx val="1"/>
          <c:order val="1"/>
          <c:tx>
            <c:strRef>
              <c:f>'sélection pour graphique'!$E$7</c:f>
              <c:strCache>
                <c:ptCount val="1"/>
                <c:pt idx="0">
                  <c:v>FB 2013-15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'sélection pour graphique'!$F$5:$P$5</c:f>
              <c:numCache>
                <c:formatCode>General</c:formatCode>
                <c:ptCount val="11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  <c:pt idx="3">
                  <c:v>2022</c:v>
                </c:pt>
                <c:pt idx="4">
                  <c:v>2027</c:v>
                </c:pt>
                <c:pt idx="5">
                  <c:v>2032</c:v>
                </c:pt>
                <c:pt idx="6">
                  <c:v>2037</c:v>
                </c:pt>
                <c:pt idx="7">
                  <c:v>2042</c:v>
                </c:pt>
                <c:pt idx="8">
                  <c:v>2047</c:v>
                </c:pt>
                <c:pt idx="9">
                  <c:v>2052</c:v>
                </c:pt>
                <c:pt idx="10">
                  <c:v>2057</c:v>
                </c:pt>
              </c:numCache>
            </c:numRef>
          </c:cat>
          <c:val>
            <c:numRef>
              <c:f>'sélection pour graphique'!$F$7:$P$7</c:f>
              <c:numCache>
                <c:formatCode>General</c:formatCode>
                <c:ptCount val="11"/>
                <c:pt idx="0">
                  <c:v>7623</c:v>
                </c:pt>
                <c:pt idx="1">
                  <c:v>7532</c:v>
                </c:pt>
                <c:pt idx="2">
                  <c:v>7453</c:v>
                </c:pt>
                <c:pt idx="3">
                  <c:v>7384</c:v>
                </c:pt>
                <c:pt idx="4">
                  <c:v>7310</c:v>
                </c:pt>
                <c:pt idx="5">
                  <c:v>7227</c:v>
                </c:pt>
                <c:pt idx="6">
                  <c:v>7154</c:v>
                </c:pt>
                <c:pt idx="7">
                  <c:v>7090</c:v>
                </c:pt>
                <c:pt idx="8">
                  <c:v>7045</c:v>
                </c:pt>
                <c:pt idx="9">
                  <c:v>7010</c:v>
                </c:pt>
                <c:pt idx="10">
                  <c:v>6983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38-CD49-B6B1-487E9566356C}"/>
            </c:ext>
          </c:extLst>
        </c:ser>
        <c:ser>
          <c:idx val="2"/>
          <c:order val="2"/>
          <c:tx>
            <c:strRef>
              <c:f>'sélection pour graphique'!$E$8</c:f>
              <c:strCache>
                <c:ptCount val="1"/>
                <c:pt idx="0">
                  <c:v>ACCL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'sélection pour graphique'!$F$5:$P$5</c:f>
              <c:numCache>
                <c:formatCode>General</c:formatCode>
                <c:ptCount val="11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  <c:pt idx="3">
                  <c:v>2022</c:v>
                </c:pt>
                <c:pt idx="4">
                  <c:v>2027</c:v>
                </c:pt>
                <c:pt idx="5">
                  <c:v>2032</c:v>
                </c:pt>
                <c:pt idx="6">
                  <c:v>2037</c:v>
                </c:pt>
                <c:pt idx="7">
                  <c:v>2042</c:v>
                </c:pt>
                <c:pt idx="8">
                  <c:v>2047</c:v>
                </c:pt>
                <c:pt idx="9">
                  <c:v>2052</c:v>
                </c:pt>
                <c:pt idx="10">
                  <c:v>2057</c:v>
                </c:pt>
              </c:numCache>
            </c:numRef>
          </c:cat>
          <c:val>
            <c:numRef>
              <c:f>'sélection pour graphique'!$F$8:$P$8</c:f>
              <c:numCache>
                <c:formatCode>General</c:formatCode>
                <c:ptCount val="11"/>
                <c:pt idx="0">
                  <c:v>8039</c:v>
                </c:pt>
                <c:pt idx="1">
                  <c:v>7937</c:v>
                </c:pt>
                <c:pt idx="2">
                  <c:v>7782</c:v>
                </c:pt>
                <c:pt idx="3">
                  <c:v>7655</c:v>
                </c:pt>
                <c:pt idx="4">
                  <c:v>7525</c:v>
                </c:pt>
                <c:pt idx="5">
                  <c:v>7392</c:v>
                </c:pt>
                <c:pt idx="6">
                  <c:v>7274</c:v>
                </c:pt>
                <c:pt idx="7">
                  <c:v>7171</c:v>
                </c:pt>
                <c:pt idx="8">
                  <c:v>7091</c:v>
                </c:pt>
                <c:pt idx="9">
                  <c:v>7015</c:v>
                </c:pt>
                <c:pt idx="10">
                  <c:v>6941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38-CD49-B6B1-487E9566356C}"/>
            </c:ext>
          </c:extLst>
        </c:ser>
        <c:ser>
          <c:idx val="3"/>
          <c:order val="3"/>
          <c:tx>
            <c:strRef>
              <c:f>'sélection pour graphique'!$E$9</c:f>
              <c:strCache>
                <c:ptCount val="1"/>
                <c:pt idx="0">
                  <c:v>ACRL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'sélection pour graphique'!$F$5:$P$5</c:f>
              <c:numCache>
                <c:formatCode>General</c:formatCode>
                <c:ptCount val="11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  <c:pt idx="3">
                  <c:v>2022</c:v>
                </c:pt>
                <c:pt idx="4">
                  <c:v>2027</c:v>
                </c:pt>
                <c:pt idx="5">
                  <c:v>2032</c:v>
                </c:pt>
                <c:pt idx="6">
                  <c:v>2037</c:v>
                </c:pt>
                <c:pt idx="7">
                  <c:v>2042</c:v>
                </c:pt>
                <c:pt idx="8">
                  <c:v>2047</c:v>
                </c:pt>
                <c:pt idx="9">
                  <c:v>2052</c:v>
                </c:pt>
                <c:pt idx="10">
                  <c:v>2057</c:v>
                </c:pt>
              </c:numCache>
            </c:numRef>
          </c:cat>
          <c:val>
            <c:numRef>
              <c:f>'sélection pour graphique'!$F$9:$P$9</c:f>
              <c:numCache>
                <c:formatCode>General</c:formatCode>
                <c:ptCount val="11"/>
                <c:pt idx="0">
                  <c:v>8039</c:v>
                </c:pt>
                <c:pt idx="1">
                  <c:v>7937</c:v>
                </c:pt>
                <c:pt idx="2">
                  <c:v>7782</c:v>
                </c:pt>
                <c:pt idx="3">
                  <c:v>7655</c:v>
                </c:pt>
                <c:pt idx="4">
                  <c:v>7555</c:v>
                </c:pt>
                <c:pt idx="5">
                  <c:v>7485</c:v>
                </c:pt>
                <c:pt idx="6">
                  <c:v>7422</c:v>
                </c:pt>
                <c:pt idx="7">
                  <c:v>7391</c:v>
                </c:pt>
                <c:pt idx="8">
                  <c:v>7380</c:v>
                </c:pt>
                <c:pt idx="9">
                  <c:v>7366</c:v>
                </c:pt>
                <c:pt idx="10">
                  <c:v>7282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38-CD49-B6B1-487E9566356C}"/>
            </c:ext>
          </c:extLst>
        </c:ser>
        <c:ser>
          <c:idx val="4"/>
          <c:order val="4"/>
          <c:tx>
            <c:strRef>
              <c:f>'sélection pour graphique'!$E$10</c:f>
              <c:strCache>
                <c:ptCount val="1"/>
                <c:pt idx="0">
                  <c:v>EPC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'sélection pour graphique'!$F$5:$P$5</c:f>
              <c:numCache>
                <c:formatCode>General</c:formatCode>
                <c:ptCount val="11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  <c:pt idx="3">
                  <c:v>2022</c:v>
                </c:pt>
                <c:pt idx="4">
                  <c:v>2027</c:v>
                </c:pt>
                <c:pt idx="5">
                  <c:v>2032</c:v>
                </c:pt>
                <c:pt idx="6">
                  <c:v>2037</c:v>
                </c:pt>
                <c:pt idx="7">
                  <c:v>2042</c:v>
                </c:pt>
                <c:pt idx="8">
                  <c:v>2047</c:v>
                </c:pt>
                <c:pt idx="9">
                  <c:v>2052</c:v>
                </c:pt>
                <c:pt idx="10">
                  <c:v>2057</c:v>
                </c:pt>
              </c:numCache>
            </c:numRef>
          </c:cat>
          <c:val>
            <c:numRef>
              <c:f>'sélection pour graphique'!$F$10:$P$10</c:f>
              <c:numCache>
                <c:formatCode>0</c:formatCode>
                <c:ptCount val="11"/>
                <c:pt idx="0">
                  <c:v>7614.9382421010669</c:v>
                </c:pt>
                <c:pt idx="1">
                  <c:v>7334.1626490973158</c:v>
                </c:pt>
                <c:pt idx="2">
                  <c:v>8477.0188413087781</c:v>
                </c:pt>
                <c:pt idx="3">
                  <c:v>8542.7500857156265</c:v>
                </c:pt>
                <c:pt idx="4">
                  <c:v>8602.939673260873</c:v>
                </c:pt>
                <c:pt idx="5">
                  <c:v>8605.1209148683593</c:v>
                </c:pt>
                <c:pt idx="6" formatCode="General">
                  <c:v>8611</c:v>
                </c:pt>
                <c:pt idx="7" formatCode="General">
                  <c:v>8611</c:v>
                </c:pt>
                <c:pt idx="8" formatCode="General">
                  <c:v>8621</c:v>
                </c:pt>
                <c:pt idx="9" formatCode="General">
                  <c:v>8622</c:v>
                </c:pt>
                <c:pt idx="10" formatCode="General">
                  <c:v>8613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738-CD49-B6B1-487E95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080896"/>
        <c:axId val="86099072"/>
      </c:lineChart>
      <c:catAx>
        <c:axId val="8608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99072"/>
        <c:crosses val="autoZero"/>
        <c:auto val="1"/>
        <c:lblAlgn val="ctr"/>
        <c:lblOffset val="100"/>
        <c:noMultiLvlLbl val="0"/>
      </c:catAx>
      <c:valAx>
        <c:axId val="8609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8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73642134914426"/>
          <c:y val="0.5153150314398679"/>
          <c:w val="0.69859092117534649"/>
          <c:h val="4.856353870126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CF0D4-1B57-B840-860F-0D5B35341D54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28F98-2402-ED49-BA62-DCC59779E7B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29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550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931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A919111B-7395-AE49-AF70-656F4137E9B6}" type="slidenum">
              <a:rPr lang="es-MX" sz="1200">
                <a:solidFill>
                  <a:srgbClr val="000000"/>
                </a:solidFill>
              </a:rPr>
              <a:pPr eaLnBrk="1" hangingPunct="1"/>
              <a:t>5</a:t>
            </a:fld>
            <a:endParaRPr lang="es-MX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5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9633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099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23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2794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903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1280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F98-2402-ED49-BA62-DCC59779E7B4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061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88750-AD9E-D948-83F8-7B7AFC2E3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22B2F-7E09-204B-90F9-73887048A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189F8-7606-7745-AA41-5F5AFF05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C4241-8D35-964A-B855-98662CB5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6621C-CE27-114C-84EC-9DC81E66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36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0EF6-FD18-8640-96B4-D3E8CF64A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1C037-7E61-394B-A444-58732D502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EB8AE-E894-8648-88B2-2582F39B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9D6D1-C225-864A-BD49-7CC85885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A956-759A-F74A-896B-51C5A436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687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233877-B74B-4C41-8C49-6BF3C357F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F35DD-E188-5744-955A-194E9EDCD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3A02-9D10-954B-A8B6-BB136328E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1C849-64DF-0842-B0D8-F1353B28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0EF71-5B76-6E4D-B9C5-AC23ABFA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83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8E32-D9B1-ED4D-80BB-55BB1595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27C61-D028-C643-9FFE-897506314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0B6B8-9611-A540-A2F7-1E861C6F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265E3-0270-BC42-B155-CE321142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E80F9-F7EC-4344-9245-B33C4A89B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017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C9DD-E990-BA4A-AD0D-718B42FB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58AB-562B-7442-9A42-FF60B67BD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5F795-77D8-6843-844F-B7F2F754B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76356-93D1-8840-9D41-88AC7EF5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BEFB0-0A42-6B46-909F-B2375416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1796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E6D1E-AF19-C542-B67B-FAB52747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998E9-C3B3-1E43-ACC2-39731F82B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3D360-6448-9941-817F-A7F85073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A3A8E-27E8-9643-B8D5-E34833F15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2F4FB-349F-1545-A9B0-48484F45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CEEBF-6169-0A41-88F2-BC98BC79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109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CB06C-6261-0845-A541-6162DEDD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207EC-62FC-3A41-981C-F8C3250D4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2DF9D-7EFF-DE40-9687-0C6794A98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9DCCE-3E07-2544-A09C-3AE0DD84A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95BBA-968F-CA48-9602-D16FB5548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35A81-A247-1045-A9C1-2045AFCB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75311-9FB1-CF44-BE4B-00278E9A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240BB-B71F-634C-BA89-292B78B00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890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B6A3-27F5-B94A-809E-1B39DBF3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AFE3C3-7272-164D-8333-8CF044F2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15CC6D-CF33-1546-A5BD-21A22BB5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B65A0-909D-944E-9278-FD16026A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017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90DC7-BD49-3647-BEB3-5B8CC798D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662B05-6AC7-A54F-A755-5DE2743FC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40C16-F090-354B-B675-1F7589B86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105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698F1-253D-1E45-AE52-EA58DF14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D8511-B15E-A248-857D-80DE88F0E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43374-FE81-CB40-A0E3-FACDAC5DA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96ECA-0A3F-914E-9C5D-8A25C668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3E0D0-5F40-5F47-A1E7-F732B51C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1B539-3510-004E-9D30-09DE77B1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546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0D71D-2D8A-8242-B81B-4AE09575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084662-7E2B-3747-9771-03A91F4C7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67A00-4693-BD45-9A94-8FD07688F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53A61-7A50-5046-945D-BC7B8ADE8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CC5DE-E750-A240-8A40-A85ED201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3086C-7EAF-8F4D-A5EF-15ACD574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960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C6E9C-7AA7-864F-93EC-2CCD1ABC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0B4CA-AFE0-994F-89C1-966732732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F8682-E75B-7B45-8EB4-EDA6B4786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A4D5-BE68-6147-B2F7-E1622561A80B}" type="datetimeFigureOut">
              <a:rPr lang="es-ES_tradnl" smtClean="0"/>
              <a:t>10/6/18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6A7BB-0EAE-2841-8746-2BA5AE8903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E1154-8D16-0D48-A2BD-4374BDEAB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BA4FA-B7A9-E940-A8EC-869495B91A0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675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AD4E-77D2-CE47-9051-D27B00BE1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793" y="2115671"/>
            <a:ext cx="9777911" cy="173749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US" sz="3100" dirty="0"/>
            </a:br>
            <a:r>
              <a:rPr lang="fr-FR" sz="3100" dirty="0"/>
              <a:t> </a:t>
            </a: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br>
              <a:rPr lang="en-US" sz="3100" dirty="0"/>
            </a:br>
            <a:r>
              <a:rPr lang="fr-FR" sz="3100" b="1" cap="all" dirty="0"/>
              <a:t>Un modèle Espérance de vie-Période-Cohorte pour projeter l'équipement en voiture particulière et la circulation automobile</a:t>
            </a:r>
            <a:endParaRPr lang="es-ES_tradnl" cap="al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F8144-F022-D54D-8F14-4DD65D216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300" y="4217251"/>
            <a:ext cx="9244894" cy="18854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dirty="0"/>
              <a:t>Jean-Loup MADRE, IFSTTAR, AME DEST, </a:t>
            </a:r>
            <a:r>
              <a:rPr lang="es-ES" dirty="0" err="1"/>
              <a:t>jean-loup.madre@ifsttar.fr</a:t>
            </a:r>
            <a:endParaRPr lang="en-US" dirty="0"/>
          </a:p>
          <a:p>
            <a:r>
              <a:rPr lang="fr-FR" dirty="0"/>
              <a:t>Yves D. BUSSIÈRE, BUAP, Puebla, Mexique, </a:t>
            </a:r>
            <a:r>
              <a:rPr lang="fr-FR" dirty="0" err="1"/>
              <a:t>ydbussiere@yahoo.ca</a:t>
            </a:r>
            <a:endParaRPr lang="en-US" dirty="0"/>
          </a:p>
          <a:p>
            <a:r>
              <a:rPr lang="en-US" dirty="0"/>
              <a:t>Richard GRIMAL, CEREMA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richard.grimal@cerema.fr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Benoît CORNUT, UNIV. PARIS-EST, </a:t>
            </a:r>
            <a:r>
              <a:rPr lang="en-US" dirty="0" err="1"/>
              <a:t>Créteil</a:t>
            </a:r>
            <a:r>
              <a:rPr lang="en-US" dirty="0"/>
              <a:t>, </a:t>
            </a:r>
            <a:r>
              <a:rPr lang="en-US" dirty="0" err="1"/>
              <a:t>benoit.cornut@gmail.com</a:t>
            </a:r>
            <a:endParaRPr lang="en-US" dirty="0"/>
          </a:p>
          <a:p>
            <a:endParaRPr lang="es-ES_tradn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E22B10-0BBD-7348-B47C-C4606A7E7D3C}"/>
              </a:ext>
            </a:extLst>
          </p:cNvPr>
          <p:cNvSpPr/>
          <p:nvPr/>
        </p:nvSpPr>
        <p:spPr>
          <a:xfrm>
            <a:off x="1103792" y="629079"/>
            <a:ext cx="9777911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13º Journées de Méthodologie Statistique de l´Insee (JMS 2018)</a:t>
            </a:r>
          </a:p>
          <a:p>
            <a:pPr algn="ctr"/>
            <a:r>
              <a:rPr lang="fr-FR" sz="2400" b="1" dirty="0"/>
              <a:t>12-14 juin 2018</a:t>
            </a:r>
          </a:p>
          <a:p>
            <a:pPr algn="ctr"/>
            <a:r>
              <a:rPr lang="fr-FR" sz="2400" b="1" dirty="0"/>
              <a:t>UIC-P, 16 rue Jean Rey, Paris 15º</a:t>
            </a:r>
            <a:endParaRPr lang="es-ES_tradnl" sz="2400" b="1" dirty="0"/>
          </a:p>
        </p:txBody>
      </p:sp>
    </p:spTree>
    <p:extLst>
      <p:ext uri="{BB962C8B-B14F-4D97-AF65-F5344CB8AC3E}">
        <p14:creationId xmlns:p14="http://schemas.microsoft.com/office/powerpoint/2010/main" val="245085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B72D-47DD-F444-9F70-98494027C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80260" cy="931412"/>
          </a:xfrm>
          <a:ln>
            <a:solidFill>
              <a:schemeClr val="accent1"/>
            </a:solidFill>
          </a:ln>
        </p:spPr>
        <p:txBody>
          <a:bodyPr anchor="t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FR" sz="3100" b="1" dirty="0"/>
              <a:t>MOD</a:t>
            </a:r>
            <a:r>
              <a:rPr lang="es-ES" sz="3100" b="1" dirty="0" err="1"/>
              <a:t>È</a:t>
            </a:r>
            <a:r>
              <a:rPr lang="fr-FR" sz="3100" b="1" dirty="0"/>
              <a:t>LE </a:t>
            </a:r>
            <a:r>
              <a:rPr lang="es-ES" sz="3100" b="1" dirty="0" err="1"/>
              <a:t>Â</a:t>
            </a:r>
            <a:r>
              <a:rPr lang="fr-FR" sz="3100" b="1" dirty="0"/>
              <a:t>GE-COHORTE</a:t>
            </a:r>
            <a:br>
              <a:rPr lang="en-US" dirty="0"/>
            </a:b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9D7DB-C91E-C24A-A365-A82DB9E9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K(</a:t>
            </a:r>
            <a:r>
              <a:rPr lang="fr-FR" dirty="0" err="1"/>
              <a:t>a,t</a:t>
            </a:r>
            <a:r>
              <a:rPr lang="fr-FR" dirty="0"/>
              <a:t>) = </a:t>
            </a:r>
            <a:r>
              <a:rPr lang="fr-FR" dirty="0" err="1"/>
              <a:t>gAGE</a:t>
            </a:r>
            <a:r>
              <a:rPr lang="fr-FR" dirty="0"/>
              <a:t> + </a:t>
            </a:r>
            <a:r>
              <a:rPr lang="fr-FR" dirty="0" err="1"/>
              <a:t>cGEN</a:t>
            </a:r>
            <a:r>
              <a:rPr lang="fr-FR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r>
              <a:rPr lang="fr-FR" dirty="0"/>
              <a:t>Avec :</a:t>
            </a:r>
            <a:endParaRPr lang="en-US" dirty="0"/>
          </a:p>
          <a:p>
            <a:pPr lvl="1"/>
            <a:r>
              <a:rPr lang="fr-FR" sz="2800" dirty="0"/>
              <a:t>K(</a:t>
            </a:r>
            <a:r>
              <a:rPr lang="fr-FR" sz="2800" dirty="0" err="1"/>
              <a:t>a,t</a:t>
            </a:r>
            <a:r>
              <a:rPr lang="fr-FR" sz="2800" dirty="0"/>
              <a:t>) kilométrage moyen par adulte d’âge a à la date </a:t>
            </a:r>
            <a:r>
              <a:rPr lang="fr-FR" sz="2800" dirty="0" err="1"/>
              <a:t>t</a:t>
            </a:r>
            <a:r>
              <a:rPr lang="fr-FR" sz="2800" dirty="0"/>
              <a:t>,</a:t>
            </a:r>
            <a:endParaRPr lang="en-US" sz="2800" dirty="0"/>
          </a:p>
          <a:p>
            <a:pPr lvl="1"/>
            <a:r>
              <a:rPr lang="en-US" sz="2800" dirty="0"/>
              <a:t>AGE indicatrices </a:t>
            </a:r>
            <a:r>
              <a:rPr lang="en-US" sz="2800" dirty="0" err="1"/>
              <a:t>d’âge</a:t>
            </a:r>
            <a:endParaRPr lang="en-US" sz="2800" dirty="0"/>
          </a:p>
          <a:p>
            <a:pPr lvl="1"/>
            <a:r>
              <a:rPr lang="en-US" sz="2800" dirty="0"/>
              <a:t>GEN indicatrices de </a:t>
            </a:r>
            <a:r>
              <a:rPr lang="en-US" sz="2800" dirty="0" err="1"/>
              <a:t>cohorte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8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655F-F327-9E4C-A9A0-C9C7E2AF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2913"/>
            <a:ext cx="10273496" cy="1035753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COMMENT INTRODUIRE LES EFFETS DE P</a:t>
            </a:r>
            <a:r>
              <a:rPr lang="es-ES" sz="3100" b="1" dirty="0"/>
              <a:t>É</a:t>
            </a:r>
            <a:r>
              <a:rPr lang="fr-FR" sz="3100" b="1" dirty="0"/>
              <a:t>RIODE ?</a:t>
            </a:r>
            <a:br>
              <a:rPr lang="en-US" sz="2800" b="1" dirty="0"/>
            </a:br>
            <a:endParaRPr lang="es-ES_tradnl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423A5-7F9B-2E46-A965-CDDB6B9C8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Malgré la colinéarité :</a:t>
            </a:r>
          </a:p>
          <a:p>
            <a:pPr marL="0" indent="0">
              <a:buNone/>
            </a:pPr>
            <a:endParaRPr lang="en-US" dirty="0"/>
          </a:p>
          <a:p>
            <a:r>
              <a:rPr lang="fr-FR" dirty="0"/>
              <a:t>DATE (période) =</a:t>
            </a:r>
            <a:r>
              <a:rPr lang="en-US" dirty="0"/>
              <a:t> </a:t>
            </a:r>
            <a:r>
              <a:rPr lang="fr-FR" dirty="0"/>
              <a:t>ANN</a:t>
            </a:r>
            <a:r>
              <a:rPr lang="es-ES" dirty="0"/>
              <a:t>É</a:t>
            </a:r>
            <a:r>
              <a:rPr lang="fr-FR" dirty="0"/>
              <a:t>E de Naissance (cohorte) + </a:t>
            </a:r>
            <a:r>
              <a:rPr lang="es-ES" dirty="0" err="1"/>
              <a:t>Â</a:t>
            </a:r>
            <a:r>
              <a:rPr lang="fr-FR" dirty="0"/>
              <a:t>GE </a:t>
            </a:r>
          </a:p>
          <a:p>
            <a:endParaRPr lang="en-US" dirty="0"/>
          </a:p>
          <a:p>
            <a:r>
              <a:rPr lang="fr-FR" dirty="0"/>
              <a:t>Les effets de p</a:t>
            </a:r>
            <a:r>
              <a:rPr lang="es-ES" dirty="0" err="1"/>
              <a:t>ériode</a:t>
            </a:r>
            <a:r>
              <a:rPr lang="es-ES" dirty="0"/>
              <a:t> </a:t>
            </a:r>
            <a:r>
              <a:rPr lang="es-ES" dirty="0" err="1"/>
              <a:t>sont</a:t>
            </a:r>
            <a:r>
              <a:rPr lang="es-ES" dirty="0"/>
              <a:t> </a:t>
            </a:r>
            <a:r>
              <a:rPr lang="fr-FR" dirty="0"/>
              <a:t>importants pour rendre compte des facteurs </a:t>
            </a:r>
            <a:r>
              <a:rPr lang="es-ES" dirty="0"/>
              <a:t>É</a:t>
            </a:r>
            <a:r>
              <a:rPr lang="fr-FR" dirty="0"/>
              <a:t>CONOMIQUES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63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5B7A4-F98F-0B41-BE0B-08901054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5623" cy="906463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br>
              <a:rPr lang="fr-FR" sz="2800" b="1" dirty="0"/>
            </a:br>
            <a:r>
              <a:rPr lang="fr-FR" sz="3100" b="1" dirty="0"/>
              <a:t>POURQUOI REMPLACER L’</a:t>
            </a:r>
            <a:r>
              <a:rPr lang="es-ES" sz="3100" b="1" dirty="0" err="1"/>
              <a:t>Â</a:t>
            </a:r>
            <a:r>
              <a:rPr lang="fr-FR" sz="3100" b="1" dirty="0"/>
              <a:t>GE par l’ESP</a:t>
            </a:r>
            <a:r>
              <a:rPr lang="es-ES" sz="3100" b="1" dirty="0"/>
              <a:t>É</a:t>
            </a:r>
            <a:r>
              <a:rPr lang="fr-FR" sz="3100" b="1" dirty="0"/>
              <a:t>RANCE DE VIE ?</a:t>
            </a:r>
            <a:br>
              <a:rPr lang="en-US" sz="3100" dirty="0"/>
            </a:br>
            <a:endParaRPr lang="es-ES_tradnl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72F9-79B0-1040-B2E9-9F91A2597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7387"/>
            <a:ext cx="10515600" cy="4219575"/>
          </a:xfrm>
        </p:spPr>
        <p:txBody>
          <a:bodyPr>
            <a:normAutofit/>
          </a:bodyPr>
          <a:lstStyle/>
          <a:p>
            <a:r>
              <a:rPr lang="fr-FR" dirty="0"/>
              <a:t>Les étapes du CYCLE DE VIE s’allongent :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 	-poursuite des études,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 	- arrivée plus tardive des enfants,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 	- recul de l’âge de la retraite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US" dirty="0"/>
          </a:p>
          <a:p>
            <a:r>
              <a:rPr lang="fr-FR" dirty="0"/>
              <a:t>Absence de colinéarité avec Période et Cohorte.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36643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AB2C-C487-1C4B-81C4-E752A68DF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MOD</a:t>
            </a:r>
            <a:r>
              <a:rPr lang="es-ES" sz="3100" b="1" dirty="0" err="1"/>
              <a:t>È</a:t>
            </a:r>
            <a:r>
              <a:rPr lang="fr-FR" sz="3100" b="1" dirty="0"/>
              <a:t>LE ESP</a:t>
            </a:r>
            <a:r>
              <a:rPr lang="es-ES" sz="3100" b="1" dirty="0"/>
              <a:t>É</a:t>
            </a:r>
            <a:r>
              <a:rPr lang="fr-FR" sz="3100" b="1" dirty="0"/>
              <a:t>RANCE DE VIE-P</a:t>
            </a:r>
            <a:r>
              <a:rPr lang="es-ES" sz="3100" b="1" dirty="0"/>
              <a:t>É</a:t>
            </a:r>
            <a:r>
              <a:rPr lang="fr-FR" sz="3100" b="1" dirty="0"/>
              <a:t>RIODE-COHORTE</a:t>
            </a:r>
            <a:br>
              <a:rPr lang="en-US" sz="2800" b="1" dirty="0"/>
            </a:br>
            <a:endParaRPr lang="es-ES_tradnl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1078-C171-6540-BF22-0CF664045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638"/>
            <a:ext cx="10515600" cy="48720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11200" dirty="0"/>
              <a:t>K(</a:t>
            </a:r>
            <a:r>
              <a:rPr lang="fr-FR" sz="11200" dirty="0" err="1"/>
              <a:t>a,t</a:t>
            </a:r>
            <a:r>
              <a:rPr lang="fr-FR" sz="11200" dirty="0"/>
              <a:t>) = f(EV(</a:t>
            </a:r>
            <a:r>
              <a:rPr lang="fr-FR" sz="11200" dirty="0" err="1"/>
              <a:t>a,t</a:t>
            </a:r>
            <a:r>
              <a:rPr lang="fr-FR" sz="11200" dirty="0"/>
              <a:t>), GEN, Niveau de vie, prix)</a:t>
            </a:r>
            <a:endParaRPr lang="en-US" sz="11200" dirty="0"/>
          </a:p>
          <a:p>
            <a:pPr marL="0" indent="0">
              <a:buNone/>
            </a:pPr>
            <a:r>
              <a:rPr lang="fr-FR" sz="11200" dirty="0"/>
              <a:t> </a:t>
            </a:r>
            <a:endParaRPr lang="en-US" sz="11200" dirty="0"/>
          </a:p>
          <a:p>
            <a:pPr marL="0" indent="0">
              <a:buNone/>
            </a:pPr>
            <a:r>
              <a:rPr lang="fr-FR" sz="11200" dirty="0"/>
              <a:t>Avec :</a:t>
            </a: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	K(</a:t>
            </a:r>
            <a:r>
              <a:rPr lang="fr-FR" sz="11200" dirty="0" err="1"/>
              <a:t>a,t</a:t>
            </a:r>
            <a:r>
              <a:rPr lang="fr-FR" sz="11200" dirty="0"/>
              <a:t>) kilométrage moyen par adulte d’âge a à la date </a:t>
            </a:r>
            <a:r>
              <a:rPr lang="fr-FR" sz="11200" dirty="0" err="1"/>
              <a:t>t</a:t>
            </a:r>
            <a:r>
              <a:rPr lang="fr-FR" sz="11200" dirty="0"/>
              <a:t>,</a:t>
            </a: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	GEN indicatrices de cohorte</a:t>
            </a: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 	EV(</a:t>
            </a:r>
            <a:r>
              <a:rPr lang="fr-FR" sz="11200" dirty="0" err="1"/>
              <a:t>a,t</a:t>
            </a:r>
            <a:r>
              <a:rPr lang="fr-FR" sz="11200" dirty="0"/>
              <a:t>) espérance de vie à l’âge a l’année t</a:t>
            </a:r>
          </a:p>
          <a:p>
            <a:pPr marL="0" lvl="0" indent="0">
              <a:buNone/>
            </a:pP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Introduire EV et EV² rend compte de la convexité</a:t>
            </a: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 	Niveau de vie = Revenu/</a:t>
            </a:r>
            <a:r>
              <a:rPr lang="fr-FR" sz="11200" dirty="0" err="1"/>
              <a:t>u.c</a:t>
            </a:r>
            <a:r>
              <a:rPr lang="fr-FR" sz="11200" dirty="0"/>
              <a:t>. du ménage</a:t>
            </a:r>
            <a:endParaRPr lang="en-US" sz="11200" dirty="0"/>
          </a:p>
          <a:p>
            <a:pPr marL="0" lvl="0" indent="0">
              <a:buNone/>
            </a:pPr>
            <a:r>
              <a:rPr lang="fr-FR" sz="11200" dirty="0"/>
              <a:t> 	Prix= indice France entière du prix des carburants (essence et 	gazole)</a:t>
            </a:r>
            <a:endParaRPr lang="en-US" sz="11200" dirty="0"/>
          </a:p>
          <a:p>
            <a:pPr marL="0" indent="0">
              <a:buNone/>
            </a:pPr>
            <a:r>
              <a:rPr lang="fr-FR" sz="11200" dirty="0"/>
              <a:t> </a:t>
            </a:r>
            <a:endParaRPr lang="en-US" sz="112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6484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31F0-E8F3-1D4F-9DA0-2BED294A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36481" cy="84615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2800" b="1" dirty="0"/>
              <a:t>PARAMÈTRES ESTIMÉS DU MODÈLE EPC</a:t>
            </a:r>
            <a:endParaRPr lang="es-ES_tradnl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5272B-6AF4-1C42-8832-0D77045F5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4692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/>
              <a:t>Elasticit</a:t>
            </a:r>
            <a:r>
              <a:rPr lang="es-ES" dirty="0" err="1"/>
              <a:t>és</a:t>
            </a:r>
            <a:r>
              <a:rPr lang="es-ES_tradnl" dirty="0"/>
              <a:t> des km/</a:t>
            </a:r>
            <a:r>
              <a:rPr lang="es-ES_tradnl" dirty="0" err="1"/>
              <a:t>adulte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/>
              <a:t>	- </a:t>
            </a:r>
            <a:r>
              <a:rPr lang="es-ES_tradnl" dirty="0" err="1"/>
              <a:t>au</a:t>
            </a:r>
            <a:r>
              <a:rPr lang="es-ES_tradnl" dirty="0"/>
              <a:t> REVENU: 0,28 à 0,32</a:t>
            </a:r>
          </a:p>
          <a:p>
            <a:pPr marL="0" indent="0">
              <a:buNone/>
            </a:pPr>
            <a:r>
              <a:rPr lang="es-ES_tradnl" dirty="0"/>
              <a:t> 	- </a:t>
            </a:r>
            <a:r>
              <a:rPr lang="es-ES_tradnl" dirty="0" err="1"/>
              <a:t>au</a:t>
            </a:r>
            <a:r>
              <a:rPr lang="es-ES_tradnl" dirty="0"/>
              <a:t> PRIX des </a:t>
            </a:r>
            <a:r>
              <a:rPr lang="es-ES_tradnl" dirty="0" err="1"/>
              <a:t>carburants</a:t>
            </a:r>
            <a:r>
              <a:rPr lang="es-ES_tradnl" dirty="0"/>
              <a:t> : -0,4  à </a:t>
            </a:r>
            <a:r>
              <a:rPr lang="es-ES" dirty="0"/>
              <a:t>- </a:t>
            </a:r>
            <a:r>
              <a:rPr lang="es-ES_tradnl" dirty="0"/>
              <a:t>0,6</a:t>
            </a:r>
          </a:p>
          <a:p>
            <a:pPr marL="0" indent="0">
              <a:buNone/>
            </a:pPr>
            <a:r>
              <a:rPr lang="es-ES_tradnl" dirty="0" err="1"/>
              <a:t>Maximum</a:t>
            </a:r>
            <a:r>
              <a:rPr lang="es-ES_tradnl" dirty="0"/>
              <a:t> des km/</a:t>
            </a:r>
            <a:r>
              <a:rPr lang="es-ES_tradnl" dirty="0" err="1"/>
              <a:t>adulte</a:t>
            </a:r>
            <a:r>
              <a:rPr lang="es-ES_tradnl" dirty="0"/>
              <a:t> </a:t>
            </a:r>
            <a:r>
              <a:rPr lang="es-ES_tradnl" dirty="0" err="1"/>
              <a:t>pour</a:t>
            </a:r>
            <a:r>
              <a:rPr lang="es-ES_tradnl" dirty="0"/>
              <a:t> une ESP</a:t>
            </a:r>
            <a:r>
              <a:rPr lang="es-ES" dirty="0"/>
              <a:t>É</a:t>
            </a:r>
            <a:r>
              <a:rPr lang="es-ES_tradnl" dirty="0"/>
              <a:t>RANCE DE VIE </a:t>
            </a:r>
            <a:r>
              <a:rPr lang="es-ES_tradnl" dirty="0" err="1"/>
              <a:t>d'environ</a:t>
            </a:r>
            <a:r>
              <a:rPr lang="es-ES_tradnl" dirty="0"/>
              <a:t> 34 </a:t>
            </a:r>
            <a:r>
              <a:rPr lang="es-ES_tradnl" dirty="0" err="1"/>
              <a:t>ans</a:t>
            </a:r>
            <a:r>
              <a:rPr lang="es-ES_tradnl" dirty="0"/>
              <a:t>, </a:t>
            </a:r>
            <a:r>
              <a:rPr lang="es-ES_tradnl" dirty="0" err="1"/>
              <a:t>soit</a:t>
            </a:r>
            <a:r>
              <a:rPr lang="es-ES_tradnl" dirty="0"/>
              <a:t> </a:t>
            </a:r>
            <a:r>
              <a:rPr lang="es-ES_tradnl" dirty="0" err="1"/>
              <a:t>avant</a:t>
            </a:r>
            <a:r>
              <a:rPr lang="es-ES_tradnl" dirty="0"/>
              <a:t> la </a:t>
            </a:r>
            <a:r>
              <a:rPr lang="es-ES_tradnl" dirty="0" err="1"/>
              <a:t>cinquantaine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Contraste </a:t>
            </a:r>
            <a:r>
              <a:rPr lang="es-ES_tradnl" dirty="0" err="1"/>
              <a:t>important</a:t>
            </a:r>
            <a:r>
              <a:rPr lang="es-ES_tradnl" dirty="0"/>
              <a:t> entre: </a:t>
            </a:r>
          </a:p>
          <a:p>
            <a:pPr marL="0" indent="0">
              <a:buNone/>
            </a:pPr>
            <a:r>
              <a:rPr lang="es-ES_tradnl" dirty="0"/>
              <a:t>	- les COHORTES n</a:t>
            </a:r>
            <a:r>
              <a:rPr lang="es-ES" dirty="0"/>
              <a:t>é</a:t>
            </a:r>
            <a:r>
              <a:rPr lang="es-ES_tradnl" dirty="0"/>
              <a:t>es </a:t>
            </a:r>
            <a:r>
              <a:rPr lang="es-ES_tradnl" dirty="0" err="1"/>
              <a:t>avant</a:t>
            </a:r>
            <a:r>
              <a:rPr lang="es-ES_tradnl" dirty="0"/>
              <a:t> 1955, </a:t>
            </a:r>
          </a:p>
          <a:p>
            <a:pPr marL="0" indent="0">
              <a:buNone/>
            </a:pPr>
            <a:r>
              <a:rPr lang="es-ES_tradnl" dirty="0"/>
              <a:t>	- et </a:t>
            </a:r>
            <a:r>
              <a:rPr lang="es-ES_tradnl" dirty="0" err="1"/>
              <a:t>celles</a:t>
            </a:r>
            <a:r>
              <a:rPr lang="es-ES_tradnl" dirty="0"/>
              <a:t> n</a:t>
            </a:r>
            <a:r>
              <a:rPr lang="es-ES" dirty="0"/>
              <a:t>é</a:t>
            </a:r>
            <a:r>
              <a:rPr lang="es-ES_tradnl" dirty="0"/>
              <a:t>es </a:t>
            </a:r>
            <a:r>
              <a:rPr lang="es-ES_tradnl" dirty="0" err="1"/>
              <a:t>dans</a:t>
            </a:r>
            <a:r>
              <a:rPr lang="es-ES_tradnl" dirty="0"/>
              <a:t> les </a:t>
            </a:r>
            <a:r>
              <a:rPr lang="es-ES_tradnl" dirty="0" err="1"/>
              <a:t>ann</a:t>
            </a:r>
            <a:r>
              <a:rPr lang="es-ES" dirty="0"/>
              <a:t>é</a:t>
            </a:r>
            <a:r>
              <a:rPr lang="es-ES_tradnl" dirty="0"/>
              <a:t>es 70 et 80, </a:t>
            </a:r>
          </a:p>
          <a:p>
            <a:pPr marL="0" indent="0">
              <a:buNone/>
            </a:pPr>
            <a:r>
              <a:rPr lang="es-ES_tradnl" dirty="0"/>
              <a:t>	- </a:t>
            </a:r>
            <a:r>
              <a:rPr lang="es-ES_tradnl" dirty="0" err="1"/>
              <a:t>avec</a:t>
            </a:r>
            <a:r>
              <a:rPr lang="es-ES_tradnl" dirty="0"/>
              <a:t> un </a:t>
            </a:r>
            <a:r>
              <a:rPr lang="es-ES_tradnl" dirty="0" err="1"/>
              <a:t>rebroussement</a:t>
            </a:r>
            <a:r>
              <a:rPr lang="es-ES_tradnl" dirty="0"/>
              <a:t> </a:t>
            </a:r>
            <a:r>
              <a:rPr lang="es-ES_tradnl" dirty="0" err="1"/>
              <a:t>pour</a:t>
            </a:r>
            <a:r>
              <a:rPr lang="es-ES_tradnl" dirty="0"/>
              <a:t> </a:t>
            </a:r>
            <a:r>
              <a:rPr lang="es-ES_tradnl" dirty="0" err="1"/>
              <a:t>celles</a:t>
            </a:r>
            <a:r>
              <a:rPr lang="es-ES_tradnl" dirty="0"/>
              <a:t> des </a:t>
            </a:r>
            <a:r>
              <a:rPr lang="es-ES_tradnl" dirty="0" err="1"/>
              <a:t>ann</a:t>
            </a:r>
            <a:r>
              <a:rPr lang="es-ES" dirty="0"/>
              <a:t>é</a:t>
            </a:r>
            <a:r>
              <a:rPr lang="es-ES_tradnl" dirty="0"/>
              <a:t>es 90.</a:t>
            </a:r>
          </a:p>
        </p:txBody>
      </p:sp>
    </p:spTree>
    <p:extLst>
      <p:ext uri="{BB962C8B-B14F-4D97-AF65-F5344CB8AC3E}">
        <p14:creationId xmlns:p14="http://schemas.microsoft.com/office/powerpoint/2010/main" val="3269571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100BD0-B8AB-C347-A98D-067ED7D5A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612081"/>
              </p:ext>
            </p:extLst>
          </p:nvPr>
        </p:nvGraphicFramePr>
        <p:xfrm>
          <a:off x="902524" y="225632"/>
          <a:ext cx="11965051" cy="6258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74CC62-D272-B149-8B1E-86ED0F99B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953802"/>
              </p:ext>
            </p:extLst>
          </p:nvPr>
        </p:nvGraphicFramePr>
        <p:xfrm>
          <a:off x="2477324" y="4800599"/>
          <a:ext cx="7823964" cy="1678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3486">
                  <a:extLst>
                    <a:ext uri="{9D8B030D-6E8A-4147-A177-3AD203B41FA5}">
                      <a16:colId xmlns:a16="http://schemas.microsoft.com/office/drawing/2014/main" val="3535678445"/>
                    </a:ext>
                  </a:extLst>
                </a:gridCol>
                <a:gridCol w="1923066">
                  <a:extLst>
                    <a:ext uri="{9D8B030D-6E8A-4147-A177-3AD203B41FA5}">
                      <a16:colId xmlns:a16="http://schemas.microsoft.com/office/drawing/2014/main" val="1241272911"/>
                    </a:ext>
                  </a:extLst>
                </a:gridCol>
                <a:gridCol w="1767412">
                  <a:extLst>
                    <a:ext uri="{9D8B030D-6E8A-4147-A177-3AD203B41FA5}">
                      <a16:colId xmlns:a16="http://schemas.microsoft.com/office/drawing/2014/main" val="1760607520"/>
                    </a:ext>
                  </a:extLst>
                </a:gridCol>
              </a:tblGrid>
              <a:tr h="203402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FB: Fixed Behavior 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 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 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6556478"/>
                  </a:ext>
                </a:extLst>
              </a:tr>
              <a:tr h="2034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ACCL : Age-Cohort with Constant Lag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 dirty="0">
                          <a:effectLst/>
                        </a:rPr>
                        <a:t> 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5475421"/>
                  </a:ext>
                </a:extLst>
              </a:tr>
              <a:tr h="2034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ACRL : Age-Cohort with Reversed Lag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 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2489814"/>
                  </a:ext>
                </a:extLst>
              </a:tr>
              <a:tr h="91855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EPC : life Expectancy-Period-Cohort with constant lag</a:t>
                      </a:r>
                    </a:p>
                    <a:p>
                      <a:pPr algn="l" fontAlgn="b"/>
                      <a:endParaRPr lang="en-CA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CA" sz="1600" u="none" strike="noStrike" dirty="0">
                          <a:effectLst/>
                        </a:rPr>
                        <a:t>NB: Les Fortes fluctuations </a:t>
                      </a:r>
                      <a:r>
                        <a:rPr lang="en-CA" sz="1600" u="none" strike="noStrike" dirty="0" err="1">
                          <a:effectLst/>
                        </a:rPr>
                        <a:t>d’EPC</a:t>
                      </a:r>
                      <a:r>
                        <a:rPr lang="en-CA" sz="1600" u="none" strike="noStrike" dirty="0">
                          <a:effectLst/>
                        </a:rPr>
                        <a:t> </a:t>
                      </a:r>
                      <a:r>
                        <a:rPr lang="en-CA" sz="1600" u="none" strike="noStrike" dirty="0" err="1">
                          <a:effectLst/>
                        </a:rPr>
                        <a:t>jusqu’en</a:t>
                      </a:r>
                      <a:r>
                        <a:rPr lang="en-CA" sz="1600" u="none" strike="noStrike" dirty="0">
                          <a:effectLst/>
                        </a:rPr>
                        <a:t> 2017 </a:t>
                      </a:r>
                      <a:r>
                        <a:rPr lang="en-CA" sz="1600" u="none" strike="noStrike" dirty="0" err="1">
                          <a:effectLst/>
                        </a:rPr>
                        <a:t>sont</a:t>
                      </a:r>
                      <a:r>
                        <a:rPr lang="en-CA" sz="1600" u="none" strike="noStrike" dirty="0">
                          <a:effectLst/>
                        </a:rPr>
                        <a:t> dues à la </a:t>
                      </a:r>
                      <a:r>
                        <a:rPr lang="en-CA" sz="1600" u="none" strike="noStrike" dirty="0" err="1">
                          <a:effectLst/>
                        </a:rPr>
                        <a:t>volatilité</a:t>
                      </a:r>
                      <a:r>
                        <a:rPr lang="en-CA" sz="1600" u="none" strike="noStrike" dirty="0">
                          <a:effectLst/>
                        </a:rPr>
                        <a:t> des prix du carburant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62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31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73C7C-5966-C74A-9733-0AE46B85C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66"/>
            <a:ext cx="10121153" cy="104991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br>
              <a:rPr lang="es-ES" sz="3100" b="1" dirty="0"/>
            </a:br>
            <a:br>
              <a:rPr lang="es-ES" sz="3100" b="1" dirty="0"/>
            </a:br>
            <a:r>
              <a:rPr lang="es-ES" sz="3100" b="1" dirty="0"/>
              <a:t>UNE GRANDE SOUPLESSE POUR EXPLORER </a:t>
            </a:r>
            <a:br>
              <a:rPr lang="es-ES" sz="3100" b="1" dirty="0"/>
            </a:br>
            <a:r>
              <a:rPr lang="es-ES" sz="3100" b="1" dirty="0"/>
              <a:t>UNE LARGE GAMME DE SCÉNARIOS</a:t>
            </a:r>
            <a:br>
              <a:rPr lang="es-ES" sz="3100" b="1" dirty="0"/>
            </a:br>
            <a:br>
              <a:rPr lang="es-ES" sz="3100" b="1" dirty="0"/>
            </a:br>
            <a:br>
              <a:rPr lang="es-ES" sz="3100" b="1" dirty="0"/>
            </a:br>
            <a:endParaRPr lang="es-ES_tradnl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D0EC41-3A68-C14B-BE4A-4AF258773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50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/>
              <a:t>Tant</a:t>
            </a:r>
            <a:r>
              <a:rPr lang="es-ES_tradnl" dirty="0"/>
              <a:t> </a:t>
            </a:r>
            <a:r>
              <a:rPr lang="es-ES_tradnl" dirty="0" err="1"/>
              <a:t>pour</a:t>
            </a:r>
            <a:r>
              <a:rPr lang="es-ES_tradnl" dirty="0"/>
              <a:t> le </a:t>
            </a:r>
            <a:r>
              <a:rPr lang="es-ES_tradnl" dirty="0" err="1"/>
              <a:t>calibrage</a:t>
            </a:r>
            <a:r>
              <a:rPr lang="es-ES_tradnl" dirty="0"/>
              <a:t> des </a:t>
            </a:r>
            <a:r>
              <a:rPr lang="es-ES_tradnl" dirty="0" err="1"/>
              <a:t>paramètres</a:t>
            </a:r>
            <a:r>
              <a:rPr lang="es-ES_tradnl" dirty="0"/>
              <a:t> (</a:t>
            </a:r>
            <a:r>
              <a:rPr lang="es-ES_tradnl" dirty="0" err="1"/>
              <a:t>Élasticités</a:t>
            </a:r>
            <a:r>
              <a:rPr lang="es-ES_tradnl" dirty="0"/>
              <a:t> et </a:t>
            </a:r>
            <a:r>
              <a:rPr lang="es-ES_tradnl" dirty="0" err="1"/>
              <a:t>Décalages</a:t>
            </a:r>
            <a:r>
              <a:rPr lang="es-ES_tradnl" dirty="0"/>
              <a:t>) </a:t>
            </a:r>
            <a:r>
              <a:rPr lang="es-ES_tradnl" dirty="0" err="1"/>
              <a:t>qu´en</a:t>
            </a:r>
            <a:r>
              <a:rPr lang="es-ES_tradnl" dirty="0"/>
              <a:t> </a:t>
            </a:r>
            <a:r>
              <a:rPr lang="es-ES_tradnl" dirty="0" err="1"/>
              <a:t>projection</a:t>
            </a:r>
            <a:r>
              <a:rPr lang="es-ES_tradnl" dirty="0"/>
              <a:t>,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peut</a:t>
            </a:r>
            <a:r>
              <a:rPr lang="es-ES_tradnl" dirty="0"/>
              <a:t> </a:t>
            </a:r>
            <a:r>
              <a:rPr lang="es-ES_tradnl" dirty="0" err="1"/>
              <a:t>distinguer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/>
              <a:t>	- </a:t>
            </a:r>
            <a:r>
              <a:rPr lang="es-ES_tradnl" dirty="0" err="1"/>
              <a:t>hommes</a:t>
            </a:r>
            <a:r>
              <a:rPr lang="es-ES_tradnl" dirty="0"/>
              <a:t>/</a:t>
            </a:r>
            <a:r>
              <a:rPr lang="es-ES_tradnl" dirty="0" err="1"/>
              <a:t>femmes</a:t>
            </a:r>
            <a:r>
              <a:rPr lang="es-ES_tradnl" dirty="0"/>
              <a:t>,</a:t>
            </a:r>
          </a:p>
          <a:p>
            <a:pPr marL="0" indent="0">
              <a:buNone/>
            </a:pPr>
            <a:r>
              <a:rPr lang="es-ES_tradnl" dirty="0"/>
              <a:t>	- </a:t>
            </a:r>
            <a:r>
              <a:rPr lang="es-ES_tradnl" dirty="0" err="1"/>
              <a:t>zones</a:t>
            </a:r>
            <a:r>
              <a:rPr lang="es-ES_tradnl" dirty="0"/>
              <a:t> de </a:t>
            </a:r>
            <a:r>
              <a:rPr lang="es-ES_tradnl" dirty="0" err="1"/>
              <a:t>résidence</a:t>
            </a:r>
            <a:r>
              <a:rPr lang="es-ES_tradnl" dirty="0"/>
              <a:t>,</a:t>
            </a:r>
          </a:p>
          <a:p>
            <a:pPr marL="0" indent="0">
              <a:buNone/>
            </a:pPr>
            <a:r>
              <a:rPr lang="es-ES_tradnl" dirty="0"/>
              <a:t>	-</a:t>
            </a:r>
            <a:r>
              <a:rPr lang="es-ES_tradnl" dirty="0" err="1"/>
              <a:t>voitures</a:t>
            </a:r>
            <a:r>
              <a:rPr lang="es-ES_tradnl" dirty="0"/>
              <a:t> </a:t>
            </a:r>
            <a:r>
              <a:rPr lang="es-ES_tradnl" dirty="0" err="1"/>
              <a:t>essence</a:t>
            </a:r>
            <a:r>
              <a:rPr lang="es-ES_tradnl" dirty="0"/>
              <a:t>/diésel,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es-ES_tradnl" sz="2800" dirty="0"/>
              <a:t>En </a:t>
            </a:r>
            <a:r>
              <a:rPr lang="es-ES_tradnl" sz="2800" dirty="0" err="1"/>
              <a:t>fonction</a:t>
            </a:r>
            <a:r>
              <a:rPr lang="es-ES_tradnl" sz="2800" dirty="0"/>
              <a:t> </a:t>
            </a:r>
            <a:r>
              <a:rPr lang="es-ES_tradnl" sz="2800" dirty="0" err="1"/>
              <a:t>d´hypothèses</a:t>
            </a:r>
            <a:r>
              <a:rPr lang="es-ES_tradnl" sz="2800" dirty="0"/>
              <a:t> sur les </a:t>
            </a:r>
            <a:r>
              <a:rPr lang="es-ES_tradnl" sz="2800" dirty="0" err="1"/>
              <a:t>évolutions</a:t>
            </a:r>
            <a:r>
              <a:rPr lang="es-ES_tradnl" sz="2800" dirty="0"/>
              <a:t> </a:t>
            </a:r>
            <a:r>
              <a:rPr lang="es-ES_tradnl" sz="2800" dirty="0" err="1"/>
              <a:t>futures</a:t>
            </a:r>
            <a:r>
              <a:rPr lang="es-ES_tradnl" sz="2800" dirty="0"/>
              <a:t>: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es-ES_tradnl" sz="2800" dirty="0"/>
              <a:t>	-  des </a:t>
            </a:r>
            <a:r>
              <a:rPr lang="es-ES_tradnl" sz="2800" dirty="0" err="1"/>
              <a:t>revenus</a:t>
            </a:r>
            <a:r>
              <a:rPr lang="es-ES_tradnl" sz="2800" dirty="0"/>
              <a:t> par clases </a:t>
            </a:r>
            <a:r>
              <a:rPr lang="es-ES_tradnl" sz="2800" dirty="0" err="1"/>
              <a:t>d´âge</a:t>
            </a:r>
            <a:r>
              <a:rPr lang="es-ES_tradnl" sz="2800" dirty="0"/>
              <a:t>,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es-ES_tradnl" sz="2800" dirty="0"/>
              <a:t>	- des Prix des </a:t>
            </a:r>
            <a:r>
              <a:rPr lang="es-ES_tradnl" sz="2800" dirty="0" err="1"/>
              <a:t>carburants</a:t>
            </a:r>
            <a:r>
              <a:rPr lang="es-ES_tradnl" sz="2800" dirty="0"/>
              <a:t>,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es-ES_tradnl" sz="2800" dirty="0"/>
              <a:t>	- de </a:t>
            </a:r>
            <a:r>
              <a:rPr lang="es-ES_tradnl" sz="2800" dirty="0" err="1"/>
              <a:t>l´efficacité</a:t>
            </a:r>
            <a:r>
              <a:rPr lang="es-ES_tradnl" sz="2800" dirty="0"/>
              <a:t> </a:t>
            </a:r>
            <a:r>
              <a:rPr lang="es-ES_tradnl" sz="2800" dirty="0" err="1"/>
              <a:t>énergétique</a:t>
            </a:r>
            <a:r>
              <a:rPr lang="es-ES_tradnl" sz="2800" dirty="0"/>
              <a:t> des </a:t>
            </a:r>
            <a:r>
              <a:rPr lang="es-ES_tradnl" sz="2800" dirty="0" err="1"/>
              <a:t>véhicules</a:t>
            </a:r>
            <a:r>
              <a:rPr lang="es-ES_tradnl" sz="2800" dirty="0"/>
              <a:t> (l/100km).</a:t>
            </a:r>
          </a:p>
          <a:p>
            <a:pPr marL="2286000" lvl="5" indent="0">
              <a:buNone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600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E47C-9952-D64A-826F-66747102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sz="2800" b="1" dirty="0"/>
              <a:t>CONCLUSION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D5F45-5677-CA4B-B057-9CCE50535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5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Phil </a:t>
            </a:r>
            <a:r>
              <a:rPr lang="fr-FR" dirty="0" err="1"/>
              <a:t>Goodwin</a:t>
            </a:r>
            <a:r>
              <a:rPr lang="fr-FR" dirty="0"/>
              <a:t> (2010-2011), dans une série de 5 articles dans </a:t>
            </a:r>
            <a:r>
              <a:rPr lang="fr-FR" i="1" dirty="0"/>
              <a:t>Local Transport </a:t>
            </a:r>
            <a:r>
              <a:rPr lang="fr-FR" i="1" dirty="0" err="1"/>
              <a:t>Today</a:t>
            </a:r>
            <a:r>
              <a:rPr lang="fr-FR" i="1" dirty="0"/>
              <a:t> (</a:t>
            </a:r>
            <a:r>
              <a:rPr lang="fr-FR" dirty="0"/>
              <a:t>"Peak Car« ), formule </a:t>
            </a:r>
            <a:r>
              <a:rPr lang="fr-FR" b="1" dirty="0"/>
              <a:t>3 hypothèses </a:t>
            </a:r>
            <a:r>
              <a:rPr lang="fr-FR" dirty="0"/>
              <a:t>sur l’avenir de l’automobile :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US" dirty="0"/>
          </a:p>
          <a:p>
            <a:pPr marL="457200" lvl="1" indent="0">
              <a:buNone/>
            </a:pPr>
            <a:r>
              <a:rPr lang="fr-FR" sz="2600" dirty="0"/>
              <a:t> - un D</a:t>
            </a:r>
            <a:r>
              <a:rPr lang="es-ES" sz="2600" dirty="0"/>
              <a:t>É</a:t>
            </a:r>
            <a:r>
              <a:rPr lang="fr-FR" sz="2600" dirty="0"/>
              <a:t>CLIN (cf. voie d’eau au </a:t>
            </a:r>
            <a:r>
              <a:rPr lang="fr-FR" sz="2600" dirty="0" err="1"/>
              <a:t>XIXè</a:t>
            </a:r>
            <a:r>
              <a:rPr lang="fr-FR" sz="2600" dirty="0"/>
              <a:t> siècle ou le rail classique au XXème),</a:t>
            </a:r>
            <a:endParaRPr lang="en-US" sz="2600" dirty="0"/>
          </a:p>
          <a:p>
            <a:pPr marL="457200" lvl="1" indent="0">
              <a:buNone/>
            </a:pPr>
            <a:r>
              <a:rPr lang="fr-FR" sz="2600" dirty="0"/>
              <a:t> - une certaine SATURATION illustrée par les facteurs démographiques,</a:t>
            </a:r>
            <a:endParaRPr lang="en-US" sz="2600" dirty="0"/>
          </a:p>
          <a:p>
            <a:pPr marL="457200" lvl="1" indent="0">
              <a:buNone/>
            </a:pPr>
            <a:r>
              <a:rPr lang="fr-FR" sz="2600" dirty="0"/>
              <a:t> - une REPRISE de la croissance impulsée par les facteurs économiques.</a:t>
            </a:r>
            <a:endParaRPr lang="en-US" sz="2600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51735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73C7C-5966-C74A-9733-0AE46B85C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77104" cy="84615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... CONCLUSION</a:t>
            </a:r>
            <a:br>
              <a:rPr lang="en-US" sz="2800" dirty="0"/>
            </a:br>
            <a:endParaRPr lang="es-ES_tradnl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91E62-81F8-7544-9561-9258E9163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/>
              <a:t>Dans un contexte d’allongement des étapes du cycle de vie et de volatilité économique,</a:t>
            </a:r>
            <a:r>
              <a:rPr lang="en-US" dirty="0"/>
              <a:t> </a:t>
            </a:r>
            <a:r>
              <a:rPr lang="fr-FR" dirty="0"/>
              <a:t>le modèle ESP</a:t>
            </a:r>
            <a:r>
              <a:rPr lang="es-ES" dirty="0"/>
              <a:t>É</a:t>
            </a:r>
            <a:r>
              <a:rPr lang="fr-FR" dirty="0"/>
              <a:t>RANCE DE VIE-P</a:t>
            </a:r>
            <a:r>
              <a:rPr lang="es-ES" dirty="0"/>
              <a:t>É</a:t>
            </a:r>
            <a:r>
              <a:rPr lang="fr-FR" dirty="0"/>
              <a:t>RIODE-COHORTE permettra de retracer le plafonnement de la circulation en intégrant les facteurs </a:t>
            </a:r>
            <a:r>
              <a:rPr lang="fr-FR" dirty="0" err="1"/>
              <a:t>socio-démographiques</a:t>
            </a:r>
            <a:r>
              <a:rPr lang="fr-FR" dirty="0"/>
              <a:t> et économiques.</a:t>
            </a:r>
            <a:endParaRPr lang="en-US" dirty="0"/>
          </a:p>
          <a:p>
            <a:pPr marL="0" indent="0" algn="just">
              <a:buNone/>
            </a:pPr>
            <a:r>
              <a:rPr lang="fr-FR" dirty="0"/>
              <a:t> 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Sa SP</a:t>
            </a:r>
            <a:r>
              <a:rPr lang="es-ES" dirty="0"/>
              <a:t>É</a:t>
            </a:r>
            <a:r>
              <a:rPr lang="fr-FR" dirty="0"/>
              <a:t>CIFICATION peut toutefois être améliorée.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03499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8963-D7F5-6041-9DEB-7C568C637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25368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8000" b="1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60154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5FF2-ED0E-9348-A0CF-83785A4F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27590" cy="149225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3100" b="1" dirty="0"/>
            </a:br>
            <a:br>
              <a:rPr lang="fr-FR" sz="3100" b="1" dirty="0"/>
            </a:br>
            <a:br>
              <a:rPr lang="fr-FR" sz="3100" b="1" dirty="0"/>
            </a:br>
            <a:r>
              <a:rPr lang="es-ES" sz="3100" b="1" dirty="0"/>
              <a:t>PLAFONNEMENT DE LA DEMANDE </a:t>
            </a:r>
            <a:br>
              <a:rPr lang="es-ES" sz="3100" b="1" dirty="0"/>
            </a:br>
            <a:r>
              <a:rPr lang="es-ES" sz="3100" b="1" dirty="0"/>
              <a:t>DANS PAYS DÉVELOPPÉS VERS L´AN 2000</a:t>
            </a:r>
            <a:br>
              <a:rPr lang="es-ES" sz="3100" b="1" dirty="0"/>
            </a:br>
            <a:br>
              <a:rPr lang="es-ES" sz="3100" b="1" dirty="0"/>
            </a:br>
            <a:br>
              <a:rPr lang="en-US" dirty="0"/>
            </a:br>
            <a:endParaRPr lang="es-ES_tradn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59382F-E5FC-694F-9115-56198D187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302" y="2867572"/>
            <a:ext cx="8559851" cy="2001311"/>
          </a:xfrm>
        </p:spPr>
        <p:txBody>
          <a:bodyPr>
            <a:normAutofit/>
          </a:bodyPr>
          <a:lstStyle/>
          <a:p>
            <a:r>
              <a:rPr lang="es-ES" dirty="0" err="1"/>
              <a:t>Quelles</a:t>
            </a:r>
            <a:r>
              <a:rPr lang="es-ES" dirty="0"/>
              <a:t> en </a:t>
            </a:r>
            <a:r>
              <a:rPr lang="es-ES" dirty="0" err="1"/>
              <a:t>sont</a:t>
            </a:r>
            <a:r>
              <a:rPr lang="es-ES" dirty="0"/>
              <a:t> les causes?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Va-t-</a:t>
            </a:r>
            <a:r>
              <a:rPr lang="es-ES" dirty="0" err="1"/>
              <a:t>il</a:t>
            </a:r>
            <a:r>
              <a:rPr lang="es-ES" dirty="0"/>
              <a:t> </a:t>
            </a:r>
            <a:r>
              <a:rPr lang="es-ES" dirty="0" err="1"/>
              <a:t>durer</a:t>
            </a:r>
            <a:r>
              <a:rPr lang="es-ES" dirty="0"/>
              <a:t>?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6113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E8EA20-FB87-FD4B-A68D-661EDA119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902245"/>
              </p:ext>
            </p:extLst>
          </p:nvPr>
        </p:nvGraphicFramePr>
        <p:xfrm>
          <a:off x="522513" y="166255"/>
          <a:ext cx="11032177" cy="6474449"/>
        </p:xfrm>
        <a:graphic>
          <a:graphicData uri="http://schemas.openxmlformats.org/drawingml/2006/table">
            <a:tbl>
              <a:tblPr firstRow="1" firstCol="1" bandRow="1"/>
              <a:tblGrid>
                <a:gridCol w="1020728">
                  <a:extLst>
                    <a:ext uri="{9D8B030D-6E8A-4147-A177-3AD203B41FA5}">
                      <a16:colId xmlns:a16="http://schemas.microsoft.com/office/drawing/2014/main" val="1509654412"/>
                    </a:ext>
                  </a:extLst>
                </a:gridCol>
                <a:gridCol w="872558">
                  <a:extLst>
                    <a:ext uri="{9D8B030D-6E8A-4147-A177-3AD203B41FA5}">
                      <a16:colId xmlns:a16="http://schemas.microsoft.com/office/drawing/2014/main" val="2100647386"/>
                    </a:ext>
                  </a:extLst>
                </a:gridCol>
                <a:gridCol w="576217">
                  <a:extLst>
                    <a:ext uri="{9D8B030D-6E8A-4147-A177-3AD203B41FA5}">
                      <a16:colId xmlns:a16="http://schemas.microsoft.com/office/drawing/2014/main" val="2245609489"/>
                    </a:ext>
                  </a:extLst>
                </a:gridCol>
                <a:gridCol w="660181">
                  <a:extLst>
                    <a:ext uri="{9D8B030D-6E8A-4147-A177-3AD203B41FA5}">
                      <a16:colId xmlns:a16="http://schemas.microsoft.com/office/drawing/2014/main" val="2033911887"/>
                    </a:ext>
                  </a:extLst>
                </a:gridCol>
                <a:gridCol w="569633">
                  <a:extLst>
                    <a:ext uri="{9D8B030D-6E8A-4147-A177-3AD203B41FA5}">
                      <a16:colId xmlns:a16="http://schemas.microsoft.com/office/drawing/2014/main" val="533455502"/>
                    </a:ext>
                  </a:extLst>
                </a:gridCol>
                <a:gridCol w="523536">
                  <a:extLst>
                    <a:ext uri="{9D8B030D-6E8A-4147-A177-3AD203B41FA5}">
                      <a16:colId xmlns:a16="http://schemas.microsoft.com/office/drawing/2014/main" val="3828356645"/>
                    </a:ext>
                  </a:extLst>
                </a:gridCol>
                <a:gridCol w="537528">
                  <a:extLst>
                    <a:ext uri="{9D8B030D-6E8A-4147-A177-3AD203B41FA5}">
                      <a16:colId xmlns:a16="http://schemas.microsoft.com/office/drawing/2014/main" val="289703117"/>
                    </a:ext>
                  </a:extLst>
                </a:gridCol>
                <a:gridCol w="478260">
                  <a:extLst>
                    <a:ext uri="{9D8B030D-6E8A-4147-A177-3AD203B41FA5}">
                      <a16:colId xmlns:a16="http://schemas.microsoft.com/office/drawing/2014/main" val="3048305561"/>
                    </a:ext>
                  </a:extLst>
                </a:gridCol>
                <a:gridCol w="536706">
                  <a:extLst>
                    <a:ext uri="{9D8B030D-6E8A-4147-A177-3AD203B41FA5}">
                      <a16:colId xmlns:a16="http://schemas.microsoft.com/office/drawing/2014/main" val="1657091682"/>
                    </a:ext>
                  </a:extLst>
                </a:gridCol>
                <a:gridCol w="478260">
                  <a:extLst>
                    <a:ext uri="{9D8B030D-6E8A-4147-A177-3AD203B41FA5}">
                      <a16:colId xmlns:a16="http://schemas.microsoft.com/office/drawing/2014/main" val="1251372142"/>
                    </a:ext>
                  </a:extLst>
                </a:gridCol>
                <a:gridCol w="520241">
                  <a:extLst>
                    <a:ext uri="{9D8B030D-6E8A-4147-A177-3AD203B41FA5}">
                      <a16:colId xmlns:a16="http://schemas.microsoft.com/office/drawing/2014/main" val="1419640065"/>
                    </a:ext>
                  </a:extLst>
                </a:gridCol>
                <a:gridCol w="478260">
                  <a:extLst>
                    <a:ext uri="{9D8B030D-6E8A-4147-A177-3AD203B41FA5}">
                      <a16:colId xmlns:a16="http://schemas.microsoft.com/office/drawing/2014/main" val="4177805331"/>
                    </a:ext>
                  </a:extLst>
                </a:gridCol>
                <a:gridCol w="504601">
                  <a:extLst>
                    <a:ext uri="{9D8B030D-6E8A-4147-A177-3AD203B41FA5}">
                      <a16:colId xmlns:a16="http://schemas.microsoft.com/office/drawing/2014/main" val="1004840278"/>
                    </a:ext>
                  </a:extLst>
                </a:gridCol>
                <a:gridCol w="504601">
                  <a:extLst>
                    <a:ext uri="{9D8B030D-6E8A-4147-A177-3AD203B41FA5}">
                      <a16:colId xmlns:a16="http://schemas.microsoft.com/office/drawing/2014/main" val="3476600380"/>
                    </a:ext>
                  </a:extLst>
                </a:gridCol>
                <a:gridCol w="219005">
                  <a:extLst>
                    <a:ext uri="{9D8B030D-6E8A-4147-A177-3AD203B41FA5}">
                      <a16:colId xmlns:a16="http://schemas.microsoft.com/office/drawing/2014/main" val="2865963260"/>
                    </a:ext>
                  </a:extLst>
                </a:gridCol>
                <a:gridCol w="773777">
                  <a:extLst>
                    <a:ext uri="{9D8B030D-6E8A-4147-A177-3AD203B41FA5}">
                      <a16:colId xmlns:a16="http://schemas.microsoft.com/office/drawing/2014/main" val="2497839250"/>
                    </a:ext>
                  </a:extLst>
                </a:gridCol>
                <a:gridCol w="768839">
                  <a:extLst>
                    <a:ext uri="{9D8B030D-6E8A-4147-A177-3AD203B41FA5}">
                      <a16:colId xmlns:a16="http://schemas.microsoft.com/office/drawing/2014/main" val="2470955648"/>
                    </a:ext>
                  </a:extLst>
                </a:gridCol>
                <a:gridCol w="790241">
                  <a:extLst>
                    <a:ext uri="{9D8B030D-6E8A-4147-A177-3AD203B41FA5}">
                      <a16:colId xmlns:a16="http://schemas.microsoft.com/office/drawing/2014/main" val="2870630024"/>
                    </a:ext>
                  </a:extLst>
                </a:gridCol>
                <a:gridCol w="219005">
                  <a:extLst>
                    <a:ext uri="{9D8B030D-6E8A-4147-A177-3AD203B41FA5}">
                      <a16:colId xmlns:a16="http://schemas.microsoft.com/office/drawing/2014/main" val="1768358084"/>
                    </a:ext>
                  </a:extLst>
                </a:gridCol>
              </a:tblGrid>
              <a:tr h="228723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Forecasting car use and ownership - France 2007-2057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5246"/>
                  </a:ext>
                </a:extLst>
              </a:tr>
              <a:tr h="228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 USE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90635"/>
                  </a:ext>
                </a:extLst>
              </a:tr>
              <a:tr h="488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behavior of: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model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2032/2007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2057/2032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2057/2007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46199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1984-86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5165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4973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4885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4736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4685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4613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4590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4571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-8.32%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-3.47%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-11.5%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590505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1994-96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7187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7104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7030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6930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6825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6731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6657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6593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6486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-6.34%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-3.65%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-9.8%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76325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2004-06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7654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7592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7450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7369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7276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7212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7160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7121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-4.95%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-2.82%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-7.6%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489657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2013-15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7623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7453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7227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7154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7090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6983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-5.20%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-3.38%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-8.4%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025297"/>
                  </a:ext>
                </a:extLst>
              </a:tr>
              <a:tr h="32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Age-Cohort with: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27957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Constant lag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8039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7937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7655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7525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7392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7274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7171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7091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6941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-8.05%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-6.11%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-13.66%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71715"/>
                  </a:ext>
                </a:extLst>
              </a:tr>
              <a:tr h="427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 Traffic (bilion km)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4.91%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056196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Reversed lag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ACRL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8039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7937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7655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7555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7485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7391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7380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7366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-6.89%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-2.71%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-9.41%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3281"/>
                  </a:ext>
                </a:extLst>
              </a:tr>
              <a:tr h="368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 Traffic (bilion km)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ACRL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6.23%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4.58%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11.10%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130728"/>
                  </a:ext>
                </a:extLst>
              </a:tr>
              <a:tr h="650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 Expectancy-Period-Cohort with: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75567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Constant lag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km/adult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EPC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7334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8477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8543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8603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05106"/>
                  </a:ext>
                </a:extLst>
              </a:tr>
              <a:tr h="353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 Traffic (bilion km)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EPC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51969"/>
                  </a:ext>
                </a:extLst>
              </a:tr>
              <a:tr h="4088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 OWNERSHIP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53249"/>
                  </a:ext>
                </a:extLst>
              </a:tr>
              <a:tr h="488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Age-Cohort with constant lag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 users per adult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0.664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0.679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0.692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0.703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0.711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0.717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0.721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0.722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0.723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0.723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0.713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8.08%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-0.59%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7.44%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760861"/>
                  </a:ext>
                </a:extLst>
              </a:tr>
              <a:tr h="338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 fleet (milions)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23.31%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6.17%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30.92%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873369"/>
                  </a:ext>
                </a:extLst>
              </a:tr>
              <a:tr h="228723">
                <a:tc gridSpan="1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FB: Fixed Behavior; ACCL : Age-Cohort with Constant Lag; ACRL : Age-Cohort with Reversed Lag; EPC : life Expectancy-Period-Cohort with constant lag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669590"/>
                  </a:ext>
                </a:extLst>
              </a:tr>
              <a:tr h="228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 : Calculations by IFSTTAR from Parc-Auto panel surveys.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73" marR="548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81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158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748127-4C09-8247-AFB4-F9D1A08C3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65769"/>
              </p:ext>
            </p:extLst>
          </p:nvPr>
        </p:nvGraphicFramePr>
        <p:xfrm>
          <a:off x="868101" y="405114"/>
          <a:ext cx="10799179" cy="6283292"/>
        </p:xfrm>
        <a:graphic>
          <a:graphicData uri="http://schemas.openxmlformats.org/drawingml/2006/table">
            <a:tbl>
              <a:tblPr firstRow="1" firstCol="1" bandRow="1"/>
              <a:tblGrid>
                <a:gridCol w="2765325">
                  <a:extLst>
                    <a:ext uri="{9D8B030D-6E8A-4147-A177-3AD203B41FA5}">
                      <a16:colId xmlns:a16="http://schemas.microsoft.com/office/drawing/2014/main" val="3884342869"/>
                    </a:ext>
                  </a:extLst>
                </a:gridCol>
                <a:gridCol w="1912136">
                  <a:extLst>
                    <a:ext uri="{9D8B030D-6E8A-4147-A177-3AD203B41FA5}">
                      <a16:colId xmlns:a16="http://schemas.microsoft.com/office/drawing/2014/main" val="746521231"/>
                    </a:ext>
                  </a:extLst>
                </a:gridCol>
                <a:gridCol w="1888391">
                  <a:extLst>
                    <a:ext uri="{9D8B030D-6E8A-4147-A177-3AD203B41FA5}">
                      <a16:colId xmlns:a16="http://schemas.microsoft.com/office/drawing/2014/main" val="2736324969"/>
                    </a:ext>
                  </a:extLst>
                </a:gridCol>
                <a:gridCol w="1356604">
                  <a:extLst>
                    <a:ext uri="{9D8B030D-6E8A-4147-A177-3AD203B41FA5}">
                      <a16:colId xmlns:a16="http://schemas.microsoft.com/office/drawing/2014/main" val="2037911901"/>
                    </a:ext>
                  </a:extLst>
                </a:gridCol>
                <a:gridCol w="1553038">
                  <a:extLst>
                    <a:ext uri="{9D8B030D-6E8A-4147-A177-3AD203B41FA5}">
                      <a16:colId xmlns:a16="http://schemas.microsoft.com/office/drawing/2014/main" val="3237958284"/>
                    </a:ext>
                  </a:extLst>
                </a:gridCol>
                <a:gridCol w="1323685">
                  <a:extLst>
                    <a:ext uri="{9D8B030D-6E8A-4147-A177-3AD203B41FA5}">
                      <a16:colId xmlns:a16="http://schemas.microsoft.com/office/drawing/2014/main" val="250034210"/>
                    </a:ext>
                  </a:extLst>
                </a:gridCol>
              </a:tblGrid>
              <a:tr h="43237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9: Model E-P-C for average km per adult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9213"/>
                  </a:ext>
                </a:extLst>
              </a:tr>
              <a:tr h="828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Impa</a:t>
                      </a:r>
                      <a:r>
                        <a:rPr lang="en-US" sz="14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 de la variable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Valeur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ée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des 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paramètres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Erreur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Valeur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  test 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 &gt; |t|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22345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revenu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éel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CUINC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0.12058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0.00166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72.76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51860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prix du carburant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Pfuel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-30.9933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0.80081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-38.7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82408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Effet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´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érance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vie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659.97673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6.09057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425931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LE²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-9.79638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0.10222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-95.84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16088"/>
                  </a:ext>
                </a:extLst>
              </a:tr>
              <a:tr h="3264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Effet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ériode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typique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t200406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107.63803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56.08353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0.055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738152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Effet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cohorte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-396.16474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109.38118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-3.62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0.0003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89065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-676.0384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100.14578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-6.75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17307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-621.67759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89.6495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-6.93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10392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-779.54723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87.52852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065810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-796.43089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89.08777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-8.94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12514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-1114.2034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84.70436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09075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gen1952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-669.34957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86.54183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-7.73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968036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-13.19478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85.814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0.8778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660534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2204.90613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87.65336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2953"/>
                  </a:ext>
                </a:extLst>
              </a:tr>
              <a:tr h="234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2694.24567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94.08728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90462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gen1977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2714.27198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108.30902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526935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3746.23898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124.06348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2368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3696.87759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155.1281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173196"/>
                  </a:ext>
                </a:extLst>
              </a:tr>
              <a:tr h="247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gen1995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2685.17812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185.52984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&lt;,0001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456759"/>
                  </a:ext>
                </a:extLst>
              </a:tr>
              <a:tr h="25953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 : Estimated from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-Auto 1994-2016.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32" marR="64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51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38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63751" y="6095207"/>
            <a:ext cx="8340725" cy="52228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cs typeface="Arial" charset="0"/>
              </a:rPr>
              <a:t>Source:  </a:t>
            </a:r>
            <a:r>
              <a:rPr lang="en-US" sz="1400" dirty="0" err="1">
                <a:cs typeface="Arial" charset="0"/>
              </a:rPr>
              <a:t>Litman</a:t>
            </a:r>
            <a:r>
              <a:rPr lang="en-US" sz="1400" dirty="0">
                <a:cs typeface="Arial" charset="0"/>
              </a:rPr>
              <a:t>, Todd (2009). Evaluation Public Transit Benefits and Costs. Best Practices  Guidebook. Victoria Transport Policy Institute. </a:t>
            </a:r>
            <a:r>
              <a:rPr lang="en-US" sz="1400" dirty="0" err="1">
                <a:cs typeface="Arial" charset="0"/>
              </a:rPr>
              <a:t>www.vtpi.org</a:t>
            </a:r>
            <a:r>
              <a:rPr lang="en-US" sz="1400" dirty="0">
                <a:cs typeface="Arial" charset="0"/>
              </a:rPr>
              <a:t>.</a:t>
            </a:r>
          </a:p>
        </p:txBody>
      </p:sp>
      <p:pic>
        <p:nvPicPr>
          <p:cNvPr id="25602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949755"/>
            <a:ext cx="8196263" cy="491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3" name="Marcador de número de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3211A492-B25B-F646-B17C-F3CAE274BC4C}" type="slidenum">
              <a:rPr lang="tr-TR" sz="1200">
                <a:solidFill>
                  <a:srgbClr val="898989"/>
                </a:solidFill>
                <a:cs typeface="Arial" charset="0"/>
              </a:rPr>
              <a:pPr eaLnBrk="1" hangingPunct="1"/>
              <a:t>3</a:t>
            </a:fld>
            <a:endParaRPr lang="tr-TR" sz="120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7327" y="149034"/>
            <a:ext cx="6440487" cy="794106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CA" sz="1800" b="1" dirty="0" err="1"/>
              <a:t>Tendances internationales de la motorisation individuelle</a:t>
            </a:r>
          </a:p>
          <a:p>
            <a:pPr>
              <a:defRPr/>
            </a:pPr>
            <a:r>
              <a:rPr lang="en-CA" sz="1800" b="1" dirty="0" err="1"/>
              <a:t>(voyages-véhicules/capita) </a:t>
            </a:r>
            <a:r>
              <a:rPr lang="en-CA" sz="1800" b="1" dirty="0"/>
              <a:t> 1970 – 2007 </a:t>
            </a:r>
          </a:p>
        </p:txBody>
      </p:sp>
    </p:spTree>
    <p:extLst>
      <p:ext uri="{BB962C8B-B14F-4D97-AF65-F5344CB8AC3E}">
        <p14:creationId xmlns:p14="http://schemas.microsoft.com/office/powerpoint/2010/main" val="222223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00B45-2036-2C49-BB54-A2EB66CECB3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100" b="1" dirty="0"/>
              <a:t>DES FACTEURS DEMOGRAPHIQUES ET STRUCTURELS</a:t>
            </a:r>
            <a:br>
              <a:rPr lang="en-US" sz="3100" b="1" dirty="0"/>
            </a:br>
            <a:r>
              <a:rPr lang="fr-FR" sz="3100" b="1" dirty="0"/>
              <a:t>POUR EXPLIQUER LE PLAFONNEMENT DE LA CIRCULATION</a:t>
            </a:r>
            <a:br>
              <a:rPr lang="en-US" sz="2800" dirty="0"/>
            </a:br>
            <a:r>
              <a:rPr lang="en-US" sz="2800" dirty="0"/>
              <a:t> </a:t>
            </a:r>
            <a:endParaRPr lang="es-ES_tradnl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2D3C3-6F32-4244-8663-2FFEF3BA5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969" y="2253889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err="1"/>
              <a:t>Mobilit</a:t>
            </a:r>
            <a:r>
              <a:rPr lang="es-ES" dirty="0"/>
              <a:t>é </a:t>
            </a:r>
            <a:r>
              <a:rPr lang="es-ES" dirty="0" err="1"/>
              <a:t>diminue</a:t>
            </a:r>
            <a:r>
              <a:rPr lang="es-ES" dirty="0"/>
              <a:t> </a:t>
            </a:r>
            <a:r>
              <a:rPr lang="es-ES" dirty="0" err="1"/>
              <a:t>avec</a:t>
            </a:r>
            <a:r>
              <a:rPr lang="es-ES" dirty="0"/>
              <a:t> </a:t>
            </a:r>
            <a:r>
              <a:rPr lang="es-ES" dirty="0" err="1"/>
              <a:t>l´âge</a:t>
            </a:r>
            <a:r>
              <a:rPr lang="es-ES" dirty="0"/>
              <a:t> </a:t>
            </a:r>
            <a:r>
              <a:rPr lang="es-ES" dirty="0" err="1"/>
              <a:t>avec</a:t>
            </a:r>
            <a:r>
              <a:rPr lang="es-ES" dirty="0"/>
              <a:t> un </a:t>
            </a:r>
            <a:r>
              <a:rPr lang="es-ES" dirty="0" err="1"/>
              <a:t>sommet</a:t>
            </a:r>
            <a:r>
              <a:rPr lang="es-ES" dirty="0"/>
              <a:t> </a:t>
            </a:r>
            <a:r>
              <a:rPr lang="es-ES" dirty="0" err="1"/>
              <a:t>vers</a:t>
            </a:r>
            <a:r>
              <a:rPr lang="es-ES" dirty="0"/>
              <a:t> 35 </a:t>
            </a:r>
            <a:r>
              <a:rPr lang="es-ES" dirty="0" err="1"/>
              <a:t>ans</a:t>
            </a:r>
            <a:r>
              <a:rPr lang="es-ES" dirty="0"/>
              <a:t>, </a:t>
            </a:r>
            <a:r>
              <a:rPr lang="es-ES" dirty="0" err="1"/>
              <a:t>qui</a:t>
            </a:r>
            <a:r>
              <a:rPr lang="es-ES" dirty="0"/>
              <a:t> </a:t>
            </a:r>
            <a:r>
              <a:rPr lang="es-ES" dirty="0" err="1"/>
              <a:t>évolue</a:t>
            </a:r>
            <a:r>
              <a:rPr lang="es-ES" dirty="0"/>
              <a:t> </a:t>
            </a:r>
            <a:r>
              <a:rPr lang="es-ES" dirty="0" err="1"/>
              <a:t>vers</a:t>
            </a:r>
            <a:r>
              <a:rPr lang="es-ES" dirty="0"/>
              <a:t> la </a:t>
            </a:r>
            <a:r>
              <a:rPr lang="es-ES" dirty="0" err="1"/>
              <a:t>quarantaine</a:t>
            </a:r>
            <a:r>
              <a:rPr lang="es-ES" dirty="0"/>
              <a:t> </a:t>
            </a:r>
            <a:r>
              <a:rPr lang="es-ES" dirty="0" err="1"/>
              <a:t>pour</a:t>
            </a:r>
            <a:r>
              <a:rPr lang="es-ES" dirty="0"/>
              <a:t> les </a:t>
            </a:r>
            <a:r>
              <a:rPr lang="es-ES" dirty="0" err="1"/>
              <a:t>nouvelles</a:t>
            </a:r>
            <a:r>
              <a:rPr lang="es-ES" dirty="0"/>
              <a:t> </a:t>
            </a:r>
            <a:r>
              <a:rPr lang="es-ES" dirty="0" err="1"/>
              <a:t>générations</a:t>
            </a:r>
            <a:r>
              <a:rPr lang="es-ES" dirty="0"/>
              <a:t>. </a:t>
            </a:r>
          </a:p>
          <a:p>
            <a:r>
              <a:rPr lang="es-ES" dirty="0" err="1"/>
              <a:t>Avec</a:t>
            </a:r>
            <a:r>
              <a:rPr lang="es-ES" dirty="0"/>
              <a:t> le </a:t>
            </a:r>
            <a:r>
              <a:rPr lang="es-ES" dirty="0" err="1"/>
              <a:t>vieillissement</a:t>
            </a:r>
            <a:r>
              <a:rPr lang="es-ES" dirty="0"/>
              <a:t> </a:t>
            </a:r>
            <a:r>
              <a:rPr lang="es-ES" dirty="0" err="1"/>
              <a:t>tendance</a:t>
            </a:r>
            <a:r>
              <a:rPr lang="es-ES" dirty="0"/>
              <a:t> </a:t>
            </a:r>
            <a:r>
              <a:rPr lang="es-ES" dirty="0" err="1"/>
              <a:t>à</a:t>
            </a:r>
            <a:r>
              <a:rPr lang="es-ES" dirty="0"/>
              <a:t> la </a:t>
            </a:r>
            <a:r>
              <a:rPr lang="es-ES" dirty="0" err="1"/>
              <a:t>baisse</a:t>
            </a:r>
            <a:r>
              <a:rPr lang="es-ES" dirty="0"/>
              <a:t>.</a:t>
            </a:r>
          </a:p>
          <a:p>
            <a:r>
              <a:rPr lang="es-ES" dirty="0" err="1"/>
              <a:t>Exemple</a:t>
            </a:r>
            <a:r>
              <a:rPr lang="es-ES" dirty="0"/>
              <a:t> </a:t>
            </a:r>
            <a:r>
              <a:rPr lang="es-ES" dirty="0" err="1"/>
              <a:t>d´une</a:t>
            </a:r>
            <a:r>
              <a:rPr lang="es-ES" dirty="0"/>
              <a:t> </a:t>
            </a:r>
            <a:r>
              <a:rPr lang="es-ES" dirty="0" err="1"/>
              <a:t>simulation</a:t>
            </a:r>
            <a:r>
              <a:rPr lang="es-ES" dirty="0"/>
              <a:t> </a:t>
            </a:r>
            <a:r>
              <a:rPr lang="es-ES" dirty="0" err="1"/>
              <a:t>ancienne</a:t>
            </a:r>
            <a:r>
              <a:rPr lang="es-ES" dirty="0"/>
              <a:t> (1990) sur </a:t>
            </a:r>
            <a:r>
              <a:rPr lang="es-ES" dirty="0" err="1"/>
              <a:t>Montréal</a:t>
            </a:r>
            <a:r>
              <a:rPr lang="es-ES" dirty="0"/>
              <a:t> </a:t>
            </a:r>
            <a:r>
              <a:rPr lang="es-ES" dirty="0" err="1"/>
              <a:t>qui</a:t>
            </a:r>
            <a:r>
              <a:rPr lang="es-ES" dirty="0"/>
              <a:t> </a:t>
            </a:r>
            <a:r>
              <a:rPr lang="es-ES" dirty="0" err="1"/>
              <a:t>prévoyait</a:t>
            </a:r>
            <a:r>
              <a:rPr lang="es-ES" dirty="0"/>
              <a:t> un </a:t>
            </a:r>
            <a:r>
              <a:rPr lang="es-ES" dirty="0" err="1"/>
              <a:t>peak</a:t>
            </a:r>
            <a:r>
              <a:rPr lang="es-ES" dirty="0"/>
              <a:t> en </a:t>
            </a:r>
            <a:r>
              <a:rPr lang="es-ES" dirty="0" err="1"/>
              <a:t>l´an</a:t>
            </a:r>
            <a:r>
              <a:rPr lang="es-ES" dirty="0"/>
              <a:t> 2000 de la demande auto-</a:t>
            </a:r>
            <a:r>
              <a:rPr lang="es-ES" dirty="0" err="1"/>
              <a:t>conducteur</a:t>
            </a:r>
            <a:r>
              <a:rPr lang="es-ES" dirty="0"/>
              <a:t> </a:t>
            </a:r>
            <a:r>
              <a:rPr lang="es-ES" dirty="0" err="1"/>
              <a:t>avec</a:t>
            </a:r>
            <a:r>
              <a:rPr lang="es-ES" dirty="0"/>
              <a:t> une </a:t>
            </a:r>
            <a:r>
              <a:rPr lang="es-ES" dirty="0" err="1"/>
              <a:t>pure</a:t>
            </a:r>
            <a:r>
              <a:rPr lang="es-ES" dirty="0"/>
              <a:t> </a:t>
            </a:r>
            <a:r>
              <a:rPr lang="es-ES" dirty="0" err="1"/>
              <a:t>simulation</a:t>
            </a:r>
            <a:r>
              <a:rPr lang="es-ES" dirty="0"/>
              <a:t> </a:t>
            </a:r>
            <a:r>
              <a:rPr lang="es-ES" dirty="0" err="1"/>
              <a:t>démographique</a:t>
            </a:r>
            <a:r>
              <a:rPr lang="es-ES" dirty="0"/>
              <a:t> (</a:t>
            </a:r>
            <a:r>
              <a:rPr lang="es-ES" dirty="0" err="1"/>
              <a:t>projection</a:t>
            </a:r>
            <a:r>
              <a:rPr lang="es-ES" dirty="0"/>
              <a:t> de la </a:t>
            </a:r>
            <a:r>
              <a:rPr lang="es-ES" dirty="0" err="1"/>
              <a:t>pyramide</a:t>
            </a:r>
            <a:r>
              <a:rPr lang="es-ES" dirty="0"/>
              <a:t> des </a:t>
            </a:r>
            <a:r>
              <a:rPr lang="es-ES" dirty="0" err="1"/>
              <a:t>âges</a:t>
            </a:r>
            <a:r>
              <a:rPr lang="es-ES" dirty="0"/>
              <a:t> de 1971 </a:t>
            </a:r>
            <a:r>
              <a:rPr lang="es-ES" dirty="0" err="1"/>
              <a:t>à</a:t>
            </a:r>
            <a:r>
              <a:rPr lang="es-ES" dirty="0"/>
              <a:t> 2011 </a:t>
            </a:r>
            <a:r>
              <a:rPr lang="es-ES" dirty="0" err="1"/>
              <a:t>avec</a:t>
            </a:r>
            <a:r>
              <a:rPr lang="es-ES" dirty="0"/>
              <a:t> </a:t>
            </a:r>
            <a:r>
              <a:rPr lang="es-ES" dirty="0" err="1"/>
              <a:t>comportements</a:t>
            </a:r>
            <a:r>
              <a:rPr lang="es-ES" dirty="0"/>
              <a:t> </a:t>
            </a:r>
            <a:r>
              <a:rPr lang="es-ES" dirty="0" err="1"/>
              <a:t>constants</a:t>
            </a:r>
            <a:r>
              <a:rPr lang="es-ES" dirty="0"/>
              <a:t> de </a:t>
            </a:r>
            <a:r>
              <a:rPr lang="es-ES" dirty="0" err="1"/>
              <a:t>l´enquête</a:t>
            </a:r>
            <a:r>
              <a:rPr lang="es-ES" dirty="0"/>
              <a:t> O-D de 1982).</a:t>
            </a:r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455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615893"/>
              </p:ext>
            </p:extLst>
          </p:nvPr>
        </p:nvGraphicFramePr>
        <p:xfrm>
          <a:off x="2601289" y="501219"/>
          <a:ext cx="9265113" cy="5404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Image" r:id="rId4" imgW="8652439" imgH="5048780" progId="">
                  <p:embed/>
                </p:oleObj>
              </mc:Choice>
              <mc:Fallback>
                <p:oleObj name="Image" r:id="rId4" imgW="8652439" imgH="5048780" progId="">
                  <p:embed/>
                  <p:pic>
                    <p:nvPicPr>
                      <p:cNvPr id="235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289" y="501219"/>
                        <a:ext cx="9265113" cy="5404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08895" y="488484"/>
            <a:ext cx="2392393" cy="4084767"/>
          </a:xfrm>
          <a:ln>
            <a:solidFill>
              <a:srgbClr val="3366FF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br>
              <a:rPr lang="en-CA" sz="2400" u="sng" dirty="0"/>
            </a:br>
            <a:r>
              <a:rPr lang="en-CA" sz="2400" b="1" u="sng" dirty="0"/>
              <a:t>D</a:t>
            </a:r>
            <a:r>
              <a:rPr lang="es-ES" sz="2400" b="1" u="sng" dirty="0" err="1"/>
              <a:t>émographie</a:t>
            </a:r>
            <a:r>
              <a:rPr lang="es-ES" sz="2400" b="1" u="sng" dirty="0"/>
              <a:t> et é</a:t>
            </a:r>
            <a:r>
              <a:rPr lang="en-CA" sz="2400" b="1" dirty="0" err="1"/>
              <a:t>volution</a:t>
            </a:r>
            <a:r>
              <a:rPr lang="en-CA" sz="2400" b="1" dirty="0"/>
              <a:t> de la </a:t>
            </a:r>
            <a:r>
              <a:rPr lang="en-CA" sz="2400" b="1" dirty="0" err="1"/>
              <a:t>demande</a:t>
            </a:r>
            <a:r>
              <a:rPr lang="en-CA" sz="2400" b="1" dirty="0"/>
              <a:t> </a:t>
            </a:r>
            <a:br>
              <a:rPr lang="en-CA" sz="2400" b="1" dirty="0"/>
            </a:br>
            <a:r>
              <a:rPr lang="en-US" sz="2400" b="1" dirty="0" err="1"/>
              <a:t>Région</a:t>
            </a:r>
            <a:r>
              <a:rPr lang="en-US" sz="2400" b="1" dirty="0"/>
              <a:t> </a:t>
            </a:r>
            <a:r>
              <a:rPr lang="en-US" sz="2400" b="1" dirty="0" err="1"/>
              <a:t>Métrop</a:t>
            </a:r>
            <a:r>
              <a:rPr lang="en-US" sz="2400" b="1" dirty="0"/>
              <a:t>. de Montreal </a:t>
            </a:r>
            <a:r>
              <a:rPr lang="en-CA" sz="2400" b="1" dirty="0"/>
              <a:t>1971-2011 (</a:t>
            </a:r>
            <a:r>
              <a:rPr lang="en-CA" sz="2400" b="1" dirty="0" err="1"/>
              <a:t>indice</a:t>
            </a:r>
            <a:r>
              <a:rPr lang="en-CA" sz="2400" b="1" dirty="0"/>
              <a:t> 1971=1)</a:t>
            </a:r>
          </a:p>
        </p:txBody>
      </p:sp>
      <p:sp>
        <p:nvSpPr>
          <p:cNvPr id="1028" name="12 CuadroTexto"/>
          <p:cNvSpPr txBox="1">
            <a:spLocks noChangeArrowheads="1"/>
          </p:cNvSpPr>
          <p:nvPr/>
        </p:nvSpPr>
        <p:spPr bwMode="auto">
          <a:xfrm>
            <a:off x="9552384" y="1922475"/>
            <a:ext cx="134077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dirty="0">
                <a:solidFill>
                  <a:prstClr val="black"/>
                </a:solidFill>
                <a:cs typeface="Arial" charset="0"/>
              </a:rPr>
              <a:t>Auto-Cond</a:t>
            </a:r>
          </a:p>
          <a:p>
            <a:pPr>
              <a:defRPr/>
            </a:pPr>
            <a:endParaRPr lang="es-E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9" name="13 CuadroTexto"/>
          <p:cNvSpPr txBox="1">
            <a:spLocks noChangeArrowheads="1"/>
          </p:cNvSpPr>
          <p:nvPr/>
        </p:nvSpPr>
        <p:spPr bwMode="auto">
          <a:xfrm>
            <a:off x="10210800" y="4573251"/>
            <a:ext cx="57665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dirty="0">
                <a:solidFill>
                  <a:prstClr val="black"/>
                </a:solidFill>
                <a:cs typeface="Arial" charset="0"/>
              </a:rPr>
              <a:t>T C </a:t>
            </a:r>
          </a:p>
        </p:txBody>
      </p:sp>
      <p:sp>
        <p:nvSpPr>
          <p:cNvPr id="9" name="8 Flecha derecha"/>
          <p:cNvSpPr/>
          <p:nvPr/>
        </p:nvSpPr>
        <p:spPr>
          <a:xfrm rot="17565466">
            <a:off x="7403844" y="1756852"/>
            <a:ext cx="1097304" cy="9017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rgbClr val="000000"/>
                </a:solidFill>
              </a:rPr>
              <a:t>2000</a:t>
            </a:r>
          </a:p>
        </p:txBody>
      </p:sp>
      <p:sp>
        <p:nvSpPr>
          <p:cNvPr id="23558" name="9 CuadroTexto"/>
          <p:cNvSpPr txBox="1">
            <a:spLocks noChangeArrowheads="1"/>
          </p:cNvSpPr>
          <p:nvPr/>
        </p:nvSpPr>
        <p:spPr bwMode="auto">
          <a:xfrm>
            <a:off x="5311033" y="6181985"/>
            <a:ext cx="3455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000000"/>
                </a:solidFill>
              </a:rPr>
              <a:t>Source : </a:t>
            </a:r>
            <a:r>
              <a:rPr lang="en-US" sz="1800" dirty="0" err="1">
                <a:solidFill>
                  <a:srgbClr val="000000"/>
                </a:solidFill>
              </a:rPr>
              <a:t>Bussière</a:t>
            </a:r>
            <a:r>
              <a:rPr lang="en-US" sz="1800" dirty="0">
                <a:solidFill>
                  <a:srgbClr val="000000"/>
                </a:solidFill>
              </a:rPr>
              <a:t> &amp; Fortin, 1990.</a:t>
            </a:r>
          </a:p>
        </p:txBody>
      </p:sp>
      <p:sp>
        <p:nvSpPr>
          <p:cNvPr id="23559" name="Marcador de número de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077200" y="636931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EEFAE36C-D63A-554B-8F1D-FFC98C504565}" type="slidenum">
              <a:rPr lang="tr-TR" sz="1200">
                <a:solidFill>
                  <a:srgbClr val="898989"/>
                </a:solidFill>
                <a:cs typeface="Arial" charset="0"/>
              </a:rPr>
              <a:pPr eaLnBrk="1" hangingPunct="1"/>
              <a:t>5</a:t>
            </a:fld>
            <a:endParaRPr lang="tr-TR" sz="1200">
              <a:solidFill>
                <a:srgbClr val="89898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0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B9D7-38B7-C741-B759-0B542722F9D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FACTEURS </a:t>
            </a:r>
            <a:r>
              <a:rPr lang="es-ES" sz="2800" b="1" dirty="0"/>
              <a:t>É</a:t>
            </a:r>
            <a:r>
              <a:rPr lang="fr-FR" sz="2800" b="1" dirty="0"/>
              <a:t>CONOMIQUES PRIVIL</a:t>
            </a:r>
            <a:r>
              <a:rPr lang="es-ES" sz="2800" b="1" dirty="0"/>
              <a:t>É</a:t>
            </a:r>
            <a:r>
              <a:rPr lang="fr-FR" sz="2800" b="1" dirty="0"/>
              <a:t>GI</a:t>
            </a:r>
            <a:r>
              <a:rPr lang="es-ES" sz="2800" b="1" dirty="0"/>
              <a:t>É</a:t>
            </a:r>
            <a:r>
              <a:rPr lang="fr-FR" sz="2800" b="1" dirty="0"/>
              <a:t>S</a:t>
            </a:r>
            <a:br>
              <a:rPr lang="en-US" sz="2800" b="1" dirty="0"/>
            </a:br>
            <a:r>
              <a:rPr lang="fr-FR" sz="2800" b="1" dirty="0"/>
              <a:t>DANS LA PHASE DE CROISSANCE DES TRAFICS</a:t>
            </a:r>
            <a:endParaRPr lang="es-ES_tradnl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D4C99-AE4F-2D42-93E7-5C2290D80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521" y="2100263"/>
            <a:ext cx="9720659" cy="4532031"/>
          </a:xfrm>
        </p:spPr>
        <p:txBody>
          <a:bodyPr>
            <a:normAutofit/>
          </a:bodyPr>
          <a:lstStyle/>
          <a:p>
            <a:r>
              <a:rPr lang="fr-FR" dirty="0"/>
              <a:t>Dans la </a:t>
            </a:r>
            <a:r>
              <a:rPr lang="fr-FR" dirty="0" err="1"/>
              <a:t>litt</a:t>
            </a:r>
            <a:r>
              <a:rPr lang="es-ES" dirty="0" err="1"/>
              <a:t>érature</a:t>
            </a:r>
            <a:r>
              <a:rPr lang="es-ES" dirty="0"/>
              <a:t>, </a:t>
            </a:r>
            <a:r>
              <a:rPr lang="es-ES" dirty="0" err="1"/>
              <a:t>surtout</a:t>
            </a:r>
            <a:r>
              <a:rPr lang="es-ES" dirty="0"/>
              <a:t> </a:t>
            </a:r>
            <a:r>
              <a:rPr lang="es-ES" dirty="0" err="1"/>
              <a:t>économétrique</a:t>
            </a:r>
            <a:r>
              <a:rPr lang="es-ES" dirty="0"/>
              <a:t>, les </a:t>
            </a:r>
            <a:r>
              <a:rPr lang="es-ES" dirty="0" err="1"/>
              <a:t>facteurs</a:t>
            </a:r>
            <a:r>
              <a:rPr lang="es-ES" dirty="0"/>
              <a:t> REVENUS et PRIX </a:t>
            </a:r>
            <a:r>
              <a:rPr lang="es-ES" dirty="0" err="1"/>
              <a:t>étaient</a:t>
            </a:r>
            <a:r>
              <a:rPr lang="es-ES" dirty="0"/>
              <a:t> </a:t>
            </a:r>
            <a:r>
              <a:rPr lang="es-ES" dirty="0" err="1"/>
              <a:t>privilégiés</a:t>
            </a:r>
            <a:r>
              <a:rPr lang="es-ES" dirty="0"/>
              <a:t> </a:t>
            </a:r>
            <a:r>
              <a:rPr lang="es-ES" dirty="0" err="1"/>
              <a:t>avec</a:t>
            </a:r>
            <a:r>
              <a:rPr lang="es-ES" dirty="0"/>
              <a:t> une </a:t>
            </a:r>
            <a:r>
              <a:rPr lang="es-ES" dirty="0" err="1"/>
              <a:t>excellente</a:t>
            </a:r>
            <a:r>
              <a:rPr lang="es-ES" dirty="0"/>
              <a:t> </a:t>
            </a:r>
            <a:r>
              <a:rPr lang="es-ES" dirty="0" err="1"/>
              <a:t>valeur</a:t>
            </a:r>
            <a:r>
              <a:rPr lang="es-ES" dirty="0"/>
              <a:t> </a:t>
            </a:r>
            <a:r>
              <a:rPr lang="es-ES" dirty="0" err="1"/>
              <a:t>explicative</a:t>
            </a:r>
            <a:r>
              <a:rPr lang="es-ES" dirty="0"/>
              <a:t>. </a:t>
            </a:r>
            <a:endParaRPr lang="fr-FR" dirty="0"/>
          </a:p>
          <a:p>
            <a:r>
              <a:rPr lang="fr-FR" dirty="0"/>
              <a:t>Croissance de la CIRCULATION expliquée par celle des REVENUS</a:t>
            </a:r>
            <a:endParaRPr lang="en-US" dirty="0"/>
          </a:p>
          <a:p>
            <a:r>
              <a:rPr lang="fr-FR" dirty="0"/>
              <a:t>Avec fluctuations liées au PRIX des carburants :</a:t>
            </a:r>
            <a:endParaRPr lang="en-US" dirty="0"/>
          </a:p>
          <a:p>
            <a:pPr lvl="1"/>
            <a:r>
              <a:rPr lang="fr-FR" dirty="0"/>
              <a:t>Chocs pétroliers fin 1973 et en 1979,</a:t>
            </a:r>
            <a:endParaRPr lang="en-US" dirty="0"/>
          </a:p>
          <a:p>
            <a:pPr lvl="1"/>
            <a:r>
              <a:rPr lang="fr-FR" dirty="0"/>
              <a:t>Contre-choc en 1985-86</a:t>
            </a:r>
          </a:p>
          <a:p>
            <a:pPr marL="228600" lvl="1">
              <a:spcBef>
                <a:spcPts val="1000"/>
              </a:spcBef>
            </a:pPr>
            <a:r>
              <a:rPr lang="fr-FR" sz="2800" dirty="0"/>
              <a:t>Importance de la </a:t>
            </a:r>
            <a:r>
              <a:rPr lang="fr-FR" sz="2800" dirty="0" err="1"/>
              <a:t>densit</a:t>
            </a:r>
            <a:r>
              <a:rPr lang="es-ES" sz="2800" dirty="0"/>
              <a:t>é </a:t>
            </a:r>
            <a:r>
              <a:rPr lang="es-ES" sz="2800" dirty="0" err="1"/>
              <a:t>urbaine</a:t>
            </a:r>
            <a:r>
              <a:rPr lang="es-ES" sz="2800" dirty="0"/>
              <a:t> et de </a:t>
            </a:r>
            <a:r>
              <a:rPr lang="es-ES" sz="2800" dirty="0" err="1"/>
              <a:t>l´offre</a:t>
            </a:r>
            <a:r>
              <a:rPr lang="es-ES" sz="2800" dirty="0"/>
              <a:t> de </a:t>
            </a:r>
            <a:r>
              <a:rPr lang="es-ES" sz="2800" dirty="0" err="1"/>
              <a:t>transport</a:t>
            </a:r>
            <a:r>
              <a:rPr lang="es-ES" sz="2800" dirty="0"/>
              <a:t> </a:t>
            </a:r>
            <a:r>
              <a:rPr lang="es-ES" sz="2800" dirty="0" err="1"/>
              <a:t>collectif</a:t>
            </a:r>
            <a:r>
              <a:rPr lang="es-ES" sz="2800" dirty="0"/>
              <a:t> </a:t>
            </a:r>
            <a:r>
              <a:rPr lang="es-ES" sz="2800" dirty="0" err="1"/>
              <a:t>qui</a:t>
            </a:r>
            <a:r>
              <a:rPr lang="es-ES" sz="2800" dirty="0"/>
              <a:t> </a:t>
            </a:r>
            <a:r>
              <a:rPr lang="es-ES" sz="2800" dirty="0" err="1"/>
              <a:t>diminuent</a:t>
            </a:r>
            <a:r>
              <a:rPr lang="es-ES" sz="2800" dirty="0"/>
              <a:t> </a:t>
            </a:r>
            <a:r>
              <a:rPr lang="es-ES" sz="2800" dirty="0" err="1"/>
              <a:t>l´usage</a:t>
            </a:r>
            <a:r>
              <a:rPr lang="es-ES" sz="2800" dirty="0"/>
              <a:t> de </a:t>
            </a:r>
            <a:r>
              <a:rPr lang="es-ES" sz="2800" dirty="0" err="1"/>
              <a:t>l´automobile</a:t>
            </a:r>
            <a:endParaRPr lang="fr-FR" sz="2800" dirty="0"/>
          </a:p>
          <a:p>
            <a:pPr lvl="1"/>
            <a:endParaRPr lang="fr-FR" dirty="0"/>
          </a:p>
          <a:p>
            <a:pPr lvl="1"/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1172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5724-B554-164A-80B3-04D74AD6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4339"/>
            <a:ext cx="10515600" cy="95726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POURQUOI LE RETOUR DE LA CROISSANCE DES TRAFICS EN 2015 ?</a:t>
            </a:r>
            <a:br>
              <a:rPr lang="en-US" sz="3100" b="1" dirty="0"/>
            </a:br>
            <a:endParaRPr lang="es-ES_tradnl" sz="31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BA05-9D31-BD4A-9F23-0445AB833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4406166"/>
          </a:xfrm>
        </p:spPr>
        <p:txBody>
          <a:bodyPr/>
          <a:lstStyle/>
          <a:p>
            <a:r>
              <a:rPr lang="fr-FR" dirty="0"/>
              <a:t>Les facteurs </a:t>
            </a:r>
            <a:r>
              <a:rPr lang="es-ES" dirty="0"/>
              <a:t>É</a:t>
            </a:r>
            <a:r>
              <a:rPr lang="fr-FR" dirty="0"/>
              <a:t>CONOMIQUES sont-ils suffisants ?</a:t>
            </a:r>
          </a:p>
          <a:p>
            <a:endParaRPr lang="en-US" dirty="0"/>
          </a:p>
          <a:p>
            <a:r>
              <a:rPr lang="fr-FR" dirty="0"/>
              <a:t>Nous proposons de les combiner avec les facteurs STRUCTURELS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Via le modèle ESP</a:t>
            </a:r>
            <a:r>
              <a:rPr lang="es-ES" dirty="0"/>
              <a:t>É</a:t>
            </a:r>
            <a:r>
              <a:rPr lang="fr-FR" dirty="0"/>
              <a:t>RANCE DE VIE-P</a:t>
            </a:r>
            <a:r>
              <a:rPr lang="es-ES" dirty="0"/>
              <a:t>É</a:t>
            </a:r>
            <a:r>
              <a:rPr lang="fr-FR" dirty="0"/>
              <a:t>RIODE-COHORTE en s</a:t>
            </a:r>
            <a:r>
              <a:rPr lang="es-ES" dirty="0" err="1"/>
              <a:t>ínspirant</a:t>
            </a:r>
            <a:r>
              <a:rPr lang="es-ES" dirty="0"/>
              <a:t> des </a:t>
            </a:r>
            <a:r>
              <a:rPr lang="es-ES" dirty="0" err="1"/>
              <a:t>travaux</a:t>
            </a:r>
            <a:r>
              <a:rPr lang="es-ES" dirty="0"/>
              <a:t> de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err="1"/>
              <a:t>d'Albis</a:t>
            </a:r>
            <a:r>
              <a:rPr lang="en-US" sz="2600" dirty="0"/>
              <a:t>, H. &amp; </a:t>
            </a:r>
            <a:r>
              <a:rPr lang="en-US" sz="2600" dirty="0" err="1"/>
              <a:t>Badji</a:t>
            </a:r>
            <a:r>
              <a:rPr lang="en-US" sz="2600" dirty="0"/>
              <a:t>, I. (2017). Intergenerational inequalities in 	standards of living in France. 	</a:t>
            </a:r>
            <a:r>
              <a:rPr lang="en-US" sz="2600" i="1" dirty="0" err="1"/>
              <a:t>Economie</a:t>
            </a:r>
            <a:r>
              <a:rPr lang="en-US" sz="2600" i="1" dirty="0"/>
              <a:t> et </a:t>
            </a:r>
            <a:r>
              <a:rPr lang="en-US" sz="2600" i="1" dirty="0" err="1"/>
              <a:t>Statistique</a:t>
            </a:r>
            <a:r>
              <a:rPr lang="en-US" sz="2600" i="1" dirty="0"/>
              <a:t>/Economics 	and 	Statistics</a:t>
            </a:r>
            <a:r>
              <a:rPr lang="en-US" sz="2600" dirty="0"/>
              <a:t>, 491-492, 71-92. DOI: 	10.24187/ecostat.2017.491d.1906 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10321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37BE-8C36-624C-B7AD-14CF4346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3496" cy="919665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CERNER MOTORISATION ET USAGE AU NIVEAU DES INDIVIDUS </a:t>
            </a:r>
            <a:br>
              <a:rPr lang="en-US" dirty="0"/>
            </a:b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5BCCB-4BF5-814C-85EE-2512AEDD2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plupart des enquêtes sur les comportements automobiles  (ENTD, 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  panel Parc-Auto, …) identifient l'utilisateur principal de chaque 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  véhicule décrit. </a:t>
            </a:r>
            <a:endParaRPr lang="en-US" dirty="0"/>
          </a:p>
          <a:p>
            <a:r>
              <a:rPr lang="fr-FR" dirty="0"/>
              <a:t>On peut donc décomposer les comportements des adultes en :  </a:t>
            </a:r>
            <a:endParaRPr lang="en-US" dirty="0"/>
          </a:p>
          <a:p>
            <a:pPr lvl="1"/>
            <a:r>
              <a:rPr lang="fr-FR" dirty="0"/>
              <a:t> passer le permis, </a:t>
            </a:r>
            <a:endParaRPr lang="en-US" dirty="0"/>
          </a:p>
          <a:p>
            <a:pPr lvl="1"/>
            <a:r>
              <a:rPr lang="fr-FR" dirty="0"/>
              <a:t> avoir sa voiture (= en être le principal utilisateur) </a:t>
            </a:r>
            <a:endParaRPr lang="en-US" dirty="0"/>
          </a:p>
          <a:p>
            <a:pPr lvl="1"/>
            <a:r>
              <a:rPr lang="fr-FR" dirty="0"/>
              <a:t> rouler (= kilométrage et/ou fréquence d'utilisation) </a:t>
            </a:r>
            <a:endParaRPr lang="en-US" dirty="0"/>
          </a:p>
          <a:p>
            <a:r>
              <a:rPr lang="fr-FR" dirty="0"/>
              <a:t>Circulation totale = Kilométrage/adulte X population</a:t>
            </a:r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0858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84C3-B1EA-9D49-983F-40870C36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54519" cy="1092199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fr-FR" sz="2800" b="1" dirty="0"/>
            </a:br>
            <a:r>
              <a:rPr lang="fr-FR" sz="3100" b="1" dirty="0"/>
              <a:t>TROIS DIMENSIONS INTER-DEPENDANTES</a:t>
            </a:r>
            <a:br>
              <a:rPr lang="en-US" dirty="0"/>
            </a:b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B3A6-3115-F24F-B02A-021693D0A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490"/>
            <a:ext cx="10515600" cy="4988760"/>
          </a:xfrm>
        </p:spPr>
        <p:txBody>
          <a:bodyPr>
            <a:normAutofit fontScale="25000" lnSpcReduction="20000"/>
          </a:bodyPr>
          <a:lstStyle/>
          <a:p>
            <a:endParaRPr lang="fr-FR" sz="3000" dirty="0"/>
          </a:p>
          <a:p>
            <a:r>
              <a:rPr lang="fr-FR" sz="11200" dirty="0"/>
              <a:t>L´étape dans le </a:t>
            </a:r>
            <a:r>
              <a:rPr lang="fr-FR" sz="11200" b="1" dirty="0"/>
              <a:t>CYCLE DE VIE</a:t>
            </a:r>
            <a:r>
              <a:rPr lang="en-US" sz="11200" b="1" dirty="0"/>
              <a:t> </a:t>
            </a:r>
            <a:r>
              <a:rPr lang="fr-FR" sz="11200" dirty="0"/>
              <a:t>(influence de l’âge sur les comportements)</a:t>
            </a:r>
            <a:endParaRPr lang="en-US" sz="11200" dirty="0"/>
          </a:p>
          <a:p>
            <a:r>
              <a:rPr lang="fr-FR" sz="11200" dirty="0"/>
              <a:t>Calcul d</a:t>
            </a:r>
            <a:r>
              <a:rPr lang="es-ES" sz="11200" dirty="0"/>
              <a:t>´un </a:t>
            </a:r>
            <a:r>
              <a:rPr lang="es-ES" sz="11200" b="1" dirty="0"/>
              <a:t>PROFIL-TYPE</a:t>
            </a:r>
            <a:r>
              <a:rPr lang="es-ES" sz="11200" dirty="0"/>
              <a:t> </a:t>
            </a:r>
            <a:r>
              <a:rPr lang="fr-FR" sz="11200" dirty="0"/>
              <a:t> au cours du cycle de vie</a:t>
            </a:r>
            <a:r>
              <a:rPr lang="en-US" sz="11200" dirty="0"/>
              <a:t> </a:t>
            </a:r>
            <a:r>
              <a:rPr lang="fr-FR" sz="11200" dirty="0"/>
              <a:t> (la COHORTE )</a:t>
            </a:r>
            <a:r>
              <a:rPr lang="en-US" sz="11200" dirty="0"/>
              <a:t> </a:t>
            </a:r>
            <a:r>
              <a:rPr lang="en-US" sz="11200" dirty="0" err="1"/>
              <a:t>consid</a:t>
            </a:r>
            <a:r>
              <a:rPr lang="es-ES" sz="11200" dirty="0" err="1"/>
              <a:t>érant</a:t>
            </a:r>
            <a:r>
              <a:rPr lang="es-ES" sz="11200" dirty="0"/>
              <a:t> que </a:t>
            </a:r>
            <a:r>
              <a:rPr lang="fr-FR" sz="11200" dirty="0"/>
              <a:t>chaque génération partage une « expérience de vie¨ commune ».</a:t>
            </a:r>
            <a:endParaRPr lang="en-US" sz="11200" dirty="0"/>
          </a:p>
          <a:p>
            <a:r>
              <a:rPr lang="fr-FR" sz="11200" dirty="0"/>
              <a:t>En supposant constant le décalage entre les générations, on peut reconstituer un profil de vie sur une longue période.  </a:t>
            </a:r>
            <a:endParaRPr lang="en-US" sz="11200" dirty="0"/>
          </a:p>
          <a:p>
            <a:r>
              <a:rPr lang="fr-FR" sz="11200" dirty="0"/>
              <a:t>La </a:t>
            </a:r>
            <a:r>
              <a:rPr lang="fr-FR" sz="11200" b="1" dirty="0"/>
              <a:t>P</a:t>
            </a:r>
            <a:r>
              <a:rPr lang="es-ES" sz="11200" b="1" dirty="0"/>
              <a:t>É</a:t>
            </a:r>
            <a:r>
              <a:rPr lang="fr-FR" sz="11200" b="1" dirty="0"/>
              <a:t>RIODE </a:t>
            </a:r>
            <a:r>
              <a:rPr lang="fr-FR" sz="11200" dirty="0"/>
              <a:t>rend compte des facteurs socioéconomiques</a:t>
            </a:r>
            <a:r>
              <a:rPr lang="en-US" sz="11200" dirty="0"/>
              <a:t> </a:t>
            </a:r>
            <a:r>
              <a:rPr lang="fr-FR" sz="11200" dirty="0"/>
              <a:t>qui influent simultanément sur les agents économiques (ex : coût du carburant, ...) </a:t>
            </a:r>
          </a:p>
          <a:p>
            <a:pPr marL="0" indent="0">
              <a:buNone/>
            </a:pPr>
            <a:r>
              <a:rPr lang="fr-FR" sz="11200" dirty="0"/>
              <a:t>	P</a:t>
            </a:r>
            <a:r>
              <a:rPr lang="es-ES" sz="11200" dirty="0"/>
              <a:t>É</a:t>
            </a:r>
            <a:r>
              <a:rPr lang="fr-FR" sz="11200" dirty="0"/>
              <a:t>RIODE (date) = COHORTE (année de naissance) + </a:t>
            </a:r>
            <a:r>
              <a:rPr lang="es-ES" sz="11200" dirty="0" err="1"/>
              <a:t>Â</a:t>
            </a:r>
            <a:r>
              <a:rPr lang="fr-FR" sz="11200" dirty="0" err="1"/>
              <a:t>ge</a:t>
            </a:r>
            <a:endParaRPr lang="en-US" sz="11200" dirty="0"/>
          </a:p>
          <a:p>
            <a:r>
              <a:rPr lang="fr-FR" sz="11200" dirty="0"/>
              <a:t> Nécessité d´au moins 2 enquêtes suffisamment distantes, si possible longitudinales (panel) pour calibrer le modèle. </a:t>
            </a:r>
            <a:endParaRPr lang="en-US" sz="11200" dirty="0"/>
          </a:p>
          <a:p>
            <a:pPr marL="0" indent="0">
              <a:buNone/>
            </a:pPr>
            <a:r>
              <a:rPr lang="fr-FR" sz="3000" dirty="0"/>
              <a:t>  </a:t>
            </a:r>
            <a:endParaRPr lang="en-US" sz="30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4199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1096</Words>
  <Application>Microsoft Macintosh PowerPoint</Application>
  <PresentationFormat>Widescreen</PresentationFormat>
  <Paragraphs>547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Times New Roman</vt:lpstr>
      <vt:lpstr>Office Theme</vt:lpstr>
      <vt:lpstr>Image</vt:lpstr>
      <vt:lpstr>       Un modèle Espérance de vie-Période-Cohorte pour projeter l'équipement en voiture particulière et la circulation automobile</vt:lpstr>
      <vt:lpstr>   PLAFONNEMENT DE LA DEMANDE  DANS PAYS DÉVELOPPÉS VERS L´AN 2000   </vt:lpstr>
      <vt:lpstr>PowerPoint Presentation</vt:lpstr>
      <vt:lpstr>DES FACTEURS DEMOGRAPHIQUES ET STRUCTURELS POUR EXPLIQUER LE PLAFONNEMENT DE LA CIRCULATION  </vt:lpstr>
      <vt:lpstr> Démographie et évolution de la demande  Région Métrop. de Montreal 1971-2011 (indice 1971=1)</vt:lpstr>
      <vt:lpstr>FACTEURS ÉCONOMIQUES PRIVILÉGIÉS DANS LA PHASE DE CROISSANCE DES TRAFICS</vt:lpstr>
      <vt:lpstr> POURQUOI LE RETOUR DE LA CROISSANCE DES TRAFICS EN 2015 ? </vt:lpstr>
      <vt:lpstr> CERNER MOTORISATION ET USAGE AU NIVEAU DES INDIVIDUS  </vt:lpstr>
      <vt:lpstr> TROIS DIMENSIONS INTER-DEPENDANTES </vt:lpstr>
      <vt:lpstr>MODÈLE ÂGE-COHORTE </vt:lpstr>
      <vt:lpstr> COMMENT INTRODUIRE LES EFFETS DE PÉRIODE ? </vt:lpstr>
      <vt:lpstr>  POURQUOI REMPLACER L’ÂGE par l’ESPÉRANCE DE VIE ? </vt:lpstr>
      <vt:lpstr> MODÈLE ESPÉRANCE DE VIE-PÉRIODE-COHORTE </vt:lpstr>
      <vt:lpstr>PARAMÈTRES ESTIMÉS DU MODÈLE EPC</vt:lpstr>
      <vt:lpstr>PowerPoint Presentation</vt:lpstr>
      <vt:lpstr>   UNE GRANDE SOUPLESSE POUR EXPLORER  UNE LARGE GAMME DE SCÉNARIOS   </vt:lpstr>
      <vt:lpstr>CONCLUSION</vt:lpstr>
      <vt:lpstr> ... CONCLUSION </vt:lpstr>
      <vt:lpstr>MERCI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daniel bussiere</dc:creator>
  <cp:lastModifiedBy>yves daniel bussiere</cp:lastModifiedBy>
  <cp:revision>86</cp:revision>
  <dcterms:created xsi:type="dcterms:W3CDTF">2018-05-29T19:59:56Z</dcterms:created>
  <dcterms:modified xsi:type="dcterms:W3CDTF">2018-06-10T15:48:09Z</dcterms:modified>
</cp:coreProperties>
</file>