
<file path=[Content_Types].xml><?xml version="1.0" encoding="utf-8"?>
<Types xmlns="http://schemas.openxmlformats.org/package/2006/content-types">
  <Default Extension="xml" ContentType="application/xml"/>
  <Default Extension="jpeg" ContentType="image/jpeg"/>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2" r:id="rId1"/>
  </p:sldMasterIdLst>
  <p:notesMasterIdLst>
    <p:notesMasterId r:id="rId17"/>
  </p:notesMasterIdLst>
  <p:sldIdLst>
    <p:sldId id="256" r:id="rId2"/>
    <p:sldId id="269" r:id="rId3"/>
    <p:sldId id="268" r:id="rId4"/>
    <p:sldId id="258" r:id="rId5"/>
    <p:sldId id="259" r:id="rId6"/>
    <p:sldId id="260" r:id="rId7"/>
    <p:sldId id="261" r:id="rId8"/>
    <p:sldId id="257" r:id="rId9"/>
    <p:sldId id="266" r:id="rId10"/>
    <p:sldId id="262" r:id="rId11"/>
    <p:sldId id="263" r:id="rId12"/>
    <p:sldId id="264" r:id="rId13"/>
    <p:sldId id="265" r:id="rId14"/>
    <p:sldId id="271" r:id="rId15"/>
    <p:sldId id="270"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90"/>
    <p:restoredTop sz="89018"/>
  </p:normalViewPr>
  <p:slideViewPr>
    <p:cSldViewPr snapToGrid="0" snapToObjects="1">
      <p:cViewPr>
        <p:scale>
          <a:sx n="90" d="100"/>
          <a:sy n="90" d="100"/>
        </p:scale>
        <p:origin x="1208" y="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37189B-8D1E-4846-9867-525F6922230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fr-FR"/>
        </a:p>
      </dgm:t>
    </dgm:pt>
    <dgm:pt modelId="{01D10383-5498-A044-8F21-C61AB561B55C}">
      <dgm:prSet phldrT="[Texte]">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fr-FR" dirty="0" smtClean="0"/>
            <a:t>Procédure [1]</a:t>
          </a:r>
          <a:endParaRPr lang="fr-FR" dirty="0"/>
        </a:p>
      </dgm:t>
    </dgm:pt>
    <dgm:pt modelId="{2CBD1832-393B-A941-9CD4-FD00A1E2883C}" type="parTrans" cxnId="{2E74A312-85EE-944F-93B4-8FF55C82D290}">
      <dgm:prSet/>
      <dgm:spPr/>
      <dgm:t>
        <a:bodyPr/>
        <a:lstStyle/>
        <a:p>
          <a:endParaRPr lang="fr-FR"/>
        </a:p>
      </dgm:t>
    </dgm:pt>
    <dgm:pt modelId="{ABA42B46-1263-D84C-82D8-A4C86EC32D16}" type="sibTrans" cxnId="{2E74A312-85EE-944F-93B4-8FF55C82D290}">
      <dgm:prSet/>
      <dgm:spPr/>
      <dgm:t>
        <a:bodyPr/>
        <a:lstStyle/>
        <a:p>
          <a:endParaRPr lang="fr-FR"/>
        </a:p>
      </dgm:t>
    </dgm:pt>
    <dgm:pt modelId="{2499FCEC-63DB-BE46-AB6C-CFCFD78A172E}">
      <dgm:prSet phldrT="[Texte]">
        <dgm:style>
          <a:lnRef idx="2">
            <a:schemeClr val="accent6">
              <a:shade val="50000"/>
            </a:schemeClr>
          </a:lnRef>
          <a:fillRef idx="1">
            <a:schemeClr val="accent6"/>
          </a:fillRef>
          <a:effectRef idx="0">
            <a:schemeClr val="accent6"/>
          </a:effectRef>
          <a:fontRef idx="minor">
            <a:schemeClr val="lt1"/>
          </a:fontRef>
        </dgm:style>
      </dgm:prSet>
      <dgm:spPr>
        <a:solidFill>
          <a:schemeClr val="bg1"/>
        </a:solidFill>
      </dgm:spPr>
      <dgm:t>
        <a:bodyPr/>
        <a:lstStyle/>
        <a:p>
          <a:r>
            <a:rPr lang="fr-FR" dirty="0" smtClean="0"/>
            <a:t>Procédure utilisée par défaut</a:t>
          </a:r>
          <a:endParaRPr lang="fr-FR" dirty="0"/>
        </a:p>
      </dgm:t>
    </dgm:pt>
    <dgm:pt modelId="{33181835-EAE4-7445-8C36-E138D9B72FE0}" type="parTrans" cxnId="{863AF598-5C68-3D4F-BD3C-DB2E1E8650E0}">
      <dgm:prSet/>
      <dgm:spPr/>
      <dgm:t>
        <a:bodyPr/>
        <a:lstStyle/>
        <a:p>
          <a:endParaRPr lang="fr-FR"/>
        </a:p>
      </dgm:t>
    </dgm:pt>
    <dgm:pt modelId="{38B8C85A-0A2F-B249-ADB1-EF22AFBE65F2}" type="sibTrans" cxnId="{863AF598-5C68-3D4F-BD3C-DB2E1E8650E0}">
      <dgm:prSet/>
      <dgm:spPr/>
      <dgm:t>
        <a:bodyPr/>
        <a:lstStyle/>
        <a:p>
          <a:endParaRPr lang="fr-FR"/>
        </a:p>
      </dgm:t>
    </dgm:pt>
    <dgm:pt modelId="{DC219B68-BEFA-8644-AE23-082A093B2060}">
      <dgm:prSet phldrT="[Texte]">
        <dgm:style>
          <a:lnRef idx="2">
            <a:schemeClr val="accent6">
              <a:shade val="50000"/>
            </a:schemeClr>
          </a:lnRef>
          <a:fillRef idx="1">
            <a:schemeClr val="accent6"/>
          </a:fillRef>
          <a:effectRef idx="0">
            <a:schemeClr val="accent6"/>
          </a:effectRef>
          <a:fontRef idx="minor">
            <a:schemeClr val="lt1"/>
          </a:fontRef>
        </dgm:style>
      </dgm:prSet>
      <dgm:spPr>
        <a:solidFill>
          <a:schemeClr val="bg1"/>
        </a:solidFill>
      </dgm:spPr>
      <dgm:t>
        <a:bodyPr/>
        <a:lstStyle/>
        <a:p>
          <a:r>
            <a:rPr lang="fr-FR" dirty="0" smtClean="0"/>
            <a:t>Prolongement par 1 an de prévisions</a:t>
          </a:r>
          <a:endParaRPr lang="fr-FR" dirty="0"/>
        </a:p>
      </dgm:t>
    </dgm:pt>
    <dgm:pt modelId="{EDD659A6-AB24-794C-9546-427881B49E12}" type="parTrans" cxnId="{FCA88C27-EDDB-8F4A-8929-DD24045CA693}">
      <dgm:prSet/>
      <dgm:spPr/>
      <dgm:t>
        <a:bodyPr/>
        <a:lstStyle/>
        <a:p>
          <a:endParaRPr lang="fr-FR"/>
        </a:p>
      </dgm:t>
    </dgm:pt>
    <dgm:pt modelId="{ED512C4B-3E85-5C48-BD49-56A57A84A88D}" type="sibTrans" cxnId="{FCA88C27-EDDB-8F4A-8929-DD24045CA693}">
      <dgm:prSet/>
      <dgm:spPr/>
      <dgm:t>
        <a:bodyPr/>
        <a:lstStyle/>
        <a:p>
          <a:endParaRPr lang="fr-FR"/>
        </a:p>
      </dgm:t>
    </dgm:pt>
    <dgm:pt modelId="{16C0660E-CEB1-044A-8A81-45B65EC449CB}">
      <dgm:prSet phldrT="[Texte]">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fr-FR" dirty="0" smtClean="0"/>
            <a:t>Procédure [3]</a:t>
          </a:r>
          <a:endParaRPr lang="fr-FR" dirty="0"/>
        </a:p>
      </dgm:t>
    </dgm:pt>
    <dgm:pt modelId="{8090EDF2-C1D1-0446-8780-F6B9F0B7D9CE}" type="parTrans" cxnId="{58E281E9-63F8-824E-96FD-0809BEE651B8}">
      <dgm:prSet/>
      <dgm:spPr/>
      <dgm:t>
        <a:bodyPr/>
        <a:lstStyle/>
        <a:p>
          <a:endParaRPr lang="fr-FR"/>
        </a:p>
      </dgm:t>
    </dgm:pt>
    <dgm:pt modelId="{1541C41C-BF4C-EA42-8604-FFBBCC7738FD}" type="sibTrans" cxnId="{58E281E9-63F8-824E-96FD-0809BEE651B8}">
      <dgm:prSet/>
      <dgm:spPr/>
      <dgm:t>
        <a:bodyPr/>
        <a:lstStyle/>
        <a:p>
          <a:endParaRPr lang="fr-FR"/>
        </a:p>
      </dgm:t>
    </dgm:pt>
    <dgm:pt modelId="{168C60BD-E7EC-5B4C-8966-8C310030E46A}">
      <dgm:prSet phldrT="[Texte]">
        <dgm:style>
          <a:lnRef idx="2">
            <a:schemeClr val="accent6"/>
          </a:lnRef>
          <a:fillRef idx="1">
            <a:schemeClr val="lt1"/>
          </a:fillRef>
          <a:effectRef idx="0">
            <a:schemeClr val="accent6"/>
          </a:effectRef>
          <a:fontRef idx="minor">
            <a:schemeClr val="dk1"/>
          </a:fontRef>
        </dgm:style>
      </dgm:prSet>
      <dgm:spPr>
        <a:solidFill>
          <a:schemeClr val="bg1"/>
        </a:solidFill>
      </dgm:spPr>
      <dgm:t>
        <a:bodyPr/>
        <a:lstStyle/>
        <a:p>
          <a:r>
            <a:rPr lang="fr-FR" dirty="0" smtClean="0"/>
            <a:t>Prolongement par 3 ans de prévisions</a:t>
          </a:r>
          <a:endParaRPr lang="fr-FR" dirty="0"/>
        </a:p>
      </dgm:t>
    </dgm:pt>
    <dgm:pt modelId="{E508647F-1193-E840-ACC7-5F79C559BDFD}" type="parTrans" cxnId="{7DC08BE1-DD2F-5846-8074-01023E571177}">
      <dgm:prSet/>
      <dgm:spPr/>
      <dgm:t>
        <a:bodyPr/>
        <a:lstStyle/>
        <a:p>
          <a:endParaRPr lang="fr-FR"/>
        </a:p>
      </dgm:t>
    </dgm:pt>
    <dgm:pt modelId="{BD5FAE22-F46E-5746-8FA8-521C8DEF46CF}" type="sibTrans" cxnId="{7DC08BE1-DD2F-5846-8074-01023E571177}">
      <dgm:prSet/>
      <dgm:spPr/>
      <dgm:t>
        <a:bodyPr/>
        <a:lstStyle/>
        <a:p>
          <a:endParaRPr lang="fr-FR"/>
        </a:p>
      </dgm:t>
    </dgm:pt>
    <dgm:pt modelId="{F7D3C310-5162-EC43-BC3F-0FF0D57A5837}">
      <dgm:prSet phldrT="[Texte]">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fr-FR" dirty="0" smtClean="0"/>
            <a:t>Procédure [5]</a:t>
          </a:r>
          <a:endParaRPr lang="fr-FR" dirty="0"/>
        </a:p>
      </dgm:t>
    </dgm:pt>
    <dgm:pt modelId="{AE463A52-78C8-E343-B7F0-DA6B0F14C74A}" type="parTrans" cxnId="{45C56341-912F-4240-8AE2-F8999BC019E3}">
      <dgm:prSet/>
      <dgm:spPr/>
      <dgm:t>
        <a:bodyPr/>
        <a:lstStyle/>
        <a:p>
          <a:endParaRPr lang="fr-FR"/>
        </a:p>
      </dgm:t>
    </dgm:pt>
    <dgm:pt modelId="{432D2A36-038A-9446-976A-7170FBA6DBB6}" type="sibTrans" cxnId="{45C56341-912F-4240-8AE2-F8999BC019E3}">
      <dgm:prSet/>
      <dgm:spPr/>
      <dgm:t>
        <a:bodyPr/>
        <a:lstStyle/>
        <a:p>
          <a:endParaRPr lang="fr-FR"/>
        </a:p>
      </dgm:t>
    </dgm:pt>
    <dgm:pt modelId="{F0910950-EE78-0342-92FB-11B37C7FDC7E}">
      <dgm:prSet phldrT="[Texte]">
        <dgm:style>
          <a:lnRef idx="2">
            <a:schemeClr val="accent6"/>
          </a:lnRef>
          <a:fillRef idx="1">
            <a:schemeClr val="lt1"/>
          </a:fillRef>
          <a:effectRef idx="0">
            <a:schemeClr val="accent6"/>
          </a:effectRef>
          <a:fontRef idx="minor">
            <a:schemeClr val="dk1"/>
          </a:fontRef>
        </dgm:style>
      </dgm:prSet>
      <dgm:spPr>
        <a:solidFill>
          <a:schemeClr val="bg1"/>
        </a:solidFill>
      </dgm:spPr>
      <dgm:t>
        <a:bodyPr/>
        <a:lstStyle/>
        <a:p>
          <a:r>
            <a:rPr lang="fr-FR" dirty="0" smtClean="0"/>
            <a:t>Prolongement par 5 ans de prévisions</a:t>
          </a:r>
          <a:endParaRPr lang="fr-FR" dirty="0"/>
        </a:p>
      </dgm:t>
    </dgm:pt>
    <dgm:pt modelId="{4D52ADC3-3386-C348-BC2E-AE1AAB341D12}" type="parTrans" cxnId="{3D7A7D2B-92D0-CB49-B5A0-C9C147BF89AB}">
      <dgm:prSet/>
      <dgm:spPr/>
      <dgm:t>
        <a:bodyPr/>
        <a:lstStyle/>
        <a:p>
          <a:endParaRPr lang="fr-FR"/>
        </a:p>
      </dgm:t>
    </dgm:pt>
    <dgm:pt modelId="{2333AF62-944D-6546-97F9-E08168E9798E}" type="sibTrans" cxnId="{3D7A7D2B-92D0-CB49-B5A0-C9C147BF89AB}">
      <dgm:prSet/>
      <dgm:spPr/>
      <dgm:t>
        <a:bodyPr/>
        <a:lstStyle/>
        <a:p>
          <a:endParaRPr lang="fr-FR"/>
        </a:p>
      </dgm:t>
    </dgm:pt>
    <dgm:pt modelId="{47B34D92-DEFD-0949-B958-DCF334C4EF7F}" type="pres">
      <dgm:prSet presAssocID="{AE37189B-8D1E-4846-9867-525F69222306}" presName="Name0" presStyleCnt="0">
        <dgm:presLayoutVars>
          <dgm:dir/>
          <dgm:animLvl val="lvl"/>
          <dgm:resizeHandles val="exact"/>
        </dgm:presLayoutVars>
      </dgm:prSet>
      <dgm:spPr/>
      <dgm:t>
        <a:bodyPr/>
        <a:lstStyle/>
        <a:p>
          <a:endParaRPr lang="fr-FR"/>
        </a:p>
      </dgm:t>
    </dgm:pt>
    <dgm:pt modelId="{329E5C2E-128A-1F41-99FA-D81CB902AA3B}" type="pres">
      <dgm:prSet presAssocID="{01D10383-5498-A044-8F21-C61AB561B55C}" presName="composite" presStyleCnt="0"/>
      <dgm:spPr/>
    </dgm:pt>
    <dgm:pt modelId="{390798DA-B2B4-9749-AE4E-91FD153553B6}" type="pres">
      <dgm:prSet presAssocID="{01D10383-5498-A044-8F21-C61AB561B55C}" presName="parTx" presStyleLbl="alignNode1" presStyleIdx="0" presStyleCnt="3">
        <dgm:presLayoutVars>
          <dgm:chMax val="0"/>
          <dgm:chPref val="0"/>
          <dgm:bulletEnabled val="1"/>
        </dgm:presLayoutVars>
      </dgm:prSet>
      <dgm:spPr/>
      <dgm:t>
        <a:bodyPr/>
        <a:lstStyle/>
        <a:p>
          <a:endParaRPr lang="fr-FR"/>
        </a:p>
      </dgm:t>
    </dgm:pt>
    <dgm:pt modelId="{58D132F7-2037-FF49-9068-CDC70F14601E}" type="pres">
      <dgm:prSet presAssocID="{01D10383-5498-A044-8F21-C61AB561B55C}" presName="desTx" presStyleLbl="alignAccFollowNode1" presStyleIdx="0" presStyleCnt="3">
        <dgm:presLayoutVars>
          <dgm:bulletEnabled val="1"/>
        </dgm:presLayoutVars>
      </dgm:prSet>
      <dgm:spPr/>
      <dgm:t>
        <a:bodyPr/>
        <a:lstStyle/>
        <a:p>
          <a:endParaRPr lang="fr-FR"/>
        </a:p>
      </dgm:t>
    </dgm:pt>
    <dgm:pt modelId="{A9849649-EE13-2648-BAB2-3D85E9E7F052}" type="pres">
      <dgm:prSet presAssocID="{ABA42B46-1263-D84C-82D8-A4C86EC32D16}" presName="space" presStyleCnt="0"/>
      <dgm:spPr/>
    </dgm:pt>
    <dgm:pt modelId="{2AF6819C-85B7-9443-861C-15CEEE56B339}" type="pres">
      <dgm:prSet presAssocID="{16C0660E-CEB1-044A-8A81-45B65EC449CB}" presName="composite" presStyleCnt="0"/>
      <dgm:spPr/>
    </dgm:pt>
    <dgm:pt modelId="{6FE833B2-75A6-9D4D-93F4-E977408C0792}" type="pres">
      <dgm:prSet presAssocID="{16C0660E-CEB1-044A-8A81-45B65EC449CB}" presName="parTx" presStyleLbl="alignNode1" presStyleIdx="1" presStyleCnt="3">
        <dgm:presLayoutVars>
          <dgm:chMax val="0"/>
          <dgm:chPref val="0"/>
          <dgm:bulletEnabled val="1"/>
        </dgm:presLayoutVars>
      </dgm:prSet>
      <dgm:spPr/>
      <dgm:t>
        <a:bodyPr/>
        <a:lstStyle/>
        <a:p>
          <a:endParaRPr lang="fr-FR"/>
        </a:p>
      </dgm:t>
    </dgm:pt>
    <dgm:pt modelId="{BC4AE8F8-6F4B-F24E-AF18-A1D20855B293}" type="pres">
      <dgm:prSet presAssocID="{16C0660E-CEB1-044A-8A81-45B65EC449CB}" presName="desTx" presStyleLbl="alignAccFollowNode1" presStyleIdx="1" presStyleCnt="3">
        <dgm:presLayoutVars>
          <dgm:bulletEnabled val="1"/>
        </dgm:presLayoutVars>
      </dgm:prSet>
      <dgm:spPr/>
      <dgm:t>
        <a:bodyPr/>
        <a:lstStyle/>
        <a:p>
          <a:endParaRPr lang="fr-FR"/>
        </a:p>
      </dgm:t>
    </dgm:pt>
    <dgm:pt modelId="{82F9D7CC-E498-7048-ADC2-61FAD3EC91CE}" type="pres">
      <dgm:prSet presAssocID="{1541C41C-BF4C-EA42-8604-FFBBCC7738FD}" presName="space" presStyleCnt="0"/>
      <dgm:spPr/>
    </dgm:pt>
    <dgm:pt modelId="{89E4EEAA-57FA-354E-80E8-A392D71A8D96}" type="pres">
      <dgm:prSet presAssocID="{F7D3C310-5162-EC43-BC3F-0FF0D57A5837}" presName="composite" presStyleCnt="0"/>
      <dgm:spPr/>
    </dgm:pt>
    <dgm:pt modelId="{460B3648-82B8-684A-9FE7-C50720BDF3ED}" type="pres">
      <dgm:prSet presAssocID="{F7D3C310-5162-EC43-BC3F-0FF0D57A5837}" presName="parTx" presStyleLbl="alignNode1" presStyleIdx="2" presStyleCnt="3">
        <dgm:presLayoutVars>
          <dgm:chMax val="0"/>
          <dgm:chPref val="0"/>
          <dgm:bulletEnabled val="1"/>
        </dgm:presLayoutVars>
      </dgm:prSet>
      <dgm:spPr/>
      <dgm:t>
        <a:bodyPr/>
        <a:lstStyle/>
        <a:p>
          <a:endParaRPr lang="fr-FR"/>
        </a:p>
      </dgm:t>
    </dgm:pt>
    <dgm:pt modelId="{D482DEC7-B598-2C40-B7E6-5373D1307B84}" type="pres">
      <dgm:prSet presAssocID="{F7D3C310-5162-EC43-BC3F-0FF0D57A5837}" presName="desTx" presStyleLbl="alignAccFollowNode1" presStyleIdx="2" presStyleCnt="3">
        <dgm:presLayoutVars>
          <dgm:bulletEnabled val="1"/>
        </dgm:presLayoutVars>
      </dgm:prSet>
      <dgm:spPr/>
      <dgm:t>
        <a:bodyPr/>
        <a:lstStyle/>
        <a:p>
          <a:endParaRPr lang="fr-FR"/>
        </a:p>
      </dgm:t>
    </dgm:pt>
  </dgm:ptLst>
  <dgm:cxnLst>
    <dgm:cxn modelId="{2E74A312-85EE-944F-93B4-8FF55C82D290}" srcId="{AE37189B-8D1E-4846-9867-525F69222306}" destId="{01D10383-5498-A044-8F21-C61AB561B55C}" srcOrd="0" destOrd="0" parTransId="{2CBD1832-393B-A941-9CD4-FD00A1E2883C}" sibTransId="{ABA42B46-1263-D84C-82D8-A4C86EC32D16}"/>
    <dgm:cxn modelId="{58E281E9-63F8-824E-96FD-0809BEE651B8}" srcId="{AE37189B-8D1E-4846-9867-525F69222306}" destId="{16C0660E-CEB1-044A-8A81-45B65EC449CB}" srcOrd="1" destOrd="0" parTransId="{8090EDF2-C1D1-0446-8780-F6B9F0B7D9CE}" sibTransId="{1541C41C-BF4C-EA42-8604-FFBBCC7738FD}"/>
    <dgm:cxn modelId="{FCD05C52-66AB-774D-9394-79C711AE58F7}" type="presOf" srcId="{F0910950-EE78-0342-92FB-11B37C7FDC7E}" destId="{D482DEC7-B598-2C40-B7E6-5373D1307B84}" srcOrd="0" destOrd="0" presId="urn:microsoft.com/office/officeart/2005/8/layout/hList1"/>
    <dgm:cxn modelId="{DF8CB123-2A12-5548-9C0E-C67C51F35115}" type="presOf" srcId="{16C0660E-CEB1-044A-8A81-45B65EC449CB}" destId="{6FE833B2-75A6-9D4D-93F4-E977408C0792}" srcOrd="0" destOrd="0" presId="urn:microsoft.com/office/officeart/2005/8/layout/hList1"/>
    <dgm:cxn modelId="{FCA88C27-EDDB-8F4A-8929-DD24045CA693}" srcId="{01D10383-5498-A044-8F21-C61AB561B55C}" destId="{DC219B68-BEFA-8644-AE23-082A093B2060}" srcOrd="1" destOrd="0" parTransId="{EDD659A6-AB24-794C-9546-427881B49E12}" sibTransId="{ED512C4B-3E85-5C48-BD49-56A57A84A88D}"/>
    <dgm:cxn modelId="{3D7A7D2B-92D0-CB49-B5A0-C9C147BF89AB}" srcId="{F7D3C310-5162-EC43-BC3F-0FF0D57A5837}" destId="{F0910950-EE78-0342-92FB-11B37C7FDC7E}" srcOrd="0" destOrd="0" parTransId="{4D52ADC3-3386-C348-BC2E-AE1AAB341D12}" sibTransId="{2333AF62-944D-6546-97F9-E08168E9798E}"/>
    <dgm:cxn modelId="{2CA81550-F943-144E-841B-A6129150005C}" type="presOf" srcId="{2499FCEC-63DB-BE46-AB6C-CFCFD78A172E}" destId="{58D132F7-2037-FF49-9068-CDC70F14601E}" srcOrd="0" destOrd="0" presId="urn:microsoft.com/office/officeart/2005/8/layout/hList1"/>
    <dgm:cxn modelId="{905533F1-D476-9E45-911E-F6EEB8C03148}" type="presOf" srcId="{168C60BD-E7EC-5B4C-8966-8C310030E46A}" destId="{BC4AE8F8-6F4B-F24E-AF18-A1D20855B293}" srcOrd="0" destOrd="0" presId="urn:microsoft.com/office/officeart/2005/8/layout/hList1"/>
    <dgm:cxn modelId="{7DC08BE1-DD2F-5846-8074-01023E571177}" srcId="{16C0660E-CEB1-044A-8A81-45B65EC449CB}" destId="{168C60BD-E7EC-5B4C-8966-8C310030E46A}" srcOrd="0" destOrd="0" parTransId="{E508647F-1193-E840-ACC7-5F79C559BDFD}" sibTransId="{BD5FAE22-F46E-5746-8FA8-521C8DEF46CF}"/>
    <dgm:cxn modelId="{45C56341-912F-4240-8AE2-F8999BC019E3}" srcId="{AE37189B-8D1E-4846-9867-525F69222306}" destId="{F7D3C310-5162-EC43-BC3F-0FF0D57A5837}" srcOrd="2" destOrd="0" parTransId="{AE463A52-78C8-E343-B7F0-DA6B0F14C74A}" sibTransId="{432D2A36-038A-9446-976A-7170FBA6DBB6}"/>
    <dgm:cxn modelId="{863AF598-5C68-3D4F-BD3C-DB2E1E8650E0}" srcId="{01D10383-5498-A044-8F21-C61AB561B55C}" destId="{2499FCEC-63DB-BE46-AB6C-CFCFD78A172E}" srcOrd="0" destOrd="0" parTransId="{33181835-EAE4-7445-8C36-E138D9B72FE0}" sibTransId="{38B8C85A-0A2F-B249-ADB1-EF22AFBE65F2}"/>
    <dgm:cxn modelId="{1977CFA8-2734-A147-878E-51855039516A}" type="presOf" srcId="{DC219B68-BEFA-8644-AE23-082A093B2060}" destId="{58D132F7-2037-FF49-9068-CDC70F14601E}" srcOrd="0" destOrd="1" presId="urn:microsoft.com/office/officeart/2005/8/layout/hList1"/>
    <dgm:cxn modelId="{D9EAB7D0-A357-974F-8055-DEF9CB0E1628}" type="presOf" srcId="{01D10383-5498-A044-8F21-C61AB561B55C}" destId="{390798DA-B2B4-9749-AE4E-91FD153553B6}" srcOrd="0" destOrd="0" presId="urn:microsoft.com/office/officeart/2005/8/layout/hList1"/>
    <dgm:cxn modelId="{D9894F02-1B48-D444-9151-4B26790301C2}" type="presOf" srcId="{AE37189B-8D1E-4846-9867-525F69222306}" destId="{47B34D92-DEFD-0949-B958-DCF334C4EF7F}" srcOrd="0" destOrd="0" presId="urn:microsoft.com/office/officeart/2005/8/layout/hList1"/>
    <dgm:cxn modelId="{6B730FF9-4277-F149-BE2C-F57F1790BDC9}" type="presOf" srcId="{F7D3C310-5162-EC43-BC3F-0FF0D57A5837}" destId="{460B3648-82B8-684A-9FE7-C50720BDF3ED}" srcOrd="0" destOrd="0" presId="urn:microsoft.com/office/officeart/2005/8/layout/hList1"/>
    <dgm:cxn modelId="{3B62ACFE-640D-3242-A976-1DBEF34E3409}" type="presParOf" srcId="{47B34D92-DEFD-0949-B958-DCF334C4EF7F}" destId="{329E5C2E-128A-1F41-99FA-D81CB902AA3B}" srcOrd="0" destOrd="0" presId="urn:microsoft.com/office/officeart/2005/8/layout/hList1"/>
    <dgm:cxn modelId="{BACF28A1-012A-A249-9CEC-1863AEB01A10}" type="presParOf" srcId="{329E5C2E-128A-1F41-99FA-D81CB902AA3B}" destId="{390798DA-B2B4-9749-AE4E-91FD153553B6}" srcOrd="0" destOrd="0" presId="urn:microsoft.com/office/officeart/2005/8/layout/hList1"/>
    <dgm:cxn modelId="{D09CC267-79CB-A84B-AB94-186F1D7E4EAB}" type="presParOf" srcId="{329E5C2E-128A-1F41-99FA-D81CB902AA3B}" destId="{58D132F7-2037-FF49-9068-CDC70F14601E}" srcOrd="1" destOrd="0" presId="urn:microsoft.com/office/officeart/2005/8/layout/hList1"/>
    <dgm:cxn modelId="{117DCAB7-608A-6D4B-8E62-3FB4C5BEB929}" type="presParOf" srcId="{47B34D92-DEFD-0949-B958-DCF334C4EF7F}" destId="{A9849649-EE13-2648-BAB2-3D85E9E7F052}" srcOrd="1" destOrd="0" presId="urn:microsoft.com/office/officeart/2005/8/layout/hList1"/>
    <dgm:cxn modelId="{D7CCEC77-972E-E14D-AB48-58A73067722A}" type="presParOf" srcId="{47B34D92-DEFD-0949-B958-DCF334C4EF7F}" destId="{2AF6819C-85B7-9443-861C-15CEEE56B339}" srcOrd="2" destOrd="0" presId="urn:microsoft.com/office/officeart/2005/8/layout/hList1"/>
    <dgm:cxn modelId="{FAEA0308-2AF2-4D40-BD8A-217AA48F679E}" type="presParOf" srcId="{2AF6819C-85B7-9443-861C-15CEEE56B339}" destId="{6FE833B2-75A6-9D4D-93F4-E977408C0792}" srcOrd="0" destOrd="0" presId="urn:microsoft.com/office/officeart/2005/8/layout/hList1"/>
    <dgm:cxn modelId="{1FC0A174-C1CC-1443-8387-31E53549F974}" type="presParOf" srcId="{2AF6819C-85B7-9443-861C-15CEEE56B339}" destId="{BC4AE8F8-6F4B-F24E-AF18-A1D20855B293}" srcOrd="1" destOrd="0" presId="urn:microsoft.com/office/officeart/2005/8/layout/hList1"/>
    <dgm:cxn modelId="{2E34B713-50A5-4C42-8338-059B7535D8CA}" type="presParOf" srcId="{47B34D92-DEFD-0949-B958-DCF334C4EF7F}" destId="{82F9D7CC-E498-7048-ADC2-61FAD3EC91CE}" srcOrd="3" destOrd="0" presId="urn:microsoft.com/office/officeart/2005/8/layout/hList1"/>
    <dgm:cxn modelId="{B07A4E1F-4FA6-1F4A-9EFC-5D864810434D}" type="presParOf" srcId="{47B34D92-DEFD-0949-B958-DCF334C4EF7F}" destId="{89E4EEAA-57FA-354E-80E8-A392D71A8D96}" srcOrd="4" destOrd="0" presId="urn:microsoft.com/office/officeart/2005/8/layout/hList1"/>
    <dgm:cxn modelId="{304D7351-33D7-0D49-B40C-F6BB60D0FBC9}" type="presParOf" srcId="{89E4EEAA-57FA-354E-80E8-A392D71A8D96}" destId="{460B3648-82B8-684A-9FE7-C50720BDF3ED}" srcOrd="0" destOrd="0" presId="urn:microsoft.com/office/officeart/2005/8/layout/hList1"/>
    <dgm:cxn modelId="{9689BB67-3B42-3A40-8287-B2C8B592C539}" type="presParOf" srcId="{89E4EEAA-57FA-354E-80E8-A392D71A8D96}" destId="{D482DEC7-B598-2C40-B7E6-5373D1307B8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D046B2-F3F8-6B4F-80BD-9FD46926E74F}" type="doc">
      <dgm:prSet loTypeId="urn:microsoft.com/office/officeart/2005/8/layout/arrow2" loCatId="" qsTypeId="urn:microsoft.com/office/officeart/2005/8/quickstyle/simple2" qsCatId="simple" csTypeId="urn:microsoft.com/office/officeart/2005/8/colors/accent6_1" csCatId="accent6" phldr="1"/>
      <dgm:spPr/>
    </dgm:pt>
    <dgm:pt modelId="{7C8A2CE8-DDB6-AA4A-8F91-7160050DF14E}">
      <dgm:prSet phldrT="[Texte]" custT="1"/>
      <dgm:spPr/>
      <dgm:t>
        <a:bodyPr/>
        <a:lstStyle/>
        <a:p>
          <a:r>
            <a:rPr lang="fr-FR" sz="3600" dirty="0" smtClean="0"/>
            <a:t>1 an</a:t>
          </a:r>
          <a:endParaRPr lang="fr-FR" sz="3600" dirty="0"/>
        </a:p>
      </dgm:t>
    </dgm:pt>
    <dgm:pt modelId="{98171FC0-B8C0-C749-A775-052A19EAC119}" type="parTrans" cxnId="{975449FE-7945-A24C-8317-86DE66159F3D}">
      <dgm:prSet/>
      <dgm:spPr/>
      <dgm:t>
        <a:bodyPr/>
        <a:lstStyle/>
        <a:p>
          <a:endParaRPr lang="fr-FR"/>
        </a:p>
      </dgm:t>
    </dgm:pt>
    <dgm:pt modelId="{F2B9459D-4E8E-F646-8698-994C2D341005}" type="sibTrans" cxnId="{975449FE-7945-A24C-8317-86DE66159F3D}">
      <dgm:prSet/>
      <dgm:spPr/>
      <dgm:t>
        <a:bodyPr/>
        <a:lstStyle/>
        <a:p>
          <a:endParaRPr lang="fr-FR"/>
        </a:p>
      </dgm:t>
    </dgm:pt>
    <dgm:pt modelId="{B1099046-19AA-8C4E-A261-55938E182852}">
      <dgm:prSet phldrT="[Texte]" custT="1"/>
      <dgm:spPr/>
      <dgm:t>
        <a:bodyPr/>
        <a:lstStyle/>
        <a:p>
          <a:r>
            <a:rPr lang="fr-FR" sz="3600" dirty="0" smtClean="0"/>
            <a:t>3 ans</a:t>
          </a:r>
          <a:endParaRPr lang="fr-FR" sz="3600" dirty="0"/>
        </a:p>
      </dgm:t>
    </dgm:pt>
    <dgm:pt modelId="{D35C14F9-F30F-9549-ACDD-0EE1966D48E5}" type="parTrans" cxnId="{B7A9BD66-0067-0F4F-95DC-6D6E4B18875A}">
      <dgm:prSet/>
      <dgm:spPr/>
      <dgm:t>
        <a:bodyPr/>
        <a:lstStyle/>
        <a:p>
          <a:endParaRPr lang="fr-FR"/>
        </a:p>
      </dgm:t>
    </dgm:pt>
    <dgm:pt modelId="{1FA2D307-8E4F-BC47-9E42-0AE139F4264E}" type="sibTrans" cxnId="{B7A9BD66-0067-0F4F-95DC-6D6E4B18875A}">
      <dgm:prSet/>
      <dgm:spPr/>
      <dgm:t>
        <a:bodyPr/>
        <a:lstStyle/>
        <a:p>
          <a:endParaRPr lang="fr-FR"/>
        </a:p>
      </dgm:t>
    </dgm:pt>
    <dgm:pt modelId="{E7F7E286-80B4-894E-B107-77803AA8010A}">
      <dgm:prSet phldrT="[Texte]" custT="1"/>
      <dgm:spPr/>
      <dgm:t>
        <a:bodyPr/>
        <a:lstStyle/>
        <a:p>
          <a:r>
            <a:rPr lang="fr-FR" sz="3600" dirty="0" smtClean="0"/>
            <a:t>5 ans</a:t>
          </a:r>
          <a:endParaRPr lang="fr-FR" sz="3600" dirty="0"/>
        </a:p>
      </dgm:t>
    </dgm:pt>
    <dgm:pt modelId="{6EB1E277-EAF0-9447-8761-A181CA914DC2}" type="parTrans" cxnId="{A793C02F-19E5-3F49-82AA-C4CC1FB9FAD9}">
      <dgm:prSet/>
      <dgm:spPr/>
      <dgm:t>
        <a:bodyPr/>
        <a:lstStyle/>
        <a:p>
          <a:endParaRPr lang="fr-FR"/>
        </a:p>
      </dgm:t>
    </dgm:pt>
    <dgm:pt modelId="{6896B565-ABC4-B54F-8B89-629D79E3303C}" type="sibTrans" cxnId="{A793C02F-19E5-3F49-82AA-C4CC1FB9FAD9}">
      <dgm:prSet/>
      <dgm:spPr/>
      <dgm:t>
        <a:bodyPr/>
        <a:lstStyle/>
        <a:p>
          <a:endParaRPr lang="fr-FR"/>
        </a:p>
      </dgm:t>
    </dgm:pt>
    <dgm:pt modelId="{57E998AD-2011-5E4C-B5C3-02D97261EE28}" type="pres">
      <dgm:prSet presAssocID="{65D046B2-F3F8-6B4F-80BD-9FD46926E74F}" presName="arrowDiagram" presStyleCnt="0">
        <dgm:presLayoutVars>
          <dgm:chMax val="5"/>
          <dgm:dir/>
          <dgm:resizeHandles val="exact"/>
        </dgm:presLayoutVars>
      </dgm:prSet>
      <dgm:spPr/>
    </dgm:pt>
    <dgm:pt modelId="{B04D46B4-3D72-D04D-AB51-B4B473ECB573}" type="pres">
      <dgm:prSet presAssocID="{65D046B2-F3F8-6B4F-80BD-9FD46926E74F}" presName="arrow" presStyleLbl="bgShp" presStyleIdx="0" presStyleCnt="1" custScaleX="121482" custScaleY="73882" custLinFactNeighborX="-6572" custLinFactNeighborY="12874">
        <dgm:style>
          <a:lnRef idx="2">
            <a:schemeClr val="accent6">
              <a:shade val="50000"/>
            </a:schemeClr>
          </a:lnRef>
          <a:fillRef idx="1">
            <a:schemeClr val="accent6"/>
          </a:fillRef>
          <a:effectRef idx="0">
            <a:schemeClr val="accent6"/>
          </a:effectRef>
          <a:fontRef idx="minor">
            <a:schemeClr val="lt1"/>
          </a:fontRef>
        </dgm:style>
      </dgm:prSet>
      <dgm:spPr/>
    </dgm:pt>
    <dgm:pt modelId="{B13298A5-2ADE-6541-AE1F-FFEB7BF86AEF}" type="pres">
      <dgm:prSet presAssocID="{65D046B2-F3F8-6B4F-80BD-9FD46926E74F}" presName="arrowDiagram3" presStyleCnt="0"/>
      <dgm:spPr/>
    </dgm:pt>
    <dgm:pt modelId="{9AC993A1-0819-C448-BA14-A0F7D9F88790}" type="pres">
      <dgm:prSet presAssocID="{7C8A2CE8-DDB6-AA4A-8F91-7160050DF14E}" presName="bullet3a" presStyleLbl="node1" presStyleIdx="0" presStyleCnt="3"/>
      <dgm:spPr/>
    </dgm:pt>
    <dgm:pt modelId="{B1E1CF38-39FF-C84C-9CD4-AA9AA0736AA2}" type="pres">
      <dgm:prSet presAssocID="{7C8A2CE8-DDB6-AA4A-8F91-7160050DF14E}" presName="textBox3a" presStyleLbl="revTx" presStyleIdx="0" presStyleCnt="3">
        <dgm:presLayoutVars>
          <dgm:bulletEnabled val="1"/>
        </dgm:presLayoutVars>
      </dgm:prSet>
      <dgm:spPr/>
      <dgm:t>
        <a:bodyPr/>
        <a:lstStyle/>
        <a:p>
          <a:endParaRPr lang="fr-FR"/>
        </a:p>
      </dgm:t>
    </dgm:pt>
    <dgm:pt modelId="{6C982390-13FE-604C-81A1-BF8339D01D9F}" type="pres">
      <dgm:prSet presAssocID="{B1099046-19AA-8C4E-A261-55938E182852}" presName="bullet3b" presStyleLbl="node1" presStyleIdx="1" presStyleCnt="3" custLinFactY="62812" custLinFactNeighborX="7180" custLinFactNeighborY="100000"/>
      <dgm:spPr/>
    </dgm:pt>
    <dgm:pt modelId="{9C77A321-1155-1E4C-8003-4F8E9C5304BB}" type="pres">
      <dgm:prSet presAssocID="{B1099046-19AA-8C4E-A261-55938E182852}" presName="textBox3b" presStyleLbl="revTx" presStyleIdx="1" presStyleCnt="3" custScaleX="130421" custScaleY="79622" custLinFactNeighborX="0" custLinFactNeighborY="24578">
        <dgm:presLayoutVars>
          <dgm:bulletEnabled val="1"/>
        </dgm:presLayoutVars>
      </dgm:prSet>
      <dgm:spPr/>
      <dgm:t>
        <a:bodyPr/>
        <a:lstStyle/>
        <a:p>
          <a:endParaRPr lang="fr-FR"/>
        </a:p>
      </dgm:t>
    </dgm:pt>
    <dgm:pt modelId="{C3AC752F-E4F5-DA4C-B280-7DE81807E689}" type="pres">
      <dgm:prSet presAssocID="{E7F7E286-80B4-894E-B107-77803AA8010A}" presName="bullet3c" presStyleLbl="node1" presStyleIdx="2" presStyleCnt="3" custLinFactY="85344" custLinFactNeighborX="15575" custLinFactNeighborY="100000"/>
      <dgm:spPr/>
    </dgm:pt>
    <dgm:pt modelId="{5CE1804C-2AA7-B047-AE97-F815BAD6EEE1}" type="pres">
      <dgm:prSet presAssocID="{E7F7E286-80B4-894E-B107-77803AA8010A}" presName="textBox3c" presStyleLbl="revTx" presStyleIdx="2" presStyleCnt="3" custScaleX="141907" custScaleY="71287" custLinFactNeighborX="1482" custLinFactNeighborY="32889">
        <dgm:presLayoutVars>
          <dgm:bulletEnabled val="1"/>
        </dgm:presLayoutVars>
      </dgm:prSet>
      <dgm:spPr/>
      <dgm:t>
        <a:bodyPr/>
        <a:lstStyle/>
        <a:p>
          <a:endParaRPr lang="fr-FR"/>
        </a:p>
      </dgm:t>
    </dgm:pt>
  </dgm:ptLst>
  <dgm:cxnLst>
    <dgm:cxn modelId="{C5845951-5451-9D47-8391-E4D67F80BB78}" type="presOf" srcId="{7C8A2CE8-DDB6-AA4A-8F91-7160050DF14E}" destId="{B1E1CF38-39FF-C84C-9CD4-AA9AA0736AA2}" srcOrd="0" destOrd="0" presId="urn:microsoft.com/office/officeart/2005/8/layout/arrow2"/>
    <dgm:cxn modelId="{83A0B593-07B5-5246-A326-3916F2AD8D47}" type="presOf" srcId="{65D046B2-F3F8-6B4F-80BD-9FD46926E74F}" destId="{57E998AD-2011-5E4C-B5C3-02D97261EE28}" srcOrd="0" destOrd="0" presId="urn:microsoft.com/office/officeart/2005/8/layout/arrow2"/>
    <dgm:cxn modelId="{36A4D581-697B-F345-964D-EE667BC8817C}" type="presOf" srcId="{B1099046-19AA-8C4E-A261-55938E182852}" destId="{9C77A321-1155-1E4C-8003-4F8E9C5304BB}" srcOrd="0" destOrd="0" presId="urn:microsoft.com/office/officeart/2005/8/layout/arrow2"/>
    <dgm:cxn modelId="{A793C02F-19E5-3F49-82AA-C4CC1FB9FAD9}" srcId="{65D046B2-F3F8-6B4F-80BD-9FD46926E74F}" destId="{E7F7E286-80B4-894E-B107-77803AA8010A}" srcOrd="2" destOrd="0" parTransId="{6EB1E277-EAF0-9447-8761-A181CA914DC2}" sibTransId="{6896B565-ABC4-B54F-8B89-629D79E3303C}"/>
    <dgm:cxn modelId="{1F781FE8-D842-D34F-B3DC-7979AB596357}" type="presOf" srcId="{E7F7E286-80B4-894E-B107-77803AA8010A}" destId="{5CE1804C-2AA7-B047-AE97-F815BAD6EEE1}" srcOrd="0" destOrd="0" presId="urn:microsoft.com/office/officeart/2005/8/layout/arrow2"/>
    <dgm:cxn modelId="{975449FE-7945-A24C-8317-86DE66159F3D}" srcId="{65D046B2-F3F8-6B4F-80BD-9FD46926E74F}" destId="{7C8A2CE8-DDB6-AA4A-8F91-7160050DF14E}" srcOrd="0" destOrd="0" parTransId="{98171FC0-B8C0-C749-A775-052A19EAC119}" sibTransId="{F2B9459D-4E8E-F646-8698-994C2D341005}"/>
    <dgm:cxn modelId="{B7A9BD66-0067-0F4F-95DC-6D6E4B18875A}" srcId="{65D046B2-F3F8-6B4F-80BD-9FD46926E74F}" destId="{B1099046-19AA-8C4E-A261-55938E182852}" srcOrd="1" destOrd="0" parTransId="{D35C14F9-F30F-9549-ACDD-0EE1966D48E5}" sibTransId="{1FA2D307-8E4F-BC47-9E42-0AE139F4264E}"/>
    <dgm:cxn modelId="{F8F80C2A-C330-604F-A5CC-6EFC436AC5E6}" type="presParOf" srcId="{57E998AD-2011-5E4C-B5C3-02D97261EE28}" destId="{B04D46B4-3D72-D04D-AB51-B4B473ECB573}" srcOrd="0" destOrd="0" presId="urn:microsoft.com/office/officeart/2005/8/layout/arrow2"/>
    <dgm:cxn modelId="{915F8E02-CD41-1640-9FFE-639B2496B2EB}" type="presParOf" srcId="{57E998AD-2011-5E4C-B5C3-02D97261EE28}" destId="{B13298A5-2ADE-6541-AE1F-FFEB7BF86AEF}" srcOrd="1" destOrd="0" presId="urn:microsoft.com/office/officeart/2005/8/layout/arrow2"/>
    <dgm:cxn modelId="{5DE3874C-69AB-844C-B591-B62F2D4B8BA9}" type="presParOf" srcId="{B13298A5-2ADE-6541-AE1F-FFEB7BF86AEF}" destId="{9AC993A1-0819-C448-BA14-A0F7D9F88790}" srcOrd="0" destOrd="0" presId="urn:microsoft.com/office/officeart/2005/8/layout/arrow2"/>
    <dgm:cxn modelId="{BAD8113B-603E-A84B-8F5C-DD7E8AD4C752}" type="presParOf" srcId="{B13298A5-2ADE-6541-AE1F-FFEB7BF86AEF}" destId="{B1E1CF38-39FF-C84C-9CD4-AA9AA0736AA2}" srcOrd="1" destOrd="0" presId="urn:microsoft.com/office/officeart/2005/8/layout/arrow2"/>
    <dgm:cxn modelId="{D106F833-138F-0042-A23A-583919D3EA0F}" type="presParOf" srcId="{B13298A5-2ADE-6541-AE1F-FFEB7BF86AEF}" destId="{6C982390-13FE-604C-81A1-BF8339D01D9F}" srcOrd="2" destOrd="0" presId="urn:microsoft.com/office/officeart/2005/8/layout/arrow2"/>
    <dgm:cxn modelId="{98CD4661-0917-7B47-92E7-0E549E3B3543}" type="presParOf" srcId="{B13298A5-2ADE-6541-AE1F-FFEB7BF86AEF}" destId="{9C77A321-1155-1E4C-8003-4F8E9C5304BB}" srcOrd="3" destOrd="0" presId="urn:microsoft.com/office/officeart/2005/8/layout/arrow2"/>
    <dgm:cxn modelId="{22BDB9F6-628F-0440-91DE-E5693FA9FFAC}" type="presParOf" srcId="{B13298A5-2ADE-6541-AE1F-FFEB7BF86AEF}" destId="{C3AC752F-E4F5-DA4C-B280-7DE81807E689}" srcOrd="4" destOrd="0" presId="urn:microsoft.com/office/officeart/2005/8/layout/arrow2"/>
    <dgm:cxn modelId="{6BE40BE7-1C8B-FE44-8C7E-EECA7736001F}" type="presParOf" srcId="{B13298A5-2ADE-6541-AE1F-FFEB7BF86AEF}" destId="{5CE1804C-2AA7-B047-AE97-F815BAD6EEE1}"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798DA-B2B4-9749-AE4E-91FD153553B6}">
      <dsp:nvSpPr>
        <dsp:cNvPr id="0" name=""/>
        <dsp:cNvSpPr/>
      </dsp:nvSpPr>
      <dsp:spPr>
        <a:xfrm>
          <a:off x="3286" y="194096"/>
          <a:ext cx="3203971" cy="979200"/>
        </a:xfrm>
        <a:prstGeom prst="rect">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fr-FR" sz="3400" kern="1200" dirty="0" smtClean="0"/>
            <a:t>Procédure [1]</a:t>
          </a:r>
          <a:endParaRPr lang="fr-FR" sz="3400" kern="1200" dirty="0"/>
        </a:p>
      </dsp:txBody>
      <dsp:txXfrm>
        <a:off x="3286" y="194096"/>
        <a:ext cx="3203971" cy="979200"/>
      </dsp:txXfrm>
    </dsp:sp>
    <dsp:sp modelId="{58D132F7-2037-FF49-9068-CDC70F14601E}">
      <dsp:nvSpPr>
        <dsp:cNvPr id="0" name=""/>
        <dsp:cNvSpPr/>
      </dsp:nvSpPr>
      <dsp:spPr>
        <a:xfrm>
          <a:off x="3286" y="1173296"/>
          <a:ext cx="3203971" cy="3453210"/>
        </a:xfrm>
        <a:prstGeom prst="rect">
          <a:avLst/>
        </a:prstGeom>
        <a:solidFill>
          <a:schemeClr val="bg1"/>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fr-FR" sz="3400" kern="1200" dirty="0" smtClean="0"/>
            <a:t>Procédure utilisée par défaut</a:t>
          </a:r>
          <a:endParaRPr lang="fr-FR" sz="3400" kern="1200" dirty="0"/>
        </a:p>
        <a:p>
          <a:pPr marL="285750" lvl="1" indent="-285750" algn="l" defTabSz="1511300">
            <a:lnSpc>
              <a:spcPct val="90000"/>
            </a:lnSpc>
            <a:spcBef>
              <a:spcPct val="0"/>
            </a:spcBef>
            <a:spcAft>
              <a:spcPct val="15000"/>
            </a:spcAft>
            <a:buChar char="•"/>
          </a:pPr>
          <a:r>
            <a:rPr lang="fr-FR" sz="3400" kern="1200" dirty="0" smtClean="0"/>
            <a:t>Prolongement par 1 an de prévisions</a:t>
          </a:r>
          <a:endParaRPr lang="fr-FR" sz="3400" kern="1200" dirty="0"/>
        </a:p>
      </dsp:txBody>
      <dsp:txXfrm>
        <a:off x="3286" y="1173296"/>
        <a:ext cx="3203971" cy="3453210"/>
      </dsp:txXfrm>
    </dsp:sp>
    <dsp:sp modelId="{6FE833B2-75A6-9D4D-93F4-E977408C0792}">
      <dsp:nvSpPr>
        <dsp:cNvPr id="0" name=""/>
        <dsp:cNvSpPr/>
      </dsp:nvSpPr>
      <dsp:spPr>
        <a:xfrm>
          <a:off x="3655814" y="194096"/>
          <a:ext cx="3203971" cy="979200"/>
        </a:xfrm>
        <a:prstGeom prst="rect">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fr-FR" sz="3400" kern="1200" dirty="0" smtClean="0"/>
            <a:t>Procédure [3]</a:t>
          </a:r>
          <a:endParaRPr lang="fr-FR" sz="3400" kern="1200" dirty="0"/>
        </a:p>
      </dsp:txBody>
      <dsp:txXfrm>
        <a:off x="3655814" y="194096"/>
        <a:ext cx="3203971" cy="979200"/>
      </dsp:txXfrm>
    </dsp:sp>
    <dsp:sp modelId="{BC4AE8F8-6F4B-F24E-AF18-A1D20855B293}">
      <dsp:nvSpPr>
        <dsp:cNvPr id="0" name=""/>
        <dsp:cNvSpPr/>
      </dsp:nvSpPr>
      <dsp:spPr>
        <a:xfrm>
          <a:off x="3655814" y="1173296"/>
          <a:ext cx="3203971" cy="3453210"/>
        </a:xfrm>
        <a:prstGeom prst="rect">
          <a:avLst/>
        </a:prstGeom>
        <a:solidFill>
          <a:schemeClr val="bg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fr-FR" sz="3400" kern="1200" dirty="0" smtClean="0"/>
            <a:t>Prolongement par 3 ans de prévisions</a:t>
          </a:r>
          <a:endParaRPr lang="fr-FR" sz="3400" kern="1200" dirty="0"/>
        </a:p>
      </dsp:txBody>
      <dsp:txXfrm>
        <a:off x="3655814" y="1173296"/>
        <a:ext cx="3203971" cy="3453210"/>
      </dsp:txXfrm>
    </dsp:sp>
    <dsp:sp modelId="{460B3648-82B8-684A-9FE7-C50720BDF3ED}">
      <dsp:nvSpPr>
        <dsp:cNvPr id="0" name=""/>
        <dsp:cNvSpPr/>
      </dsp:nvSpPr>
      <dsp:spPr>
        <a:xfrm>
          <a:off x="7308342" y="194096"/>
          <a:ext cx="3203971" cy="979200"/>
        </a:xfrm>
        <a:prstGeom prst="rect">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fr-FR" sz="3400" kern="1200" dirty="0" smtClean="0"/>
            <a:t>Procédure [5]</a:t>
          </a:r>
          <a:endParaRPr lang="fr-FR" sz="3400" kern="1200" dirty="0"/>
        </a:p>
      </dsp:txBody>
      <dsp:txXfrm>
        <a:off x="7308342" y="194096"/>
        <a:ext cx="3203971" cy="979200"/>
      </dsp:txXfrm>
    </dsp:sp>
    <dsp:sp modelId="{D482DEC7-B598-2C40-B7E6-5373D1307B84}">
      <dsp:nvSpPr>
        <dsp:cNvPr id="0" name=""/>
        <dsp:cNvSpPr/>
      </dsp:nvSpPr>
      <dsp:spPr>
        <a:xfrm>
          <a:off x="7308342" y="1173296"/>
          <a:ext cx="3203971" cy="3453210"/>
        </a:xfrm>
        <a:prstGeom prst="rect">
          <a:avLst/>
        </a:prstGeom>
        <a:solidFill>
          <a:schemeClr val="bg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fr-FR" sz="3400" kern="1200" dirty="0" smtClean="0"/>
            <a:t>Prolongement par 5 ans de prévisions</a:t>
          </a:r>
          <a:endParaRPr lang="fr-FR" sz="3400" kern="1200" dirty="0"/>
        </a:p>
      </dsp:txBody>
      <dsp:txXfrm>
        <a:off x="7308342" y="1173296"/>
        <a:ext cx="3203971" cy="3453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D46B4-3D72-D04D-AB51-B4B473ECB573}">
      <dsp:nvSpPr>
        <dsp:cNvPr id="0" name=""/>
        <dsp:cNvSpPr/>
      </dsp:nvSpPr>
      <dsp:spPr>
        <a:xfrm>
          <a:off x="1880006" y="608547"/>
          <a:ext cx="6096015" cy="2317142"/>
        </a:xfrm>
        <a:prstGeom prst="swooshArrow">
          <a:avLst>
            <a:gd name="adj1" fmla="val 25000"/>
            <a:gd name="adj2" fmla="val 2500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sp>
    <dsp:sp modelId="{9AC993A1-0819-C448-BA14-A0F7D9F88790}">
      <dsp:nvSpPr>
        <dsp:cNvPr id="0" name=""/>
        <dsp:cNvSpPr/>
      </dsp:nvSpPr>
      <dsp:spPr>
        <a:xfrm>
          <a:off x="3386070" y="1959873"/>
          <a:ext cx="130469" cy="130469"/>
        </a:xfrm>
        <a:prstGeom prst="ellipse">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1E1CF38-39FF-C84C-9CD4-AA9AA0736AA2}">
      <dsp:nvSpPr>
        <dsp:cNvPr id="0" name=""/>
        <dsp:cNvSpPr/>
      </dsp:nvSpPr>
      <dsp:spPr>
        <a:xfrm>
          <a:off x="3451305" y="2025108"/>
          <a:ext cx="1169203" cy="906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33" tIns="0" rIns="0" bIns="0" numCol="1" spcCol="1270" anchor="t" anchorCtr="0">
          <a:noAutofit/>
        </a:bodyPr>
        <a:lstStyle/>
        <a:p>
          <a:pPr lvl="0" algn="l" defTabSz="1600200">
            <a:lnSpc>
              <a:spcPct val="90000"/>
            </a:lnSpc>
            <a:spcBef>
              <a:spcPct val="0"/>
            </a:spcBef>
            <a:spcAft>
              <a:spcPct val="35000"/>
            </a:spcAft>
          </a:pPr>
          <a:r>
            <a:rPr lang="fr-FR" sz="3600" kern="1200" dirty="0" smtClean="0"/>
            <a:t>1 an</a:t>
          </a:r>
          <a:endParaRPr lang="fr-FR" sz="3600" kern="1200" dirty="0"/>
        </a:p>
      </dsp:txBody>
      <dsp:txXfrm>
        <a:off x="3451305" y="2025108"/>
        <a:ext cx="1169203" cy="906383"/>
      </dsp:txXfrm>
    </dsp:sp>
    <dsp:sp modelId="{6C982390-13FE-604C-81A1-BF8339D01D9F}">
      <dsp:nvSpPr>
        <dsp:cNvPr id="0" name=""/>
        <dsp:cNvSpPr/>
      </dsp:nvSpPr>
      <dsp:spPr>
        <a:xfrm>
          <a:off x="4554644" y="1491423"/>
          <a:ext cx="235847" cy="235847"/>
        </a:xfrm>
        <a:prstGeom prst="ellipse">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C77A321-1155-1E4C-8003-4F8E9C5304BB}">
      <dsp:nvSpPr>
        <dsp:cNvPr id="0" name=""/>
        <dsp:cNvSpPr/>
      </dsp:nvSpPr>
      <dsp:spPr>
        <a:xfrm>
          <a:off x="4472450" y="1777817"/>
          <a:ext cx="1570698" cy="1358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971" tIns="0" rIns="0" bIns="0" numCol="1" spcCol="1270" anchor="t" anchorCtr="0">
          <a:noAutofit/>
        </a:bodyPr>
        <a:lstStyle/>
        <a:p>
          <a:pPr lvl="0" algn="l" defTabSz="1600200">
            <a:lnSpc>
              <a:spcPct val="90000"/>
            </a:lnSpc>
            <a:spcBef>
              <a:spcPct val="0"/>
            </a:spcBef>
            <a:spcAft>
              <a:spcPct val="35000"/>
            </a:spcAft>
          </a:pPr>
          <a:r>
            <a:rPr lang="fr-FR" sz="3600" kern="1200" dirty="0" smtClean="0"/>
            <a:t>3 ans</a:t>
          </a:r>
          <a:endParaRPr lang="fr-FR" sz="3600" kern="1200" dirty="0"/>
        </a:p>
      </dsp:txBody>
      <dsp:txXfrm>
        <a:off x="4472450" y="1777817"/>
        <a:ext cx="1570698" cy="1358457"/>
      </dsp:txXfrm>
    </dsp:sp>
    <dsp:sp modelId="{C3AC752F-E4F5-DA4C-B280-7DE81807E689}">
      <dsp:nvSpPr>
        <dsp:cNvPr id="0" name=""/>
        <dsp:cNvSpPr/>
      </dsp:nvSpPr>
      <dsp:spPr>
        <a:xfrm>
          <a:off x="5973491" y="1193235"/>
          <a:ext cx="326172" cy="326172"/>
        </a:xfrm>
        <a:prstGeom prst="ellipse">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CE1804C-2AA7-B047-AE97-F815BAD6EEE1}">
      <dsp:nvSpPr>
        <dsp:cNvPr id="0" name=""/>
        <dsp:cNvSpPr/>
      </dsp:nvSpPr>
      <dsp:spPr>
        <a:xfrm>
          <a:off x="5851275" y="1582424"/>
          <a:ext cx="1709028" cy="1553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832" tIns="0" rIns="0" bIns="0" numCol="1" spcCol="1270" anchor="t" anchorCtr="0">
          <a:noAutofit/>
        </a:bodyPr>
        <a:lstStyle/>
        <a:p>
          <a:pPr lvl="0" algn="l" defTabSz="1600200">
            <a:lnSpc>
              <a:spcPct val="90000"/>
            </a:lnSpc>
            <a:spcBef>
              <a:spcPct val="0"/>
            </a:spcBef>
            <a:spcAft>
              <a:spcPct val="35000"/>
            </a:spcAft>
          </a:pPr>
          <a:r>
            <a:rPr lang="fr-FR" sz="3600" kern="1200" dirty="0" smtClean="0"/>
            <a:t>5 ans</a:t>
          </a:r>
          <a:endParaRPr lang="fr-FR" sz="3600" kern="1200" dirty="0"/>
        </a:p>
      </dsp:txBody>
      <dsp:txXfrm>
        <a:off x="5851275" y="1582424"/>
        <a:ext cx="1709028" cy="155385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32D71-B593-304A-B988-D78A42A8D403}" type="datetimeFigureOut">
              <a:rPr lang="fr-FR" smtClean="0"/>
              <a:t>08/06/2018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A84F69-1E3B-2046-BB8C-72B996E5A776}" type="slidenum">
              <a:rPr lang="fr-FR" smtClean="0"/>
              <a:t>‹#›</a:t>
            </a:fld>
            <a:endParaRPr lang="fr-FR"/>
          </a:p>
        </p:txBody>
      </p:sp>
    </p:spTree>
    <p:extLst>
      <p:ext uri="{BB962C8B-B14F-4D97-AF65-F5344CB8AC3E}">
        <p14:creationId xmlns:p14="http://schemas.microsoft.com/office/powerpoint/2010/main" val="1140553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Bonjour, je suis </a:t>
            </a:r>
            <a:r>
              <a:rPr lang="fr-FR" sz="1200" kern="1200" dirty="0" err="1" smtClean="0">
                <a:solidFill>
                  <a:schemeClr val="tx1"/>
                </a:solidFill>
                <a:effectLst/>
                <a:latin typeface="+mn-lt"/>
                <a:ea typeface="+mn-ea"/>
                <a:cs typeface="+mn-cs"/>
              </a:rPr>
              <a:t>salim</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cherkaoui</a:t>
            </a:r>
            <a:r>
              <a:rPr lang="fr-FR"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statisticien </a:t>
            </a:r>
            <a:r>
              <a:rPr lang="fr-FR" sz="1200" kern="1200" dirty="0" err="1" smtClean="0">
                <a:solidFill>
                  <a:schemeClr val="tx1"/>
                </a:solidFill>
                <a:effectLst/>
                <a:latin typeface="+mn-lt"/>
                <a:ea typeface="+mn-ea"/>
                <a:cs typeface="+mn-cs"/>
              </a:rPr>
              <a:t>economiste</a:t>
            </a:r>
            <a:r>
              <a:rPr lang="fr-FR" sz="1200" kern="1200" dirty="0" smtClean="0">
                <a:solidFill>
                  <a:schemeClr val="tx1"/>
                </a:solidFill>
                <a:effectLst/>
                <a:latin typeface="+mn-lt"/>
                <a:ea typeface="+mn-ea"/>
                <a:cs typeface="+mn-cs"/>
              </a:rPr>
              <a:t> au </a:t>
            </a:r>
            <a:r>
              <a:rPr lang="fr-FR" sz="1200" kern="1200" dirty="0" smtClean="0">
                <a:solidFill>
                  <a:schemeClr val="tx1"/>
                </a:solidFill>
                <a:effectLst/>
                <a:latin typeface="+mn-lt"/>
                <a:ea typeface="+mn-ea"/>
                <a:cs typeface="+mn-cs"/>
              </a:rPr>
              <a:t>sein du haut-commissariat au plan et plus précisément à l’institut national de l’analyse de la </a:t>
            </a:r>
            <a:r>
              <a:rPr lang="fr-FR" sz="1200" kern="1200" dirty="0" smtClean="0">
                <a:solidFill>
                  <a:schemeClr val="tx1"/>
                </a:solidFill>
                <a:effectLst/>
                <a:latin typeface="+mn-lt"/>
                <a:ea typeface="+mn-ea"/>
                <a:cs typeface="+mn-cs"/>
              </a:rPr>
              <a:t>conjoncture au</a:t>
            </a:r>
            <a:r>
              <a:rPr lang="fr-FR" sz="1200" kern="1200" baseline="0" dirty="0" smtClean="0">
                <a:solidFill>
                  <a:schemeClr val="tx1"/>
                </a:solidFill>
                <a:effectLst/>
                <a:latin typeface="+mn-lt"/>
                <a:ea typeface="+mn-ea"/>
                <a:cs typeface="+mn-cs"/>
              </a:rPr>
              <a:t> Maroc </a:t>
            </a:r>
            <a:r>
              <a:rPr lang="fr-FR" sz="1200" kern="1200" dirty="0" smtClean="0">
                <a:solidFill>
                  <a:schemeClr val="tx1"/>
                </a:solidFill>
                <a:effectLst/>
                <a:latin typeface="+mn-lt"/>
                <a:ea typeface="+mn-ea"/>
                <a:cs typeface="+mn-cs"/>
              </a:rPr>
              <a:t>. Tout d’abord je tiens à vous remercier pour votre invitations à ces journées de méthodologie</a:t>
            </a:r>
            <a:r>
              <a:rPr lang="fr-FR" sz="1200" kern="1200" baseline="0" dirty="0" smtClean="0">
                <a:solidFill>
                  <a:schemeClr val="tx1"/>
                </a:solidFill>
                <a:effectLst/>
                <a:latin typeface="+mn-lt"/>
                <a:ea typeface="+mn-ea"/>
                <a:cs typeface="+mn-cs"/>
              </a:rPr>
              <a:t> statistique .Mon </a:t>
            </a:r>
            <a:r>
              <a:rPr lang="fr-FR"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travail s’inscrit dans le cadre de l’amélioration de la stabilité de </a:t>
            </a:r>
            <a:r>
              <a:rPr lang="fr-FR" sz="1200" kern="1200" dirty="0" smtClean="0">
                <a:solidFill>
                  <a:schemeClr val="tx1"/>
                </a:solidFill>
                <a:effectLst/>
                <a:latin typeface="+mn-lt"/>
                <a:ea typeface="+mn-ea"/>
                <a:cs typeface="+mn-cs"/>
              </a:rPr>
              <a:t>la désaisonnalisation , </a:t>
            </a:r>
            <a:r>
              <a:rPr lang="fr-FR" sz="1200" kern="1200" dirty="0" smtClean="0">
                <a:solidFill>
                  <a:schemeClr val="tx1"/>
                </a:solidFill>
                <a:effectLst/>
                <a:latin typeface="+mn-lt"/>
                <a:ea typeface="+mn-ea"/>
                <a:cs typeface="+mn-cs"/>
              </a:rPr>
              <a:t>en étudiant l’effet de l’horizon de prévision sur la qualité de l’ajustement saisonnier.</a:t>
            </a:r>
          </a:p>
          <a:p>
            <a:endParaRPr lang="fr-FR" dirty="0"/>
          </a:p>
        </p:txBody>
      </p:sp>
      <p:sp>
        <p:nvSpPr>
          <p:cNvPr id="4" name="Espace réservé du numéro de diapositive 3"/>
          <p:cNvSpPr>
            <a:spLocks noGrp="1"/>
          </p:cNvSpPr>
          <p:nvPr>
            <p:ph type="sldNum" sz="quarter" idx="10"/>
          </p:nvPr>
        </p:nvSpPr>
        <p:spPr/>
        <p:txBody>
          <a:bodyPr/>
          <a:lstStyle/>
          <a:p>
            <a:fld id="{A1A84F69-1E3B-2046-BB8C-72B996E5A776}" type="slidenum">
              <a:rPr lang="fr-FR" smtClean="0"/>
              <a:t>1</a:t>
            </a:fld>
            <a:endParaRPr lang="fr-FR"/>
          </a:p>
        </p:txBody>
      </p:sp>
    </p:spTree>
    <p:extLst>
      <p:ext uri="{BB962C8B-B14F-4D97-AF65-F5344CB8AC3E}">
        <p14:creationId xmlns:p14="http://schemas.microsoft.com/office/powerpoint/2010/main" val="794195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Passons maintenant aux </a:t>
            </a:r>
            <a:r>
              <a:rPr lang="fr-FR" sz="1200" kern="1200" dirty="0" smtClean="0">
                <a:solidFill>
                  <a:schemeClr val="tx1"/>
                </a:solidFill>
                <a:effectLst/>
                <a:latin typeface="+mn-lt"/>
                <a:ea typeface="+mn-ea"/>
                <a:cs typeface="+mn-cs"/>
              </a:rPr>
              <a:t>résultats</a:t>
            </a:r>
          </a:p>
          <a:p>
            <a:r>
              <a:rPr lang="fr-FR" sz="1200" kern="1200" dirty="0" smtClean="0">
                <a:solidFill>
                  <a:schemeClr val="tx1"/>
                </a:solidFill>
                <a:effectLst/>
                <a:latin typeface="+mn-lt"/>
                <a:ea typeface="+mn-ea"/>
                <a:cs typeface="+mn-cs"/>
              </a:rPr>
              <a:t>Pour</a:t>
            </a:r>
            <a:r>
              <a:rPr lang="fr-FR" sz="1200" kern="1200" baseline="0" dirty="0" smtClean="0">
                <a:solidFill>
                  <a:schemeClr val="tx1"/>
                </a:solidFill>
                <a:effectLst/>
                <a:latin typeface="+mn-lt"/>
                <a:ea typeface="+mn-ea"/>
                <a:cs typeface="+mn-cs"/>
              </a:rPr>
              <a:t> le premier critère de comparaison on trouve que toutes les p values sont supérieures à 5% , ce qui veut dire qu'il n y a pas de différences significatives entre les procédures en terme de révisions </a:t>
            </a:r>
            <a:endParaRPr lang="fr-FR" dirty="0"/>
          </a:p>
        </p:txBody>
      </p:sp>
      <p:sp>
        <p:nvSpPr>
          <p:cNvPr id="4" name="Espace réservé du numéro de diapositive 3"/>
          <p:cNvSpPr>
            <a:spLocks noGrp="1"/>
          </p:cNvSpPr>
          <p:nvPr>
            <p:ph type="sldNum" sz="quarter" idx="10"/>
          </p:nvPr>
        </p:nvSpPr>
        <p:spPr/>
        <p:txBody>
          <a:bodyPr/>
          <a:lstStyle/>
          <a:p>
            <a:fld id="{A1A84F69-1E3B-2046-BB8C-72B996E5A776}" type="slidenum">
              <a:rPr lang="fr-FR" smtClean="0"/>
              <a:t>10</a:t>
            </a:fld>
            <a:endParaRPr lang="fr-FR"/>
          </a:p>
        </p:txBody>
      </p:sp>
    </p:spTree>
    <p:extLst>
      <p:ext uri="{BB962C8B-B14F-4D97-AF65-F5344CB8AC3E}">
        <p14:creationId xmlns:p14="http://schemas.microsoft.com/office/powerpoint/2010/main" val="66784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le </a:t>
            </a:r>
            <a:r>
              <a:rPr lang="fr-FR" dirty="0" smtClean="0"/>
              <a:t>deuxième</a:t>
            </a:r>
            <a:r>
              <a:rPr lang="fr-FR" baseline="0" dirty="0" smtClean="0"/>
              <a:t> </a:t>
            </a:r>
            <a:r>
              <a:rPr lang="fr-FR" baseline="0" dirty="0" smtClean="0"/>
              <a:t>critère, qui est la moyenne des valeurs absolues des révisions. c’est à peu près la même chose : sauf qu’ici la différence entre la procédure 3 et la procédure 5 </a:t>
            </a:r>
            <a:r>
              <a:rPr lang="fr-FR" baseline="0" dirty="0" smtClean="0"/>
              <a:t>pour le changement mensuel est </a:t>
            </a:r>
            <a:r>
              <a:rPr lang="fr-FR" baseline="0" dirty="0" smtClean="0"/>
              <a:t>significative, mais ce n’est pas suffisant pour faire une décision à propos du meilleur horizon de prévision.</a:t>
            </a:r>
            <a:endParaRPr lang="fr-FR" dirty="0"/>
          </a:p>
        </p:txBody>
      </p:sp>
      <p:sp>
        <p:nvSpPr>
          <p:cNvPr id="4" name="Espace réservé du numéro de diapositive 3"/>
          <p:cNvSpPr>
            <a:spLocks noGrp="1"/>
          </p:cNvSpPr>
          <p:nvPr>
            <p:ph type="sldNum" sz="quarter" idx="10"/>
          </p:nvPr>
        </p:nvSpPr>
        <p:spPr/>
        <p:txBody>
          <a:bodyPr/>
          <a:lstStyle/>
          <a:p>
            <a:fld id="{A1A84F69-1E3B-2046-BB8C-72B996E5A776}" type="slidenum">
              <a:rPr lang="fr-FR" smtClean="0"/>
              <a:t>11</a:t>
            </a:fld>
            <a:endParaRPr lang="fr-FR"/>
          </a:p>
        </p:txBody>
      </p:sp>
    </p:spTree>
    <p:extLst>
      <p:ext uri="{BB962C8B-B14F-4D97-AF65-F5344CB8AC3E}">
        <p14:creationId xmlns:p14="http://schemas.microsoft.com/office/powerpoint/2010/main" val="136751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troisième critère qui est le Max des</a:t>
            </a:r>
            <a:r>
              <a:rPr lang="fr-FR" baseline="0" dirty="0" smtClean="0"/>
              <a:t> valeurs absolues des révisions: on trouve des résultats similaires en ce qui concerne </a:t>
            </a:r>
            <a:r>
              <a:rPr lang="fr-FR" baseline="0" dirty="0" smtClean="0"/>
              <a:t>les </a:t>
            </a:r>
            <a:r>
              <a:rPr lang="fr-FR" baseline="0" dirty="0" smtClean="0"/>
              <a:t>p values , pas de différence significative a noter.</a:t>
            </a:r>
            <a:endParaRPr lang="fr-FR" dirty="0"/>
          </a:p>
        </p:txBody>
      </p:sp>
      <p:sp>
        <p:nvSpPr>
          <p:cNvPr id="4" name="Espace réservé du numéro de diapositive 3"/>
          <p:cNvSpPr>
            <a:spLocks noGrp="1"/>
          </p:cNvSpPr>
          <p:nvPr>
            <p:ph type="sldNum" sz="quarter" idx="10"/>
          </p:nvPr>
        </p:nvSpPr>
        <p:spPr/>
        <p:txBody>
          <a:bodyPr/>
          <a:lstStyle/>
          <a:p>
            <a:fld id="{A1A84F69-1E3B-2046-BB8C-72B996E5A776}" type="slidenum">
              <a:rPr lang="fr-FR" smtClean="0"/>
              <a:t>12</a:t>
            </a:fld>
            <a:endParaRPr lang="fr-FR"/>
          </a:p>
        </p:txBody>
      </p:sp>
    </p:spTree>
    <p:extLst>
      <p:ext uri="{BB962C8B-B14F-4D97-AF65-F5344CB8AC3E}">
        <p14:creationId xmlns:p14="http://schemas.microsoft.com/office/powerpoint/2010/main" val="1463266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D’après les résultats on trouve qu’il n’y a pas une amélioration significative des révisions avec l’augmentation de l’horizon des prévisions. L’horizon d’un an s’avère donc suffisant pour le cas des séries problématiques, présentant de larges erreurs de prévisions.</a:t>
            </a:r>
          </a:p>
          <a:p>
            <a:endParaRPr lang="fr-FR" dirty="0"/>
          </a:p>
        </p:txBody>
      </p:sp>
      <p:sp>
        <p:nvSpPr>
          <p:cNvPr id="4" name="Espace réservé du numéro de diapositive 3"/>
          <p:cNvSpPr>
            <a:spLocks noGrp="1"/>
          </p:cNvSpPr>
          <p:nvPr>
            <p:ph type="sldNum" sz="quarter" idx="10"/>
          </p:nvPr>
        </p:nvSpPr>
        <p:spPr/>
        <p:txBody>
          <a:bodyPr/>
          <a:lstStyle/>
          <a:p>
            <a:fld id="{A1A84F69-1E3B-2046-BB8C-72B996E5A776}" type="slidenum">
              <a:rPr lang="fr-FR" smtClean="0"/>
              <a:t>13</a:t>
            </a:fld>
            <a:endParaRPr lang="fr-FR"/>
          </a:p>
        </p:txBody>
      </p:sp>
    </p:spTree>
    <p:extLst>
      <p:ext uri="{BB962C8B-B14F-4D97-AF65-F5344CB8AC3E}">
        <p14:creationId xmlns:p14="http://schemas.microsoft.com/office/powerpoint/2010/main" val="2008390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 La désaisonnalisation des séries temporelles est une étape primordiale dans le métier d’un conjoncturiste d’autant qu’elle permet de faciliter l’extraction de l’évolution sous-jacente de la série chronologique, et de distinguer ainsi entre les changements dus aux fluctuations économiques et ceux attribuables aux variations saisonnières.</a:t>
            </a:r>
          </a:p>
          <a:p>
            <a:r>
              <a:rPr lang="fr-FR" sz="1200" kern="1200" dirty="0" smtClean="0">
                <a:solidFill>
                  <a:schemeClr val="tx1"/>
                </a:solidFill>
                <a:effectLst/>
                <a:latin typeface="+mn-lt"/>
                <a:ea typeface="+mn-ea"/>
                <a:cs typeface="+mn-cs"/>
              </a:rPr>
              <a:t>La désaisonnalisation facilite les exercices de comparaison dans le temps et dans l’espace et l’identification des points de retournements</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1A84F69-1E3B-2046-BB8C-72B996E5A776}" type="slidenum">
              <a:rPr lang="fr-FR" smtClean="0"/>
              <a:t>2</a:t>
            </a:fld>
            <a:endParaRPr lang="fr-FR"/>
          </a:p>
        </p:txBody>
      </p:sp>
    </p:spTree>
    <p:extLst>
      <p:ext uri="{BB962C8B-B14F-4D97-AF65-F5344CB8AC3E}">
        <p14:creationId xmlns:p14="http://schemas.microsoft.com/office/powerpoint/2010/main" val="1332849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Dans cet exercice de désaisonnalisation on cherche à avoir la meilleure qualité d’ajustement possible, c’est-à-dire de minimiser les révisions. Plus on réduit les révisions plus on s’approche de la réalité.</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L’apport du prolongement des séries par des prévisions sur la qualité de l’ajustement est incontestable. </a:t>
            </a:r>
            <a:r>
              <a:rPr lang="fr-FR" sz="1200" kern="1200" dirty="0" smtClean="0">
                <a:solidFill>
                  <a:schemeClr val="tx1"/>
                </a:solidFill>
                <a:effectLst/>
                <a:latin typeface="+mn-lt"/>
                <a:ea typeface="+mn-ea"/>
                <a:cs typeface="+mn-cs"/>
              </a:rPr>
              <a:t>Mais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est ce que L’augmentation </a:t>
            </a:r>
            <a:r>
              <a:rPr lang="fr-FR" sz="1200" kern="1200" dirty="0" smtClean="0">
                <a:solidFill>
                  <a:schemeClr val="tx1"/>
                </a:solidFill>
                <a:effectLst/>
                <a:latin typeface="+mn-lt"/>
                <a:ea typeface="+mn-ea"/>
                <a:cs typeface="+mn-cs"/>
              </a:rPr>
              <a:t>de l’horizon de prévision au-delà d’un 1an permet </a:t>
            </a:r>
          </a:p>
          <a:p>
            <a:r>
              <a:rPr lang="fr-FR" sz="1200" kern="1200" dirty="0" smtClean="0">
                <a:solidFill>
                  <a:schemeClr val="tx1"/>
                </a:solidFill>
                <a:effectLst/>
                <a:latin typeface="+mn-lt"/>
                <a:ea typeface="+mn-ea"/>
                <a:cs typeface="+mn-cs"/>
              </a:rPr>
              <a:t>D’améliorer significativement la qualité de l’ajustement ?</a:t>
            </a:r>
          </a:p>
          <a:p>
            <a:endParaRPr lang="fr-FR" dirty="0"/>
          </a:p>
        </p:txBody>
      </p:sp>
      <p:sp>
        <p:nvSpPr>
          <p:cNvPr id="4" name="Espace réservé du numéro de diapositive 3"/>
          <p:cNvSpPr>
            <a:spLocks noGrp="1"/>
          </p:cNvSpPr>
          <p:nvPr>
            <p:ph type="sldNum" sz="quarter" idx="10"/>
          </p:nvPr>
        </p:nvSpPr>
        <p:spPr/>
        <p:txBody>
          <a:bodyPr/>
          <a:lstStyle/>
          <a:p>
            <a:fld id="{A1A84F69-1E3B-2046-BB8C-72B996E5A776}" type="slidenum">
              <a:rPr lang="fr-FR" smtClean="0"/>
              <a:t>3</a:t>
            </a:fld>
            <a:endParaRPr lang="fr-FR"/>
          </a:p>
        </p:txBody>
      </p:sp>
    </p:spTree>
    <p:extLst>
      <p:ext uri="{BB962C8B-B14F-4D97-AF65-F5344CB8AC3E}">
        <p14:creationId xmlns:p14="http://schemas.microsoft.com/office/powerpoint/2010/main" val="1441003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C’est l’objectif de cette étude qui s’intéresse a la méthode de désaisonnalisation X13 ARIMA et s’atèle à déterminer l’horizon optimal des prévision permettant d’améliorer la qualité de l’ajustement saisonnier .</a:t>
            </a:r>
          </a:p>
          <a:p>
            <a:r>
              <a:rPr lang="fr-FR" sz="1200" kern="1200" dirty="0" smtClean="0">
                <a:solidFill>
                  <a:schemeClr val="tx1"/>
                </a:solidFill>
                <a:effectLst/>
                <a:latin typeface="+mn-lt"/>
                <a:ea typeface="+mn-ea"/>
                <a:cs typeface="+mn-cs"/>
              </a:rPr>
              <a:t>La méthode suivie consiste à comparer les résultats obtenus par 3 procédures  </a:t>
            </a:r>
          </a:p>
          <a:p>
            <a:r>
              <a:rPr lang="fr-FR" sz="1200" kern="1200" dirty="0" smtClean="0">
                <a:solidFill>
                  <a:schemeClr val="tx1"/>
                </a:solidFill>
                <a:effectLst/>
                <a:latin typeface="+mn-lt"/>
                <a:ea typeface="+mn-ea"/>
                <a:cs typeface="+mn-cs"/>
              </a:rPr>
              <a:t>La Procédure 1 utilisé par défaut </a:t>
            </a:r>
            <a:r>
              <a:rPr lang="fr-FR" sz="1200" kern="1200" dirty="0" smtClean="0">
                <a:solidFill>
                  <a:schemeClr val="tx1"/>
                </a:solidFill>
                <a:effectLst/>
                <a:latin typeface="+mn-lt"/>
                <a:ea typeface="+mn-ea"/>
                <a:cs typeface="+mn-cs"/>
              </a:rPr>
              <a:t>dans les logiciels de désaisonnalisation</a:t>
            </a:r>
            <a:r>
              <a:rPr lang="fr-FR" sz="1200" kern="1200" baseline="0" dirty="0" smtClean="0">
                <a:solidFill>
                  <a:schemeClr val="tx1"/>
                </a:solidFill>
                <a:effectLst/>
                <a:latin typeface="+mn-lt"/>
                <a:ea typeface="+mn-ea"/>
                <a:cs typeface="+mn-cs"/>
              </a:rPr>
              <a:t> elle</a:t>
            </a:r>
            <a:r>
              <a:rPr lang="fr-FR"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consiste à prolonger par un 1an de prévisions.</a:t>
            </a:r>
          </a:p>
          <a:p>
            <a:r>
              <a:rPr lang="fr-FR" sz="1200" kern="1200" dirty="0" smtClean="0">
                <a:solidFill>
                  <a:schemeClr val="tx1"/>
                </a:solidFill>
                <a:effectLst/>
                <a:latin typeface="+mn-lt"/>
                <a:ea typeface="+mn-ea"/>
                <a:cs typeface="+mn-cs"/>
              </a:rPr>
              <a:t>La procédure 3 consiste à prolonger par 3 ans de prévisions.</a:t>
            </a:r>
          </a:p>
          <a:p>
            <a:r>
              <a:rPr lang="fr-FR" sz="1200" kern="1200" dirty="0" smtClean="0">
                <a:solidFill>
                  <a:schemeClr val="tx1"/>
                </a:solidFill>
                <a:effectLst/>
                <a:latin typeface="+mn-lt"/>
                <a:ea typeface="+mn-ea"/>
                <a:cs typeface="+mn-cs"/>
              </a:rPr>
              <a:t>La procédure 5 consiste à prolonger par 5 ans de prévisions.</a:t>
            </a:r>
          </a:p>
          <a:p>
            <a:endParaRPr lang="fr-FR" dirty="0"/>
          </a:p>
        </p:txBody>
      </p:sp>
      <p:sp>
        <p:nvSpPr>
          <p:cNvPr id="4" name="Espace réservé du numéro de diapositive 3"/>
          <p:cNvSpPr>
            <a:spLocks noGrp="1"/>
          </p:cNvSpPr>
          <p:nvPr>
            <p:ph type="sldNum" sz="quarter" idx="10"/>
          </p:nvPr>
        </p:nvSpPr>
        <p:spPr/>
        <p:txBody>
          <a:bodyPr/>
          <a:lstStyle/>
          <a:p>
            <a:fld id="{A1A84F69-1E3B-2046-BB8C-72B996E5A776}" type="slidenum">
              <a:rPr lang="fr-FR" smtClean="0"/>
              <a:t>4</a:t>
            </a:fld>
            <a:endParaRPr lang="fr-FR"/>
          </a:p>
        </p:txBody>
      </p:sp>
    </p:spTree>
    <p:extLst>
      <p:ext uri="{BB962C8B-B14F-4D97-AF65-F5344CB8AC3E}">
        <p14:creationId xmlns:p14="http://schemas.microsoft.com/office/powerpoint/2010/main" val="594473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Nous définissons les types de révision utilisé pour la comparaison </a:t>
            </a:r>
          </a:p>
          <a:p>
            <a:endParaRPr lang="fr-FR" dirty="0"/>
          </a:p>
        </p:txBody>
      </p:sp>
      <p:sp>
        <p:nvSpPr>
          <p:cNvPr id="4" name="Espace réservé du numéro de diapositive 3"/>
          <p:cNvSpPr>
            <a:spLocks noGrp="1"/>
          </p:cNvSpPr>
          <p:nvPr>
            <p:ph type="sldNum" sz="quarter" idx="10"/>
          </p:nvPr>
        </p:nvSpPr>
        <p:spPr/>
        <p:txBody>
          <a:bodyPr/>
          <a:lstStyle/>
          <a:p>
            <a:fld id="{A1A84F69-1E3B-2046-BB8C-72B996E5A776}" type="slidenum">
              <a:rPr lang="fr-FR" smtClean="0"/>
              <a:t>5</a:t>
            </a:fld>
            <a:endParaRPr lang="fr-FR"/>
          </a:p>
        </p:txBody>
      </p:sp>
    </p:spTree>
    <p:extLst>
      <p:ext uri="{BB962C8B-B14F-4D97-AF65-F5344CB8AC3E}">
        <p14:creationId xmlns:p14="http://schemas.microsoft.com/office/powerpoint/2010/main" val="369961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Pour chaque type de révision la comparaison se fera à travers 3 outils </a:t>
            </a:r>
          </a:p>
          <a:p>
            <a:endParaRPr lang="fr-FR" dirty="0"/>
          </a:p>
        </p:txBody>
      </p:sp>
      <p:sp>
        <p:nvSpPr>
          <p:cNvPr id="4" name="Espace réservé du numéro de diapositive 3"/>
          <p:cNvSpPr>
            <a:spLocks noGrp="1"/>
          </p:cNvSpPr>
          <p:nvPr>
            <p:ph type="sldNum" sz="quarter" idx="10"/>
          </p:nvPr>
        </p:nvSpPr>
        <p:spPr/>
        <p:txBody>
          <a:bodyPr/>
          <a:lstStyle/>
          <a:p>
            <a:fld id="{A1A84F69-1E3B-2046-BB8C-72B996E5A776}" type="slidenum">
              <a:rPr lang="fr-FR" smtClean="0"/>
              <a:t>6</a:t>
            </a:fld>
            <a:endParaRPr lang="fr-FR"/>
          </a:p>
        </p:txBody>
      </p:sp>
    </p:spTree>
    <p:extLst>
      <p:ext uri="{BB962C8B-B14F-4D97-AF65-F5344CB8AC3E}">
        <p14:creationId xmlns:p14="http://schemas.microsoft.com/office/powerpoint/2010/main" val="984377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On doit comparer la moyenne de ces outils obtenue par chaque procédure. Nous avons le choix entre deux tests selon la loi des différences di.</a:t>
            </a:r>
          </a:p>
          <a:p>
            <a:r>
              <a:rPr lang="fr-FR" sz="1200" kern="1200" dirty="0" smtClean="0">
                <a:solidFill>
                  <a:schemeClr val="tx1"/>
                </a:solidFill>
                <a:effectLst/>
                <a:latin typeface="+mn-lt"/>
                <a:ea typeface="+mn-ea"/>
                <a:cs typeface="+mn-cs"/>
              </a:rPr>
              <a:t>Si :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1A84F69-1E3B-2046-BB8C-72B996E5A776}" type="slidenum">
              <a:rPr lang="fr-FR" smtClean="0"/>
              <a:t>7</a:t>
            </a:fld>
            <a:endParaRPr lang="fr-FR"/>
          </a:p>
        </p:txBody>
      </p:sp>
    </p:spTree>
    <p:extLst>
      <p:ext uri="{BB962C8B-B14F-4D97-AF65-F5344CB8AC3E}">
        <p14:creationId xmlns:p14="http://schemas.microsoft.com/office/powerpoint/2010/main" val="220071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Notre base de données est constituée de 32 séries relatives au secteur de la pêche au Maroc, et qui s’étalent sur la période allant de 1998 jusqu’à 2016, la comparaison des résultats obtenus se fera </a:t>
            </a:r>
            <a:r>
              <a:rPr lang="fr-FR" sz="1200" kern="1200" dirty="0" smtClean="0">
                <a:solidFill>
                  <a:schemeClr val="tx1"/>
                </a:solidFill>
                <a:effectLst/>
                <a:latin typeface="+mn-lt"/>
                <a:ea typeface="+mn-ea"/>
                <a:cs typeface="+mn-cs"/>
              </a:rPr>
              <a:t>sur</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l’année </a:t>
            </a:r>
            <a:r>
              <a:rPr lang="fr-FR" sz="1200" kern="1200" dirty="0" smtClean="0">
                <a:solidFill>
                  <a:schemeClr val="tx1"/>
                </a:solidFill>
                <a:effectLst/>
                <a:latin typeface="+mn-lt"/>
                <a:ea typeface="+mn-ea"/>
                <a:cs typeface="+mn-cs"/>
              </a:rPr>
              <a:t>expérimentale 2010.</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1A84F69-1E3B-2046-BB8C-72B996E5A776}" type="slidenum">
              <a:rPr lang="fr-FR" smtClean="0"/>
              <a:t>8</a:t>
            </a:fld>
            <a:endParaRPr lang="fr-FR"/>
          </a:p>
        </p:txBody>
      </p:sp>
    </p:spTree>
    <p:extLst>
      <p:ext uri="{BB962C8B-B14F-4D97-AF65-F5344CB8AC3E}">
        <p14:creationId xmlns:p14="http://schemas.microsoft.com/office/powerpoint/2010/main" val="773414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avant de passer au résultats on analyse les d'abord les prévisions obtenues , ce tableau </a:t>
            </a:r>
            <a:r>
              <a:rPr lang="fr-FR" sz="1200" kern="1200" dirty="0" smtClean="0">
                <a:solidFill>
                  <a:schemeClr val="tx1"/>
                </a:solidFill>
                <a:effectLst/>
                <a:latin typeface="+mn-lt"/>
                <a:ea typeface="+mn-ea"/>
                <a:cs typeface="+mn-cs"/>
              </a:rPr>
              <a:t>donne une idée sur l’ampleur des erreurs des prévisions, il représente les RMSE/la moyenne des valeurs effectives de l’année. On voit bien que la moyenne de cet indicateur sur les 5 années varie entre 30% et 193%, ce qui </a:t>
            </a:r>
            <a:r>
              <a:rPr lang="fr-FR" sz="1200" kern="1200" dirty="0" smtClean="0">
                <a:solidFill>
                  <a:schemeClr val="tx1"/>
                </a:solidFill>
                <a:effectLst/>
                <a:latin typeface="+mn-lt"/>
                <a:ea typeface="+mn-ea"/>
                <a:cs typeface="+mn-cs"/>
              </a:rPr>
              <a:t>est élevé </a:t>
            </a:r>
            <a:r>
              <a:rPr lang="fr-FR" sz="1200" kern="1200" dirty="0" smtClean="0">
                <a:solidFill>
                  <a:schemeClr val="tx1"/>
                </a:solidFill>
                <a:effectLst/>
                <a:latin typeface="+mn-lt"/>
                <a:ea typeface="+mn-ea"/>
                <a:cs typeface="+mn-cs"/>
              </a:rPr>
              <a:t>et renseigne sur la </a:t>
            </a:r>
            <a:r>
              <a:rPr lang="fr-FR" sz="1200" kern="1200" dirty="0" smtClean="0">
                <a:solidFill>
                  <a:schemeClr val="tx1"/>
                </a:solidFill>
                <a:effectLst/>
                <a:latin typeface="+mn-lt"/>
                <a:ea typeface="+mn-ea"/>
                <a:cs typeface="+mn-cs"/>
              </a:rPr>
              <a:t>faible </a:t>
            </a:r>
            <a:r>
              <a:rPr lang="fr-FR" sz="1200" kern="1200" dirty="0" smtClean="0">
                <a:solidFill>
                  <a:schemeClr val="tx1"/>
                </a:solidFill>
                <a:effectLst/>
                <a:latin typeface="+mn-lt"/>
                <a:ea typeface="+mn-ea"/>
                <a:cs typeface="+mn-cs"/>
              </a:rPr>
              <a:t>qualité des prévisions.</a:t>
            </a:r>
          </a:p>
          <a:p>
            <a:endParaRPr lang="fr-FR" dirty="0"/>
          </a:p>
        </p:txBody>
      </p:sp>
      <p:sp>
        <p:nvSpPr>
          <p:cNvPr id="4" name="Espace réservé du numéro de diapositive 3"/>
          <p:cNvSpPr>
            <a:spLocks noGrp="1"/>
          </p:cNvSpPr>
          <p:nvPr>
            <p:ph type="sldNum" sz="quarter" idx="10"/>
          </p:nvPr>
        </p:nvSpPr>
        <p:spPr/>
        <p:txBody>
          <a:bodyPr/>
          <a:lstStyle/>
          <a:p>
            <a:fld id="{A1A84F69-1E3B-2046-BB8C-72B996E5A776}" type="slidenum">
              <a:rPr lang="fr-FR" smtClean="0"/>
              <a:t>9</a:t>
            </a:fld>
            <a:endParaRPr lang="fr-FR"/>
          </a:p>
        </p:txBody>
      </p:sp>
    </p:spTree>
    <p:extLst>
      <p:ext uri="{BB962C8B-B14F-4D97-AF65-F5344CB8AC3E}">
        <p14:creationId xmlns:p14="http://schemas.microsoft.com/office/powerpoint/2010/main" val="848549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smtClean="0"/>
              <a:t>Cliquez et modifiez le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2F9EDCEB-99DE-7E4F-9263-F4FCDA21CCE0}" type="datetimeFigureOut">
              <a:rPr lang="fr-FR" smtClean="0"/>
              <a:t>08/06/2018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4C0A25E-FBE7-344F-83DE-87FECE3C24CC}"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F9EDCEB-99DE-7E4F-9263-F4FCDA21CCE0}" type="datetimeFigureOut">
              <a:rPr lang="fr-FR" smtClean="0"/>
              <a:t>08/06/2018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4C0A25E-FBE7-344F-83DE-87FECE3C24CC}"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F9EDCEB-99DE-7E4F-9263-F4FCDA21CCE0}" type="datetimeFigureOut">
              <a:rPr lang="fr-FR" smtClean="0"/>
              <a:t>08/06/2018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4C0A25E-FBE7-344F-83DE-87FECE3C24CC}"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F9EDCEB-99DE-7E4F-9263-F4FCDA21CCE0}" type="datetimeFigureOut">
              <a:rPr lang="fr-FR" smtClean="0"/>
              <a:t>08/06/2018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4C0A25E-FBE7-344F-83DE-87FECE3C24CC}"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smtClean="0"/>
              <a:t>Cliquez et modifiez le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2F9EDCEB-99DE-7E4F-9263-F4FCDA21CCE0}" type="datetimeFigureOut">
              <a:rPr lang="fr-FR" smtClean="0"/>
              <a:t>08/06/2018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4C0A25E-FBE7-344F-83DE-87FECE3C24CC}" type="slidenum">
              <a:rPr lang="fr-FR" smtClean="0"/>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2F9EDCEB-99DE-7E4F-9263-F4FCDA21CCE0}" type="datetimeFigureOut">
              <a:rPr lang="fr-FR" smtClean="0"/>
              <a:t>08/06/2018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4C0A25E-FBE7-344F-83DE-87FECE3C24CC}"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Cliquez et modifiez le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2F9EDCEB-99DE-7E4F-9263-F4FCDA21CCE0}" type="datetimeFigureOut">
              <a:rPr lang="fr-FR" smtClean="0"/>
              <a:t>08/06/2018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4C0A25E-FBE7-344F-83DE-87FECE3C24CC}"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2F9EDCEB-99DE-7E4F-9263-F4FCDA21CCE0}" type="datetimeFigureOut">
              <a:rPr lang="fr-FR" smtClean="0"/>
              <a:t>08/06/2018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4C0A25E-FBE7-344F-83DE-87FECE3C24CC}"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EDCEB-99DE-7E4F-9263-F4FCDA21CCE0}" type="datetimeFigureOut">
              <a:rPr lang="fr-FR" smtClean="0"/>
              <a:t>08/06/2018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4C0A25E-FBE7-344F-83DE-87FECE3C24CC}"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F9EDCEB-99DE-7E4F-9263-F4FCDA21CCE0}" type="datetimeFigureOut">
              <a:rPr lang="fr-FR" smtClean="0"/>
              <a:t>08/06/2018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4C0A25E-FBE7-344F-83DE-87FECE3C24CC}"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F9EDCEB-99DE-7E4F-9263-F4FCDA21CCE0}" type="datetimeFigureOut">
              <a:rPr lang="fr-FR" smtClean="0"/>
              <a:t>08/06/2018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4C0A25E-FBE7-344F-83DE-87FECE3C24CC}"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extLst>
              <a:ext uri="{BEBA8EAE-BF5A-486C-A8C5-ECC9F3942E4B}">
                <a14:imgProps xmlns:a14="http://schemas.microsoft.com/office/drawing/2010/main">
                  <a14:imgLayer r:embed="rId14">
                    <a14:imgEffect>
                      <a14:artisticCrisscrossEtching/>
                    </a14:imgEffect>
                  </a14:imgLayer>
                </a14:imgProps>
              </a:ext>
            </a:extLst>
          </a:blip>
          <a:srcRect/>
          <a:stretch>
            <a:fillRect l="-6000" r="-6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Cliquez et modifiez le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9EDCEB-99DE-7E4F-9263-F4FCDA21CCE0}" type="datetimeFigureOut">
              <a:rPr lang="fr-FR" smtClean="0"/>
              <a:t>08/06/2018</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C0A25E-FBE7-344F-83DE-87FECE3C24CC}" type="slidenum">
              <a:rPr lang="fr-FR" smtClean="0"/>
              <a:t>‹#›</a:t>
            </a:fld>
            <a:endParaRPr lang="fr-FR"/>
          </a:p>
        </p:txBody>
      </p:sp>
    </p:spTree>
    <p:extLst>
      <p:ext uri="{BB962C8B-B14F-4D97-AF65-F5344CB8AC3E}">
        <p14:creationId xmlns:p14="http://schemas.microsoft.com/office/powerpoint/2010/main" val="15102535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Sa.cherkaoui@hcp.m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329267"/>
            <a:ext cx="9144000" cy="2099733"/>
          </a:xfrm>
        </p:spPr>
        <p:txBody>
          <a:bodyPr>
            <a:normAutofit fontScale="90000"/>
          </a:bodyPr>
          <a:lstStyle/>
          <a:p>
            <a:r>
              <a:rPr lang="fr-FR" sz="4900" b="1" i="1" cap="all" dirty="0"/>
              <a:t>EFFET DE L’HORIZON DES PRÉVISIONS SUR LA QUALITÉ DE</a:t>
            </a:r>
            <a:r>
              <a:rPr lang="fr-FR" sz="4900" b="1" cap="all" dirty="0"/>
              <a:t/>
            </a:r>
            <a:br>
              <a:rPr lang="fr-FR" sz="4900" b="1" cap="all" dirty="0"/>
            </a:br>
            <a:r>
              <a:rPr lang="fr-FR" sz="4900" b="1" i="1" dirty="0"/>
              <a:t>L’AJUSTEMENT SAISONNIER</a:t>
            </a:r>
            <a:r>
              <a:rPr lang="fr-FR" dirty="0"/>
              <a:t/>
            </a:r>
            <a:br>
              <a:rPr lang="fr-FR" dirty="0"/>
            </a:br>
            <a:endParaRPr lang="fr-FR" dirty="0"/>
          </a:p>
        </p:txBody>
      </p:sp>
      <p:sp>
        <p:nvSpPr>
          <p:cNvPr id="3" name="Sous-titre 2"/>
          <p:cNvSpPr>
            <a:spLocks noGrp="1"/>
          </p:cNvSpPr>
          <p:nvPr>
            <p:ph type="subTitle" idx="1"/>
          </p:nvPr>
        </p:nvSpPr>
        <p:spPr>
          <a:xfrm>
            <a:off x="1524000" y="3429000"/>
            <a:ext cx="9144000" cy="3046751"/>
          </a:xfrm>
        </p:spPr>
        <p:txBody>
          <a:bodyPr>
            <a:normAutofit fontScale="77500" lnSpcReduction="20000"/>
          </a:bodyPr>
          <a:lstStyle/>
          <a:p>
            <a:r>
              <a:rPr lang="fr-FR" sz="3600" i="1" dirty="0"/>
              <a:t>Salim CHERKAOUI </a:t>
            </a:r>
          </a:p>
          <a:p>
            <a:r>
              <a:rPr lang="fr-FR" sz="3600" i="1" dirty="0"/>
              <a:t>HCP, institut national de l’analyse de la conjoncture, Maroc </a:t>
            </a:r>
          </a:p>
          <a:p>
            <a:r>
              <a:rPr lang="fr-FR" sz="3600" dirty="0"/>
              <a:t> </a:t>
            </a:r>
          </a:p>
          <a:p>
            <a:r>
              <a:rPr lang="fr-FR" sz="3600" dirty="0">
                <a:solidFill>
                  <a:schemeClr val="accent6"/>
                </a:solidFill>
                <a:hlinkClick r:id="rId3"/>
              </a:rPr>
              <a:t>Sa.cherkaoui@hcp.ma</a:t>
            </a:r>
            <a:endParaRPr lang="fr-FR" sz="3600" dirty="0">
              <a:solidFill>
                <a:schemeClr val="accent6"/>
              </a:solidFill>
            </a:endParaRPr>
          </a:p>
          <a:p>
            <a:r>
              <a:rPr lang="fr-FR" sz="3600" dirty="0"/>
              <a:t> </a:t>
            </a:r>
          </a:p>
          <a:p>
            <a:r>
              <a:rPr lang="fr-FR" sz="3600" b="1" dirty="0"/>
              <a:t>Mots-clés</a:t>
            </a:r>
            <a:r>
              <a:rPr lang="fr-FR" sz="3600" i="1" dirty="0"/>
              <a:t> </a:t>
            </a:r>
            <a:r>
              <a:rPr lang="fr-FR" sz="3600" dirty="0"/>
              <a:t>: Prévision, désaisonnalisation, révision, séries temporelles</a:t>
            </a:r>
          </a:p>
          <a:p>
            <a:endParaRPr lang="fr-FR" dirty="0"/>
          </a:p>
        </p:txBody>
      </p:sp>
    </p:spTree>
    <p:extLst>
      <p:ext uri="{BB962C8B-B14F-4D97-AF65-F5344CB8AC3E}">
        <p14:creationId xmlns:p14="http://schemas.microsoft.com/office/powerpoint/2010/main" val="389817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55676"/>
          </a:xfrm>
        </p:spPr>
        <p:txBody>
          <a:bodyPr/>
          <a:lstStyle/>
          <a:p>
            <a:pPr algn="ctr"/>
            <a:r>
              <a:rPr lang="fr-FR" dirty="0" smtClean="0"/>
              <a:t>Résultats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71425225"/>
              </p:ext>
            </p:extLst>
          </p:nvPr>
        </p:nvGraphicFramePr>
        <p:xfrm>
          <a:off x="838199" y="1656266"/>
          <a:ext cx="10515600" cy="4490535"/>
        </p:xfrm>
        <a:graphic>
          <a:graphicData uri="http://schemas.openxmlformats.org/drawingml/2006/table">
            <a:tbl>
              <a:tblPr firstRow="1" firstCol="1" bandRow="1">
                <a:tableStyleId>{93296810-A885-4BE3-A3E7-6D5BEEA58F35}</a:tableStyleId>
              </a:tblPr>
              <a:tblGrid>
                <a:gridCol w="2628320"/>
                <a:gridCol w="2628320"/>
                <a:gridCol w="2629480"/>
                <a:gridCol w="2629480"/>
              </a:tblGrid>
              <a:tr h="1496845">
                <a:tc>
                  <a:txBody>
                    <a:bodyPr/>
                    <a:lstStyle/>
                    <a:p>
                      <a:pPr algn="just">
                        <a:spcAft>
                          <a:spcPts val="0"/>
                        </a:spcAft>
                      </a:pPr>
                      <a:r>
                        <a:rPr lang="fr-FR" sz="3200" kern="150">
                          <a:effectLst/>
                        </a:rPr>
                        <a:t>Révisions</a:t>
                      </a:r>
                      <a:endParaRPr lang="fr-FR" sz="3200" kern="150">
                        <a:effectLst/>
                        <a:latin typeface="Arial" charset="0"/>
                        <a:ea typeface="Times New Roman" charset="0"/>
                        <a:cs typeface="Mangal" charset="0"/>
                      </a:endParaRPr>
                    </a:p>
                  </a:txBody>
                  <a:tcPr marL="68580" marR="68580" marT="0" marB="0"/>
                </a:tc>
                <a:tc>
                  <a:txBody>
                    <a:bodyPr/>
                    <a:lstStyle/>
                    <a:p>
                      <a:pPr algn="just">
                        <a:spcAft>
                          <a:spcPts val="0"/>
                        </a:spcAft>
                      </a:pPr>
                      <a:r>
                        <a:rPr lang="fr-FR" sz="3200" kern="150">
                          <a:effectLst/>
                        </a:rPr>
                        <a:t>1 vs 3</a:t>
                      </a:r>
                    </a:p>
                    <a:p>
                      <a:pPr algn="just">
                        <a:spcAft>
                          <a:spcPts val="0"/>
                        </a:spcAft>
                      </a:pPr>
                      <a:r>
                        <a:rPr lang="fr-FR" sz="3200" kern="150">
                          <a:effectLst/>
                        </a:rPr>
                        <a:t>(p)</a:t>
                      </a:r>
                      <a:endParaRPr lang="fr-FR" sz="3200" kern="150">
                        <a:effectLst/>
                        <a:latin typeface="Arial" charset="0"/>
                        <a:ea typeface="Times New Roman" charset="0"/>
                        <a:cs typeface="Mangal" charset="0"/>
                      </a:endParaRPr>
                    </a:p>
                  </a:txBody>
                  <a:tcPr marL="68580" marR="68580" marT="0" marB="0"/>
                </a:tc>
                <a:tc>
                  <a:txBody>
                    <a:bodyPr/>
                    <a:lstStyle/>
                    <a:p>
                      <a:pPr algn="just">
                        <a:spcAft>
                          <a:spcPts val="0"/>
                        </a:spcAft>
                      </a:pPr>
                      <a:r>
                        <a:rPr lang="fr-FR" sz="3200" kern="150">
                          <a:effectLst/>
                        </a:rPr>
                        <a:t>1 vs 5</a:t>
                      </a:r>
                    </a:p>
                    <a:p>
                      <a:pPr algn="just">
                        <a:spcAft>
                          <a:spcPts val="0"/>
                        </a:spcAft>
                      </a:pPr>
                      <a:r>
                        <a:rPr lang="fr-FR" sz="3200" kern="150">
                          <a:effectLst/>
                        </a:rPr>
                        <a:t>(p)</a:t>
                      </a:r>
                      <a:endParaRPr lang="fr-FR" sz="3200" kern="150">
                        <a:effectLst/>
                        <a:latin typeface="Arial" charset="0"/>
                        <a:ea typeface="Times New Roman" charset="0"/>
                        <a:cs typeface="Mangal" charset="0"/>
                      </a:endParaRPr>
                    </a:p>
                  </a:txBody>
                  <a:tcPr marL="68580" marR="68580" marT="0" marB="0"/>
                </a:tc>
                <a:tc>
                  <a:txBody>
                    <a:bodyPr/>
                    <a:lstStyle/>
                    <a:p>
                      <a:pPr algn="just">
                        <a:spcAft>
                          <a:spcPts val="0"/>
                        </a:spcAft>
                      </a:pPr>
                      <a:r>
                        <a:rPr lang="fr-FR" sz="3200" kern="150" dirty="0">
                          <a:effectLst/>
                        </a:rPr>
                        <a:t>3 vs 5</a:t>
                      </a:r>
                    </a:p>
                    <a:p>
                      <a:pPr algn="just">
                        <a:spcAft>
                          <a:spcPts val="0"/>
                        </a:spcAft>
                      </a:pPr>
                      <a:r>
                        <a:rPr lang="fr-FR" sz="3200" kern="150" dirty="0">
                          <a:effectLst/>
                        </a:rPr>
                        <a:t>(p)</a:t>
                      </a:r>
                      <a:endParaRPr lang="fr-FR" sz="3200" kern="150" dirty="0">
                        <a:effectLst/>
                        <a:latin typeface="Arial" charset="0"/>
                        <a:ea typeface="Times New Roman" charset="0"/>
                        <a:cs typeface="Mangal" charset="0"/>
                      </a:endParaRPr>
                    </a:p>
                  </a:txBody>
                  <a:tcPr marL="68580" marR="68580" marT="0" marB="0"/>
                </a:tc>
              </a:tr>
              <a:tr h="1496845">
                <a:tc>
                  <a:txBody>
                    <a:bodyPr/>
                    <a:lstStyle/>
                    <a:p>
                      <a:pPr algn="just">
                        <a:spcAft>
                          <a:spcPts val="0"/>
                        </a:spcAft>
                      </a:pPr>
                      <a:r>
                        <a:rPr lang="fr-FR" sz="3200" kern="150">
                          <a:effectLst/>
                        </a:rPr>
                        <a:t>Niveau</a:t>
                      </a:r>
                      <a:endParaRPr lang="fr-FR" sz="3200" kern="150">
                        <a:effectLst/>
                        <a:latin typeface="Arial" charset="0"/>
                        <a:ea typeface="Times New Roman" charset="0"/>
                        <a:cs typeface="Mangal" charset="0"/>
                      </a:endParaRPr>
                    </a:p>
                  </a:txBody>
                  <a:tcPr marL="68580" marR="68580" marT="0" marB="0"/>
                </a:tc>
                <a:tc>
                  <a:txBody>
                    <a:bodyPr/>
                    <a:lstStyle/>
                    <a:p>
                      <a:pPr algn="just">
                        <a:spcAft>
                          <a:spcPts val="0"/>
                        </a:spcAft>
                      </a:pPr>
                      <a:r>
                        <a:rPr lang="fr-FR" sz="3200" kern="150">
                          <a:effectLst/>
                        </a:rPr>
                        <a:t>Z=0,542</a:t>
                      </a:r>
                    </a:p>
                    <a:p>
                      <a:pPr algn="just">
                        <a:spcAft>
                          <a:spcPts val="0"/>
                        </a:spcAft>
                      </a:pPr>
                      <a:r>
                        <a:rPr lang="fr-FR" sz="3200" kern="150">
                          <a:effectLst/>
                        </a:rPr>
                        <a:t>(p=0,587)</a:t>
                      </a:r>
                      <a:endParaRPr lang="fr-FR" sz="3200" kern="150">
                        <a:effectLst/>
                        <a:latin typeface="Arial" charset="0"/>
                        <a:ea typeface="Times New Roman" charset="0"/>
                        <a:cs typeface="Mangal" charset="0"/>
                      </a:endParaRPr>
                    </a:p>
                  </a:txBody>
                  <a:tcPr marL="68580" marR="68580" marT="0" marB="0"/>
                </a:tc>
                <a:tc>
                  <a:txBody>
                    <a:bodyPr/>
                    <a:lstStyle/>
                    <a:p>
                      <a:pPr algn="just">
                        <a:spcAft>
                          <a:spcPts val="0"/>
                        </a:spcAft>
                      </a:pPr>
                      <a:r>
                        <a:rPr lang="fr-FR" sz="3200" kern="150">
                          <a:effectLst/>
                        </a:rPr>
                        <a:t>t=0,318</a:t>
                      </a:r>
                    </a:p>
                    <a:p>
                      <a:pPr algn="just">
                        <a:spcAft>
                          <a:spcPts val="0"/>
                        </a:spcAft>
                      </a:pPr>
                      <a:r>
                        <a:rPr lang="fr-FR" sz="3200" kern="150">
                          <a:effectLst/>
                        </a:rPr>
                        <a:t>(p=0,752)</a:t>
                      </a:r>
                      <a:endParaRPr lang="fr-FR" sz="3200" kern="150">
                        <a:effectLst/>
                        <a:latin typeface="Arial" charset="0"/>
                        <a:ea typeface="Times New Roman" charset="0"/>
                        <a:cs typeface="Mangal" charset="0"/>
                      </a:endParaRPr>
                    </a:p>
                  </a:txBody>
                  <a:tcPr marL="68580" marR="68580" marT="0" marB="0"/>
                </a:tc>
                <a:tc>
                  <a:txBody>
                    <a:bodyPr/>
                    <a:lstStyle/>
                    <a:p>
                      <a:pPr algn="just">
                        <a:spcAft>
                          <a:spcPts val="0"/>
                        </a:spcAft>
                      </a:pPr>
                      <a:r>
                        <a:rPr lang="fr-FR" sz="3200" kern="150">
                          <a:effectLst/>
                        </a:rPr>
                        <a:t>Z=-0,841</a:t>
                      </a:r>
                    </a:p>
                    <a:p>
                      <a:pPr algn="just">
                        <a:spcAft>
                          <a:spcPts val="0"/>
                        </a:spcAft>
                      </a:pPr>
                      <a:r>
                        <a:rPr lang="fr-FR" sz="3200" kern="150">
                          <a:effectLst/>
                        </a:rPr>
                        <a:t>(p=0,4)</a:t>
                      </a:r>
                      <a:endParaRPr lang="fr-FR" sz="3200" kern="150">
                        <a:effectLst/>
                        <a:latin typeface="Arial" charset="0"/>
                        <a:ea typeface="Times New Roman" charset="0"/>
                        <a:cs typeface="Mangal" charset="0"/>
                      </a:endParaRPr>
                    </a:p>
                  </a:txBody>
                  <a:tcPr marL="68580" marR="68580" marT="0" marB="0"/>
                </a:tc>
              </a:tr>
              <a:tr h="1496845">
                <a:tc>
                  <a:txBody>
                    <a:bodyPr/>
                    <a:lstStyle/>
                    <a:p>
                      <a:pPr algn="just">
                        <a:spcAft>
                          <a:spcPts val="0"/>
                        </a:spcAft>
                      </a:pPr>
                      <a:r>
                        <a:rPr lang="fr-FR" sz="3200" kern="150">
                          <a:effectLst/>
                        </a:rPr>
                        <a:t>Changement mensuel</a:t>
                      </a:r>
                      <a:endParaRPr lang="fr-FR" sz="3200" kern="150">
                        <a:effectLst/>
                        <a:latin typeface="Arial" charset="0"/>
                        <a:ea typeface="Times New Roman" charset="0"/>
                        <a:cs typeface="Mangal" charset="0"/>
                      </a:endParaRPr>
                    </a:p>
                  </a:txBody>
                  <a:tcPr marL="68580" marR="68580" marT="0" marB="0"/>
                </a:tc>
                <a:tc>
                  <a:txBody>
                    <a:bodyPr/>
                    <a:lstStyle/>
                    <a:p>
                      <a:pPr algn="just">
                        <a:spcAft>
                          <a:spcPts val="0"/>
                        </a:spcAft>
                      </a:pPr>
                      <a:r>
                        <a:rPr lang="fr-FR" sz="3200" kern="150">
                          <a:effectLst/>
                        </a:rPr>
                        <a:t>Z=1,309</a:t>
                      </a:r>
                    </a:p>
                    <a:p>
                      <a:pPr algn="just">
                        <a:spcAft>
                          <a:spcPts val="0"/>
                        </a:spcAft>
                      </a:pPr>
                      <a:r>
                        <a:rPr lang="fr-FR" sz="3200" kern="150">
                          <a:effectLst/>
                        </a:rPr>
                        <a:t>(p=0,19)</a:t>
                      </a:r>
                      <a:endParaRPr lang="fr-FR" sz="3200" kern="150">
                        <a:effectLst/>
                        <a:latin typeface="Arial" charset="0"/>
                        <a:ea typeface="Times New Roman" charset="0"/>
                        <a:cs typeface="Mangal" charset="0"/>
                      </a:endParaRPr>
                    </a:p>
                  </a:txBody>
                  <a:tcPr marL="68580" marR="68580" marT="0" marB="0"/>
                </a:tc>
                <a:tc>
                  <a:txBody>
                    <a:bodyPr/>
                    <a:lstStyle/>
                    <a:p>
                      <a:pPr algn="just">
                        <a:spcAft>
                          <a:spcPts val="0"/>
                        </a:spcAft>
                      </a:pPr>
                      <a:r>
                        <a:rPr lang="fr-FR" sz="3200" kern="150" dirty="0">
                          <a:effectLst/>
                        </a:rPr>
                        <a:t>Z=0,898</a:t>
                      </a:r>
                    </a:p>
                    <a:p>
                      <a:pPr algn="just">
                        <a:spcAft>
                          <a:spcPts val="0"/>
                        </a:spcAft>
                      </a:pPr>
                      <a:r>
                        <a:rPr lang="fr-FR" sz="3200" kern="150" dirty="0">
                          <a:effectLst/>
                        </a:rPr>
                        <a:t>(p=0,369)</a:t>
                      </a:r>
                      <a:endParaRPr lang="fr-FR" sz="3200" kern="150" dirty="0">
                        <a:effectLst/>
                        <a:latin typeface="Arial" charset="0"/>
                        <a:ea typeface="Times New Roman" charset="0"/>
                        <a:cs typeface="Mangal" charset="0"/>
                      </a:endParaRPr>
                    </a:p>
                  </a:txBody>
                  <a:tcPr marL="68580" marR="68580" marT="0" marB="0"/>
                </a:tc>
                <a:tc>
                  <a:txBody>
                    <a:bodyPr/>
                    <a:lstStyle/>
                    <a:p>
                      <a:pPr algn="just">
                        <a:spcAft>
                          <a:spcPts val="0"/>
                        </a:spcAft>
                      </a:pPr>
                      <a:r>
                        <a:rPr lang="fr-FR" sz="3200" kern="150" dirty="0">
                          <a:effectLst/>
                        </a:rPr>
                        <a:t>Z=-1,776</a:t>
                      </a:r>
                    </a:p>
                    <a:p>
                      <a:pPr algn="just">
                        <a:spcAft>
                          <a:spcPts val="0"/>
                        </a:spcAft>
                      </a:pPr>
                      <a:r>
                        <a:rPr lang="fr-FR" sz="3200" kern="150" dirty="0">
                          <a:effectLst/>
                        </a:rPr>
                        <a:t>(p=0,075)</a:t>
                      </a:r>
                      <a:endParaRPr lang="fr-FR" sz="3200" kern="150" dirty="0">
                        <a:effectLst/>
                        <a:latin typeface="Arial" charset="0"/>
                        <a:ea typeface="Times New Roman" charset="0"/>
                        <a:cs typeface="Mangal" charset="0"/>
                      </a:endParaRPr>
                    </a:p>
                  </a:txBody>
                  <a:tcPr marL="68580" marR="68580" marT="0" marB="0"/>
                </a:tc>
              </a:tr>
            </a:tbl>
          </a:graphicData>
        </a:graphic>
      </p:graphicFrame>
      <p:sp>
        <p:nvSpPr>
          <p:cNvPr id="5" name="ZoneTexte 4"/>
          <p:cNvSpPr txBox="1"/>
          <p:nvPr/>
        </p:nvSpPr>
        <p:spPr>
          <a:xfrm>
            <a:off x="838199" y="1286934"/>
            <a:ext cx="4574009" cy="369332"/>
          </a:xfrm>
          <a:prstGeom prst="rect">
            <a:avLst/>
          </a:prstGeom>
          <a:noFill/>
        </p:spPr>
        <p:txBody>
          <a:bodyPr wrap="none" rtlCol="0">
            <a:spAutoFit/>
          </a:bodyPr>
          <a:lstStyle/>
          <a:p>
            <a:r>
              <a:rPr lang="fr-FR" b="1" dirty="0"/>
              <a:t>Racine de la moyenne des carrés des révisions</a:t>
            </a:r>
            <a:endParaRPr lang="fr-FR" i="1" dirty="0"/>
          </a:p>
        </p:txBody>
      </p:sp>
    </p:spTree>
    <p:extLst>
      <p:ext uri="{BB962C8B-B14F-4D97-AF65-F5344CB8AC3E}">
        <p14:creationId xmlns:p14="http://schemas.microsoft.com/office/powerpoint/2010/main" val="488667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921808"/>
          </a:xfrm>
        </p:spPr>
        <p:txBody>
          <a:bodyPr/>
          <a:lstStyle/>
          <a:p>
            <a:pPr algn="ctr"/>
            <a:r>
              <a:rPr lang="fr-FR" dirty="0" smtClean="0"/>
              <a:t>Résultats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80043260"/>
              </p:ext>
            </p:extLst>
          </p:nvPr>
        </p:nvGraphicFramePr>
        <p:xfrm>
          <a:off x="838201" y="1656266"/>
          <a:ext cx="10515598" cy="4490533"/>
        </p:xfrm>
        <a:graphic>
          <a:graphicData uri="http://schemas.openxmlformats.org/drawingml/2006/table">
            <a:tbl>
              <a:tblPr firstRow="1" firstCol="1" bandRow="1">
                <a:tableStyleId>{93296810-A885-4BE3-A3E7-6D5BEEA58F35}</a:tableStyleId>
              </a:tblPr>
              <a:tblGrid>
                <a:gridCol w="2628319"/>
                <a:gridCol w="2628319"/>
                <a:gridCol w="2629480"/>
                <a:gridCol w="2629480"/>
              </a:tblGrid>
              <a:tr h="1474320">
                <a:tc>
                  <a:txBody>
                    <a:bodyPr/>
                    <a:lstStyle/>
                    <a:p>
                      <a:pPr algn="just">
                        <a:spcAft>
                          <a:spcPts val="0"/>
                        </a:spcAft>
                      </a:pPr>
                      <a:r>
                        <a:rPr lang="fr-FR" sz="3200" kern="150" dirty="0">
                          <a:effectLst/>
                        </a:rPr>
                        <a:t>Révisions</a:t>
                      </a:r>
                      <a:endParaRPr lang="fr-FR" sz="3200" kern="150" dirty="0">
                        <a:effectLst/>
                        <a:latin typeface="Arial" charset="0"/>
                        <a:ea typeface="Times New Roman" charset="0"/>
                        <a:cs typeface="Mangal" charset="0"/>
                      </a:endParaRPr>
                    </a:p>
                  </a:txBody>
                  <a:tcPr marL="68580" marR="68580" marT="0" marB="0"/>
                </a:tc>
                <a:tc>
                  <a:txBody>
                    <a:bodyPr/>
                    <a:lstStyle/>
                    <a:p>
                      <a:pPr algn="just">
                        <a:spcAft>
                          <a:spcPts val="0"/>
                        </a:spcAft>
                      </a:pPr>
                      <a:r>
                        <a:rPr lang="fr-FR" sz="3200" kern="150">
                          <a:effectLst/>
                        </a:rPr>
                        <a:t>1 vs 3</a:t>
                      </a:r>
                    </a:p>
                    <a:p>
                      <a:pPr algn="just">
                        <a:spcAft>
                          <a:spcPts val="0"/>
                        </a:spcAft>
                      </a:pPr>
                      <a:r>
                        <a:rPr lang="fr-FR" sz="3200" kern="150">
                          <a:effectLst/>
                        </a:rPr>
                        <a:t>(p)</a:t>
                      </a:r>
                      <a:endParaRPr lang="fr-FR" sz="3200" kern="150">
                        <a:effectLst/>
                        <a:latin typeface="Arial" charset="0"/>
                        <a:ea typeface="Times New Roman" charset="0"/>
                        <a:cs typeface="Mangal" charset="0"/>
                      </a:endParaRPr>
                    </a:p>
                  </a:txBody>
                  <a:tcPr marL="68580" marR="68580" marT="0" marB="0"/>
                </a:tc>
                <a:tc>
                  <a:txBody>
                    <a:bodyPr/>
                    <a:lstStyle/>
                    <a:p>
                      <a:pPr algn="just">
                        <a:spcAft>
                          <a:spcPts val="0"/>
                        </a:spcAft>
                      </a:pPr>
                      <a:r>
                        <a:rPr lang="fr-FR" sz="3200" kern="150">
                          <a:effectLst/>
                        </a:rPr>
                        <a:t>1 vs 5</a:t>
                      </a:r>
                    </a:p>
                    <a:p>
                      <a:pPr algn="just">
                        <a:spcAft>
                          <a:spcPts val="0"/>
                        </a:spcAft>
                      </a:pPr>
                      <a:r>
                        <a:rPr lang="fr-FR" sz="3200" kern="150">
                          <a:effectLst/>
                        </a:rPr>
                        <a:t>(p)</a:t>
                      </a:r>
                      <a:endParaRPr lang="fr-FR" sz="3200" kern="150">
                        <a:effectLst/>
                        <a:latin typeface="Arial" charset="0"/>
                        <a:ea typeface="Times New Roman" charset="0"/>
                        <a:cs typeface="Mangal" charset="0"/>
                      </a:endParaRPr>
                    </a:p>
                  </a:txBody>
                  <a:tcPr marL="68580" marR="68580" marT="0" marB="0"/>
                </a:tc>
                <a:tc>
                  <a:txBody>
                    <a:bodyPr/>
                    <a:lstStyle/>
                    <a:p>
                      <a:pPr algn="just">
                        <a:spcAft>
                          <a:spcPts val="0"/>
                        </a:spcAft>
                      </a:pPr>
                      <a:r>
                        <a:rPr lang="fr-FR" sz="3200" kern="150">
                          <a:effectLst/>
                        </a:rPr>
                        <a:t>3 vs 5</a:t>
                      </a:r>
                    </a:p>
                    <a:p>
                      <a:pPr algn="just">
                        <a:spcAft>
                          <a:spcPts val="0"/>
                        </a:spcAft>
                      </a:pPr>
                      <a:r>
                        <a:rPr lang="fr-FR" sz="3200" kern="150">
                          <a:effectLst/>
                        </a:rPr>
                        <a:t>(p)</a:t>
                      </a:r>
                      <a:endParaRPr lang="fr-FR" sz="3200" kern="150">
                        <a:effectLst/>
                        <a:latin typeface="Arial" charset="0"/>
                        <a:ea typeface="Times New Roman" charset="0"/>
                        <a:cs typeface="Mangal" charset="0"/>
                      </a:endParaRPr>
                    </a:p>
                  </a:txBody>
                  <a:tcPr marL="68580" marR="68580" marT="0" marB="0"/>
                </a:tc>
              </a:tr>
              <a:tr h="1541893">
                <a:tc>
                  <a:txBody>
                    <a:bodyPr/>
                    <a:lstStyle/>
                    <a:p>
                      <a:pPr algn="just">
                        <a:spcAft>
                          <a:spcPts val="0"/>
                        </a:spcAft>
                      </a:pPr>
                      <a:r>
                        <a:rPr lang="fr-FR" sz="3200" kern="150" dirty="0">
                          <a:effectLst/>
                        </a:rPr>
                        <a:t>Niveau</a:t>
                      </a:r>
                      <a:endParaRPr lang="fr-FR" sz="3200" kern="150" dirty="0">
                        <a:effectLst/>
                        <a:latin typeface="Arial" charset="0"/>
                        <a:ea typeface="Times New Roman" charset="0"/>
                        <a:cs typeface="Mangal" charset="0"/>
                      </a:endParaRPr>
                    </a:p>
                  </a:txBody>
                  <a:tcPr marL="68580" marR="68580" marT="0" marB="0"/>
                </a:tc>
                <a:tc>
                  <a:txBody>
                    <a:bodyPr/>
                    <a:lstStyle/>
                    <a:p>
                      <a:pPr algn="just">
                        <a:spcAft>
                          <a:spcPts val="0"/>
                        </a:spcAft>
                      </a:pPr>
                      <a:r>
                        <a:rPr lang="fr-FR" sz="3200" kern="150">
                          <a:effectLst/>
                        </a:rPr>
                        <a:t>z=0,075</a:t>
                      </a:r>
                    </a:p>
                    <a:p>
                      <a:pPr algn="just">
                        <a:spcAft>
                          <a:spcPts val="0"/>
                        </a:spcAft>
                      </a:pPr>
                      <a:r>
                        <a:rPr lang="fr-FR" sz="3200" kern="150">
                          <a:effectLst/>
                        </a:rPr>
                        <a:t>(p=0,94)</a:t>
                      </a:r>
                      <a:endParaRPr lang="fr-FR" sz="3200" kern="150">
                        <a:effectLst/>
                        <a:latin typeface="Arial" charset="0"/>
                        <a:ea typeface="Times New Roman" charset="0"/>
                        <a:cs typeface="Mangal" charset="0"/>
                      </a:endParaRPr>
                    </a:p>
                  </a:txBody>
                  <a:tcPr marL="68580" marR="68580" marT="0" marB="0"/>
                </a:tc>
                <a:tc>
                  <a:txBody>
                    <a:bodyPr/>
                    <a:lstStyle/>
                    <a:p>
                      <a:pPr algn="just">
                        <a:spcAft>
                          <a:spcPts val="0"/>
                        </a:spcAft>
                      </a:pPr>
                      <a:r>
                        <a:rPr lang="fr-FR" sz="3200" kern="150">
                          <a:effectLst/>
                        </a:rPr>
                        <a:t>z=0,206</a:t>
                      </a:r>
                    </a:p>
                    <a:p>
                      <a:pPr algn="just">
                        <a:spcAft>
                          <a:spcPts val="0"/>
                        </a:spcAft>
                      </a:pPr>
                      <a:r>
                        <a:rPr lang="fr-FR" sz="3200" kern="150">
                          <a:effectLst/>
                        </a:rPr>
                        <a:t>(p=0,837)</a:t>
                      </a:r>
                      <a:endParaRPr lang="fr-FR" sz="3200" kern="150">
                        <a:effectLst/>
                        <a:latin typeface="Arial" charset="0"/>
                        <a:ea typeface="Times New Roman" charset="0"/>
                        <a:cs typeface="Mangal" charset="0"/>
                      </a:endParaRPr>
                    </a:p>
                  </a:txBody>
                  <a:tcPr marL="68580" marR="68580" marT="0" marB="0"/>
                </a:tc>
                <a:tc>
                  <a:txBody>
                    <a:bodyPr/>
                    <a:lstStyle/>
                    <a:p>
                      <a:pPr algn="just">
                        <a:spcAft>
                          <a:spcPts val="0"/>
                        </a:spcAft>
                      </a:pPr>
                      <a:r>
                        <a:rPr lang="fr-FR" sz="3200" kern="150">
                          <a:effectLst/>
                        </a:rPr>
                        <a:t>z=-0,598</a:t>
                      </a:r>
                    </a:p>
                    <a:p>
                      <a:pPr algn="just">
                        <a:spcAft>
                          <a:spcPts val="0"/>
                        </a:spcAft>
                      </a:pPr>
                      <a:r>
                        <a:rPr lang="fr-FR" sz="3200" kern="150">
                          <a:effectLst/>
                        </a:rPr>
                        <a:t>(p=0,549)</a:t>
                      </a:r>
                      <a:endParaRPr lang="fr-FR" sz="3200" kern="150">
                        <a:effectLst/>
                        <a:latin typeface="Arial" charset="0"/>
                        <a:ea typeface="Times New Roman" charset="0"/>
                        <a:cs typeface="Mangal" charset="0"/>
                      </a:endParaRPr>
                    </a:p>
                  </a:txBody>
                  <a:tcPr marL="68580" marR="68580" marT="0" marB="0"/>
                </a:tc>
              </a:tr>
              <a:tr h="1474320">
                <a:tc>
                  <a:txBody>
                    <a:bodyPr/>
                    <a:lstStyle/>
                    <a:p>
                      <a:pPr algn="just">
                        <a:spcAft>
                          <a:spcPts val="0"/>
                        </a:spcAft>
                      </a:pPr>
                      <a:r>
                        <a:rPr lang="fr-FR" sz="3200" kern="150" dirty="0">
                          <a:effectLst/>
                        </a:rPr>
                        <a:t>Changement mensuel</a:t>
                      </a:r>
                      <a:endParaRPr lang="fr-FR" sz="3200" kern="150" dirty="0">
                        <a:effectLst/>
                        <a:latin typeface="Arial" charset="0"/>
                        <a:ea typeface="Times New Roman" charset="0"/>
                        <a:cs typeface="Mangal" charset="0"/>
                      </a:endParaRPr>
                    </a:p>
                  </a:txBody>
                  <a:tcPr marL="68580" marR="68580" marT="0" marB="0"/>
                </a:tc>
                <a:tc>
                  <a:txBody>
                    <a:bodyPr/>
                    <a:lstStyle/>
                    <a:p>
                      <a:pPr algn="just">
                        <a:spcAft>
                          <a:spcPts val="0"/>
                        </a:spcAft>
                      </a:pPr>
                      <a:r>
                        <a:rPr lang="fr-FR" sz="3200" kern="150">
                          <a:effectLst/>
                        </a:rPr>
                        <a:t>Z=1,047</a:t>
                      </a:r>
                    </a:p>
                    <a:p>
                      <a:pPr algn="just">
                        <a:spcAft>
                          <a:spcPts val="0"/>
                        </a:spcAft>
                      </a:pPr>
                      <a:r>
                        <a:rPr lang="fr-FR" sz="3200" kern="150">
                          <a:effectLst/>
                        </a:rPr>
                        <a:t>(p=0,29)</a:t>
                      </a:r>
                      <a:endParaRPr lang="fr-FR" sz="3200" kern="150">
                        <a:effectLst/>
                        <a:latin typeface="Arial" charset="0"/>
                        <a:ea typeface="Times New Roman" charset="0"/>
                        <a:cs typeface="Mangal" charset="0"/>
                      </a:endParaRPr>
                    </a:p>
                  </a:txBody>
                  <a:tcPr marL="68580" marR="68580" marT="0" marB="0"/>
                </a:tc>
                <a:tc>
                  <a:txBody>
                    <a:bodyPr/>
                    <a:lstStyle/>
                    <a:p>
                      <a:pPr algn="just">
                        <a:spcAft>
                          <a:spcPts val="0"/>
                        </a:spcAft>
                      </a:pPr>
                      <a:r>
                        <a:rPr lang="fr-FR" sz="3200" kern="150" smtClean="0">
                          <a:effectLst/>
                        </a:rPr>
                        <a:t>Z=0,345</a:t>
                      </a:r>
                      <a:endParaRPr lang="fr-FR" sz="3200" kern="150" dirty="0">
                        <a:effectLst/>
                      </a:endParaRPr>
                    </a:p>
                    <a:p>
                      <a:pPr algn="just">
                        <a:spcAft>
                          <a:spcPts val="0"/>
                        </a:spcAft>
                      </a:pPr>
                      <a:r>
                        <a:rPr lang="fr-FR" sz="3200" kern="150" dirty="0">
                          <a:effectLst/>
                        </a:rPr>
                        <a:t>(p=0,722)</a:t>
                      </a:r>
                      <a:endParaRPr lang="fr-FR" sz="3200" kern="150" dirty="0">
                        <a:effectLst/>
                        <a:latin typeface="Arial" charset="0"/>
                        <a:ea typeface="Times New Roman" charset="0"/>
                        <a:cs typeface="Mangal" charset="0"/>
                      </a:endParaRPr>
                    </a:p>
                  </a:txBody>
                  <a:tcPr marL="68580" marR="68580" marT="0" marB="0"/>
                </a:tc>
                <a:tc>
                  <a:txBody>
                    <a:bodyPr/>
                    <a:lstStyle/>
                    <a:p>
                      <a:pPr algn="just">
                        <a:spcAft>
                          <a:spcPts val="0"/>
                        </a:spcAft>
                      </a:pPr>
                      <a:r>
                        <a:rPr lang="fr-FR" sz="3200" kern="150" dirty="0">
                          <a:effectLst/>
                        </a:rPr>
                        <a:t>Z=-2,786</a:t>
                      </a:r>
                    </a:p>
                    <a:p>
                      <a:pPr algn="just">
                        <a:spcAft>
                          <a:spcPts val="0"/>
                        </a:spcAft>
                      </a:pPr>
                      <a:r>
                        <a:rPr lang="fr-FR" sz="3200" kern="150" dirty="0">
                          <a:effectLst/>
                        </a:rPr>
                        <a:t>(</a:t>
                      </a:r>
                      <a:r>
                        <a:rPr lang="fr-FR" sz="3200" kern="150" dirty="0">
                          <a:effectLst/>
                          <a:highlight>
                            <a:srgbClr val="FFFF00"/>
                          </a:highlight>
                        </a:rPr>
                        <a:t>p=0,005</a:t>
                      </a:r>
                      <a:r>
                        <a:rPr lang="fr-FR" sz="3200" kern="150" dirty="0">
                          <a:effectLst/>
                        </a:rPr>
                        <a:t>)</a:t>
                      </a:r>
                      <a:endParaRPr lang="fr-FR" sz="3200" kern="150" dirty="0">
                        <a:effectLst/>
                        <a:latin typeface="Arial" charset="0"/>
                        <a:ea typeface="Times New Roman" charset="0"/>
                        <a:cs typeface="Mangal" charset="0"/>
                      </a:endParaRPr>
                    </a:p>
                  </a:txBody>
                  <a:tcPr marL="68580" marR="68580" marT="0" marB="0"/>
                </a:tc>
              </a:tr>
            </a:tbl>
          </a:graphicData>
        </a:graphic>
      </p:graphicFrame>
      <p:sp>
        <p:nvSpPr>
          <p:cNvPr id="5" name="ZoneTexte 4"/>
          <p:cNvSpPr txBox="1"/>
          <p:nvPr/>
        </p:nvSpPr>
        <p:spPr>
          <a:xfrm>
            <a:off x="838200" y="1286934"/>
            <a:ext cx="4384918" cy="369332"/>
          </a:xfrm>
          <a:prstGeom prst="rect">
            <a:avLst/>
          </a:prstGeom>
          <a:noFill/>
        </p:spPr>
        <p:txBody>
          <a:bodyPr wrap="none" rtlCol="0">
            <a:spAutoFit/>
          </a:bodyPr>
          <a:lstStyle/>
          <a:p>
            <a:r>
              <a:rPr lang="fr-FR" b="1" dirty="0"/>
              <a:t>Moyenne des valeurs absolues des révisions</a:t>
            </a:r>
            <a:endParaRPr lang="fr-FR" i="1" dirty="0"/>
          </a:p>
        </p:txBody>
      </p:sp>
    </p:spTree>
    <p:extLst>
      <p:ext uri="{BB962C8B-B14F-4D97-AF65-F5344CB8AC3E}">
        <p14:creationId xmlns:p14="http://schemas.microsoft.com/office/powerpoint/2010/main" val="1061071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854075"/>
          </a:xfrm>
        </p:spPr>
        <p:txBody>
          <a:bodyPr/>
          <a:lstStyle/>
          <a:p>
            <a:pPr algn="ctr"/>
            <a:r>
              <a:rPr lang="fr-FR" dirty="0" smtClean="0"/>
              <a:t>Résultats</a:t>
            </a:r>
            <a:endParaRPr lang="fr-FR" dirty="0"/>
          </a:p>
        </p:txBody>
      </p:sp>
      <p:sp>
        <p:nvSpPr>
          <p:cNvPr id="5" name="ZoneTexte 4"/>
          <p:cNvSpPr txBox="1"/>
          <p:nvPr/>
        </p:nvSpPr>
        <p:spPr>
          <a:xfrm>
            <a:off x="838200" y="979273"/>
            <a:ext cx="4148668" cy="646331"/>
          </a:xfrm>
          <a:prstGeom prst="rect">
            <a:avLst/>
          </a:prstGeom>
          <a:noFill/>
        </p:spPr>
        <p:txBody>
          <a:bodyPr wrap="square" rtlCol="0">
            <a:spAutoFit/>
          </a:bodyPr>
          <a:lstStyle/>
          <a:p>
            <a:r>
              <a:rPr lang="fr-FR" b="1" dirty="0"/>
              <a:t> </a:t>
            </a:r>
            <a:endParaRPr lang="fr-FR" i="1" dirty="0"/>
          </a:p>
          <a:p>
            <a:r>
              <a:rPr lang="fr-FR" b="1" dirty="0"/>
              <a:t>Max des valeurs absolues des révisions</a:t>
            </a:r>
            <a:endParaRPr lang="fr-FR" i="1" dirty="0"/>
          </a:p>
        </p:txBody>
      </p:sp>
      <p:graphicFrame>
        <p:nvGraphicFramePr>
          <p:cNvPr id="6" name="Tableau 5"/>
          <p:cNvGraphicFramePr>
            <a:graphicFrameLocks noGrp="1"/>
          </p:cNvGraphicFramePr>
          <p:nvPr>
            <p:extLst>
              <p:ext uri="{D42A27DB-BD31-4B8C-83A1-F6EECF244321}">
                <p14:modId xmlns:p14="http://schemas.microsoft.com/office/powerpoint/2010/main" val="928087426"/>
              </p:ext>
            </p:extLst>
          </p:nvPr>
        </p:nvGraphicFramePr>
        <p:xfrm>
          <a:off x="838201" y="1625605"/>
          <a:ext cx="10515598" cy="4487328"/>
        </p:xfrm>
        <a:graphic>
          <a:graphicData uri="http://schemas.openxmlformats.org/drawingml/2006/table">
            <a:tbl>
              <a:tblPr firstRow="1" firstCol="1" bandRow="1">
                <a:tableStyleId>{93296810-A885-4BE3-A3E7-6D5BEEA58F35}</a:tableStyleId>
              </a:tblPr>
              <a:tblGrid>
                <a:gridCol w="2628319"/>
                <a:gridCol w="2628319"/>
                <a:gridCol w="2629480"/>
                <a:gridCol w="2629480"/>
              </a:tblGrid>
              <a:tr h="1473268">
                <a:tc>
                  <a:txBody>
                    <a:bodyPr/>
                    <a:lstStyle/>
                    <a:p>
                      <a:pPr algn="just">
                        <a:spcAft>
                          <a:spcPts val="0"/>
                        </a:spcAft>
                      </a:pPr>
                      <a:r>
                        <a:rPr lang="fr-FR" sz="3200" kern="150" dirty="0">
                          <a:effectLst/>
                        </a:rPr>
                        <a:t>Révisions</a:t>
                      </a:r>
                      <a:endParaRPr lang="fr-FR" sz="3200" kern="150" dirty="0">
                        <a:effectLst/>
                        <a:latin typeface="Arial" charset="0"/>
                        <a:ea typeface="Times New Roman" charset="0"/>
                        <a:cs typeface="Mangal" charset="0"/>
                      </a:endParaRPr>
                    </a:p>
                  </a:txBody>
                  <a:tcPr marL="68580" marR="68580" marT="0" marB="0"/>
                </a:tc>
                <a:tc>
                  <a:txBody>
                    <a:bodyPr/>
                    <a:lstStyle/>
                    <a:p>
                      <a:pPr algn="just">
                        <a:spcAft>
                          <a:spcPts val="0"/>
                        </a:spcAft>
                      </a:pPr>
                      <a:r>
                        <a:rPr lang="fr-FR" sz="3200" kern="150">
                          <a:effectLst/>
                        </a:rPr>
                        <a:t>1 vs 3</a:t>
                      </a:r>
                    </a:p>
                    <a:p>
                      <a:pPr algn="just">
                        <a:spcAft>
                          <a:spcPts val="0"/>
                        </a:spcAft>
                      </a:pPr>
                      <a:r>
                        <a:rPr lang="fr-FR" sz="3200" kern="150">
                          <a:effectLst/>
                        </a:rPr>
                        <a:t>(p)</a:t>
                      </a:r>
                      <a:endParaRPr lang="fr-FR" sz="3200" kern="150">
                        <a:effectLst/>
                        <a:latin typeface="Arial" charset="0"/>
                        <a:ea typeface="Times New Roman" charset="0"/>
                        <a:cs typeface="Mangal" charset="0"/>
                      </a:endParaRPr>
                    </a:p>
                  </a:txBody>
                  <a:tcPr marL="68580" marR="68580" marT="0" marB="0"/>
                </a:tc>
                <a:tc>
                  <a:txBody>
                    <a:bodyPr/>
                    <a:lstStyle/>
                    <a:p>
                      <a:pPr algn="just">
                        <a:spcAft>
                          <a:spcPts val="0"/>
                        </a:spcAft>
                      </a:pPr>
                      <a:r>
                        <a:rPr lang="fr-FR" sz="3200" kern="150">
                          <a:effectLst/>
                        </a:rPr>
                        <a:t>1 vs 5</a:t>
                      </a:r>
                    </a:p>
                    <a:p>
                      <a:pPr algn="just">
                        <a:spcAft>
                          <a:spcPts val="0"/>
                        </a:spcAft>
                      </a:pPr>
                      <a:r>
                        <a:rPr lang="fr-FR" sz="3200" kern="150">
                          <a:effectLst/>
                        </a:rPr>
                        <a:t>(p)</a:t>
                      </a:r>
                      <a:endParaRPr lang="fr-FR" sz="3200" kern="150">
                        <a:effectLst/>
                        <a:latin typeface="Arial" charset="0"/>
                        <a:ea typeface="Times New Roman" charset="0"/>
                        <a:cs typeface="Mangal" charset="0"/>
                      </a:endParaRPr>
                    </a:p>
                  </a:txBody>
                  <a:tcPr marL="68580" marR="68580" marT="0" marB="0"/>
                </a:tc>
                <a:tc>
                  <a:txBody>
                    <a:bodyPr/>
                    <a:lstStyle/>
                    <a:p>
                      <a:pPr algn="just">
                        <a:spcAft>
                          <a:spcPts val="0"/>
                        </a:spcAft>
                      </a:pPr>
                      <a:r>
                        <a:rPr lang="fr-FR" sz="3200" kern="150">
                          <a:effectLst/>
                        </a:rPr>
                        <a:t>3 vs 5</a:t>
                      </a:r>
                    </a:p>
                    <a:p>
                      <a:pPr algn="just">
                        <a:spcAft>
                          <a:spcPts val="0"/>
                        </a:spcAft>
                      </a:pPr>
                      <a:r>
                        <a:rPr lang="fr-FR" sz="3200" kern="150">
                          <a:effectLst/>
                        </a:rPr>
                        <a:t>(p)</a:t>
                      </a:r>
                      <a:endParaRPr lang="fr-FR" sz="3200" kern="150">
                        <a:effectLst/>
                        <a:latin typeface="Arial" charset="0"/>
                        <a:ea typeface="Times New Roman" charset="0"/>
                        <a:cs typeface="Mangal" charset="0"/>
                      </a:endParaRPr>
                    </a:p>
                  </a:txBody>
                  <a:tcPr marL="68580" marR="68580" marT="0" marB="0"/>
                </a:tc>
              </a:tr>
              <a:tr h="1540792">
                <a:tc>
                  <a:txBody>
                    <a:bodyPr/>
                    <a:lstStyle/>
                    <a:p>
                      <a:pPr algn="just">
                        <a:spcAft>
                          <a:spcPts val="0"/>
                        </a:spcAft>
                      </a:pPr>
                      <a:r>
                        <a:rPr lang="fr-FR" sz="3200" kern="150">
                          <a:effectLst/>
                        </a:rPr>
                        <a:t>Niveau</a:t>
                      </a:r>
                      <a:endParaRPr lang="fr-FR" sz="3200" kern="150">
                        <a:effectLst/>
                        <a:latin typeface="Arial" charset="0"/>
                        <a:ea typeface="Times New Roman" charset="0"/>
                        <a:cs typeface="Mangal" charset="0"/>
                      </a:endParaRPr>
                    </a:p>
                  </a:txBody>
                  <a:tcPr marL="68580" marR="68580" marT="0" marB="0"/>
                </a:tc>
                <a:tc>
                  <a:txBody>
                    <a:bodyPr/>
                    <a:lstStyle/>
                    <a:p>
                      <a:pPr algn="just">
                        <a:spcAft>
                          <a:spcPts val="0"/>
                        </a:spcAft>
                      </a:pPr>
                      <a:r>
                        <a:rPr lang="fr-FR" sz="3200" kern="150">
                          <a:effectLst/>
                        </a:rPr>
                        <a:t>Z=0,580</a:t>
                      </a:r>
                    </a:p>
                    <a:p>
                      <a:pPr algn="just">
                        <a:spcAft>
                          <a:spcPts val="0"/>
                        </a:spcAft>
                      </a:pPr>
                      <a:r>
                        <a:rPr lang="fr-FR" sz="3200" kern="150">
                          <a:effectLst/>
                        </a:rPr>
                        <a:t>(p=0,502)</a:t>
                      </a:r>
                      <a:endParaRPr lang="fr-FR" sz="3200" kern="150">
                        <a:effectLst/>
                        <a:latin typeface="Arial" charset="0"/>
                        <a:ea typeface="Times New Roman" charset="0"/>
                        <a:cs typeface="Mangal" charset="0"/>
                      </a:endParaRPr>
                    </a:p>
                  </a:txBody>
                  <a:tcPr marL="68580" marR="68580" marT="0" marB="0"/>
                </a:tc>
                <a:tc>
                  <a:txBody>
                    <a:bodyPr/>
                    <a:lstStyle/>
                    <a:p>
                      <a:pPr algn="just">
                        <a:spcAft>
                          <a:spcPts val="0"/>
                        </a:spcAft>
                      </a:pPr>
                      <a:r>
                        <a:rPr lang="fr-FR" sz="3200" kern="150">
                          <a:effectLst/>
                        </a:rPr>
                        <a:t>Z=0,075</a:t>
                      </a:r>
                    </a:p>
                    <a:p>
                      <a:pPr algn="just">
                        <a:spcAft>
                          <a:spcPts val="0"/>
                        </a:spcAft>
                      </a:pPr>
                      <a:r>
                        <a:rPr lang="fr-FR" sz="3200" kern="150">
                          <a:effectLst/>
                        </a:rPr>
                        <a:t>(p=0,94)</a:t>
                      </a:r>
                      <a:endParaRPr lang="fr-FR" sz="3200" kern="150">
                        <a:effectLst/>
                        <a:latin typeface="Arial" charset="0"/>
                        <a:ea typeface="Times New Roman" charset="0"/>
                        <a:cs typeface="Mangal" charset="0"/>
                      </a:endParaRPr>
                    </a:p>
                  </a:txBody>
                  <a:tcPr marL="68580" marR="68580" marT="0" marB="0"/>
                </a:tc>
                <a:tc>
                  <a:txBody>
                    <a:bodyPr/>
                    <a:lstStyle/>
                    <a:p>
                      <a:pPr algn="just">
                        <a:spcAft>
                          <a:spcPts val="0"/>
                        </a:spcAft>
                      </a:pPr>
                      <a:r>
                        <a:rPr lang="fr-FR" sz="3200" kern="150">
                          <a:effectLst/>
                        </a:rPr>
                        <a:t>Z=-1,571</a:t>
                      </a:r>
                    </a:p>
                    <a:p>
                      <a:pPr algn="just">
                        <a:spcAft>
                          <a:spcPts val="0"/>
                        </a:spcAft>
                      </a:pPr>
                      <a:r>
                        <a:rPr lang="fr-FR" sz="3200" kern="150">
                          <a:effectLst/>
                        </a:rPr>
                        <a:t>(p=0,116)</a:t>
                      </a:r>
                      <a:endParaRPr lang="fr-FR" sz="3200" kern="150">
                        <a:effectLst/>
                        <a:latin typeface="Arial" charset="0"/>
                        <a:ea typeface="Times New Roman" charset="0"/>
                        <a:cs typeface="Mangal" charset="0"/>
                      </a:endParaRPr>
                    </a:p>
                  </a:txBody>
                  <a:tcPr marL="68580" marR="68580" marT="0" marB="0"/>
                </a:tc>
              </a:tr>
              <a:tr h="1473268">
                <a:tc>
                  <a:txBody>
                    <a:bodyPr/>
                    <a:lstStyle/>
                    <a:p>
                      <a:pPr algn="just">
                        <a:spcAft>
                          <a:spcPts val="0"/>
                        </a:spcAft>
                      </a:pPr>
                      <a:r>
                        <a:rPr lang="fr-FR" sz="3200" kern="150">
                          <a:effectLst/>
                        </a:rPr>
                        <a:t>Changement mensuel</a:t>
                      </a:r>
                      <a:endParaRPr lang="fr-FR" sz="3200" kern="150">
                        <a:effectLst/>
                        <a:latin typeface="Arial" charset="0"/>
                        <a:ea typeface="Times New Roman" charset="0"/>
                        <a:cs typeface="Mangal" charset="0"/>
                      </a:endParaRPr>
                    </a:p>
                  </a:txBody>
                  <a:tcPr marL="68580" marR="68580" marT="0" marB="0"/>
                </a:tc>
                <a:tc>
                  <a:txBody>
                    <a:bodyPr/>
                    <a:lstStyle/>
                    <a:p>
                      <a:pPr algn="just">
                        <a:spcAft>
                          <a:spcPts val="0"/>
                        </a:spcAft>
                      </a:pPr>
                      <a:r>
                        <a:rPr lang="fr-FR" sz="3200" kern="150">
                          <a:effectLst/>
                        </a:rPr>
                        <a:t>Z=1,215</a:t>
                      </a:r>
                    </a:p>
                    <a:p>
                      <a:pPr algn="just">
                        <a:spcAft>
                          <a:spcPts val="0"/>
                        </a:spcAft>
                      </a:pPr>
                      <a:r>
                        <a:rPr lang="fr-FR" sz="3200" kern="150">
                          <a:effectLst/>
                        </a:rPr>
                        <a:t>(p=0,224)</a:t>
                      </a:r>
                      <a:endParaRPr lang="fr-FR" sz="3200" kern="150">
                        <a:effectLst/>
                        <a:latin typeface="Arial" charset="0"/>
                        <a:ea typeface="Times New Roman" charset="0"/>
                        <a:cs typeface="Mangal" charset="0"/>
                      </a:endParaRPr>
                    </a:p>
                  </a:txBody>
                  <a:tcPr marL="68580" marR="68580" marT="0" marB="0"/>
                </a:tc>
                <a:tc>
                  <a:txBody>
                    <a:bodyPr/>
                    <a:lstStyle/>
                    <a:p>
                      <a:pPr algn="just">
                        <a:spcAft>
                          <a:spcPts val="0"/>
                        </a:spcAft>
                      </a:pPr>
                      <a:r>
                        <a:rPr lang="fr-FR" sz="3200" kern="150">
                          <a:effectLst/>
                        </a:rPr>
                        <a:t>Z=1,028</a:t>
                      </a:r>
                    </a:p>
                    <a:p>
                      <a:pPr algn="just">
                        <a:spcAft>
                          <a:spcPts val="0"/>
                        </a:spcAft>
                      </a:pPr>
                      <a:r>
                        <a:rPr lang="fr-FR" sz="3200" kern="150">
                          <a:effectLst/>
                        </a:rPr>
                        <a:t>(p=0,303)</a:t>
                      </a:r>
                      <a:endParaRPr lang="fr-FR" sz="3200" kern="150">
                        <a:effectLst/>
                        <a:latin typeface="Arial" charset="0"/>
                        <a:ea typeface="Times New Roman" charset="0"/>
                        <a:cs typeface="Mangal" charset="0"/>
                      </a:endParaRPr>
                    </a:p>
                  </a:txBody>
                  <a:tcPr marL="68580" marR="68580" marT="0" marB="0"/>
                </a:tc>
                <a:tc>
                  <a:txBody>
                    <a:bodyPr/>
                    <a:lstStyle/>
                    <a:p>
                      <a:pPr algn="just">
                        <a:spcAft>
                          <a:spcPts val="0"/>
                        </a:spcAft>
                      </a:pPr>
                      <a:r>
                        <a:rPr lang="fr-FR" sz="3200" kern="150" dirty="0">
                          <a:effectLst/>
                        </a:rPr>
                        <a:t>Z=-0,355</a:t>
                      </a:r>
                    </a:p>
                    <a:p>
                      <a:pPr algn="just">
                        <a:spcAft>
                          <a:spcPts val="0"/>
                        </a:spcAft>
                      </a:pPr>
                      <a:r>
                        <a:rPr lang="fr-FR" sz="3200" kern="150" dirty="0">
                          <a:effectLst/>
                        </a:rPr>
                        <a:t>(p=0,722)</a:t>
                      </a:r>
                      <a:endParaRPr lang="fr-FR" sz="3200" kern="150" dirty="0">
                        <a:effectLst/>
                        <a:latin typeface="Arial" charset="0"/>
                        <a:ea typeface="Times New Roman" charset="0"/>
                        <a:cs typeface="Mangal" charset="0"/>
                      </a:endParaRPr>
                    </a:p>
                  </a:txBody>
                  <a:tcPr marL="68580" marR="68580" marT="0" marB="0"/>
                </a:tc>
              </a:tr>
            </a:tbl>
          </a:graphicData>
        </a:graphic>
      </p:graphicFrame>
    </p:spTree>
    <p:extLst>
      <p:ext uri="{BB962C8B-B14F-4D97-AF65-F5344CB8AC3E}">
        <p14:creationId xmlns:p14="http://schemas.microsoft.com/office/powerpoint/2010/main" val="732596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Conclusion</a:t>
            </a:r>
            <a:endParaRPr lang="fr-FR" dirty="0"/>
          </a:p>
        </p:txBody>
      </p:sp>
      <p:sp>
        <p:nvSpPr>
          <p:cNvPr id="3" name="Espace réservé du contenu 2"/>
          <p:cNvSpPr>
            <a:spLocks noGrp="1"/>
          </p:cNvSpPr>
          <p:nvPr>
            <p:ph idx="1"/>
          </p:nvPr>
        </p:nvSpPr>
        <p:spPr/>
        <p:txBody>
          <a:bodyPr/>
          <a:lstStyle/>
          <a:p>
            <a:endParaRPr lang="fr-FR" dirty="0"/>
          </a:p>
          <a:p>
            <a:pPr marL="0" indent="0" algn="ctr">
              <a:buNone/>
            </a:pPr>
            <a:r>
              <a:rPr lang="fr-FR" dirty="0" smtClean="0"/>
              <a:t>L’horizon de prévision d’un an s’avère suffisant pour le cas des séries problématiques, présentant de larges erreurs de prévisions. </a:t>
            </a:r>
            <a:endParaRPr lang="fr-FR" dirty="0" smtClean="0"/>
          </a:p>
          <a:p>
            <a:pPr marL="0" indent="0" algn="ctr">
              <a:buNone/>
            </a:pPr>
            <a:endParaRPr lang="fr-FR" dirty="0"/>
          </a:p>
        </p:txBody>
      </p:sp>
    </p:spTree>
    <p:extLst>
      <p:ext uri="{BB962C8B-B14F-4D97-AF65-F5344CB8AC3E}">
        <p14:creationId xmlns:p14="http://schemas.microsoft.com/office/powerpoint/2010/main" val="1230434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263650"/>
          </a:xfrm>
        </p:spPr>
        <p:txBody>
          <a:bodyPr>
            <a:normAutofit fontScale="90000"/>
          </a:bodyPr>
          <a:lstStyle/>
          <a:p>
            <a:pPr algn="ctr"/>
            <a:r>
              <a:rPr lang="en-US" dirty="0" err="1"/>
              <a:t>Bibliographie</a:t>
            </a:r>
            <a:r>
              <a:rPr lang="en-US" dirty="0"/>
              <a:t> </a:t>
            </a:r>
            <a:r>
              <a:rPr lang="fr-FR" dirty="0"/>
              <a:t/>
            </a:r>
            <a:br>
              <a:rPr lang="fr-FR" dirty="0"/>
            </a:br>
            <a:endParaRPr lang="fr-FR" dirty="0"/>
          </a:p>
        </p:txBody>
      </p:sp>
      <p:sp>
        <p:nvSpPr>
          <p:cNvPr id="3" name="Espace réservé du contenu 2"/>
          <p:cNvSpPr>
            <a:spLocks noGrp="1"/>
          </p:cNvSpPr>
          <p:nvPr>
            <p:ph idx="1"/>
          </p:nvPr>
        </p:nvSpPr>
        <p:spPr/>
        <p:txBody>
          <a:bodyPr>
            <a:normAutofit fontScale="92500" lnSpcReduction="10000"/>
          </a:bodyPr>
          <a:lstStyle/>
          <a:p>
            <a:r>
              <a:rPr lang="en-US" dirty="0"/>
              <a:t>[1] Bobbitt, L. and Otto, M. C. (1990), “Effects of Forecasts on the Revisions of Seasonally Adjusted Values Using the X-11 Seasonal Adjustment Procedure,” Proceedings of the American Statistical Association, Business and Economic Statistics Section, 449-453.</a:t>
            </a:r>
            <a:endParaRPr lang="fr-FR" dirty="0"/>
          </a:p>
          <a:p>
            <a:r>
              <a:rPr lang="en-US" dirty="0"/>
              <a:t> </a:t>
            </a:r>
            <a:endParaRPr lang="fr-FR" dirty="0"/>
          </a:p>
          <a:p>
            <a:r>
              <a:rPr lang="en-US" dirty="0"/>
              <a:t>[2] Wilcoxon signed-rank test. (2015, August 11). In Wikipedia, The Free </a:t>
            </a:r>
            <a:r>
              <a:rPr lang="en-US" dirty="0" err="1"/>
              <a:t>Encyclopedia.en.wikipedia.org</a:t>
            </a:r>
            <a:r>
              <a:rPr lang="en-US" dirty="0"/>
              <a:t>/w/</a:t>
            </a:r>
            <a:r>
              <a:rPr lang="en-US" dirty="0" err="1"/>
              <a:t>index.php?title</a:t>
            </a:r>
            <a:r>
              <a:rPr lang="en-US" dirty="0"/>
              <a:t>=</a:t>
            </a:r>
            <a:r>
              <a:rPr lang="en-US" dirty="0" err="1"/>
              <a:t>Wilcoxon_signed-rank_test&amp;oldid</a:t>
            </a:r>
            <a:r>
              <a:rPr lang="en-US" dirty="0"/>
              <a:t>=675600016.</a:t>
            </a:r>
            <a:endParaRPr lang="fr-FR" dirty="0"/>
          </a:p>
          <a:p>
            <a:r>
              <a:rPr lang="en-US" dirty="0"/>
              <a:t> </a:t>
            </a:r>
            <a:endParaRPr lang="fr-FR" dirty="0"/>
          </a:p>
          <a:p>
            <a:r>
              <a:rPr lang="en-US" dirty="0"/>
              <a:t>[3] Nicole </a:t>
            </a:r>
            <a:r>
              <a:rPr lang="en-US" dirty="0" err="1"/>
              <a:t>Czaplicki</a:t>
            </a:r>
            <a:r>
              <a:rPr lang="en-US" dirty="0"/>
              <a:t>, U.S. Census </a:t>
            </a:r>
            <a:r>
              <a:rPr lang="en-US" dirty="0" err="1"/>
              <a:t>Bureau,“The</a:t>
            </a:r>
            <a:r>
              <a:rPr lang="en-US" dirty="0"/>
              <a:t> Effect of Forecast Quality on Seasonal Adjustment Revisions”.</a:t>
            </a:r>
            <a:endParaRPr lang="fr-FR" dirty="0"/>
          </a:p>
          <a:p>
            <a:endParaRPr lang="fr-FR" dirty="0"/>
          </a:p>
        </p:txBody>
      </p:sp>
    </p:spTree>
    <p:extLst>
      <p:ext uri="{BB962C8B-B14F-4D97-AF65-F5344CB8AC3E}">
        <p14:creationId xmlns:p14="http://schemas.microsoft.com/office/powerpoint/2010/main" val="258713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5338" y="2636838"/>
            <a:ext cx="10515600" cy="1325563"/>
          </a:xfrm>
        </p:spPr>
        <p:txBody>
          <a:bodyPr>
            <a:normAutofit fontScale="90000"/>
          </a:bodyPr>
          <a:lstStyle/>
          <a:p>
            <a:pPr algn="ctr"/>
            <a:r>
              <a:rPr lang="fr-FR" sz="6000" b="1" dirty="0" smtClean="0">
                <a:latin typeface="Cooper Black" charset="0"/>
                <a:ea typeface="Cooper Black" charset="0"/>
                <a:cs typeface="Cooper Black" charset="0"/>
              </a:rPr>
              <a:t>Merci Pour Votre Attention</a:t>
            </a:r>
            <a:endParaRPr lang="fr-FR" sz="6000" b="1" dirty="0">
              <a:latin typeface="Cooper Black" charset="0"/>
              <a:ea typeface="Cooper Black" charset="0"/>
              <a:cs typeface="Cooper Black" charset="0"/>
            </a:endParaRPr>
          </a:p>
        </p:txBody>
      </p:sp>
    </p:spTree>
    <p:extLst>
      <p:ext uri="{BB962C8B-B14F-4D97-AF65-F5344CB8AC3E}">
        <p14:creationId xmlns:p14="http://schemas.microsoft.com/office/powerpoint/2010/main" val="853450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pPr algn="ctr"/>
            <a:r>
              <a:rPr lang="fr-FR" dirty="0"/>
              <a:t>La désaisonnalisation</a:t>
            </a:r>
          </a:p>
        </p:txBody>
      </p:sp>
      <p:sp>
        <p:nvSpPr>
          <p:cNvPr id="3" name="Espace réservé du contenu 2"/>
          <p:cNvSpPr>
            <a:spLocks noGrp="1"/>
          </p:cNvSpPr>
          <p:nvPr>
            <p:ph idx="1"/>
          </p:nvPr>
        </p:nvSpPr>
        <p:spPr>
          <a:xfrm>
            <a:off x="838200" y="1325563"/>
            <a:ext cx="10515600" cy="4351338"/>
          </a:xfrm>
        </p:spPr>
        <p:txBody>
          <a:bodyPr/>
          <a:lstStyle/>
          <a:p>
            <a:r>
              <a:rPr lang="fr-FR" dirty="0" smtClean="0"/>
              <a:t>Facilite l’Extraction de l’</a:t>
            </a:r>
            <a:r>
              <a:rPr lang="fr-FR" dirty="0"/>
              <a:t>é</a:t>
            </a:r>
            <a:r>
              <a:rPr lang="fr-FR" dirty="0" smtClean="0"/>
              <a:t>volution sous-jacente de la série chronologique</a:t>
            </a:r>
          </a:p>
          <a:p>
            <a:r>
              <a:rPr lang="fr-FR" dirty="0"/>
              <a:t>F</a:t>
            </a:r>
            <a:r>
              <a:rPr lang="fr-FR" dirty="0" smtClean="0"/>
              <a:t>acilite </a:t>
            </a:r>
            <a:r>
              <a:rPr lang="fr-FR" dirty="0"/>
              <a:t>les exercices de comparaison dans le temps et dans l’espace et l’identification des points de retournements </a:t>
            </a:r>
          </a:p>
        </p:txBody>
      </p:sp>
      <p:pic>
        <p:nvPicPr>
          <p:cNvPr id="4" name="Espace réservé du contenu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411" y="3246120"/>
            <a:ext cx="7191409" cy="3444240"/>
          </a:xfrm>
          <a:prstGeom prst="rect">
            <a:avLst/>
          </a:prstGeom>
        </p:spPr>
      </p:pic>
    </p:spTree>
    <p:extLst>
      <p:ext uri="{BB962C8B-B14F-4D97-AF65-F5344CB8AC3E}">
        <p14:creationId xmlns:p14="http://schemas.microsoft.com/office/powerpoint/2010/main" val="1693700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L’horizon des prévisions et la qualité de l’ajustement saisonnier</a:t>
            </a:r>
            <a:endParaRPr lang="fr-FR" dirty="0"/>
          </a:p>
        </p:txBody>
      </p:sp>
      <p:sp>
        <p:nvSpPr>
          <p:cNvPr id="3" name="Espace réservé du contenu 2"/>
          <p:cNvSpPr>
            <a:spLocks noGrp="1"/>
          </p:cNvSpPr>
          <p:nvPr>
            <p:ph idx="1"/>
          </p:nvPr>
        </p:nvSpPr>
        <p:spPr>
          <a:xfrm>
            <a:off x="838200" y="2157413"/>
            <a:ext cx="10515600" cy="4019550"/>
          </a:xfrm>
        </p:spPr>
        <p:txBody>
          <a:bodyPr/>
          <a:lstStyle/>
          <a:p>
            <a:pPr marL="0" indent="0">
              <a:buNone/>
            </a:pPr>
            <a:endParaRPr lang="fr-FR" dirty="0" smtClean="0"/>
          </a:p>
          <a:p>
            <a:r>
              <a:rPr lang="fr-FR" dirty="0" smtClean="0"/>
              <a:t>L’augmentation de l’horizon de prévision au delà d’un 1 an permet il </a:t>
            </a:r>
          </a:p>
          <a:p>
            <a:pPr marL="0" indent="0">
              <a:buNone/>
            </a:pPr>
            <a:r>
              <a:rPr lang="fr-FR" dirty="0" smtClean="0"/>
              <a:t>d’améliorer significativement la qualité de l’ajustement ?</a:t>
            </a:r>
          </a:p>
          <a:p>
            <a:endParaRPr lang="fr-FR" dirty="0"/>
          </a:p>
          <a:p>
            <a:endParaRPr lang="fr-FR" dirty="0" smtClean="0"/>
          </a:p>
          <a:p>
            <a:endParaRPr lang="fr-FR" dirty="0"/>
          </a:p>
        </p:txBody>
      </p:sp>
    </p:spTree>
    <p:extLst>
      <p:ext uri="{BB962C8B-B14F-4D97-AF65-F5344CB8AC3E}">
        <p14:creationId xmlns:p14="http://schemas.microsoft.com/office/powerpoint/2010/main" val="817338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473898872"/>
              </p:ext>
            </p:extLst>
          </p:nvPr>
        </p:nvGraphicFramePr>
        <p:xfrm>
          <a:off x="838200" y="1356360"/>
          <a:ext cx="10515600" cy="4820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re 1"/>
          <p:cNvSpPr>
            <a:spLocks noGrp="1"/>
          </p:cNvSpPr>
          <p:nvPr>
            <p:ph type="title"/>
          </p:nvPr>
        </p:nvSpPr>
        <p:spPr>
          <a:xfrm>
            <a:off x="838200" y="365125"/>
            <a:ext cx="10515600" cy="991235"/>
          </a:xfrm>
        </p:spPr>
        <p:txBody>
          <a:bodyPr/>
          <a:lstStyle/>
          <a:p>
            <a:pPr algn="ctr"/>
            <a:r>
              <a:rPr lang="fr-FR" dirty="0"/>
              <a:t>Méthodes et Données</a:t>
            </a:r>
          </a:p>
        </p:txBody>
      </p:sp>
    </p:spTree>
    <p:extLst>
      <p:ext uri="{BB962C8B-B14F-4D97-AF65-F5344CB8AC3E}">
        <p14:creationId xmlns:p14="http://schemas.microsoft.com/office/powerpoint/2010/main" val="1321797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1439333"/>
                <a:ext cx="10515600" cy="4737630"/>
              </a:xfrm>
            </p:spPr>
            <p:txBody>
              <a:bodyPr/>
              <a:lstStyle/>
              <a:p>
                <a:r>
                  <a:rPr lang="fr-FR" dirty="0" smtClean="0"/>
                  <a:t>deux types de révisions :</a:t>
                </a:r>
              </a:p>
              <a:p>
                <a:endParaRPr lang="fr-FR" dirty="0"/>
              </a:p>
              <a:p>
                <a:r>
                  <a:rPr lang="fr-FR" dirty="0" smtClean="0"/>
                  <a:t>Révisions-niveau</a:t>
                </a:r>
                <a:r>
                  <a:rPr lang="fr-FR" dirty="0"/>
                  <a:t> : </a:t>
                </a:r>
                <a:r>
                  <a:rPr lang="fr-FR" dirty="0" smtClean="0"/>
                  <a:t>        </a:t>
                </a:r>
                <a14:m>
                  <m:oMath xmlns:m="http://schemas.openxmlformats.org/officeDocument/2006/math">
                    <m:sSub>
                      <m:sSubPr>
                        <m:ctrlPr>
                          <a:rPr lang="fr-FR" i="1">
                            <a:latin typeface="Cambria Math" charset="0"/>
                          </a:rPr>
                        </m:ctrlPr>
                      </m:sSubPr>
                      <m:e>
                        <m:r>
                          <a:rPr lang="fr-FR" i="1">
                            <a:latin typeface="Cambria Math" charset="0"/>
                          </a:rPr>
                          <m:t>𝑟</m:t>
                        </m:r>
                      </m:e>
                      <m:sub>
                        <m:r>
                          <a:rPr lang="fr-FR" i="1">
                            <a:latin typeface="Cambria Math" charset="0"/>
                          </a:rPr>
                          <m:t>𝑡</m:t>
                        </m:r>
                      </m:sub>
                    </m:sSub>
                    <m:r>
                      <a:rPr lang="fr-FR" i="1">
                        <a:latin typeface="Cambria Math" charset="0"/>
                      </a:rPr>
                      <m:t>=</m:t>
                    </m:r>
                    <m:sSubSup>
                      <m:sSubSupPr>
                        <m:ctrlPr>
                          <a:rPr lang="fr-FR" i="1">
                            <a:latin typeface="Cambria Math" charset="0"/>
                          </a:rPr>
                        </m:ctrlPr>
                      </m:sSubSupPr>
                      <m:e>
                        <m:r>
                          <a:rPr lang="fr-FR" i="1">
                            <a:latin typeface="Cambria Math" charset="0"/>
                          </a:rPr>
                          <m:t>𝑛</m:t>
                        </m:r>
                      </m:e>
                      <m:sub>
                        <m:r>
                          <a:rPr lang="fr-FR" i="1">
                            <a:latin typeface="Cambria Math" charset="0"/>
                          </a:rPr>
                          <m:t>𝑡</m:t>
                        </m:r>
                      </m:sub>
                      <m:sup>
                        <m:r>
                          <a:rPr lang="fr-FR" i="1">
                            <a:latin typeface="Cambria Math" charset="0"/>
                          </a:rPr>
                          <m:t>𝑖</m:t>
                        </m:r>
                      </m:sup>
                    </m:sSubSup>
                    <m:r>
                      <a:rPr lang="fr-FR" i="1">
                        <a:latin typeface="Cambria Math" charset="0"/>
                      </a:rPr>
                      <m:t>−</m:t>
                    </m:r>
                    <m:sSubSup>
                      <m:sSubSupPr>
                        <m:ctrlPr>
                          <a:rPr lang="fr-FR" i="1">
                            <a:latin typeface="Cambria Math" charset="0"/>
                          </a:rPr>
                        </m:ctrlPr>
                      </m:sSubSupPr>
                      <m:e>
                        <m:r>
                          <a:rPr lang="fr-FR" i="1">
                            <a:latin typeface="Cambria Math" charset="0"/>
                          </a:rPr>
                          <m:t>𝑛</m:t>
                        </m:r>
                      </m:e>
                      <m:sub>
                        <m:r>
                          <a:rPr lang="fr-FR" i="1">
                            <a:latin typeface="Cambria Math" charset="0"/>
                          </a:rPr>
                          <m:t>𝑡</m:t>
                        </m:r>
                      </m:sub>
                      <m:sup>
                        <m:r>
                          <a:rPr lang="fr-FR" i="1">
                            <a:latin typeface="Cambria Math" charset="0"/>
                          </a:rPr>
                          <m:t>𝑓</m:t>
                        </m:r>
                      </m:sup>
                    </m:sSubSup>
                  </m:oMath>
                </a14:m>
                <a:r>
                  <a:rPr lang="fr-FR" dirty="0">
                    <a:effectLst/>
                  </a:rPr>
                  <a:t> </a:t>
                </a:r>
                <a:endParaRPr lang="fr-FR" dirty="0" smtClean="0"/>
              </a:p>
              <a:p>
                <a:endParaRPr lang="fr-FR" dirty="0" smtClean="0"/>
              </a:p>
              <a:p>
                <a:pPr lvl="0"/>
                <a:r>
                  <a:rPr lang="fr-FR" dirty="0"/>
                  <a:t>Révisions-changement mensuel :      </a:t>
                </a:r>
                <a14:m>
                  <m:oMath xmlns:m="http://schemas.openxmlformats.org/officeDocument/2006/math">
                    <m:sSubSup>
                      <m:sSubSupPr>
                        <m:ctrlPr>
                          <a:rPr lang="fr-FR" i="1">
                            <a:latin typeface="Cambria Math" charset="0"/>
                          </a:rPr>
                        </m:ctrlPr>
                      </m:sSubSupPr>
                      <m:e>
                        <m:r>
                          <a:rPr lang="fr-FR" i="1">
                            <a:latin typeface="Cambria Math" charset="0"/>
                          </a:rPr>
                          <m:t>𝑟</m:t>
                        </m:r>
                      </m:e>
                      <m:sub>
                        <m:r>
                          <a:rPr lang="fr-FR" i="1">
                            <a:latin typeface="Cambria Math" charset="0"/>
                          </a:rPr>
                          <m:t>𝑡</m:t>
                        </m:r>
                      </m:sub>
                      <m:sup>
                        <m:r>
                          <a:rPr lang="fr-FR" i="1">
                            <a:latin typeface="Cambria Math" charset="0"/>
                          </a:rPr>
                          <m:t>𝑚𝑜𝑖𝑠</m:t>
                        </m:r>
                      </m:sup>
                    </m:sSubSup>
                    <m:r>
                      <a:rPr lang="fr-FR" i="1">
                        <a:latin typeface="Cambria Math" charset="0"/>
                      </a:rPr>
                      <m:t>=</m:t>
                    </m:r>
                    <m:f>
                      <m:fPr>
                        <m:ctrlPr>
                          <a:rPr lang="fr-FR" i="1">
                            <a:latin typeface="Cambria Math" charset="0"/>
                          </a:rPr>
                        </m:ctrlPr>
                      </m:fPr>
                      <m:num>
                        <m:sSubSup>
                          <m:sSubSupPr>
                            <m:ctrlPr>
                              <a:rPr lang="fr-FR" i="1">
                                <a:latin typeface="Cambria Math" charset="0"/>
                              </a:rPr>
                            </m:ctrlPr>
                          </m:sSubSupPr>
                          <m:e>
                            <m:r>
                              <a:rPr lang="fr-FR" i="1">
                                <a:latin typeface="Cambria Math" charset="0"/>
                              </a:rPr>
                              <m:t>𝑛</m:t>
                            </m:r>
                          </m:e>
                          <m:sub>
                            <m:r>
                              <a:rPr lang="fr-FR" i="1">
                                <a:latin typeface="Cambria Math" charset="0"/>
                              </a:rPr>
                              <m:t>𝑡</m:t>
                            </m:r>
                          </m:sub>
                          <m:sup>
                            <m:r>
                              <a:rPr lang="fr-FR" i="1">
                                <a:latin typeface="Cambria Math" charset="0"/>
                              </a:rPr>
                              <m:t>𝑖</m:t>
                            </m:r>
                          </m:sup>
                        </m:sSubSup>
                      </m:num>
                      <m:den>
                        <m:sSubSup>
                          <m:sSubSupPr>
                            <m:ctrlPr>
                              <a:rPr lang="fr-FR" i="1">
                                <a:latin typeface="Cambria Math" charset="0"/>
                              </a:rPr>
                            </m:ctrlPr>
                          </m:sSubSupPr>
                          <m:e>
                            <m:r>
                              <a:rPr lang="fr-FR" i="1">
                                <a:latin typeface="Cambria Math" charset="0"/>
                              </a:rPr>
                              <m:t>𝑛</m:t>
                            </m:r>
                          </m:e>
                          <m:sub>
                            <m:r>
                              <a:rPr lang="fr-FR" i="1">
                                <a:latin typeface="Cambria Math" charset="0"/>
                              </a:rPr>
                              <m:t>𝑡</m:t>
                            </m:r>
                            <m:r>
                              <a:rPr lang="fr-FR" i="1">
                                <a:latin typeface="Cambria Math" charset="0"/>
                              </a:rPr>
                              <m:t>−1</m:t>
                            </m:r>
                          </m:sub>
                          <m:sup>
                            <m:r>
                              <a:rPr lang="fr-FR" i="1">
                                <a:latin typeface="Cambria Math" charset="0"/>
                              </a:rPr>
                              <m:t>𝑖</m:t>
                            </m:r>
                          </m:sup>
                        </m:sSubSup>
                      </m:den>
                    </m:f>
                    <m:r>
                      <a:rPr lang="fr-FR" i="1">
                        <a:latin typeface="Cambria Math" charset="0"/>
                      </a:rPr>
                      <m:t>−</m:t>
                    </m:r>
                    <m:f>
                      <m:fPr>
                        <m:ctrlPr>
                          <a:rPr lang="fr-FR" i="1">
                            <a:latin typeface="Cambria Math" charset="0"/>
                          </a:rPr>
                        </m:ctrlPr>
                      </m:fPr>
                      <m:num>
                        <m:sSubSup>
                          <m:sSubSupPr>
                            <m:ctrlPr>
                              <a:rPr lang="fr-FR" i="1">
                                <a:latin typeface="Cambria Math" charset="0"/>
                              </a:rPr>
                            </m:ctrlPr>
                          </m:sSubSupPr>
                          <m:e>
                            <m:r>
                              <a:rPr lang="fr-FR" i="1">
                                <a:latin typeface="Cambria Math" charset="0"/>
                              </a:rPr>
                              <m:t>𝑛</m:t>
                            </m:r>
                          </m:e>
                          <m:sub>
                            <m:r>
                              <a:rPr lang="fr-FR" i="1">
                                <a:latin typeface="Cambria Math" charset="0"/>
                              </a:rPr>
                              <m:t>𝑡</m:t>
                            </m:r>
                          </m:sub>
                          <m:sup>
                            <m:r>
                              <a:rPr lang="fr-FR" i="1">
                                <a:latin typeface="Cambria Math" charset="0"/>
                              </a:rPr>
                              <m:t>𝑓</m:t>
                            </m:r>
                          </m:sup>
                        </m:sSubSup>
                      </m:num>
                      <m:den>
                        <m:sSubSup>
                          <m:sSubSupPr>
                            <m:ctrlPr>
                              <a:rPr lang="fr-FR" i="1">
                                <a:latin typeface="Cambria Math" charset="0"/>
                              </a:rPr>
                            </m:ctrlPr>
                          </m:sSubSupPr>
                          <m:e>
                            <m:r>
                              <a:rPr lang="fr-FR" i="1">
                                <a:latin typeface="Cambria Math" charset="0"/>
                              </a:rPr>
                              <m:t>𝑛</m:t>
                            </m:r>
                          </m:e>
                          <m:sub>
                            <m:r>
                              <a:rPr lang="fr-FR" i="1">
                                <a:latin typeface="Cambria Math" charset="0"/>
                              </a:rPr>
                              <m:t>𝑡</m:t>
                            </m:r>
                            <m:r>
                              <a:rPr lang="fr-FR" i="1">
                                <a:latin typeface="Cambria Math" charset="0"/>
                              </a:rPr>
                              <m:t>−1</m:t>
                            </m:r>
                          </m:sub>
                          <m:sup>
                            <m:r>
                              <a:rPr lang="fr-FR" i="1">
                                <a:latin typeface="Cambria Math" charset="0"/>
                              </a:rPr>
                              <m:t>𝑓</m:t>
                            </m:r>
                          </m:sup>
                        </m:sSubSup>
                      </m:den>
                    </m:f>
                  </m:oMath>
                </a14:m>
                <a:endParaRPr lang="fr-FR" dirty="0"/>
              </a:p>
              <a:p>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1439333"/>
                <a:ext cx="10515600" cy="4737630"/>
              </a:xfrm>
              <a:blipFill rotWithShape="0">
                <a:blip r:embed="rId3"/>
                <a:stretch>
                  <a:fillRect l="-1043" t="-2059"/>
                </a:stretch>
              </a:blipFill>
            </p:spPr>
            <p:txBody>
              <a:bodyPr/>
              <a:lstStyle/>
              <a:p>
                <a:r>
                  <a:rPr lang="fr-FR">
                    <a:noFill/>
                  </a:rPr>
                  <a:t> </a:t>
                </a:r>
              </a:p>
            </p:txBody>
          </p:sp>
        </mc:Fallback>
      </mc:AlternateContent>
      <p:sp>
        <p:nvSpPr>
          <p:cNvPr id="4" name="Titre 1"/>
          <p:cNvSpPr>
            <a:spLocks noGrp="1"/>
          </p:cNvSpPr>
          <p:nvPr>
            <p:ph type="title"/>
          </p:nvPr>
        </p:nvSpPr>
        <p:spPr>
          <a:xfrm>
            <a:off x="838200" y="113770"/>
            <a:ext cx="10515600" cy="1325563"/>
          </a:xfrm>
        </p:spPr>
        <p:txBody>
          <a:bodyPr/>
          <a:lstStyle/>
          <a:p>
            <a:pPr algn="ctr"/>
            <a:r>
              <a:rPr lang="fr-FR" dirty="0"/>
              <a:t>Méthodes et Données</a:t>
            </a:r>
          </a:p>
        </p:txBody>
      </p:sp>
    </p:spTree>
    <p:extLst>
      <p:ext uri="{BB962C8B-B14F-4D97-AF65-F5344CB8AC3E}">
        <p14:creationId xmlns:p14="http://schemas.microsoft.com/office/powerpoint/2010/main" val="1874947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1219201"/>
                <a:ext cx="10515600" cy="4957763"/>
              </a:xfrm>
            </p:spPr>
            <p:txBody>
              <a:bodyPr>
                <a:normAutofit fontScale="92500" lnSpcReduction="20000"/>
              </a:bodyPr>
              <a:lstStyle/>
              <a:p>
                <a:r>
                  <a:rPr lang="fr-FR" dirty="0" smtClean="0"/>
                  <a:t>Pour chaque type de révisions la comparaison se fera à travers 3 outils :</a:t>
                </a:r>
              </a:p>
              <a:p>
                <a:endParaRPr lang="fr-FR" dirty="0" smtClean="0"/>
              </a:p>
              <a:p>
                <a:pPr marL="514350" lvl="0" indent="-514350">
                  <a:buFont typeface="+mj-lt"/>
                  <a:buAutoNum type="arabicParenR"/>
                </a:pPr>
                <a:r>
                  <a:rPr lang="fr-FR" dirty="0"/>
                  <a:t>La racine de la moyenne des carrés des révisions :</a:t>
                </a:r>
                <a:endParaRPr lang="fr-FR" dirty="0" smtClean="0"/>
              </a:p>
              <a:p>
                <a:pPr marL="0" lvl="0" indent="0">
                  <a:buNone/>
                </a:pPr>
                <a14:m>
                  <m:oMathPara xmlns:m="http://schemas.openxmlformats.org/officeDocument/2006/math">
                    <m:oMathParaPr>
                      <m:jc m:val="centerGroup"/>
                    </m:oMathParaPr>
                    <m:oMath xmlns:m="http://schemas.openxmlformats.org/officeDocument/2006/math">
                      <m:r>
                        <a:rPr lang="fr-FR" i="1">
                          <a:latin typeface="Cambria Math" charset="0"/>
                        </a:rPr>
                        <m:t>𝑅𝑀𝑆</m:t>
                      </m:r>
                      <m:r>
                        <a:rPr lang="fr-FR" i="1">
                          <a:latin typeface="Cambria Math" charset="0"/>
                        </a:rPr>
                        <m:t>=</m:t>
                      </m:r>
                      <m:rad>
                        <m:radPr>
                          <m:degHide m:val="on"/>
                          <m:ctrlPr>
                            <a:rPr lang="fr-FR" i="1">
                              <a:latin typeface="Cambria Math" charset="0"/>
                            </a:rPr>
                          </m:ctrlPr>
                        </m:radPr>
                        <m:deg/>
                        <m:e>
                          <m:f>
                            <m:fPr>
                              <m:ctrlPr>
                                <a:rPr lang="fr-FR" i="1">
                                  <a:latin typeface="Cambria Math" charset="0"/>
                                </a:rPr>
                              </m:ctrlPr>
                            </m:fPr>
                            <m:num>
                              <m:nary>
                                <m:naryPr>
                                  <m:chr m:val="∑"/>
                                  <m:limLoc m:val="undOvr"/>
                                  <m:ctrlPr>
                                    <a:rPr lang="fr-FR" i="1">
                                      <a:latin typeface="Cambria Math" charset="0"/>
                                    </a:rPr>
                                  </m:ctrlPr>
                                </m:naryPr>
                                <m:sub>
                                  <m:r>
                                    <a:rPr lang="fr-FR" i="1">
                                      <a:latin typeface="Cambria Math" charset="0"/>
                                    </a:rPr>
                                    <m:t>𝑖</m:t>
                                  </m:r>
                                  <m:r>
                                    <a:rPr lang="fr-FR" i="1">
                                      <a:latin typeface="Cambria Math" charset="0"/>
                                    </a:rPr>
                                    <m:t>=1</m:t>
                                  </m:r>
                                </m:sub>
                                <m:sup>
                                  <m:r>
                                    <a:rPr lang="fr-FR" i="1">
                                      <a:latin typeface="Cambria Math" charset="0"/>
                                    </a:rPr>
                                    <m:t>𝑛</m:t>
                                  </m:r>
                                </m:sup>
                                <m:e>
                                  <m:sSubSup>
                                    <m:sSubSupPr>
                                      <m:ctrlPr>
                                        <a:rPr lang="fr-FR" i="1">
                                          <a:latin typeface="Cambria Math" charset="0"/>
                                        </a:rPr>
                                      </m:ctrlPr>
                                    </m:sSubSupPr>
                                    <m:e>
                                      <m:r>
                                        <a:rPr lang="fr-FR" i="1">
                                          <a:latin typeface="Cambria Math" charset="0"/>
                                        </a:rPr>
                                        <m:t>𝑟</m:t>
                                      </m:r>
                                    </m:e>
                                    <m:sub>
                                      <m:r>
                                        <a:rPr lang="fr-FR" i="1">
                                          <a:latin typeface="Cambria Math" charset="0"/>
                                        </a:rPr>
                                        <m:t>𝑖</m:t>
                                      </m:r>
                                    </m:sub>
                                    <m:sup>
                                      <m:r>
                                        <a:rPr lang="fr-FR" i="1">
                                          <a:latin typeface="Cambria Math" charset="0"/>
                                        </a:rPr>
                                        <m:t>2</m:t>
                                      </m:r>
                                    </m:sup>
                                  </m:sSubSup>
                                </m:e>
                              </m:nary>
                            </m:num>
                            <m:den>
                              <m:r>
                                <a:rPr lang="fr-FR" i="1">
                                  <a:latin typeface="Cambria Math" charset="0"/>
                                </a:rPr>
                                <m:t>𝑛</m:t>
                              </m:r>
                            </m:den>
                          </m:f>
                        </m:e>
                      </m:rad>
                      <m:r>
                        <a:rPr lang="fr-FR" i="1">
                          <a:latin typeface="Cambria Math" charset="0"/>
                        </a:rPr>
                        <m:t> ; </m:t>
                      </m:r>
                      <m:r>
                        <a:rPr lang="fr-FR" i="1">
                          <a:latin typeface="Cambria Math" charset="0"/>
                        </a:rPr>
                        <m:t>𝑖</m:t>
                      </m:r>
                      <m:r>
                        <a:rPr lang="fr-FR" i="1">
                          <a:latin typeface="Cambria Math" charset="0"/>
                        </a:rPr>
                        <m:t>∈</m:t>
                      </m:r>
                      <m:r>
                        <a:rPr lang="fr-FR" i="1">
                          <a:latin typeface="Cambria Math" charset="0"/>
                        </a:rPr>
                        <m:t>𝑝</m:t>
                      </m:r>
                      <m:r>
                        <a:rPr lang="fr-FR" i="1">
                          <a:latin typeface="Cambria Math" charset="0"/>
                        </a:rPr>
                        <m:t>é</m:t>
                      </m:r>
                      <m:r>
                        <a:rPr lang="fr-FR" i="1">
                          <a:latin typeface="Cambria Math" charset="0"/>
                        </a:rPr>
                        <m:t>𝑟𝑖𝑜𝑑𝑒</m:t>
                      </m:r>
                      <m:r>
                        <a:rPr lang="fr-FR" i="1">
                          <a:latin typeface="Cambria Math" charset="0"/>
                        </a:rPr>
                        <m:t> </m:t>
                      </m:r>
                      <m:r>
                        <a:rPr lang="fr-FR" i="1">
                          <a:latin typeface="Cambria Math" charset="0"/>
                        </a:rPr>
                        <m:t>𝑒𝑥𝑝</m:t>
                      </m:r>
                      <m:r>
                        <a:rPr lang="fr-FR" i="1">
                          <a:latin typeface="Cambria Math" charset="0"/>
                        </a:rPr>
                        <m:t>é</m:t>
                      </m:r>
                      <m:r>
                        <a:rPr lang="fr-FR" i="1">
                          <a:latin typeface="Cambria Math" charset="0"/>
                        </a:rPr>
                        <m:t>𝑟𝑖𝑚𝑒𝑛𝑡𝑎𝑙𝑒</m:t>
                      </m:r>
                    </m:oMath>
                  </m:oMathPara>
                </a14:m>
                <a:endParaRPr lang="fr-FR" dirty="0" smtClean="0"/>
              </a:p>
              <a:p>
                <a:pPr marL="0" lvl="0" indent="0">
                  <a:buNone/>
                </a:pPr>
                <a:r>
                  <a:rPr lang="fr-FR" dirty="0" smtClean="0"/>
                  <a:t>2)   Le </a:t>
                </a:r>
                <a:r>
                  <a:rPr lang="fr-FR" dirty="0"/>
                  <a:t>max des valeurs absolues des révisions :</a:t>
                </a:r>
              </a:p>
              <a:p>
                <a:endParaRPr lang="fr-FR" dirty="0"/>
              </a:p>
              <a:p>
                <a:pPr marL="0" indent="0">
                  <a:buNone/>
                </a:pPr>
                <a14:m>
                  <m:oMathPara xmlns:m="http://schemas.openxmlformats.org/officeDocument/2006/math">
                    <m:oMathParaPr>
                      <m:jc m:val="centerGroup"/>
                    </m:oMathParaPr>
                    <m:oMath xmlns:m="http://schemas.openxmlformats.org/officeDocument/2006/math">
                      <m:r>
                        <a:rPr lang="fr-FR" i="1">
                          <a:latin typeface="Cambria Math" charset="0"/>
                        </a:rPr>
                        <m:t>𝑀𝑎𝑥</m:t>
                      </m:r>
                      <m:r>
                        <a:rPr lang="fr-FR" i="1">
                          <a:latin typeface="Cambria Math" charset="0"/>
                        </a:rPr>
                        <m:t>.</m:t>
                      </m:r>
                      <m:r>
                        <a:rPr lang="fr-FR" i="1">
                          <a:latin typeface="Cambria Math" charset="0"/>
                        </a:rPr>
                        <m:t>𝑟𝑒𝑣𝑖𝑠𝑖𝑜𝑛</m:t>
                      </m:r>
                      <m:r>
                        <a:rPr lang="fr-FR" i="1">
                          <a:latin typeface="Cambria Math" charset="0"/>
                        </a:rPr>
                        <m:t>=</m:t>
                      </m:r>
                      <m:func>
                        <m:funcPr>
                          <m:ctrlPr>
                            <a:rPr lang="fr-FR" i="1">
                              <a:latin typeface="Cambria Math" charset="0"/>
                            </a:rPr>
                          </m:ctrlPr>
                        </m:funcPr>
                        <m:fName>
                          <m:r>
                            <m:rPr>
                              <m:sty m:val="p"/>
                            </m:rPr>
                            <a:rPr lang="fr-FR">
                              <a:latin typeface="Cambria Math" charset="0"/>
                            </a:rPr>
                            <m:t>max</m:t>
                          </m:r>
                        </m:fName>
                        <m:e>
                          <m:d>
                            <m:dPr>
                              <m:begChr m:val="{"/>
                              <m:endChr m:val="}"/>
                              <m:ctrlPr>
                                <a:rPr lang="fr-FR" i="1">
                                  <a:latin typeface="Cambria Math" charset="0"/>
                                </a:rPr>
                              </m:ctrlPr>
                            </m:dPr>
                            <m:e>
                              <m:d>
                                <m:dPr>
                                  <m:begChr m:val="|"/>
                                  <m:endChr m:val="|"/>
                                  <m:ctrlPr>
                                    <a:rPr lang="fr-FR" i="1">
                                      <a:latin typeface="Cambria Math" charset="0"/>
                                    </a:rPr>
                                  </m:ctrlPr>
                                </m:dPr>
                                <m:e>
                                  <m:sSub>
                                    <m:sSubPr>
                                      <m:ctrlPr>
                                        <a:rPr lang="fr-FR" i="1">
                                          <a:latin typeface="Cambria Math" charset="0"/>
                                        </a:rPr>
                                      </m:ctrlPr>
                                    </m:sSubPr>
                                    <m:e>
                                      <m:r>
                                        <a:rPr lang="fr-FR" i="1">
                                          <a:latin typeface="Cambria Math" charset="0"/>
                                        </a:rPr>
                                        <m:t>𝑟</m:t>
                                      </m:r>
                                    </m:e>
                                    <m:sub>
                                      <m:r>
                                        <a:rPr lang="fr-FR" i="1">
                                          <a:latin typeface="Cambria Math" charset="0"/>
                                        </a:rPr>
                                        <m:t>𝑖</m:t>
                                      </m:r>
                                    </m:sub>
                                  </m:sSub>
                                </m:e>
                              </m:d>
                            </m:e>
                          </m:d>
                        </m:e>
                      </m:func>
                      <m:r>
                        <a:rPr lang="fr-FR" i="1">
                          <a:latin typeface="Cambria Math" charset="0"/>
                        </a:rPr>
                        <m:t>; </m:t>
                      </m:r>
                      <m:r>
                        <a:rPr lang="fr-FR" i="1">
                          <a:latin typeface="Cambria Math" charset="0"/>
                        </a:rPr>
                        <m:t>𝑖</m:t>
                      </m:r>
                      <m:r>
                        <a:rPr lang="fr-FR" i="1">
                          <a:latin typeface="Cambria Math" charset="0"/>
                        </a:rPr>
                        <m:t>∈</m:t>
                      </m:r>
                      <m:r>
                        <a:rPr lang="fr-FR" i="1">
                          <a:latin typeface="Cambria Math" charset="0"/>
                        </a:rPr>
                        <m:t>𝑝</m:t>
                      </m:r>
                      <m:r>
                        <a:rPr lang="fr-FR" i="1">
                          <a:latin typeface="Cambria Math" charset="0"/>
                        </a:rPr>
                        <m:t>é</m:t>
                      </m:r>
                      <m:r>
                        <a:rPr lang="fr-FR" i="1">
                          <a:latin typeface="Cambria Math" charset="0"/>
                        </a:rPr>
                        <m:t>𝑟𝑖𝑜𝑑𝑒</m:t>
                      </m:r>
                      <m:r>
                        <a:rPr lang="fr-FR" i="1">
                          <a:latin typeface="Cambria Math" charset="0"/>
                        </a:rPr>
                        <m:t> </m:t>
                      </m:r>
                      <m:r>
                        <a:rPr lang="fr-FR" i="1">
                          <a:latin typeface="Cambria Math" charset="0"/>
                        </a:rPr>
                        <m:t>𝑒𝑥𝑝</m:t>
                      </m:r>
                      <m:r>
                        <a:rPr lang="fr-FR" i="1">
                          <a:latin typeface="Cambria Math" charset="0"/>
                        </a:rPr>
                        <m:t>é</m:t>
                      </m:r>
                      <m:r>
                        <a:rPr lang="fr-FR" i="1">
                          <a:latin typeface="Cambria Math" charset="0"/>
                        </a:rPr>
                        <m:t>𝑟𝑖𝑚𝑒𝑛𝑡𝑎𝑙𝑒</m:t>
                      </m:r>
                    </m:oMath>
                  </m:oMathPara>
                </a14:m>
                <a:endParaRPr lang="fr-FR" dirty="0" smtClean="0"/>
              </a:p>
              <a:p>
                <a:pPr marL="0" indent="0">
                  <a:buNone/>
                </a:pPr>
                <a:r>
                  <a:rPr lang="fr-FR" dirty="0" smtClean="0"/>
                  <a:t>3)   La </a:t>
                </a:r>
                <a:r>
                  <a:rPr lang="fr-FR" dirty="0"/>
                  <a:t>moyenne des valeurs absolues des révisions :</a:t>
                </a:r>
              </a:p>
              <a:p>
                <a:endParaRPr lang="fr-FR" dirty="0"/>
              </a:p>
              <a:p>
                <a:pPr marL="0" indent="0">
                  <a:buNone/>
                </a:pPr>
                <a14:m>
                  <m:oMathPara xmlns:m="http://schemas.openxmlformats.org/officeDocument/2006/math">
                    <m:oMathParaPr>
                      <m:jc m:val="centerGroup"/>
                    </m:oMathParaPr>
                    <m:oMath xmlns:m="http://schemas.openxmlformats.org/officeDocument/2006/math">
                      <m:r>
                        <a:rPr lang="fr-FR" i="1">
                          <a:latin typeface="Cambria Math" charset="0"/>
                        </a:rPr>
                        <m:t>𝑀𝑜𝑦</m:t>
                      </m:r>
                      <m:r>
                        <a:rPr lang="fr-FR" i="1">
                          <a:latin typeface="Cambria Math" charset="0"/>
                        </a:rPr>
                        <m:t>.</m:t>
                      </m:r>
                      <m:r>
                        <a:rPr lang="fr-FR" i="1">
                          <a:latin typeface="Cambria Math" charset="0"/>
                        </a:rPr>
                        <m:t>𝑟𝑒𝑣𝑖𝑠𝑖𝑜𝑛</m:t>
                      </m:r>
                      <m:r>
                        <a:rPr lang="fr-FR" i="1">
                          <a:latin typeface="Cambria Math" charset="0"/>
                        </a:rPr>
                        <m:t>=</m:t>
                      </m:r>
                      <m:f>
                        <m:fPr>
                          <m:ctrlPr>
                            <a:rPr lang="fr-FR" i="1">
                              <a:latin typeface="Cambria Math" charset="0"/>
                            </a:rPr>
                          </m:ctrlPr>
                        </m:fPr>
                        <m:num>
                          <m:nary>
                            <m:naryPr>
                              <m:chr m:val="∑"/>
                              <m:limLoc m:val="undOvr"/>
                              <m:ctrlPr>
                                <a:rPr lang="fr-FR" i="1">
                                  <a:latin typeface="Cambria Math" charset="0"/>
                                </a:rPr>
                              </m:ctrlPr>
                            </m:naryPr>
                            <m:sub>
                              <m:r>
                                <a:rPr lang="fr-FR" i="1">
                                  <a:latin typeface="Cambria Math" charset="0"/>
                                </a:rPr>
                                <m:t>𝑖</m:t>
                              </m:r>
                              <m:r>
                                <a:rPr lang="fr-FR" i="1">
                                  <a:latin typeface="Cambria Math" charset="0"/>
                                </a:rPr>
                                <m:t>=1</m:t>
                              </m:r>
                            </m:sub>
                            <m:sup>
                              <m:r>
                                <a:rPr lang="fr-FR" i="1">
                                  <a:latin typeface="Cambria Math" charset="0"/>
                                </a:rPr>
                                <m:t>𝑛</m:t>
                              </m:r>
                            </m:sup>
                            <m:e>
                              <m:d>
                                <m:dPr>
                                  <m:begChr m:val="|"/>
                                  <m:endChr m:val="|"/>
                                  <m:ctrlPr>
                                    <a:rPr lang="fr-FR" i="1">
                                      <a:latin typeface="Cambria Math" charset="0"/>
                                    </a:rPr>
                                  </m:ctrlPr>
                                </m:dPr>
                                <m:e>
                                  <m:sSub>
                                    <m:sSubPr>
                                      <m:ctrlPr>
                                        <a:rPr lang="fr-FR" i="1">
                                          <a:latin typeface="Cambria Math" charset="0"/>
                                        </a:rPr>
                                      </m:ctrlPr>
                                    </m:sSubPr>
                                    <m:e>
                                      <m:r>
                                        <a:rPr lang="fr-FR" i="1">
                                          <a:latin typeface="Cambria Math" charset="0"/>
                                        </a:rPr>
                                        <m:t>𝑟</m:t>
                                      </m:r>
                                    </m:e>
                                    <m:sub>
                                      <m:r>
                                        <a:rPr lang="fr-FR" i="1">
                                          <a:latin typeface="Cambria Math" charset="0"/>
                                        </a:rPr>
                                        <m:t>𝑖</m:t>
                                      </m:r>
                                    </m:sub>
                                  </m:sSub>
                                </m:e>
                              </m:d>
                            </m:e>
                          </m:nary>
                        </m:num>
                        <m:den>
                          <m:r>
                            <a:rPr lang="fr-FR" i="1">
                              <a:latin typeface="Cambria Math" charset="0"/>
                            </a:rPr>
                            <m:t>𝑛</m:t>
                          </m:r>
                        </m:den>
                      </m:f>
                      <m:r>
                        <a:rPr lang="fr-FR" i="1">
                          <a:latin typeface="Cambria Math" charset="0"/>
                        </a:rPr>
                        <m:t> ; </m:t>
                      </m:r>
                      <m:r>
                        <a:rPr lang="fr-FR" i="1">
                          <a:latin typeface="Cambria Math" charset="0"/>
                        </a:rPr>
                        <m:t>𝑖</m:t>
                      </m:r>
                      <m:r>
                        <a:rPr lang="fr-FR" i="1">
                          <a:latin typeface="Cambria Math" charset="0"/>
                        </a:rPr>
                        <m:t>∈</m:t>
                      </m:r>
                      <m:r>
                        <a:rPr lang="fr-FR" i="1">
                          <a:latin typeface="Cambria Math" charset="0"/>
                        </a:rPr>
                        <m:t>𝑝</m:t>
                      </m:r>
                      <m:r>
                        <a:rPr lang="fr-FR" i="1">
                          <a:latin typeface="Cambria Math" charset="0"/>
                        </a:rPr>
                        <m:t>é</m:t>
                      </m:r>
                      <m:r>
                        <a:rPr lang="fr-FR" i="1">
                          <a:latin typeface="Cambria Math" charset="0"/>
                        </a:rPr>
                        <m:t>𝑟𝑖𝑜𝑑𝑒</m:t>
                      </m:r>
                      <m:r>
                        <a:rPr lang="fr-FR" i="1">
                          <a:latin typeface="Cambria Math" charset="0"/>
                        </a:rPr>
                        <m:t> </m:t>
                      </m:r>
                      <m:r>
                        <a:rPr lang="fr-FR" i="1">
                          <a:latin typeface="Cambria Math" charset="0"/>
                        </a:rPr>
                        <m:t>𝑒𝑥𝑝</m:t>
                      </m:r>
                      <m:r>
                        <a:rPr lang="fr-FR" i="1">
                          <a:latin typeface="Cambria Math" charset="0"/>
                        </a:rPr>
                        <m:t>é</m:t>
                      </m:r>
                      <m:r>
                        <a:rPr lang="fr-FR" i="1">
                          <a:latin typeface="Cambria Math" charset="0"/>
                        </a:rPr>
                        <m:t>𝑟𝑖𝑚𝑒𝑛𝑡𝑎𝑙𝑒</m:t>
                      </m:r>
                    </m:oMath>
                  </m:oMathPara>
                </a14:m>
                <a:endParaRPr lang="fr-FR" dirty="0"/>
              </a:p>
              <a:p>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1219201"/>
                <a:ext cx="10515600" cy="4957763"/>
              </a:xfrm>
              <a:blipFill rotWithShape="0">
                <a:blip r:embed="rId3"/>
                <a:stretch>
                  <a:fillRect l="-1101" t="-3075"/>
                </a:stretch>
              </a:blipFill>
            </p:spPr>
            <p:txBody>
              <a:bodyPr/>
              <a:lstStyle/>
              <a:p>
                <a:r>
                  <a:rPr lang="fr-FR">
                    <a:noFill/>
                  </a:rPr>
                  <a:t> </a:t>
                </a:r>
              </a:p>
            </p:txBody>
          </p:sp>
        </mc:Fallback>
      </mc:AlternateContent>
      <p:sp>
        <p:nvSpPr>
          <p:cNvPr id="4" name="Titre 1"/>
          <p:cNvSpPr>
            <a:spLocks noGrp="1"/>
          </p:cNvSpPr>
          <p:nvPr>
            <p:ph type="title"/>
          </p:nvPr>
        </p:nvSpPr>
        <p:spPr>
          <a:xfrm>
            <a:off x="838200" y="1"/>
            <a:ext cx="10515600" cy="1219200"/>
          </a:xfrm>
        </p:spPr>
        <p:txBody>
          <a:bodyPr/>
          <a:lstStyle/>
          <a:p>
            <a:pPr algn="ctr"/>
            <a:r>
              <a:rPr lang="fr-FR" dirty="0"/>
              <a:t>Méthodes et Données</a:t>
            </a:r>
          </a:p>
        </p:txBody>
      </p:sp>
    </p:spTree>
    <p:extLst>
      <p:ext uri="{BB962C8B-B14F-4D97-AF65-F5344CB8AC3E}">
        <p14:creationId xmlns:p14="http://schemas.microsoft.com/office/powerpoint/2010/main" val="74941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pPr algn="ctr"/>
            <a:r>
              <a:rPr lang="fr-FR" dirty="0"/>
              <a:t>Méthodes et Données</a:t>
            </a: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1965959"/>
                <a:ext cx="10515600" cy="4211003"/>
              </a:xfrm>
            </p:spPr>
            <p:txBody>
              <a:bodyPr/>
              <a:lstStyle/>
              <a:p>
                <a:r>
                  <a:rPr lang="fr-FR" dirty="0"/>
                  <a:t>On doit </a:t>
                </a:r>
                <a:r>
                  <a:rPr lang="fr-FR" dirty="0" smtClean="0"/>
                  <a:t>comparer les moyennes </a:t>
                </a:r>
                <a:r>
                  <a:rPr lang="fr-FR" dirty="0"/>
                  <a:t>de ces </a:t>
                </a:r>
                <a:r>
                  <a:rPr lang="fr-FR" dirty="0" smtClean="0"/>
                  <a:t>outils obtenues par </a:t>
                </a:r>
                <a:r>
                  <a:rPr lang="fr-FR" dirty="0"/>
                  <a:t>chaque </a:t>
                </a:r>
                <a:r>
                  <a:rPr lang="fr-FR" dirty="0" smtClean="0"/>
                  <a:t>procédure.</a:t>
                </a:r>
                <a:endParaRPr lang="fr-FR" dirty="0"/>
              </a:p>
              <a:p>
                <a:endParaRPr lang="fr-FR" dirty="0"/>
              </a:p>
              <a:p>
                <a:r>
                  <a:rPr lang="fr-FR" dirty="0" smtClean="0"/>
                  <a:t>Si les différences </a:t>
                </a:r>
                <a14:m>
                  <m:oMath xmlns:m="http://schemas.openxmlformats.org/officeDocument/2006/math">
                    <m:sSub>
                      <m:sSubPr>
                        <m:ctrlPr>
                          <a:rPr lang="fr-FR" b="0" i="1" smtClean="0">
                            <a:latin typeface="Cambria Math" charset="0"/>
                          </a:rPr>
                        </m:ctrlPr>
                      </m:sSubPr>
                      <m:e>
                        <m:r>
                          <a:rPr lang="fr-FR" b="0" i="1" smtClean="0">
                            <a:latin typeface="Cambria Math" charset="0"/>
                          </a:rPr>
                          <m:t>𝑑</m:t>
                        </m:r>
                      </m:e>
                      <m:sub>
                        <m:r>
                          <a:rPr lang="fr-FR" b="0" i="1" smtClean="0">
                            <a:latin typeface="Cambria Math" charset="0"/>
                          </a:rPr>
                          <m:t>𝑖</m:t>
                        </m:r>
                      </m:sub>
                    </m:sSub>
                  </m:oMath>
                </a14:m>
                <a:r>
                  <a:rPr lang="fr-FR" dirty="0" smtClean="0"/>
                  <a:t> suivent une loi normale </a:t>
                </a:r>
                <a:r>
                  <a:rPr lang="fr-FR" dirty="0" smtClean="0">
                    <a:sym typeface="Wingdings"/>
                  </a:rPr>
                  <a:t> test de student </a:t>
                </a:r>
              </a:p>
              <a:p>
                <a:endParaRPr lang="fr-FR" dirty="0">
                  <a:sym typeface="Wingdings"/>
                </a:endParaRPr>
              </a:p>
              <a:p>
                <a:r>
                  <a:rPr lang="fr-FR" dirty="0" smtClean="0">
                    <a:sym typeface="Wingdings"/>
                  </a:rPr>
                  <a:t>Sinon  test des rangs signés de Wilcoxon </a:t>
                </a: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1965959"/>
                <a:ext cx="10515600" cy="4211003"/>
              </a:xfrm>
              <a:blipFill rotWithShape="0">
                <a:blip r:embed="rId3"/>
                <a:stretch>
                  <a:fillRect l="-1043" t="-2315"/>
                </a:stretch>
              </a:blipFill>
            </p:spPr>
            <p:txBody>
              <a:bodyPr/>
              <a:lstStyle/>
              <a:p>
                <a:r>
                  <a:rPr lang="fr-FR">
                    <a:noFill/>
                  </a:rPr>
                  <a:t> </a:t>
                </a:r>
              </a:p>
            </p:txBody>
          </p:sp>
        </mc:Fallback>
      </mc:AlternateContent>
    </p:spTree>
    <p:extLst>
      <p:ext uri="{BB962C8B-B14F-4D97-AF65-F5344CB8AC3E}">
        <p14:creationId xmlns:p14="http://schemas.microsoft.com/office/powerpoint/2010/main" val="1109331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838200" y="1381543"/>
            <a:ext cx="10515600" cy="5349240"/>
          </a:xfrm>
        </p:spPr>
        <p:txBody>
          <a:bodyPr/>
          <a:lstStyle/>
          <a:p>
            <a:pPr marL="0" indent="0" algn="ctr">
              <a:buNone/>
            </a:pPr>
            <a:r>
              <a:rPr lang="fr-FR" dirty="0" smtClean="0"/>
              <a:t>32 séries mensuelles relatives au secteur de la pêche au Maroc</a:t>
            </a:r>
          </a:p>
          <a:p>
            <a:pPr marL="0" indent="0" algn="ctr">
              <a:buNone/>
            </a:pPr>
            <a:endParaRPr lang="fr-FR" dirty="0"/>
          </a:p>
          <a:p>
            <a:pPr marL="0" indent="0" algn="ctr">
              <a:buNone/>
            </a:pPr>
            <a:endParaRPr lang="fr-FR" dirty="0" smtClean="0"/>
          </a:p>
          <a:p>
            <a:pPr marL="0" indent="0" algn="ctr">
              <a:buNone/>
            </a:pPr>
            <a:endParaRPr lang="fr-FR" dirty="0"/>
          </a:p>
        </p:txBody>
      </p:sp>
      <p:sp>
        <p:nvSpPr>
          <p:cNvPr id="6" name="Flèche vers la droite 5"/>
          <p:cNvSpPr/>
          <p:nvPr/>
        </p:nvSpPr>
        <p:spPr>
          <a:xfrm>
            <a:off x="2706281" y="1873771"/>
            <a:ext cx="6107936" cy="12891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7" name="ZoneTexte 6"/>
          <p:cNvSpPr txBox="1"/>
          <p:nvPr/>
        </p:nvSpPr>
        <p:spPr>
          <a:xfrm>
            <a:off x="1222254" y="2273402"/>
            <a:ext cx="1484026" cy="369332"/>
          </a:xfrm>
          <a:prstGeom prst="rect">
            <a:avLst/>
          </a:prstGeom>
          <a:noFill/>
        </p:spPr>
        <p:txBody>
          <a:bodyPr wrap="square" rtlCol="0">
            <a:spAutoFit/>
          </a:bodyPr>
          <a:lstStyle/>
          <a:p>
            <a:r>
              <a:rPr lang="fr-FR" dirty="0" smtClean="0"/>
              <a:t>Janvier 1998</a:t>
            </a:r>
            <a:endParaRPr lang="fr-FR" dirty="0"/>
          </a:p>
        </p:txBody>
      </p:sp>
      <p:sp>
        <p:nvSpPr>
          <p:cNvPr id="8" name="ZoneTexte 7"/>
          <p:cNvSpPr txBox="1"/>
          <p:nvPr/>
        </p:nvSpPr>
        <p:spPr>
          <a:xfrm>
            <a:off x="8814216" y="2273402"/>
            <a:ext cx="1802983" cy="369332"/>
          </a:xfrm>
          <a:prstGeom prst="rect">
            <a:avLst/>
          </a:prstGeom>
          <a:noFill/>
        </p:spPr>
        <p:txBody>
          <a:bodyPr wrap="square" rtlCol="0">
            <a:spAutoFit/>
          </a:bodyPr>
          <a:lstStyle/>
          <a:p>
            <a:r>
              <a:rPr lang="fr-FR" smtClean="0"/>
              <a:t>Décembre 2016</a:t>
            </a:r>
            <a:endParaRPr lang="fr-FR"/>
          </a:p>
        </p:txBody>
      </p:sp>
      <p:graphicFrame>
        <p:nvGraphicFramePr>
          <p:cNvPr id="10" name="Diagramme 9"/>
          <p:cNvGraphicFramePr/>
          <p:nvPr>
            <p:extLst>
              <p:ext uri="{D42A27DB-BD31-4B8C-83A1-F6EECF244321}">
                <p14:modId xmlns:p14="http://schemas.microsoft.com/office/powerpoint/2010/main" val="2069822099"/>
              </p:ext>
            </p:extLst>
          </p:nvPr>
        </p:nvGraphicFramePr>
        <p:xfrm>
          <a:off x="838200" y="3162925"/>
          <a:ext cx="10515599" cy="3136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ZoneTexte 10"/>
          <p:cNvSpPr txBox="1"/>
          <p:nvPr/>
        </p:nvSpPr>
        <p:spPr>
          <a:xfrm>
            <a:off x="1222254" y="4056163"/>
            <a:ext cx="3610963" cy="640265"/>
          </a:xfrm>
          <a:prstGeom prst="rect">
            <a:avLst/>
          </a:prstGeom>
          <a:noFill/>
        </p:spPr>
        <p:txBody>
          <a:bodyPr wrap="square" rtlCol="0">
            <a:spAutoFit/>
          </a:bodyPr>
          <a:lstStyle/>
          <a:p>
            <a:r>
              <a:rPr lang="fr-FR" dirty="0" smtClean="0"/>
              <a:t>Comparaison des résultats obtenus par 3 horizons de prévisions :</a:t>
            </a:r>
            <a:endParaRPr lang="fr-FR" dirty="0"/>
          </a:p>
        </p:txBody>
      </p:sp>
      <p:sp>
        <p:nvSpPr>
          <p:cNvPr id="12" name="ZoneTexte 11"/>
          <p:cNvSpPr txBox="1"/>
          <p:nvPr/>
        </p:nvSpPr>
        <p:spPr>
          <a:xfrm>
            <a:off x="8943218" y="4191629"/>
            <a:ext cx="2915407" cy="646331"/>
          </a:xfrm>
          <a:prstGeom prst="rect">
            <a:avLst/>
          </a:prstGeom>
          <a:noFill/>
        </p:spPr>
        <p:txBody>
          <a:bodyPr wrap="square" rtlCol="0">
            <a:spAutoFit/>
          </a:bodyPr>
          <a:lstStyle/>
          <a:p>
            <a:pPr algn="ctr"/>
            <a:r>
              <a:rPr lang="fr-FR" smtClean="0"/>
              <a:t>Sur la période </a:t>
            </a:r>
            <a:r>
              <a:rPr lang="fr-FR" dirty="0" smtClean="0"/>
              <a:t>expérimentale 2010.</a:t>
            </a:r>
            <a:endParaRPr lang="fr-FR" dirty="0"/>
          </a:p>
        </p:txBody>
      </p:sp>
      <p:sp>
        <p:nvSpPr>
          <p:cNvPr id="9" name="Titre 1"/>
          <p:cNvSpPr>
            <a:spLocks noGrp="1"/>
          </p:cNvSpPr>
          <p:nvPr>
            <p:ph type="title"/>
          </p:nvPr>
        </p:nvSpPr>
        <p:spPr>
          <a:xfrm>
            <a:off x="838200" y="270999"/>
            <a:ext cx="10515600" cy="709535"/>
          </a:xfrm>
        </p:spPr>
        <p:txBody>
          <a:bodyPr>
            <a:normAutofit/>
          </a:bodyPr>
          <a:lstStyle/>
          <a:p>
            <a:pPr algn="ctr"/>
            <a:r>
              <a:rPr lang="fr-FR" dirty="0" smtClean="0"/>
              <a:t>Méthodes </a:t>
            </a:r>
            <a:r>
              <a:rPr lang="fr-FR" dirty="0"/>
              <a:t>et </a:t>
            </a:r>
            <a:r>
              <a:rPr lang="fr-FR" dirty="0" smtClean="0"/>
              <a:t>Données</a:t>
            </a:r>
            <a:endParaRPr lang="fr-FR" dirty="0"/>
          </a:p>
        </p:txBody>
      </p:sp>
    </p:spTree>
    <p:extLst>
      <p:ext uri="{BB962C8B-B14F-4D97-AF65-F5344CB8AC3E}">
        <p14:creationId xmlns:p14="http://schemas.microsoft.com/office/powerpoint/2010/main" val="1841162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679688263"/>
              </p:ext>
            </p:extLst>
          </p:nvPr>
        </p:nvGraphicFramePr>
        <p:xfrm>
          <a:off x="400052" y="777255"/>
          <a:ext cx="11272835" cy="5980736"/>
        </p:xfrm>
        <a:graphic>
          <a:graphicData uri="http://schemas.openxmlformats.org/drawingml/2006/table">
            <a:tbl>
              <a:tblPr firstRow="1" firstCol="1" bandRow="1">
                <a:tableStyleId>{93296810-A885-4BE3-A3E7-6D5BEEA58F35}</a:tableStyleId>
              </a:tblPr>
              <a:tblGrid>
                <a:gridCol w="1610405"/>
                <a:gridCol w="1610405"/>
                <a:gridCol w="1610405"/>
                <a:gridCol w="1610405"/>
                <a:gridCol w="1610405"/>
                <a:gridCol w="1610405"/>
                <a:gridCol w="1610405"/>
              </a:tblGrid>
              <a:tr h="351808">
                <a:tc>
                  <a:txBody>
                    <a:bodyPr/>
                    <a:lstStyle/>
                    <a:p>
                      <a:pPr fontAlgn="auto">
                        <a:spcAft>
                          <a:spcPts val="0"/>
                        </a:spcAft>
                      </a:pPr>
                      <a:r>
                        <a:rPr lang="fr-FR" sz="1000" kern="0">
                          <a:effectLst/>
                        </a:rPr>
                        <a:t>Espèce</a:t>
                      </a:r>
                      <a:endParaRPr lang="fr-FR" sz="900" kern="150">
                        <a:effectLst/>
                        <a:latin typeface="Arial" charset="0"/>
                        <a:ea typeface="SimSun" charset="-122"/>
                        <a:cs typeface="Mangal" charset="0"/>
                      </a:endParaRPr>
                    </a:p>
                  </a:txBody>
                  <a:tcPr marL="40038" marR="40038" marT="0" marB="0" anchor="ctr"/>
                </a:tc>
                <a:tc>
                  <a:txBody>
                    <a:bodyPr/>
                    <a:lstStyle/>
                    <a:p>
                      <a:pPr algn="ctr" fontAlgn="auto">
                        <a:spcAft>
                          <a:spcPts val="0"/>
                        </a:spcAft>
                      </a:pPr>
                      <a:r>
                        <a:rPr lang="fr-FR" sz="1000" kern="0">
                          <a:effectLst/>
                        </a:rPr>
                        <a:t>2011</a:t>
                      </a:r>
                      <a:endParaRPr lang="fr-FR" sz="900" kern="150">
                        <a:effectLst/>
                        <a:latin typeface="Arial" charset="0"/>
                        <a:ea typeface="SimSun" charset="-122"/>
                        <a:cs typeface="Mangal" charset="0"/>
                      </a:endParaRPr>
                    </a:p>
                  </a:txBody>
                  <a:tcPr marL="40038" marR="40038" marT="0" marB="0" anchor="ctr"/>
                </a:tc>
                <a:tc>
                  <a:txBody>
                    <a:bodyPr/>
                    <a:lstStyle/>
                    <a:p>
                      <a:pPr algn="ctr" fontAlgn="auto">
                        <a:spcAft>
                          <a:spcPts val="0"/>
                        </a:spcAft>
                      </a:pPr>
                      <a:r>
                        <a:rPr lang="fr-FR" sz="1000" kern="0">
                          <a:effectLst/>
                        </a:rPr>
                        <a:t>2012</a:t>
                      </a:r>
                      <a:endParaRPr lang="fr-FR" sz="900" kern="150">
                        <a:effectLst/>
                        <a:latin typeface="Arial" charset="0"/>
                        <a:ea typeface="SimSun" charset="-122"/>
                        <a:cs typeface="Mangal" charset="0"/>
                      </a:endParaRPr>
                    </a:p>
                  </a:txBody>
                  <a:tcPr marL="40038" marR="40038" marT="0" marB="0" anchor="ctr"/>
                </a:tc>
                <a:tc>
                  <a:txBody>
                    <a:bodyPr/>
                    <a:lstStyle/>
                    <a:p>
                      <a:pPr algn="ctr" fontAlgn="auto">
                        <a:spcAft>
                          <a:spcPts val="0"/>
                        </a:spcAft>
                      </a:pPr>
                      <a:r>
                        <a:rPr lang="fr-FR" sz="1000" kern="0">
                          <a:effectLst/>
                        </a:rPr>
                        <a:t>2013</a:t>
                      </a:r>
                      <a:endParaRPr lang="fr-FR" sz="900" kern="150">
                        <a:effectLst/>
                        <a:latin typeface="Arial" charset="0"/>
                        <a:ea typeface="SimSun" charset="-122"/>
                        <a:cs typeface="Mangal" charset="0"/>
                      </a:endParaRPr>
                    </a:p>
                  </a:txBody>
                  <a:tcPr marL="40038" marR="40038" marT="0" marB="0" anchor="ctr"/>
                </a:tc>
                <a:tc>
                  <a:txBody>
                    <a:bodyPr/>
                    <a:lstStyle/>
                    <a:p>
                      <a:pPr algn="ctr" fontAlgn="auto">
                        <a:spcAft>
                          <a:spcPts val="0"/>
                        </a:spcAft>
                      </a:pPr>
                      <a:r>
                        <a:rPr lang="fr-FR" sz="1000" kern="0">
                          <a:effectLst/>
                        </a:rPr>
                        <a:t>2014</a:t>
                      </a:r>
                      <a:endParaRPr lang="fr-FR" sz="900" kern="150">
                        <a:effectLst/>
                        <a:latin typeface="Arial" charset="0"/>
                        <a:ea typeface="SimSun" charset="-122"/>
                        <a:cs typeface="Mangal" charset="0"/>
                      </a:endParaRPr>
                    </a:p>
                  </a:txBody>
                  <a:tcPr marL="40038" marR="40038" marT="0" marB="0" anchor="ctr"/>
                </a:tc>
                <a:tc>
                  <a:txBody>
                    <a:bodyPr/>
                    <a:lstStyle/>
                    <a:p>
                      <a:pPr algn="ctr" fontAlgn="auto">
                        <a:spcAft>
                          <a:spcPts val="0"/>
                        </a:spcAft>
                      </a:pPr>
                      <a:r>
                        <a:rPr lang="fr-FR" sz="1000" kern="0">
                          <a:effectLst/>
                        </a:rPr>
                        <a:t>2015</a:t>
                      </a:r>
                      <a:endParaRPr lang="fr-FR" sz="900" kern="150">
                        <a:effectLst/>
                        <a:latin typeface="Arial" charset="0"/>
                        <a:ea typeface="SimSun" charset="-122"/>
                        <a:cs typeface="Mangal" charset="0"/>
                      </a:endParaRPr>
                    </a:p>
                  </a:txBody>
                  <a:tcPr marL="40038" marR="40038" marT="0" marB="0" anchor="ctr"/>
                </a:tc>
                <a:tc>
                  <a:txBody>
                    <a:bodyPr/>
                    <a:lstStyle/>
                    <a:p>
                      <a:pPr algn="ctr" fontAlgn="auto">
                        <a:spcAft>
                          <a:spcPts val="0"/>
                        </a:spcAft>
                      </a:pPr>
                      <a:r>
                        <a:rPr lang="fr-FR" sz="1000" kern="0">
                          <a:effectLst/>
                        </a:rPr>
                        <a:t>Moyenne</a:t>
                      </a:r>
                      <a:endParaRPr lang="fr-FR" sz="900" kern="150">
                        <a:effectLst/>
                        <a:latin typeface="Arial" charset="0"/>
                        <a:ea typeface="SimSun" charset="-122"/>
                        <a:cs typeface="Mangal" charset="0"/>
                      </a:endParaRPr>
                    </a:p>
                  </a:txBody>
                  <a:tcPr marL="40038" marR="40038" marT="0" marB="0" anchor="ctr"/>
                </a:tc>
              </a:tr>
              <a:tr h="175904">
                <a:tc>
                  <a:txBody>
                    <a:bodyPr/>
                    <a:lstStyle/>
                    <a:p>
                      <a:pPr fontAlgn="auto">
                        <a:spcAft>
                          <a:spcPts val="0"/>
                        </a:spcAft>
                      </a:pPr>
                      <a:r>
                        <a:rPr lang="fr-FR" sz="1000" kern="0">
                          <a:effectLst/>
                        </a:rPr>
                        <a:t>CHINCHARD</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21,49%</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21,96%</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25,05%</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35,38%</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55,45%</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31,86%</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CONGRE</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30,96%</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30,64%</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23,42%</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29,69%</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50,55%</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33,05%</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ROUGET</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34,66%</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38,97%</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33,14%</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39,45%</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23,39%</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33,92%</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SARDINE</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49,69%</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34,22%</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38,30%</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27,68%</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28,82%</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35,74%</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BESUGUE</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58,17%</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56,84%</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20,00%</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19,56%</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29,02%</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36,72%</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LANGUE</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91,34%</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50,33%</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22,50%</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16,00%</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26,37%</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41,31%</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BAUDROIE</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59,94%</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28,53%</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32,63%</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32,86%</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63,63%</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43,52%</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BOGUE</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26,31%</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96,98%</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40,46%</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37,29%</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31,36%</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dirty="0">
                          <a:effectLst/>
                        </a:rPr>
                        <a:t>46,48%</a:t>
                      </a:r>
                      <a:endParaRPr lang="fr-FR" sz="900" kern="150" dirty="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SABRE</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28,69%</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54,16%</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45,82%</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32,32%</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78,21%</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47,84%</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CALMAR</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44,97%</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41,46%</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43,86%</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76,64%</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39,86%</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49,36%</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SAINT PIERRE</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28,93%</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37,28%</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72,22%</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44,15%</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68,52%</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50,22%</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ABADECHE</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101,25%</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43,80%</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38,39%</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42,25%</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32,77%</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51,69%</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CREVETTE ROSE</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86,02%</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63,38%</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30,04%</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34,84%</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47,77%</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52,41%</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MAQUEREAU</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38,07%</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67,88%</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50,94%</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35,91%</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77,61%</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54,08%</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MERLU</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34,34%</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49,26%</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27,78%</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34,13%</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125,15%</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54,13%</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RASCASSE</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35,14%</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31,55%</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98,26%</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51,69%</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81,05%</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59,54%</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OMBRINE</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58,50%</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66,14%</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89,70%</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38,52%</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48,29%</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60,23%</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COLIN</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47,00%</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124,79%</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52,47%</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47,99%</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46,75%</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63,80%</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SAR</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44,80%</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103,79%</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33,13%</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33,65%</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134,95%</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70,07%</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SOLE</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88,08%</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65,02%</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26,56%</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49,55%</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130,70%</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71,98%</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BONITE SARDA</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75,29%</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70,09%</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109,20%</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76,70%</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70,11%</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80,27%</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SEICHE</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61,25%</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52,29%</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65,59%</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50,07%</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175,21%</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80,88%</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POULPE</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52,31%</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96,58%</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137,56%</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71,39%</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64,00%</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84,37%</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GRONDIN</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89,58%</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73,15%</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115,00%</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132,20%</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49,13%</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91,81%</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LANGOUSTE</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86,17%</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86,32%</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96,87%</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74,29%</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193,96%</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107,52%</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ANCHOIS</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132,31%</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70,98%</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86,36%</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129,63%</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120,39%</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107,93%</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CREVETTE ROYALE</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230,42%</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90,91%</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92,49%</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46,62%</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111,99%</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114,49%</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ESPADON</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117,93%</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317,14%</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41,37%</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44,57%</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55,59%</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115,32%</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THON</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202,49%</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144,69%</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207,83%</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148,55%</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207,10%</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182,13%</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PAGEOT</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69,55%</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258,99%</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39,28%</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36,25%</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524,73%</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185,76%</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COQUILLAGES</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137,98%</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333,42%</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212,66%</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113,98%</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142,88%</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188,18%</a:t>
                      </a:r>
                      <a:endParaRPr lang="fr-FR" sz="900" kern="150">
                        <a:effectLst/>
                        <a:latin typeface="Arial" charset="0"/>
                        <a:ea typeface="SimSun" charset="-122"/>
                        <a:cs typeface="Mangal" charset="0"/>
                      </a:endParaRPr>
                    </a:p>
                  </a:txBody>
                  <a:tcPr marL="40038" marR="40038" marT="0" marB="0" anchor="b"/>
                </a:tc>
              </a:tr>
              <a:tr h="175904">
                <a:tc>
                  <a:txBody>
                    <a:bodyPr/>
                    <a:lstStyle/>
                    <a:p>
                      <a:pPr fontAlgn="auto">
                        <a:spcAft>
                          <a:spcPts val="0"/>
                        </a:spcAft>
                      </a:pPr>
                      <a:r>
                        <a:rPr lang="fr-FR" sz="1000" kern="0">
                          <a:effectLst/>
                        </a:rPr>
                        <a:t>LANGOUSTINE</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dirty="0">
                          <a:effectLst/>
                        </a:rPr>
                        <a:t>146,35%</a:t>
                      </a:r>
                      <a:endParaRPr lang="fr-FR" sz="900" kern="150" dirty="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318,98%</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171,18%</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265,63%</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a:effectLst/>
                        </a:rPr>
                        <a:t>63,00%</a:t>
                      </a:r>
                      <a:endParaRPr lang="fr-FR" sz="900" kern="150">
                        <a:effectLst/>
                        <a:latin typeface="Arial" charset="0"/>
                        <a:ea typeface="SimSun" charset="-122"/>
                        <a:cs typeface="Mangal" charset="0"/>
                      </a:endParaRPr>
                    </a:p>
                  </a:txBody>
                  <a:tcPr marL="40038" marR="40038" marT="0" marB="0" anchor="b"/>
                </a:tc>
                <a:tc>
                  <a:txBody>
                    <a:bodyPr/>
                    <a:lstStyle/>
                    <a:p>
                      <a:pPr algn="r" fontAlgn="auto">
                        <a:spcAft>
                          <a:spcPts val="0"/>
                        </a:spcAft>
                      </a:pPr>
                      <a:r>
                        <a:rPr lang="fr-FR" sz="1000" kern="0" dirty="0">
                          <a:effectLst/>
                        </a:rPr>
                        <a:t>193,03%</a:t>
                      </a:r>
                      <a:endParaRPr lang="fr-FR" sz="900" kern="150" dirty="0">
                        <a:effectLst/>
                        <a:latin typeface="Arial" charset="0"/>
                        <a:ea typeface="SimSun" charset="-122"/>
                        <a:cs typeface="Mangal" charset="0"/>
                      </a:endParaRPr>
                    </a:p>
                  </a:txBody>
                  <a:tcPr marL="40038" marR="40038" marT="0" marB="0" anchor="b"/>
                </a:tc>
              </a:tr>
            </a:tbl>
          </a:graphicData>
        </a:graphic>
      </p:graphicFrame>
      <p:sp>
        <p:nvSpPr>
          <p:cNvPr id="6" name="ZoneTexte 5"/>
          <p:cNvSpPr txBox="1"/>
          <p:nvPr/>
        </p:nvSpPr>
        <p:spPr>
          <a:xfrm>
            <a:off x="400052" y="91142"/>
            <a:ext cx="11380468" cy="523220"/>
          </a:xfrm>
          <a:prstGeom prst="rect">
            <a:avLst/>
          </a:prstGeom>
          <a:noFill/>
        </p:spPr>
        <p:txBody>
          <a:bodyPr wrap="square" rtlCol="0">
            <a:spAutoFit/>
          </a:bodyPr>
          <a:lstStyle/>
          <a:p>
            <a:pPr algn="ctr"/>
            <a:r>
              <a:rPr lang="fr-FR" sz="2800" dirty="0" smtClean="0"/>
              <a:t>Analyse des données</a:t>
            </a:r>
            <a:endParaRPr lang="fr-FR" sz="2800" dirty="0"/>
          </a:p>
        </p:txBody>
      </p:sp>
    </p:spTree>
    <p:extLst>
      <p:ext uri="{BB962C8B-B14F-4D97-AF65-F5344CB8AC3E}">
        <p14:creationId xmlns:p14="http://schemas.microsoft.com/office/powerpoint/2010/main" val="2131161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12070</TotalTime>
  <Words>1469</Words>
  <Application>Microsoft Macintosh PowerPoint</Application>
  <PresentationFormat>Grand écran</PresentationFormat>
  <Paragraphs>404</Paragraphs>
  <Slides>15</Slides>
  <Notes>13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15</vt:i4>
      </vt:variant>
    </vt:vector>
  </HeadingPairs>
  <TitlesOfParts>
    <vt:vector size="25" baseType="lpstr">
      <vt:lpstr>Calibri</vt:lpstr>
      <vt:lpstr>Calibri Light</vt:lpstr>
      <vt:lpstr>Cambria Math</vt:lpstr>
      <vt:lpstr>Cooper Black</vt:lpstr>
      <vt:lpstr>Mangal</vt:lpstr>
      <vt:lpstr>SimSun</vt:lpstr>
      <vt:lpstr>Times New Roman</vt:lpstr>
      <vt:lpstr>Wingdings</vt:lpstr>
      <vt:lpstr>Arial</vt:lpstr>
      <vt:lpstr>Office Theme</vt:lpstr>
      <vt:lpstr>EFFET DE L’HORIZON DES PRÉVISIONS SUR LA QUALITÉ DE L’AJUSTEMENT SAISONNIER </vt:lpstr>
      <vt:lpstr>La désaisonnalisation</vt:lpstr>
      <vt:lpstr>L’horizon des prévisions et la qualité de l’ajustement saisonnier</vt:lpstr>
      <vt:lpstr>Méthodes et Données</vt:lpstr>
      <vt:lpstr>Méthodes et Données</vt:lpstr>
      <vt:lpstr>Méthodes et Données</vt:lpstr>
      <vt:lpstr>Méthodes et Données</vt:lpstr>
      <vt:lpstr>Méthodes et Données</vt:lpstr>
      <vt:lpstr>Présentation PowerPoint</vt:lpstr>
      <vt:lpstr>Résultats</vt:lpstr>
      <vt:lpstr>Résultats</vt:lpstr>
      <vt:lpstr>Résultats</vt:lpstr>
      <vt:lpstr>Conclusion</vt:lpstr>
      <vt:lpstr>Bibliographie  </vt:lpstr>
      <vt:lpstr>Merci Pour Votre Attention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EFFET DE L’HORIZON DES PRÉVISIONS SUR LA QUALITÉ DE L’AJUSTEMENT SAISONNIER </dc:title>
  <dc:creator>Utilisateur de Microsoft Office</dc:creator>
  <cp:lastModifiedBy>Utilisateur de Microsoft Office</cp:lastModifiedBy>
  <cp:revision>48</cp:revision>
  <dcterms:created xsi:type="dcterms:W3CDTF">2018-05-26T13:05:14Z</dcterms:created>
  <dcterms:modified xsi:type="dcterms:W3CDTF">2018-06-12T23:15:55Z</dcterms:modified>
</cp:coreProperties>
</file>